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32"/>
  </p:notesMasterIdLst>
  <p:sldIdLst>
    <p:sldId id="256" r:id="rId3"/>
    <p:sldId id="258" r:id="rId4"/>
    <p:sldId id="259" r:id="rId5"/>
    <p:sldId id="260" r:id="rId6"/>
    <p:sldId id="265" r:id="rId7"/>
    <p:sldId id="266" r:id="rId8"/>
    <p:sldId id="267" r:id="rId9"/>
    <p:sldId id="269" r:id="rId10"/>
    <p:sldId id="270" r:id="rId11"/>
    <p:sldId id="272" r:id="rId12"/>
    <p:sldId id="273" r:id="rId13"/>
    <p:sldId id="297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5" r:id="rId23"/>
    <p:sldId id="294" r:id="rId24"/>
    <p:sldId id="298" r:id="rId25"/>
    <p:sldId id="300" r:id="rId26"/>
    <p:sldId id="299" r:id="rId27"/>
    <p:sldId id="277" r:id="rId28"/>
    <p:sldId id="280" r:id="rId29"/>
    <p:sldId id="296" r:id="rId30"/>
    <p:sldId id="282" r:id="rId3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7"/>
    <p:restoredTop sz="93699"/>
  </p:normalViewPr>
  <p:slideViewPr>
    <p:cSldViewPr snapToGrid="0" snapToObjects="1">
      <p:cViewPr varScale="1">
        <p:scale>
          <a:sx n="64" d="100"/>
          <a:sy n="64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93FCF-5735-426A-B964-31A3A7143BA5}" type="datetimeFigureOut">
              <a:rPr lang="zh-CN" altLang="en-US" smtClean="0"/>
              <a:t>2017-06-09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5D258-3375-4748-8547-86F7CD2B1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86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5D258-3375-4748-8547-86F7CD2B1CE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40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915213" y="2128074"/>
            <a:ext cx="8084654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9" name="组 8"/>
          <p:cNvGrpSpPr/>
          <p:nvPr userDrawn="1"/>
        </p:nvGrpSpPr>
        <p:grpSpPr>
          <a:xfrm rot="18636342">
            <a:off x="-4842314" y="-4768554"/>
            <a:ext cx="9526783" cy="8018066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915213" y="3169834"/>
            <a:ext cx="8084654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8636342">
            <a:off x="7423535" y="5313870"/>
            <a:ext cx="9526783" cy="8018066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588643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lnSpc>
                <a:spcPct val="100000"/>
              </a:lnSpc>
              <a:buFont typeface="Arial" charset="0"/>
              <a:buChar char="•"/>
              <a:defRPr sz="1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30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 rot="17100000" flipH="1">
            <a:off x="1415669" y="-1088262"/>
            <a:ext cx="12969854" cy="15178844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83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87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1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 8"/>
          <p:cNvGrpSpPr/>
          <p:nvPr userDrawn="1"/>
        </p:nvGrpSpPr>
        <p:grpSpPr>
          <a:xfrm rot="17100000" flipH="1">
            <a:off x="-1996604" y="-2649433"/>
            <a:ext cx="12969854" cy="15178844"/>
            <a:chOff x="-3533241" y="-1493421"/>
            <a:chExt cx="10611835" cy="9526783"/>
          </a:xfrm>
        </p:grpSpPr>
        <p:sp>
          <p:nvSpPr>
            <p:cNvPr id="10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1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779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  <a:alpha val="80000"/>
                </a:schemeClr>
              </a:gs>
              <a:gs pos="0">
                <a:schemeClr val="accent3">
                  <a:lumMod val="75000"/>
                  <a:alpha val="80000"/>
                </a:schemeClr>
              </a:gs>
              <a:gs pos="72000">
                <a:schemeClr val="accent2">
                  <a:lumMod val="75000"/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484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154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93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082848" y="16937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015489" y="16937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082848" y="3093408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015489" y="3093408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086211" y="449301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018852" y="449301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317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53768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53768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58045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58045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3362" y="362322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46003" y="362322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3362" y="466599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46003" y="466599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5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2031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2031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1121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1121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302105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302105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930013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930013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83896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83896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11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7793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7793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168835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168835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259731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259731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50626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50626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4179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4179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7219023" y="53269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8151664" y="53269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41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15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68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01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3" r:id="rId3"/>
    <p:sldLayoutId id="2147483694" r:id="rId4"/>
    <p:sldLayoutId id="2147483695" r:id="rId5"/>
    <p:sldLayoutId id="2147483696" r:id="rId6"/>
    <p:sldLayoutId id="2147483688" r:id="rId7"/>
    <p:sldLayoutId id="2147483697" r:id="rId8"/>
    <p:sldLayoutId id="2147483700" r:id="rId9"/>
    <p:sldLayoutId id="2147483701" r:id="rId10"/>
    <p:sldLayoutId id="2147483689" r:id="rId11"/>
    <p:sldLayoutId id="2147483687" r:id="rId12"/>
    <p:sldLayoutId id="2147483698" r:id="rId13"/>
    <p:sldLayoutId id="2147483699" r:id="rId14"/>
    <p:sldLayoutId id="2147483686" r:id="rId15"/>
    <p:sldLayoutId id="2147483690" r:id="rId16"/>
    <p:sldLayoutId id="2147483691" r:id="rId17"/>
    <p:sldLayoutId id="2147483692" r:id="rId18"/>
    <p:sldLayoutId id="2147483702" r:id="rId19"/>
    <p:sldLayoutId id="2147483703" r:id="rId20"/>
    <p:sldLayoutId id="2147483704" r:id="rId21"/>
    <p:sldLayoutId id="214748368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smtClean="0"/>
              <a:t>信息系统分析应用报告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3170043" y="3169834"/>
            <a:ext cx="3140813" cy="588643"/>
          </a:xfrm>
        </p:spPr>
        <p:txBody>
          <a:bodyPr/>
          <a:lstStyle/>
          <a:p>
            <a:r>
              <a:rPr kumimoji="1" lang="zh-CN" altLang="en-US" smtClean="0"/>
              <a:t>停车场信息管理系统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707725" y="4033467"/>
            <a:ext cx="3560538" cy="1213090"/>
          </a:xfrm>
        </p:spPr>
        <p:txBody>
          <a:bodyPr/>
          <a:lstStyle/>
          <a:p>
            <a:r>
              <a:rPr kumimoji="1" lang="zh-CN" altLang="en-US" sz="1800" smtClean="0"/>
              <a:t>组长：底云飞</a:t>
            </a:r>
            <a:endParaRPr kumimoji="1" lang="zh-CN" altLang="en-US" sz="1800" dirty="0" smtClean="0"/>
          </a:p>
          <a:p>
            <a:r>
              <a:rPr kumimoji="1" lang="zh-CN" altLang="en-US" sz="1800" smtClean="0"/>
              <a:t>组员：吕泽坤  孙梅  严羽卿</a:t>
            </a:r>
            <a:endParaRPr kumimoji="1" lang="en-US" altLang="zh-CN" sz="1800" smtClean="0"/>
          </a:p>
          <a:p>
            <a:r>
              <a:rPr kumimoji="1" lang="zh-CN" altLang="en-US" sz="1800" smtClean="0"/>
              <a:t>教师：刘立嘉老师</a:t>
            </a:r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377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smtClean="0"/>
              <a:t>系统展示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04</a:t>
            </a:r>
            <a:r>
              <a:rPr kumimoji="1" lang="zh-CN" altLang="en-US" smtClean="0"/>
              <a:t> 系统展示展示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442855" y="1188953"/>
            <a:ext cx="146706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smtClean="0">
                <a:solidFill>
                  <a:schemeClr val="accent4">
                    <a:lumMod val="75000"/>
                  </a:schemeClr>
                </a:solidFill>
              </a:rPr>
              <a:t>登录主界面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0" name="图片 19"/>
          <p:cNvPicPr/>
          <p:nvPr/>
        </p:nvPicPr>
        <p:blipFill>
          <a:blip r:embed="rId2"/>
          <a:stretch>
            <a:fillRect/>
          </a:stretch>
        </p:blipFill>
        <p:spPr>
          <a:xfrm>
            <a:off x="2233779" y="1823412"/>
            <a:ext cx="8679060" cy="459237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04</a:t>
            </a:r>
            <a:r>
              <a:rPr kumimoji="1" lang="zh-CN" altLang="en-US" smtClean="0"/>
              <a:t> 系统展示展示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160452" y="1186588"/>
            <a:ext cx="274947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smtClean="0">
                <a:solidFill>
                  <a:schemeClr val="accent4">
                    <a:lumMod val="75000"/>
                  </a:schemeClr>
                </a:solidFill>
              </a:rPr>
              <a:t>系统管理员登录主界面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44" y="1679031"/>
            <a:ext cx="10838201" cy="47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2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04</a:t>
            </a:r>
            <a:r>
              <a:rPr kumimoji="1" lang="zh-CN" altLang="en-US" smtClean="0"/>
              <a:t> 系统展示展示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416933" y="1186588"/>
            <a:ext cx="249299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smtClean="0">
                <a:solidFill>
                  <a:schemeClr val="accent4">
                    <a:lumMod val="75000"/>
                  </a:schemeClr>
                </a:solidFill>
              </a:rPr>
              <a:t>查看管理员信息界面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" y="1828576"/>
            <a:ext cx="12184175" cy="482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4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04</a:t>
            </a:r>
            <a:r>
              <a:rPr kumimoji="1" lang="zh-CN" altLang="en-US" smtClean="0"/>
              <a:t> 系统展示展示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416933" y="1186588"/>
            <a:ext cx="249299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smtClean="0">
                <a:solidFill>
                  <a:schemeClr val="accent4">
                    <a:lumMod val="75000"/>
                  </a:schemeClr>
                </a:solidFill>
              </a:rPr>
              <a:t>查看停车场信息界面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57" y="1747157"/>
            <a:ext cx="11158285" cy="448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9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04</a:t>
            </a:r>
            <a:r>
              <a:rPr kumimoji="1" lang="zh-CN" altLang="en-US" smtClean="0"/>
              <a:t> 系统展示展示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647491" y="1203943"/>
            <a:ext cx="326243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smtClean="0">
                <a:solidFill>
                  <a:schemeClr val="accent4">
                    <a:lumMod val="75000"/>
                  </a:schemeClr>
                </a:solidFill>
              </a:rPr>
              <a:t>添加停车场管理员信息界面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87" y="1885991"/>
            <a:ext cx="10713167" cy="468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04</a:t>
            </a:r>
            <a:r>
              <a:rPr kumimoji="1" lang="zh-CN" altLang="en-US" smtClean="0"/>
              <a:t> 系统展示展示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647491" y="1186588"/>
            <a:ext cx="326243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smtClean="0">
                <a:solidFill>
                  <a:schemeClr val="accent4">
                    <a:lumMod val="75000"/>
                  </a:schemeClr>
                </a:solidFill>
              </a:rPr>
              <a:t>修改停车场管理员信息界面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80" y="1679031"/>
            <a:ext cx="8541082" cy="499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04</a:t>
            </a:r>
            <a:r>
              <a:rPr kumimoji="1" lang="zh-CN" altLang="en-US" smtClean="0"/>
              <a:t> 系统展示展示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160452" y="118658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smtClean="0">
                <a:solidFill>
                  <a:schemeClr val="accent4">
                    <a:lumMod val="75000"/>
                  </a:schemeClr>
                </a:solidFill>
              </a:rPr>
              <a:t>查看出入信息界面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90005" y="1997840"/>
            <a:ext cx="9706957" cy="39232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6311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04</a:t>
            </a:r>
            <a:r>
              <a:rPr kumimoji="1" lang="zh-CN" altLang="en-US" smtClean="0"/>
              <a:t> 系统展示展示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160452" y="1186588"/>
            <a:ext cx="274947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smtClean="0">
                <a:solidFill>
                  <a:schemeClr val="accent4">
                    <a:lumMod val="75000"/>
                  </a:schemeClr>
                </a:solidFill>
              </a:rPr>
              <a:t>添加停车记录信息界面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45035" y="1679031"/>
            <a:ext cx="9402716" cy="422709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8022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04</a:t>
            </a:r>
            <a:r>
              <a:rPr kumimoji="1" lang="zh-CN" altLang="en-US" smtClean="0"/>
              <a:t> 系统展示展示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160452" y="118658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smtClean="0">
                <a:solidFill>
                  <a:schemeClr val="accent4">
                    <a:lumMod val="75000"/>
                  </a:schemeClr>
                </a:solidFill>
              </a:rPr>
              <a:t>删除停车记录界面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4100" y="1679031"/>
            <a:ext cx="10062862" cy="464681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6614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sz="2000" smtClean="0"/>
              <a:t>系统需求</a:t>
            </a:r>
            <a:endParaRPr kumimoji="1" lang="zh-CN" altLang="en-US" sz="20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sz="2000" smtClean="0"/>
              <a:t>系统设计</a:t>
            </a:r>
            <a:endParaRPr kumimoji="1" lang="zh-CN" altLang="en-US" sz="20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sz="2000" smtClean="0"/>
              <a:t>重点与难点</a:t>
            </a:r>
            <a:endParaRPr kumimoji="1" lang="zh-CN" altLang="en-US" sz="2000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sz="2000" smtClean="0"/>
              <a:t>系统展示</a:t>
            </a:r>
            <a:endParaRPr kumimoji="1" lang="zh-CN" altLang="en-US" sz="2000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zh-CN" altLang="en-US" sz="2000" smtClean="0"/>
              <a:t>总结与展望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088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04</a:t>
            </a:r>
            <a:r>
              <a:rPr kumimoji="1" lang="zh-CN" altLang="en-US" smtClean="0"/>
              <a:t> 系统展示展示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160452" y="1186588"/>
            <a:ext cx="274947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smtClean="0">
                <a:solidFill>
                  <a:schemeClr val="accent4">
                    <a:lumMod val="75000"/>
                  </a:schemeClr>
                </a:solidFill>
              </a:rPr>
              <a:t>查看停车记录备份界面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50993" y="1759604"/>
            <a:ext cx="10481373" cy="468616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336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04</a:t>
            </a:r>
            <a:r>
              <a:rPr kumimoji="1" lang="zh-CN" altLang="en-US" smtClean="0"/>
              <a:t> 系统展示展示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160452" y="1186588"/>
            <a:ext cx="274947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smtClean="0">
                <a:solidFill>
                  <a:schemeClr val="accent4">
                    <a:lumMod val="75000"/>
                  </a:schemeClr>
                </a:solidFill>
              </a:rPr>
              <a:t>添加车位购买信息界面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091" y="1679030"/>
            <a:ext cx="6606603" cy="533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8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04</a:t>
            </a:r>
            <a:r>
              <a:rPr kumimoji="1" lang="zh-CN" altLang="en-US" smtClean="0"/>
              <a:t> 系统展示展示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160452" y="118658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smtClean="0">
                <a:solidFill>
                  <a:schemeClr val="accent4">
                    <a:lumMod val="75000"/>
                  </a:schemeClr>
                </a:solidFill>
              </a:rPr>
              <a:t>车位购买信息界面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90" y="2290762"/>
            <a:ext cx="11582404" cy="34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04</a:t>
            </a:r>
            <a:r>
              <a:rPr kumimoji="1" lang="zh-CN" altLang="en-US" smtClean="0"/>
              <a:t> 系统展示展示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160452" y="1186588"/>
            <a:ext cx="249299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smtClean="0">
                <a:solidFill>
                  <a:schemeClr val="accent4">
                    <a:lumMod val="75000"/>
                  </a:schemeClr>
                </a:solidFill>
              </a:rPr>
              <a:t>停车位购买修改界面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72" y="1186588"/>
            <a:ext cx="7302327" cy="61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0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04</a:t>
            </a:r>
            <a:r>
              <a:rPr kumimoji="1" lang="zh-CN" altLang="en-US" smtClean="0"/>
              <a:t> 系统展示展示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160452" y="1186588"/>
            <a:ext cx="249299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smtClean="0">
                <a:solidFill>
                  <a:schemeClr val="accent4">
                    <a:lumMod val="75000"/>
                  </a:schemeClr>
                </a:solidFill>
              </a:rPr>
              <a:t>停车位</a:t>
            </a:r>
            <a:r>
              <a:rPr lang="zh-CN" altLang="en-US" sz="2000" b="1" smtClean="0">
                <a:solidFill>
                  <a:schemeClr val="accent4">
                    <a:lumMod val="75000"/>
                  </a:schemeClr>
                </a:solidFill>
              </a:rPr>
              <a:t>修改成功</a:t>
            </a:r>
            <a:r>
              <a:rPr lang="zh-CN" altLang="en-US" sz="2000" b="1" smtClean="0">
                <a:solidFill>
                  <a:schemeClr val="accent4">
                    <a:lumMod val="75000"/>
                  </a:schemeClr>
                </a:solidFill>
              </a:rPr>
              <a:t>界面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65" y="2085350"/>
            <a:ext cx="10278792" cy="292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18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04</a:t>
            </a:r>
            <a:r>
              <a:rPr kumimoji="1" lang="zh-CN" altLang="en-US" smtClean="0"/>
              <a:t> 系统展示展示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160452" y="1186588"/>
            <a:ext cx="300595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smtClean="0">
                <a:solidFill>
                  <a:schemeClr val="accent4">
                    <a:lumMod val="75000"/>
                  </a:schemeClr>
                </a:solidFill>
              </a:rPr>
              <a:t>手机端的查询和显示界面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4" y="0"/>
            <a:ext cx="3857625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2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4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smtClean="0"/>
              <a:t>总结与展望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05</a:t>
            </a:r>
            <a:r>
              <a:rPr kumimoji="1" lang="zh-CN" altLang="en-US" smtClean="0"/>
              <a:t> 总结与展望</a:t>
            </a:r>
            <a:endParaRPr kumimoji="1" lang="zh-CN" altLang="en-US" dirty="0"/>
          </a:p>
        </p:txBody>
      </p:sp>
      <p:sp>
        <p:nvSpPr>
          <p:cNvPr id="3" name="文本框 8"/>
          <p:cNvSpPr txBox="1"/>
          <p:nvPr/>
        </p:nvSpPr>
        <p:spPr>
          <a:xfrm>
            <a:off x="1075045" y="2230684"/>
            <a:ext cx="91258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2000" smtClean="0">
                <a:solidFill>
                  <a:srgbClr val="000000"/>
                </a:solidFill>
                <a:latin typeface="+mn-ea"/>
              </a:rPr>
              <a:t>        在</a:t>
            </a:r>
            <a:r>
              <a:rPr lang="zh-CN" altLang="en-US" sz="2000">
                <a:solidFill>
                  <a:srgbClr val="000000"/>
                </a:solidFill>
                <a:latin typeface="+mn-ea"/>
              </a:rPr>
              <a:t>这</a:t>
            </a:r>
            <a:r>
              <a:rPr lang="zh-CN" altLang="en-US" sz="2000" smtClean="0">
                <a:solidFill>
                  <a:srgbClr val="000000"/>
                </a:solidFill>
                <a:latin typeface="+mn-ea"/>
              </a:rPr>
              <a:t>次的信息系统分析应用课程系统设计与开发中，系统开发要从需求开始，分析需求，表面需求与内在需求，在搞清楚需求的前提下，进行系统的角色分析，分析系统的使用人员，进行系统结构图，系统用例图等系统静态结构的分析与设计。</a:t>
            </a:r>
            <a:endParaRPr lang="en-US" altLang="zh-CN" sz="2000" smtClean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sz="2000" smtClean="0">
                <a:solidFill>
                  <a:srgbClr val="000000"/>
                </a:solidFill>
                <a:latin typeface="+mn-ea"/>
              </a:rPr>
              <a:t>        在系统开发中，应该加强组内的人员信息交流，及时沟通，否则沟通不到位，会导致开发进程缓慢，并且后期集成特别困难。</a:t>
            </a:r>
            <a:endParaRPr lang="zh-CN" altLang="en-US" sz="2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8302" y="1470887"/>
            <a:ext cx="1319812" cy="49244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smtClean="0">
                <a:solidFill>
                  <a:schemeClr val="bg1"/>
                </a:solidFill>
              </a:rPr>
              <a:t>总结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05</a:t>
            </a:r>
            <a:r>
              <a:rPr kumimoji="1" lang="zh-CN" altLang="en-US" smtClean="0"/>
              <a:t> 总结与展望</a:t>
            </a:r>
            <a:endParaRPr kumimoji="1" lang="zh-CN" altLang="en-US" dirty="0"/>
          </a:p>
        </p:txBody>
      </p:sp>
      <p:sp>
        <p:nvSpPr>
          <p:cNvPr id="3" name="文本框 8"/>
          <p:cNvSpPr txBox="1"/>
          <p:nvPr/>
        </p:nvSpPr>
        <p:spPr>
          <a:xfrm>
            <a:off x="1075045" y="2230684"/>
            <a:ext cx="91258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2000" smtClean="0">
                <a:solidFill>
                  <a:srgbClr val="000000"/>
                </a:solidFill>
                <a:latin typeface="+mn-ea"/>
              </a:rPr>
              <a:t>        系统当中缺少对停车的收费管理模块，后期应该增加这一模块，并且现在的系统内部架构不是特别条理性，后期维护比较困难，后期可以对系统架构设计进行重新分析，使条理性。</a:t>
            </a:r>
            <a:endParaRPr lang="zh-CN" altLang="en-US" sz="2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8302" y="1470887"/>
            <a:ext cx="1319812" cy="4534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>
                <a:solidFill>
                  <a:schemeClr val="bg1"/>
                </a:solidFill>
              </a:rPr>
              <a:t>展望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55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4107346" y="3012494"/>
            <a:ext cx="2878070" cy="1041761"/>
          </a:xfrm>
        </p:spPr>
        <p:txBody>
          <a:bodyPr/>
          <a:lstStyle/>
          <a:p>
            <a:r>
              <a:rPr kumimoji="1" lang="zh-CN" altLang="en-US" sz="9600" smtClean="0"/>
              <a:t>谢谢</a:t>
            </a:r>
            <a:r>
              <a:rPr kumimoji="1" lang="en-US" altLang="zh-CN" sz="9600" smtClean="0"/>
              <a:t>!</a:t>
            </a:r>
            <a:endParaRPr kumimoji="1"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83176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smtClean="0"/>
              <a:t>系统需求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0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01</a:t>
            </a:r>
            <a:r>
              <a:rPr kumimoji="1" lang="zh-CN" altLang="en-US" smtClean="0"/>
              <a:t> 系统需求</a:t>
            </a:r>
            <a:endParaRPr kumimoji="1" lang="zh-CN" altLang="en-US" dirty="0"/>
          </a:p>
        </p:txBody>
      </p:sp>
      <p:sp>
        <p:nvSpPr>
          <p:cNvPr id="4" name="文本框 8"/>
          <p:cNvSpPr txBox="1"/>
          <p:nvPr/>
        </p:nvSpPr>
        <p:spPr>
          <a:xfrm>
            <a:off x="2718846" y="2422153"/>
            <a:ext cx="846381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smtClean="0"/>
              <a:t>        随着</a:t>
            </a:r>
            <a:r>
              <a:rPr lang="zh-CN" altLang="en-US" sz="2000"/>
              <a:t>经济的发展和人民生活水平的提高，买车成为人们的奋斗目标之一，当然已经有很多人买起了车。可是随着车辆的增多，车辆的停泊问题也随之出现。这就使得各停车场需要更加先进、更加完善的车辆管理系统，为车主带来方便，使停车场的管理系统化。同时小区中的停车场越来越多，在方便本小区停车的同时，其实也可以满足外来停车的需求，</a:t>
            </a:r>
            <a:r>
              <a:rPr lang="zh-CN" altLang="zh-CN" sz="2000"/>
              <a:t>开发小区停车场管理系统，可以方便停车场管理员来管理停车场的车辆出入信息，同时管理小区内业主的停车的问题，</a:t>
            </a:r>
            <a:r>
              <a:rPr lang="zh-CN" altLang="en-US" sz="2000"/>
              <a:t>手机端应用</a:t>
            </a:r>
            <a:r>
              <a:rPr lang="zh-CN" altLang="zh-CN" sz="2000"/>
              <a:t>还可以方便车主查看周围停车场的空余车位信息，方便用户出门停车</a:t>
            </a:r>
            <a:r>
              <a:rPr lang="zh-CN" altLang="zh-CN" sz="2000" smtClean="0"/>
              <a:t>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8310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smtClean="0"/>
              <a:t>系统设计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1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02</a:t>
            </a:r>
            <a:r>
              <a:rPr kumimoji="1" lang="zh-CN" altLang="en-US" smtClean="0"/>
              <a:t> 系统设计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15" y="258232"/>
            <a:ext cx="6660242" cy="63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9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02</a:t>
            </a:r>
            <a:r>
              <a:rPr kumimoji="1" lang="zh-CN" altLang="en-US" smtClean="0"/>
              <a:t> 系统设计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6750" y="979628"/>
            <a:ext cx="19800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smtClean="0">
                <a:solidFill>
                  <a:schemeClr val="accent2">
                    <a:lumMod val="75000"/>
                  </a:schemeClr>
                </a:solidFill>
              </a:rPr>
              <a:t>角色以及用例图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980" y="618930"/>
            <a:ext cx="4449324" cy="24747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980" y="3880206"/>
            <a:ext cx="4448703" cy="18384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16" y="1701022"/>
            <a:ext cx="44291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smtClean="0"/>
              <a:t>重点与难点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52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03</a:t>
            </a:r>
            <a:r>
              <a:rPr kumimoji="1" lang="zh-CN" altLang="en-US" smtClean="0"/>
              <a:t> 重点与难点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679897" y="2350457"/>
            <a:ext cx="1178805" cy="4507543"/>
            <a:chOff x="679897" y="2350457"/>
            <a:chExt cx="1178805" cy="4507543"/>
          </a:xfrm>
        </p:grpSpPr>
        <p:sp>
          <p:nvSpPr>
            <p:cNvPr id="3" name="斜纹 2"/>
            <p:cNvSpPr/>
            <p:nvPr/>
          </p:nvSpPr>
          <p:spPr>
            <a:xfrm rot="18900000">
              <a:off x="679897" y="2350457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56168" y="2956956"/>
              <a:ext cx="413132" cy="39010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1095943" y="1900886"/>
            <a:ext cx="7590858" cy="1211605"/>
            <a:chOff x="1095944" y="2304646"/>
            <a:chExt cx="7590858" cy="1211605"/>
          </a:xfrm>
        </p:grpSpPr>
        <p:grpSp>
          <p:nvGrpSpPr>
            <p:cNvPr id="6" name="组 5"/>
            <p:cNvGrpSpPr/>
            <p:nvPr/>
          </p:nvGrpSpPr>
          <p:grpSpPr>
            <a:xfrm rot="16200000" flipH="1">
              <a:off x="4094153" y="-660763"/>
              <a:ext cx="1178805" cy="7175223"/>
              <a:chOff x="679898" y="2754217"/>
              <a:chExt cx="1178805" cy="7175223"/>
            </a:xfrm>
            <a:solidFill>
              <a:schemeClr val="accent3"/>
            </a:solidFill>
          </p:grpSpPr>
          <p:sp>
            <p:nvSpPr>
              <p:cNvPr id="7" name="斜纹 6"/>
              <p:cNvSpPr/>
              <p:nvPr/>
            </p:nvSpPr>
            <p:spPr>
              <a:xfrm rot="18900000">
                <a:off x="679898" y="2754217"/>
                <a:ext cx="1178805" cy="1178805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56169" y="3343620"/>
                <a:ext cx="413132" cy="65858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" name="三角形 8"/>
            <p:cNvSpPr/>
            <p:nvPr/>
          </p:nvSpPr>
          <p:spPr>
            <a:xfrm rot="5400000">
              <a:off x="8063347" y="2512465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8873600" y="2030646"/>
            <a:ext cx="2698175" cy="5979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800" b="1" smtClean="0">
                <a:solidFill>
                  <a:schemeClr val="accent3"/>
                </a:solidFill>
              </a:rPr>
              <a:t>出入信息的管理</a:t>
            </a:r>
            <a:endParaRPr lang="en-US" altLang="zh-CN" sz="2800" b="1" dirty="0">
              <a:solidFill>
                <a:schemeClr val="accent3"/>
              </a:solidFill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1513437" y="3364550"/>
            <a:ext cx="1178805" cy="3493449"/>
            <a:chOff x="679896" y="3364550"/>
            <a:chExt cx="1178805" cy="3493449"/>
          </a:xfrm>
        </p:grpSpPr>
        <p:sp>
          <p:nvSpPr>
            <p:cNvPr id="15" name="斜纹 14"/>
            <p:cNvSpPr/>
            <p:nvPr/>
          </p:nvSpPr>
          <p:spPr>
            <a:xfrm rot="18900000">
              <a:off x="679896" y="3364550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56168" y="4134505"/>
              <a:ext cx="413132" cy="272349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1929485" y="2921111"/>
            <a:ext cx="3901301" cy="1211604"/>
            <a:chOff x="1095945" y="2304648"/>
            <a:chExt cx="3901301" cy="1211604"/>
          </a:xfrm>
        </p:grpSpPr>
        <p:grpSp>
          <p:nvGrpSpPr>
            <p:cNvPr id="18" name="组 17"/>
            <p:cNvGrpSpPr/>
            <p:nvPr/>
          </p:nvGrpSpPr>
          <p:grpSpPr>
            <a:xfrm rot="16200000" flipH="1">
              <a:off x="2249375" y="1184017"/>
              <a:ext cx="1178805" cy="3485665"/>
              <a:chOff x="679898" y="2754217"/>
              <a:chExt cx="1178805" cy="3485665"/>
            </a:xfrm>
            <a:solidFill>
              <a:schemeClr val="accent3"/>
            </a:solidFill>
          </p:grpSpPr>
          <p:sp>
            <p:nvSpPr>
              <p:cNvPr id="20" name="斜纹 19"/>
              <p:cNvSpPr/>
              <p:nvPr/>
            </p:nvSpPr>
            <p:spPr>
              <a:xfrm rot="18900000">
                <a:off x="679898" y="2754217"/>
                <a:ext cx="1178805" cy="1178805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856170" y="3343622"/>
                <a:ext cx="413132" cy="28962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9" name="三角形 18"/>
            <p:cNvSpPr/>
            <p:nvPr/>
          </p:nvSpPr>
          <p:spPr>
            <a:xfrm rot="5400000">
              <a:off x="4373791" y="2512467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5939884" y="3033936"/>
            <a:ext cx="3416320" cy="5979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800" b="1" smtClean="0">
                <a:solidFill>
                  <a:schemeClr val="accent3"/>
                </a:solidFill>
              </a:rPr>
              <a:t>停车历史记录的查询</a:t>
            </a:r>
            <a:endParaRPr lang="en-US" altLang="zh-CN" sz="2800" b="1" dirty="0">
              <a:solidFill>
                <a:schemeClr val="accent3"/>
              </a:solidFill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2403533" y="4627754"/>
            <a:ext cx="1178805" cy="2230244"/>
            <a:chOff x="679896" y="4627754"/>
            <a:chExt cx="1178805" cy="2230244"/>
          </a:xfrm>
        </p:grpSpPr>
        <p:sp>
          <p:nvSpPr>
            <p:cNvPr id="25" name="斜纹 24"/>
            <p:cNvSpPr/>
            <p:nvPr/>
          </p:nvSpPr>
          <p:spPr>
            <a:xfrm rot="18900000">
              <a:off x="679896" y="4627754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56168" y="5437367"/>
              <a:ext cx="413132" cy="14206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2793291" y="4168893"/>
            <a:ext cx="1612454" cy="1157663"/>
            <a:chOff x="1069655" y="2304649"/>
            <a:chExt cx="1612454" cy="1157663"/>
          </a:xfrm>
        </p:grpSpPr>
        <p:grpSp>
          <p:nvGrpSpPr>
            <p:cNvPr id="28" name="组 27"/>
            <p:cNvGrpSpPr/>
            <p:nvPr/>
          </p:nvGrpSpPr>
          <p:grpSpPr>
            <a:xfrm rot="16200000" flipH="1">
              <a:off x="1152419" y="2318162"/>
              <a:ext cx="1061386" cy="1226914"/>
              <a:chOff x="743376" y="2727926"/>
              <a:chExt cx="1061386" cy="1226914"/>
            </a:xfrm>
            <a:solidFill>
              <a:schemeClr val="accent3"/>
            </a:solidFill>
          </p:grpSpPr>
          <p:sp>
            <p:nvSpPr>
              <p:cNvPr id="30" name="斜纹 29"/>
              <p:cNvSpPr/>
              <p:nvPr/>
            </p:nvSpPr>
            <p:spPr>
              <a:xfrm rot="18900000">
                <a:off x="743376" y="2727926"/>
                <a:ext cx="1061386" cy="1074870"/>
              </a:xfrm>
              <a:prstGeom prst="diagStripe">
                <a:avLst>
                  <a:gd name="adj" fmla="val 4531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56169" y="3343623"/>
                <a:ext cx="413132" cy="6112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" name="三角形 28"/>
            <p:cNvSpPr/>
            <p:nvPr/>
          </p:nvSpPr>
          <p:spPr>
            <a:xfrm rot="5400000">
              <a:off x="2058654" y="2512468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4502058" y="4298653"/>
            <a:ext cx="4134465" cy="5979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800" b="1" smtClean="0">
                <a:solidFill>
                  <a:schemeClr val="accent3"/>
                </a:solidFill>
              </a:rPr>
              <a:t>手机端用户查看剩余车位</a:t>
            </a:r>
            <a:endParaRPr lang="en-US" altLang="zh-CN" sz="2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</TotalTime>
  <Words>494</Words>
  <Application>Microsoft Office PowerPoint</Application>
  <PresentationFormat>宽屏</PresentationFormat>
  <Paragraphs>75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宋体</vt:lpstr>
      <vt:lpstr>微软雅黑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底云飞</cp:lastModifiedBy>
  <cp:revision>113</cp:revision>
  <dcterms:created xsi:type="dcterms:W3CDTF">2015-08-18T02:51:41Z</dcterms:created>
  <dcterms:modified xsi:type="dcterms:W3CDTF">2017-06-09T00:56:22Z</dcterms:modified>
  <cp:category/>
</cp:coreProperties>
</file>