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489" r:id="rId2"/>
    <p:sldId id="430" r:id="rId3"/>
    <p:sldId id="509" r:id="rId4"/>
    <p:sldId id="392" r:id="rId5"/>
    <p:sldId id="393" r:id="rId6"/>
    <p:sldId id="400" r:id="rId7"/>
    <p:sldId id="401" r:id="rId8"/>
    <p:sldId id="395" r:id="rId9"/>
    <p:sldId id="497" r:id="rId10"/>
    <p:sldId id="498" r:id="rId11"/>
    <p:sldId id="499" r:id="rId12"/>
    <p:sldId id="500" r:id="rId13"/>
    <p:sldId id="501" r:id="rId14"/>
    <p:sldId id="502" r:id="rId15"/>
    <p:sldId id="503" r:id="rId16"/>
    <p:sldId id="504" r:id="rId17"/>
    <p:sldId id="505" r:id="rId18"/>
    <p:sldId id="506" r:id="rId19"/>
    <p:sldId id="404" r:id="rId20"/>
    <p:sldId id="460" r:id="rId21"/>
    <p:sldId id="492" r:id="rId22"/>
    <p:sldId id="490" r:id="rId23"/>
    <p:sldId id="410" r:id="rId24"/>
    <p:sldId id="408" r:id="rId25"/>
    <p:sldId id="481" r:id="rId26"/>
    <p:sldId id="456" r:id="rId27"/>
    <p:sldId id="508" r:id="rId28"/>
    <p:sldId id="507" r:id="rId29"/>
    <p:sldId id="493" r:id="rId30"/>
    <p:sldId id="415" r:id="rId31"/>
    <p:sldId id="491" r:id="rId32"/>
    <p:sldId id="494" r:id="rId33"/>
    <p:sldId id="496" r:id="rId34"/>
    <p:sldId id="381" r:id="rId35"/>
    <p:sldId id="416" r:id="rId36"/>
  </p:sldIdLst>
  <p:sldSz cx="12192000" cy="6858000"/>
  <p:notesSz cx="6858000" cy="9144000"/>
  <p:custDataLst>
    <p:tags r:id="rId38"/>
  </p:custDataLst>
  <p:defaultTextStyle>
    <a:defPPr>
      <a:defRPr lang="zh-CN"/>
    </a:defPPr>
    <a:lvl1pPr marL="0" lvl="0"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000"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7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220316" initials="6"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53E"/>
    <a:srgbClr val="18235C"/>
    <a:srgbClr val="09586B"/>
    <a:srgbClr val="03F7AB"/>
    <a:srgbClr val="98EE0C"/>
    <a:srgbClr val="ECEC0E"/>
    <a:srgbClr val="056C6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0" d="100"/>
          <a:sy n="80" d="100"/>
        </p:scale>
        <p:origin x="754" y="67"/>
      </p:cViewPr>
      <p:guideLst>
        <p:guide orient="horz" pos="2160"/>
        <p:guide pos="37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084" name="Rectangle 4"/>
          <p:cNvSpPr>
            <a:spLocks noGrp="1" noRot="1" noChangeAspect="1"/>
          </p:cNvSpPr>
          <p:nvPr>
            <p:ph type="sldImg" idx="2"/>
          </p:nvPr>
        </p:nvSpPr>
        <p:spPr>
          <a:xfrm>
            <a:off x="381000" y="685800"/>
            <a:ext cx="6096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3071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panose="020B0604020202020204" pitchFamily="34" charset="0"/>
              </a:rPr>
              <a:t>6</a:t>
            </a:fld>
            <a:endParaRPr lang="en-US" altLang="zh-CN" sz="1200" dirty="0">
              <a:latin typeface="Arial" panose="020B0604020202020204" pitchFamily="34"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ctr"/>
          <a:lstStyle/>
          <a:p>
            <a:pPr lvl="0">
              <a:lnSpc>
                <a:spcPct val="90000"/>
              </a:lnSpc>
              <a:spcBef>
                <a:spcPct val="0"/>
              </a:spcBef>
            </a:pPr>
            <a:r>
              <a:rPr lang="zh-CN" altLang="en-US" sz="900" dirty="0"/>
              <a:t>笑话一则：考完语文，哭了，当考完数学之后发现哭早了。其实可能大家都哭了。</a:t>
            </a:r>
            <a:endParaRPr lang="en-US" altLang="zh-CN" sz="900" dirty="0"/>
          </a:p>
          <a:p>
            <a:pPr lvl="0">
              <a:lnSpc>
                <a:spcPct val="90000"/>
              </a:lnSpc>
            </a:pPr>
            <a:endParaRPr lang="en-US" altLang="zh-CN" sz="9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p:txBody>
          <a:bodyPr wrap="square" lIns="91440" tIns="45720" rIns="91440" bIns="45720" anchor="ctr"/>
          <a:lstStyle/>
          <a:p>
            <a:pPr lvl="0"/>
            <a:r>
              <a:rPr lang="zh-CN" altLang="en-US" dirty="0"/>
              <a:t>答案</a:t>
            </a:r>
            <a:r>
              <a:rPr lang="en-US" altLang="zh-CN" dirty="0"/>
              <a:t>B</a:t>
            </a:r>
            <a:endParaRPr lang="zh-CN" altLang="en-US" dirty="0"/>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panose="020B0604020202020204" pitchFamily="34" charset="0"/>
              </a:rPr>
              <a:t>19</a:t>
            </a:fld>
            <a:endParaRPr lang="en-US" altLang="zh-CN" sz="12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ctr"/>
          <a:lstStyle/>
          <a:p>
            <a:pPr lvl="0"/>
            <a:r>
              <a:rPr lang="zh-CN" altLang="en-US" dirty="0"/>
              <a:t>稳当点。</a:t>
            </a:r>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panose="020B0604020202020204" pitchFamily="34" charset="0"/>
              </a:rPr>
              <a:t>23</a:t>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5538" name="Rectangle 7"/>
          <p:cNvSpPr txBox="1">
            <a:spLocks noGrp="1"/>
          </p:cNvSpPr>
          <p:nvPr/>
        </p:nvSpPr>
        <p:spPr>
          <a:xfrm>
            <a:off x="3883025" y="8683625"/>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panose="020B0604020202020204" pitchFamily="34" charset="0"/>
              </a:rPr>
              <a:t>34</a:t>
            </a:fld>
            <a:endParaRPr lang="en-US" altLang="zh-CN" sz="1200" dirty="0">
              <a:latin typeface="Arial" panose="020B0604020202020204" pitchFamily="34" charset="0"/>
            </a:endParaRPr>
          </a:p>
        </p:txBody>
      </p:sp>
      <p:sp>
        <p:nvSpPr>
          <p:cNvPr id="65539" name="Rectangle 2"/>
          <p:cNvSpPr>
            <a:spLocks noGrp="1" noRot="1" noChangeAspect="1" noTextEdit="1"/>
          </p:cNvSpPr>
          <p:nvPr>
            <p:ph type="sldImg"/>
          </p:nvPr>
        </p:nvSpPr>
        <p:spPr>
          <a:xfrm>
            <a:off x="379413" y="684213"/>
            <a:ext cx="6096000" cy="3429000"/>
          </a:xfrm>
        </p:spPr>
      </p:sp>
      <p:sp>
        <p:nvSpPr>
          <p:cNvPr id="65540" name="Rectangle 3"/>
          <p:cNvSpPr>
            <a:spLocks noGrp="1"/>
          </p:cNvSpPr>
          <p:nvPr>
            <p:ph type="body" idx="1"/>
          </p:nvPr>
        </p:nvSpPr>
        <p:spPr>
          <a:xfrm>
            <a:off x="684213" y="4341813"/>
            <a:ext cx="5486400" cy="4114800"/>
          </a:xfrm>
        </p:spPr>
        <p:txBody>
          <a:bodyPr wrap="square" lIns="91440" tIns="45720" rIns="91440" bIns="45720" anchor="t"/>
          <a:lstStyle/>
          <a:p>
            <a:pPr lvl="0" eaLnBrk="1" hangingPunct="1"/>
            <a:r>
              <a:rPr lang="zh-CN" altLang="en-US" b="1" dirty="0"/>
              <a:t>扎实的基础，高超的技巧，良好的心态，好运气会眷恋我们。</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28600"/>
            <a:ext cx="27432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80264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538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95400"/>
            <a:ext cx="538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1"/>
          <p:cNvPicPr>
            <a:picLocks noChangeAspect="1"/>
          </p:cNvPicPr>
          <p:nvPr/>
        </p:nvPicPr>
        <p:blipFill>
          <a:blip r:embed="rId14"/>
          <a:srcRect b="38461"/>
          <a:stretch>
            <a:fillRect/>
          </a:stretch>
        </p:blipFill>
        <p:spPr>
          <a:xfrm>
            <a:off x="0" y="6324600"/>
            <a:ext cx="12192000" cy="542925"/>
          </a:xfrm>
          <a:prstGeom prst="rect">
            <a:avLst/>
          </a:prstGeom>
          <a:noFill/>
          <a:ln w="9525">
            <a:noFill/>
          </a:ln>
        </p:spPr>
      </p:pic>
      <p:sp>
        <p:nvSpPr>
          <p:cNvPr id="1027" name="Rectangle 3"/>
          <p:cNvSpPr>
            <a:spLocks noChangeArrowheads="1"/>
          </p:cNvSpPr>
          <p:nvPr/>
        </p:nvSpPr>
        <p:spPr bwMode="auto">
          <a:xfrm>
            <a:off x="0" y="0"/>
            <a:ext cx="12192000" cy="1219200"/>
          </a:xfrm>
          <a:prstGeom prst="rect">
            <a:avLst/>
          </a:prstGeom>
          <a:gradFill rotWithShape="1">
            <a:gsLst>
              <a:gs pos="0">
                <a:schemeClr val="accent1"/>
              </a:gs>
              <a:gs pos="100000">
                <a:srgbClr val="FFFFFF"/>
              </a:gs>
            </a:gsLst>
            <a:lin ang="540000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2" name="Rectangle 4"/>
          <p:cNvSpPr>
            <a:spLocks noGrp="1"/>
          </p:cNvSpPr>
          <p:nvPr>
            <p:ph type="body" idx="1"/>
          </p:nvPr>
        </p:nvSpPr>
        <p:spPr>
          <a:xfrm>
            <a:off x="609600" y="1295400"/>
            <a:ext cx="10972800" cy="5029200"/>
          </a:xfrm>
          <a:prstGeom prst="rect">
            <a:avLst/>
          </a:prstGeom>
          <a:noFill/>
          <a:ln w="9525">
            <a:noFill/>
          </a:ln>
        </p:spPr>
        <p:txBody>
          <a:body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a:p>
            <a:pPr lvl="4"/>
            <a:r>
              <a:rPr lang="zh-CN" altLang="zh-CN" dirty="0"/>
              <a:t>Fifth level</a:t>
            </a:r>
          </a:p>
        </p:txBody>
      </p:sp>
      <p:sp>
        <p:nvSpPr>
          <p:cNvPr id="1029" name="Rectangle 5"/>
          <p:cNvSpPr>
            <a:spLocks noGrp="1" noChangeArrowheads="1"/>
          </p:cNvSpPr>
          <p:nvPr>
            <p:ph type="dt" sz="half" idx="2"/>
          </p:nvPr>
        </p:nvSpPr>
        <p:spPr bwMode="auto">
          <a:xfrm>
            <a:off x="609600" y="6537325"/>
            <a:ext cx="2844800" cy="244475"/>
          </a:xfrm>
          <a:prstGeom prst="rect">
            <a:avLst/>
          </a:prstGeom>
          <a:noFill/>
          <a:ln>
            <a:noFill/>
          </a:ln>
        </p:spPr>
        <p:txBody>
          <a:bodyPr vert="horz" wrap="square" lIns="91440" tIns="45720" rIns="91440" bIns="45720" numCol="1" anchor="t" anchorCtr="0" compatLnSpc="1"/>
          <a:lstStyle>
            <a:lvl1pPr algn="l">
              <a:defRPr sz="1200">
                <a:solidFill>
                  <a:schemeClr val="bg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4165600" y="6537325"/>
            <a:ext cx="3860800" cy="244475"/>
          </a:xfrm>
          <a:prstGeom prst="rect">
            <a:avLst/>
          </a:prstGeom>
          <a:noFill/>
          <a:ln>
            <a:noFill/>
          </a:ln>
        </p:spPr>
        <p:txBody>
          <a:bodyPr vert="horz" wrap="square" lIns="91440" tIns="45720" rIns="91440" bIns="45720" numCol="1" anchor="t" anchorCtr="0" compatLnSpc="1"/>
          <a:lstStyle>
            <a:lvl1pPr>
              <a:defRPr sz="1200">
                <a:solidFill>
                  <a:schemeClr val="bg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537325"/>
            <a:ext cx="2844800" cy="244475"/>
          </a:xfrm>
          <a:prstGeom prst="rect">
            <a:avLst/>
          </a:prstGeom>
          <a:noFill/>
          <a:ln>
            <a:noFill/>
          </a:ln>
        </p:spPr>
        <p:txBody>
          <a:bodyPr vert="horz" wrap="square" lIns="91440" tIns="45720" rIns="91440" bIns="45720" numCol="1" anchor="t" anchorCtr="0" compatLnSpc="1"/>
          <a:lstStyle>
            <a:lvl1pPr algn="r">
              <a:defRPr sz="1200">
                <a:solidFill>
                  <a:schemeClr val="bg1"/>
                </a:solidFill>
                <a:latin typeface="Arial" panose="020B0604020202020204" pitchFamily="34" charset="0"/>
              </a:defRPr>
            </a:lvl1pPr>
          </a:lstStyle>
          <a:p>
            <a:pPr lvl="0" eaLnBrk="1" hangingPunct="1">
              <a:buNone/>
            </a:pPr>
            <a:fld id="{9A0DB2DC-4C9A-4742-B13C-FB6460FD3503}" type="slidenum">
              <a:rPr lang="en-US" altLang="zh-CN" dirty="0"/>
              <a:t>‹#›</a:t>
            </a:fld>
            <a:endParaRPr lang="en-US" altLang="zh-CN" dirty="0">
              <a:latin typeface="Verdana" panose="020B0604030504040204" pitchFamily="34" charset="0"/>
            </a:endParaRPr>
          </a:p>
        </p:txBody>
      </p:sp>
      <p:sp>
        <p:nvSpPr>
          <p:cNvPr id="2056" name="Rectangle 8"/>
          <p:cNvSpPr>
            <a:spLocks noGrp="1"/>
          </p:cNvSpPr>
          <p:nvPr>
            <p:ph type="title"/>
          </p:nvPr>
        </p:nvSpPr>
        <p:spPr>
          <a:xfrm>
            <a:off x="609600" y="228600"/>
            <a:ext cx="10972800" cy="868363"/>
          </a:xfrm>
          <a:prstGeom prst="rect">
            <a:avLst/>
          </a:prstGeom>
          <a:noFill/>
          <a:ln w="9525">
            <a:noFill/>
          </a:ln>
        </p:spPr>
        <p:txBody>
          <a:bodyPr anchor="ctr"/>
          <a:lstStyle/>
          <a:p>
            <a:pPr lvl="0"/>
            <a:r>
              <a:rPr lang="zh-CN" altLang="zh-CN"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NU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1.webp"/><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 descr="图片1.png"/>
          <p:cNvPicPr>
            <a:picLocks noChangeAspect="1"/>
          </p:cNvPicPr>
          <p:nvPr/>
        </p:nvPicPr>
        <p:blipFill>
          <a:blip r:embed="rId2"/>
          <a:srcRect t="25743"/>
          <a:stretch>
            <a:fillRect/>
          </a:stretch>
        </p:blipFill>
        <p:spPr>
          <a:xfrm>
            <a:off x="-875665" y="0"/>
            <a:ext cx="13027025" cy="6858000"/>
          </a:xfrm>
          <a:prstGeom prst="rect">
            <a:avLst/>
          </a:prstGeom>
          <a:noFill/>
          <a:ln w="9525">
            <a:noFill/>
          </a:ln>
        </p:spPr>
      </p:pic>
      <p:pic>
        <p:nvPicPr>
          <p:cNvPr id="3075" name="图片 3" descr="01.png"/>
          <p:cNvPicPr>
            <a:picLocks noChangeAspect="1"/>
          </p:cNvPicPr>
          <p:nvPr/>
        </p:nvPicPr>
        <p:blipFill>
          <a:blip r:embed="rId3"/>
          <a:stretch>
            <a:fillRect/>
          </a:stretch>
        </p:blipFill>
        <p:spPr>
          <a:xfrm>
            <a:off x="584943" y="8731"/>
            <a:ext cx="9144000" cy="4083050"/>
          </a:xfrm>
          <a:prstGeom prst="rect">
            <a:avLst/>
          </a:prstGeom>
          <a:noFill/>
          <a:ln w="9525">
            <a:noFill/>
          </a:ln>
        </p:spPr>
      </p:pic>
      <p:pic>
        <p:nvPicPr>
          <p:cNvPr id="3080" name="Picture 3" descr="E:\新模板\世博\透明泡泡PNG.png"/>
          <p:cNvPicPr>
            <a:picLocks noChangeAspect="1"/>
          </p:cNvPicPr>
          <p:nvPr/>
        </p:nvPicPr>
        <p:blipFill>
          <a:blip r:embed="rId4"/>
          <a:stretch>
            <a:fillRect/>
          </a:stretch>
        </p:blipFill>
        <p:spPr>
          <a:xfrm>
            <a:off x="-1744662" y="-2093912"/>
            <a:ext cx="1744662" cy="2093912"/>
          </a:xfrm>
          <a:prstGeom prst="rect">
            <a:avLst/>
          </a:prstGeom>
          <a:noFill/>
          <a:ln w="9525">
            <a:noFill/>
          </a:ln>
        </p:spPr>
      </p:pic>
      <p:pic>
        <p:nvPicPr>
          <p:cNvPr id="3081" name="Picture 3" descr="E:\新模板\世博\透明泡泡PNG.png"/>
          <p:cNvPicPr>
            <a:picLocks noChangeAspect="1"/>
          </p:cNvPicPr>
          <p:nvPr/>
        </p:nvPicPr>
        <p:blipFill>
          <a:blip r:embed="rId5"/>
          <a:stretch>
            <a:fillRect/>
          </a:stretch>
        </p:blipFill>
        <p:spPr>
          <a:xfrm>
            <a:off x="457200" y="-4105275"/>
            <a:ext cx="1981200" cy="2376488"/>
          </a:xfrm>
          <a:prstGeom prst="rect">
            <a:avLst/>
          </a:prstGeom>
          <a:noFill/>
          <a:ln w="9525">
            <a:noFill/>
          </a:ln>
        </p:spPr>
      </p:pic>
      <p:pic>
        <p:nvPicPr>
          <p:cNvPr id="3082" name="Picture 3" descr="E:\新模板\世博\透明泡泡PNG.png"/>
          <p:cNvPicPr>
            <a:picLocks noChangeAspect="1"/>
          </p:cNvPicPr>
          <p:nvPr/>
        </p:nvPicPr>
        <p:blipFill>
          <a:blip r:embed="rId6"/>
          <a:stretch>
            <a:fillRect/>
          </a:stretch>
        </p:blipFill>
        <p:spPr>
          <a:xfrm>
            <a:off x="3771900" y="-4379912"/>
            <a:ext cx="2438400" cy="2925762"/>
          </a:xfrm>
          <a:prstGeom prst="rect">
            <a:avLst/>
          </a:prstGeom>
          <a:noFill/>
          <a:ln w="9525">
            <a:noFill/>
          </a:ln>
        </p:spPr>
      </p:pic>
      <p:pic>
        <p:nvPicPr>
          <p:cNvPr id="3083" name="Picture 3" descr="E:\新模板\世博\透明泡泡PNG.png"/>
          <p:cNvPicPr>
            <a:picLocks noChangeAspect="1"/>
          </p:cNvPicPr>
          <p:nvPr/>
        </p:nvPicPr>
        <p:blipFill>
          <a:blip r:embed="rId6"/>
          <a:stretch>
            <a:fillRect/>
          </a:stretch>
        </p:blipFill>
        <p:spPr>
          <a:xfrm>
            <a:off x="6286500" y="-4379912"/>
            <a:ext cx="2438400" cy="2925762"/>
          </a:xfrm>
          <a:prstGeom prst="rect">
            <a:avLst/>
          </a:prstGeom>
          <a:noFill/>
          <a:ln w="9525">
            <a:noFill/>
          </a:ln>
        </p:spPr>
      </p:pic>
      <p:pic>
        <p:nvPicPr>
          <p:cNvPr id="3084" name="Picture 3" descr="E:\新模板\世博\透明泡泡PNG.png"/>
          <p:cNvPicPr>
            <a:picLocks noChangeAspect="1"/>
          </p:cNvPicPr>
          <p:nvPr/>
        </p:nvPicPr>
        <p:blipFill>
          <a:blip r:embed="rId6"/>
          <a:stretch>
            <a:fillRect/>
          </a:stretch>
        </p:blipFill>
        <p:spPr>
          <a:xfrm>
            <a:off x="9182100" y="-2230437"/>
            <a:ext cx="2438400" cy="2916237"/>
          </a:xfrm>
          <a:prstGeom prst="rect">
            <a:avLst/>
          </a:prstGeom>
          <a:noFill/>
          <a:ln w="9525">
            <a:noFill/>
          </a:ln>
        </p:spPr>
      </p:pic>
      <p:pic>
        <p:nvPicPr>
          <p:cNvPr id="3085" name="Picture 3" descr="E:\新模板\世博\透明泡泡PNG.png"/>
          <p:cNvPicPr>
            <a:picLocks noChangeAspect="1"/>
          </p:cNvPicPr>
          <p:nvPr/>
        </p:nvPicPr>
        <p:blipFill>
          <a:blip r:embed="rId7"/>
          <a:stretch>
            <a:fillRect/>
          </a:stretch>
        </p:blipFill>
        <p:spPr>
          <a:xfrm>
            <a:off x="9753600" y="2286000"/>
            <a:ext cx="1905000" cy="2286000"/>
          </a:xfrm>
          <a:prstGeom prst="rect">
            <a:avLst/>
          </a:prstGeom>
          <a:noFill/>
          <a:ln w="9525">
            <a:noFill/>
          </a:ln>
        </p:spPr>
      </p:pic>
      <p:pic>
        <p:nvPicPr>
          <p:cNvPr id="3086" name="Picture 3" descr="E:\新模板\世博\透明泡泡PNG.png"/>
          <p:cNvPicPr>
            <a:picLocks noChangeAspect="1"/>
          </p:cNvPicPr>
          <p:nvPr/>
        </p:nvPicPr>
        <p:blipFill>
          <a:blip r:embed="rId7"/>
          <a:stretch>
            <a:fillRect/>
          </a:stretch>
        </p:blipFill>
        <p:spPr>
          <a:xfrm>
            <a:off x="9486900" y="5715000"/>
            <a:ext cx="1905000" cy="2286000"/>
          </a:xfrm>
          <a:prstGeom prst="rect">
            <a:avLst/>
          </a:prstGeom>
          <a:noFill/>
          <a:ln w="9525">
            <a:noFill/>
          </a:ln>
        </p:spPr>
      </p:pic>
      <p:pic>
        <p:nvPicPr>
          <p:cNvPr id="3087" name="Picture 3" descr="E:\新模板\世博\透明泡泡PNG.png"/>
          <p:cNvPicPr>
            <a:picLocks noChangeAspect="1"/>
          </p:cNvPicPr>
          <p:nvPr/>
        </p:nvPicPr>
        <p:blipFill>
          <a:blip r:embed="rId7"/>
          <a:stretch>
            <a:fillRect/>
          </a:stretch>
        </p:blipFill>
        <p:spPr>
          <a:xfrm>
            <a:off x="6705600" y="8047038"/>
            <a:ext cx="1905000" cy="2286000"/>
          </a:xfrm>
          <a:prstGeom prst="rect">
            <a:avLst/>
          </a:prstGeom>
          <a:noFill/>
          <a:ln w="9525">
            <a:noFill/>
          </a:ln>
        </p:spPr>
      </p:pic>
      <p:pic>
        <p:nvPicPr>
          <p:cNvPr id="3088" name="Picture 3" descr="E:\新模板\世博\透明泡泡PNG.png"/>
          <p:cNvPicPr>
            <a:picLocks noChangeAspect="1"/>
          </p:cNvPicPr>
          <p:nvPr/>
        </p:nvPicPr>
        <p:blipFill>
          <a:blip r:embed="rId6"/>
          <a:stretch>
            <a:fillRect/>
          </a:stretch>
        </p:blipFill>
        <p:spPr>
          <a:xfrm>
            <a:off x="3505200" y="7680325"/>
            <a:ext cx="2438400" cy="2927350"/>
          </a:xfrm>
          <a:prstGeom prst="rect">
            <a:avLst/>
          </a:prstGeom>
          <a:noFill/>
          <a:ln w="9525">
            <a:noFill/>
          </a:ln>
        </p:spPr>
      </p:pic>
      <p:pic>
        <p:nvPicPr>
          <p:cNvPr id="3089" name="Picture 3" descr="E:\新模板\世博\透明泡泡PNG.png"/>
          <p:cNvPicPr>
            <a:picLocks noChangeAspect="1"/>
          </p:cNvPicPr>
          <p:nvPr/>
        </p:nvPicPr>
        <p:blipFill>
          <a:blip r:embed="rId7"/>
          <a:stretch>
            <a:fillRect/>
          </a:stretch>
        </p:blipFill>
        <p:spPr>
          <a:xfrm>
            <a:off x="0" y="7818438"/>
            <a:ext cx="1905000" cy="2286000"/>
          </a:xfrm>
          <a:prstGeom prst="rect">
            <a:avLst/>
          </a:prstGeom>
          <a:noFill/>
          <a:ln w="9525">
            <a:noFill/>
          </a:ln>
        </p:spPr>
      </p:pic>
      <p:pic>
        <p:nvPicPr>
          <p:cNvPr id="3090" name="Picture 3" descr="E:\新模板\世博\透明泡泡PNG.png"/>
          <p:cNvPicPr>
            <a:picLocks noChangeAspect="1"/>
          </p:cNvPicPr>
          <p:nvPr/>
        </p:nvPicPr>
        <p:blipFill>
          <a:blip r:embed="rId6"/>
          <a:stretch>
            <a:fillRect/>
          </a:stretch>
        </p:blipFill>
        <p:spPr>
          <a:xfrm>
            <a:off x="-2430462" y="5394325"/>
            <a:ext cx="2430462" cy="2927350"/>
          </a:xfrm>
          <a:prstGeom prst="rect">
            <a:avLst/>
          </a:prstGeom>
          <a:noFill/>
          <a:ln w="9525">
            <a:noFill/>
          </a:ln>
        </p:spPr>
      </p:pic>
      <p:pic>
        <p:nvPicPr>
          <p:cNvPr id="3091" name="Picture 3" descr="E:\新模板\世博\透明泡泡PNG.png"/>
          <p:cNvPicPr>
            <a:picLocks noChangeAspect="1"/>
          </p:cNvPicPr>
          <p:nvPr/>
        </p:nvPicPr>
        <p:blipFill>
          <a:blip r:embed="rId7"/>
          <a:stretch>
            <a:fillRect/>
          </a:stretch>
        </p:blipFill>
        <p:spPr>
          <a:xfrm>
            <a:off x="-2925762" y="2697163"/>
            <a:ext cx="1905000" cy="2286000"/>
          </a:xfrm>
          <a:prstGeom prst="rect">
            <a:avLst/>
          </a:prstGeom>
          <a:noFill/>
          <a:ln w="9525">
            <a:noFill/>
          </a:ln>
        </p:spPr>
      </p:pic>
      <p:pic>
        <p:nvPicPr>
          <p:cNvPr id="3092" name="Picture 3" descr="E:\新模板\世博\透明泡泡PNG.png"/>
          <p:cNvPicPr>
            <a:picLocks noChangeAspect="1"/>
          </p:cNvPicPr>
          <p:nvPr/>
        </p:nvPicPr>
        <p:blipFill>
          <a:blip r:embed="rId8"/>
          <a:stretch>
            <a:fillRect/>
          </a:stretch>
        </p:blipFill>
        <p:spPr>
          <a:xfrm>
            <a:off x="-1547812" y="692150"/>
            <a:ext cx="990600" cy="1189038"/>
          </a:xfrm>
          <a:prstGeom prst="rect">
            <a:avLst/>
          </a:prstGeom>
          <a:noFill/>
          <a:ln w="9525">
            <a:noFill/>
          </a:ln>
        </p:spPr>
      </p:pic>
      <p:pic>
        <p:nvPicPr>
          <p:cNvPr id="3093" name="Picture 3" descr="E:\新模板\世博\透明泡泡PNG.png"/>
          <p:cNvPicPr>
            <a:picLocks noChangeAspect="1"/>
          </p:cNvPicPr>
          <p:nvPr/>
        </p:nvPicPr>
        <p:blipFill>
          <a:blip r:embed="rId5"/>
          <a:stretch>
            <a:fillRect/>
          </a:stretch>
        </p:blipFill>
        <p:spPr>
          <a:xfrm>
            <a:off x="1981200" y="-2962275"/>
            <a:ext cx="1981200" cy="2376488"/>
          </a:xfrm>
          <a:prstGeom prst="rect">
            <a:avLst/>
          </a:prstGeom>
          <a:noFill/>
          <a:ln w="9525">
            <a:noFill/>
          </a:ln>
        </p:spPr>
      </p:pic>
      <p:pic>
        <p:nvPicPr>
          <p:cNvPr id="3094" name="Picture 3" descr="E:\新模板\世博\透明泡泡PNG.png"/>
          <p:cNvPicPr>
            <a:picLocks noChangeAspect="1"/>
          </p:cNvPicPr>
          <p:nvPr/>
        </p:nvPicPr>
        <p:blipFill>
          <a:blip r:embed="rId6"/>
          <a:stretch>
            <a:fillRect/>
          </a:stretch>
        </p:blipFill>
        <p:spPr>
          <a:xfrm>
            <a:off x="9144000" y="3932238"/>
            <a:ext cx="2438400" cy="2925762"/>
          </a:xfrm>
          <a:prstGeom prst="rect">
            <a:avLst/>
          </a:prstGeom>
          <a:noFill/>
          <a:ln w="9525">
            <a:noFill/>
          </a:ln>
        </p:spPr>
      </p:pic>
      <p:pic>
        <p:nvPicPr>
          <p:cNvPr id="3095" name="Picture 3" descr="E:\新模板\世博\透明泡泡PNG.png"/>
          <p:cNvPicPr>
            <a:picLocks noChangeAspect="1"/>
          </p:cNvPicPr>
          <p:nvPr/>
        </p:nvPicPr>
        <p:blipFill>
          <a:blip r:embed="rId5"/>
          <a:stretch>
            <a:fillRect/>
          </a:stretch>
        </p:blipFill>
        <p:spPr>
          <a:xfrm>
            <a:off x="9144000" y="8183563"/>
            <a:ext cx="1981200" cy="2378075"/>
          </a:xfrm>
          <a:prstGeom prst="rect">
            <a:avLst/>
          </a:prstGeom>
          <a:noFill/>
          <a:ln w="9525">
            <a:noFill/>
          </a:ln>
        </p:spPr>
      </p:pic>
      <p:pic>
        <p:nvPicPr>
          <p:cNvPr id="3096" name="Picture 3" descr="E:\新模板\世博\透明泡泡PNG.png"/>
          <p:cNvPicPr>
            <a:picLocks noChangeAspect="1"/>
          </p:cNvPicPr>
          <p:nvPr/>
        </p:nvPicPr>
        <p:blipFill>
          <a:blip r:embed="rId6"/>
          <a:stretch>
            <a:fillRect/>
          </a:stretch>
        </p:blipFill>
        <p:spPr>
          <a:xfrm>
            <a:off x="-2430462" y="2708275"/>
            <a:ext cx="2430462" cy="2925763"/>
          </a:xfrm>
          <a:prstGeom prst="rect">
            <a:avLst/>
          </a:prstGeom>
          <a:noFill/>
          <a:ln w="9525">
            <a:noFill/>
          </a:ln>
        </p:spPr>
      </p:pic>
      <p:pic>
        <p:nvPicPr>
          <p:cNvPr id="3097" name="Picture 3" descr="E:\新模板\世博\透明泡泡PNG.png"/>
          <p:cNvPicPr>
            <a:picLocks noChangeAspect="1"/>
          </p:cNvPicPr>
          <p:nvPr/>
        </p:nvPicPr>
        <p:blipFill>
          <a:blip r:embed="rId6"/>
          <a:stretch>
            <a:fillRect/>
          </a:stretch>
        </p:blipFill>
        <p:spPr>
          <a:xfrm>
            <a:off x="9144000" y="-2687637"/>
            <a:ext cx="2438400" cy="2916237"/>
          </a:xfrm>
          <a:prstGeom prst="rect">
            <a:avLst/>
          </a:prstGeom>
          <a:noFill/>
          <a:ln w="9525">
            <a:noFill/>
          </a:ln>
        </p:spPr>
      </p:pic>
      <p:pic>
        <p:nvPicPr>
          <p:cNvPr id="3098" name="Picture 3" descr="E:\新模板\世博\透明泡泡PNG.png"/>
          <p:cNvPicPr>
            <a:picLocks noChangeAspect="1"/>
          </p:cNvPicPr>
          <p:nvPr/>
        </p:nvPicPr>
        <p:blipFill>
          <a:blip r:embed="rId5"/>
          <a:stretch>
            <a:fillRect/>
          </a:stretch>
        </p:blipFill>
        <p:spPr>
          <a:xfrm>
            <a:off x="6019800" y="-2368550"/>
            <a:ext cx="1981200" cy="2368550"/>
          </a:xfrm>
          <a:prstGeom prst="rect">
            <a:avLst/>
          </a:prstGeom>
          <a:noFill/>
          <a:ln w="9525">
            <a:noFill/>
          </a:ln>
        </p:spPr>
      </p:pic>
      <p:pic>
        <p:nvPicPr>
          <p:cNvPr id="3099" name="Picture 3" descr="E:\新模板\世博\透明泡泡PNG.png"/>
          <p:cNvPicPr>
            <a:picLocks noChangeAspect="1"/>
          </p:cNvPicPr>
          <p:nvPr/>
        </p:nvPicPr>
        <p:blipFill>
          <a:blip r:embed="rId7"/>
          <a:stretch>
            <a:fillRect/>
          </a:stretch>
        </p:blipFill>
        <p:spPr>
          <a:xfrm>
            <a:off x="7239000" y="6858000"/>
            <a:ext cx="1905000" cy="2286000"/>
          </a:xfrm>
          <a:prstGeom prst="rect">
            <a:avLst/>
          </a:prstGeom>
          <a:noFill/>
          <a:ln w="9525">
            <a:noFill/>
          </a:ln>
        </p:spPr>
      </p:pic>
      <p:pic>
        <p:nvPicPr>
          <p:cNvPr id="3100" name="Picture 3" descr="E:\新模板\世博\透明泡泡PNG.png"/>
          <p:cNvPicPr>
            <a:picLocks noChangeAspect="1"/>
          </p:cNvPicPr>
          <p:nvPr/>
        </p:nvPicPr>
        <p:blipFill>
          <a:blip r:embed="rId6"/>
          <a:stretch>
            <a:fillRect/>
          </a:stretch>
        </p:blipFill>
        <p:spPr>
          <a:xfrm>
            <a:off x="647700" y="7451725"/>
            <a:ext cx="2438400" cy="2927350"/>
          </a:xfrm>
          <a:prstGeom prst="rect">
            <a:avLst/>
          </a:prstGeom>
          <a:noFill/>
          <a:ln w="9525">
            <a:noFill/>
          </a:ln>
        </p:spPr>
      </p:pic>
      <p:pic>
        <p:nvPicPr>
          <p:cNvPr id="3101" name="Picture 3" descr="E:\新模板\世博\透明泡泡PNG.png"/>
          <p:cNvPicPr>
            <a:picLocks noChangeAspect="1"/>
          </p:cNvPicPr>
          <p:nvPr/>
        </p:nvPicPr>
        <p:blipFill>
          <a:blip r:embed="rId6"/>
          <a:stretch>
            <a:fillRect/>
          </a:stretch>
        </p:blipFill>
        <p:spPr>
          <a:xfrm>
            <a:off x="11087100" y="92075"/>
            <a:ext cx="2438400" cy="2925763"/>
          </a:xfrm>
          <a:prstGeom prst="rect">
            <a:avLst/>
          </a:prstGeom>
          <a:noFill/>
          <a:ln w="9525">
            <a:noFill/>
          </a:ln>
        </p:spPr>
      </p:pic>
      <p:pic>
        <p:nvPicPr>
          <p:cNvPr id="3102" name="Picture 3" descr="E:\新模板\世博\透明泡泡PNG.png"/>
          <p:cNvPicPr>
            <a:picLocks noChangeAspect="1"/>
          </p:cNvPicPr>
          <p:nvPr/>
        </p:nvPicPr>
        <p:blipFill>
          <a:blip r:embed="rId5"/>
          <a:stretch>
            <a:fillRect/>
          </a:stretch>
        </p:blipFill>
        <p:spPr>
          <a:xfrm>
            <a:off x="4991100" y="7451725"/>
            <a:ext cx="1981200" cy="2378075"/>
          </a:xfrm>
          <a:prstGeom prst="rect">
            <a:avLst/>
          </a:prstGeom>
          <a:noFill/>
          <a:ln w="9525">
            <a:noFill/>
          </a:ln>
        </p:spPr>
      </p:pic>
      <p:sp>
        <p:nvSpPr>
          <p:cNvPr id="4" name="Text Box 7"/>
          <p:cNvSpPr txBox="1"/>
          <p:nvPr/>
        </p:nvSpPr>
        <p:spPr>
          <a:xfrm>
            <a:off x="983615" y="1844675"/>
            <a:ext cx="8727440" cy="1349375"/>
          </a:xfrm>
          <a:prstGeom prst="rect">
            <a:avLst/>
          </a:prstGeom>
          <a:noFill/>
          <a:ln w="9525">
            <a:noFill/>
          </a:ln>
        </p:spPr>
        <p:txBody>
          <a:bodyPr wrap="square">
            <a:noAutofit/>
          </a:bodyPr>
          <a:lstStyle/>
          <a:p>
            <a:pPr algn="l">
              <a:spcBef>
                <a:spcPct val="50000"/>
              </a:spcBef>
            </a:pPr>
            <a:r>
              <a:rPr lang="zh-CN" altLang="en-US" sz="6600" b="1" dirty="0">
                <a:solidFill>
                  <a:srgbClr val="CC0000"/>
                </a:solidFill>
                <a:latin typeface="黑体" panose="02010609060101010101" pitchFamily="2" charset="-122"/>
                <a:ea typeface="黑体" panose="02010609060101010101" pitchFamily="2" charset="-122"/>
              </a:rPr>
              <a:t>高三生物学最后一课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2000"/>
                                        <p:tgtEl>
                                          <p:spTgt spid="3075"/>
                                        </p:tgtEl>
                                      </p:cBhvr>
                                    </p:animEffect>
                                  </p:childTnLst>
                                </p:cTn>
                              </p:par>
                              <p:par>
                                <p:cTn id="8" presetID="23" presetClass="exit" presetSubtype="544" repeatCount="3000" fill="hold" nodeType="withEffect">
                                  <p:stCondLst>
                                    <p:cond delay="0"/>
                                  </p:stCondLst>
                                  <p:childTnLst>
                                    <p:anim calcmode="lin" valueType="num">
                                      <p:cBhvr>
                                        <p:cTn id="9" dur="1200"/>
                                        <p:tgtEl>
                                          <p:spTgt spid="3080"/>
                                        </p:tgtEl>
                                        <p:attrNameLst>
                                          <p:attrName>ppt_w</p:attrName>
                                        </p:attrNameLst>
                                      </p:cBhvr>
                                      <p:tavLst>
                                        <p:tav tm="0">
                                          <p:val>
                                            <p:strVal val="ppt_w"/>
                                          </p:val>
                                        </p:tav>
                                        <p:tav tm="100000">
                                          <p:val>
                                            <p:fltVal val="0"/>
                                          </p:val>
                                        </p:tav>
                                      </p:tavLst>
                                    </p:anim>
                                    <p:anim calcmode="lin" valueType="num">
                                      <p:cBhvr>
                                        <p:cTn id="10" dur="1200"/>
                                        <p:tgtEl>
                                          <p:spTgt spid="3080"/>
                                        </p:tgtEl>
                                        <p:attrNameLst>
                                          <p:attrName>ppt_h</p:attrName>
                                        </p:attrNameLst>
                                      </p:cBhvr>
                                      <p:tavLst>
                                        <p:tav tm="0">
                                          <p:val>
                                            <p:strVal val="ppt_h"/>
                                          </p:val>
                                        </p:tav>
                                        <p:tav tm="100000">
                                          <p:val>
                                            <p:fltVal val="0"/>
                                          </p:val>
                                        </p:tav>
                                      </p:tavLst>
                                    </p:anim>
                                    <p:anim calcmode="lin" valueType="num">
                                      <p:cBhvr>
                                        <p:cTn id="11" dur="1200"/>
                                        <p:tgtEl>
                                          <p:spTgt spid="3080"/>
                                        </p:tgtEl>
                                        <p:attrNameLst>
                                          <p:attrName>ppt_x</p:attrName>
                                        </p:attrNameLst>
                                      </p:cBhvr>
                                      <p:tavLst>
                                        <p:tav tm="0">
                                          <p:val>
                                            <p:strVal val="ppt_x"/>
                                          </p:val>
                                        </p:tav>
                                        <p:tav tm="100000">
                                          <p:val>
                                            <p:fltVal val="0.5"/>
                                          </p:val>
                                        </p:tav>
                                      </p:tavLst>
                                    </p:anim>
                                    <p:anim calcmode="lin" valueType="num">
                                      <p:cBhvr>
                                        <p:cTn id="12" dur="1200"/>
                                        <p:tgtEl>
                                          <p:spTgt spid="3080"/>
                                        </p:tgtEl>
                                        <p:attrNameLst>
                                          <p:attrName>ppt_y</p:attrName>
                                        </p:attrNameLst>
                                      </p:cBhvr>
                                      <p:tavLst>
                                        <p:tav tm="0">
                                          <p:val>
                                            <p:strVal val="ppt_y"/>
                                          </p:val>
                                        </p:tav>
                                        <p:tav tm="100000">
                                          <p:val>
                                            <p:fltVal val="0.5"/>
                                          </p:val>
                                        </p:tav>
                                      </p:tavLst>
                                    </p:anim>
                                    <p:set>
                                      <p:cBhvr>
                                        <p:cTn id="13" dur="1" fill="hold">
                                          <p:stCondLst>
                                            <p:cond delay="1199"/>
                                          </p:stCondLst>
                                        </p:cTn>
                                        <p:tgtEl>
                                          <p:spTgt spid="3080"/>
                                        </p:tgtEl>
                                        <p:attrNameLst>
                                          <p:attrName>style.visibility</p:attrName>
                                        </p:attrNameLst>
                                      </p:cBhvr>
                                      <p:to>
                                        <p:strVal val="hidden"/>
                                      </p:to>
                                    </p:set>
                                  </p:childTnLst>
                                </p:cTn>
                              </p:par>
                              <p:par>
                                <p:cTn id="14" presetID="23" presetClass="exit" presetSubtype="544" repeatCount="3000" fill="hold" nodeType="withEffect">
                                  <p:stCondLst>
                                    <p:cond delay="800"/>
                                  </p:stCondLst>
                                  <p:childTnLst>
                                    <p:anim calcmode="lin" valueType="num">
                                      <p:cBhvr>
                                        <p:cTn id="15" dur="1000"/>
                                        <p:tgtEl>
                                          <p:spTgt spid="3092"/>
                                        </p:tgtEl>
                                        <p:attrNameLst>
                                          <p:attrName>ppt_w</p:attrName>
                                        </p:attrNameLst>
                                      </p:cBhvr>
                                      <p:tavLst>
                                        <p:tav tm="0">
                                          <p:val>
                                            <p:strVal val="ppt_w"/>
                                          </p:val>
                                        </p:tav>
                                        <p:tav tm="100000">
                                          <p:val>
                                            <p:fltVal val="0"/>
                                          </p:val>
                                        </p:tav>
                                      </p:tavLst>
                                    </p:anim>
                                    <p:anim calcmode="lin" valueType="num">
                                      <p:cBhvr>
                                        <p:cTn id="16" dur="1000"/>
                                        <p:tgtEl>
                                          <p:spTgt spid="3092"/>
                                        </p:tgtEl>
                                        <p:attrNameLst>
                                          <p:attrName>ppt_h</p:attrName>
                                        </p:attrNameLst>
                                      </p:cBhvr>
                                      <p:tavLst>
                                        <p:tav tm="0">
                                          <p:val>
                                            <p:strVal val="ppt_h"/>
                                          </p:val>
                                        </p:tav>
                                        <p:tav tm="100000">
                                          <p:val>
                                            <p:fltVal val="0"/>
                                          </p:val>
                                        </p:tav>
                                      </p:tavLst>
                                    </p:anim>
                                    <p:anim calcmode="lin" valueType="num">
                                      <p:cBhvr>
                                        <p:cTn id="17" dur="1000"/>
                                        <p:tgtEl>
                                          <p:spTgt spid="3092"/>
                                        </p:tgtEl>
                                        <p:attrNameLst>
                                          <p:attrName>ppt_x</p:attrName>
                                        </p:attrNameLst>
                                      </p:cBhvr>
                                      <p:tavLst>
                                        <p:tav tm="0">
                                          <p:val>
                                            <p:strVal val="ppt_x"/>
                                          </p:val>
                                        </p:tav>
                                        <p:tav tm="100000">
                                          <p:val>
                                            <p:fltVal val="0.5"/>
                                          </p:val>
                                        </p:tav>
                                      </p:tavLst>
                                    </p:anim>
                                    <p:anim calcmode="lin" valueType="num">
                                      <p:cBhvr>
                                        <p:cTn id="18" dur="1000"/>
                                        <p:tgtEl>
                                          <p:spTgt spid="3092"/>
                                        </p:tgtEl>
                                        <p:attrNameLst>
                                          <p:attrName>ppt_y</p:attrName>
                                        </p:attrNameLst>
                                      </p:cBhvr>
                                      <p:tavLst>
                                        <p:tav tm="0">
                                          <p:val>
                                            <p:strVal val="ppt_y"/>
                                          </p:val>
                                        </p:tav>
                                        <p:tav tm="100000">
                                          <p:val>
                                            <p:fltVal val="0.5"/>
                                          </p:val>
                                        </p:tav>
                                      </p:tavLst>
                                    </p:anim>
                                    <p:set>
                                      <p:cBhvr>
                                        <p:cTn id="19" dur="1" fill="hold">
                                          <p:stCondLst>
                                            <p:cond delay="999"/>
                                          </p:stCondLst>
                                        </p:cTn>
                                        <p:tgtEl>
                                          <p:spTgt spid="3092"/>
                                        </p:tgtEl>
                                        <p:attrNameLst>
                                          <p:attrName>style.visibility</p:attrName>
                                        </p:attrNameLst>
                                      </p:cBhvr>
                                      <p:to>
                                        <p:strVal val="hidden"/>
                                      </p:to>
                                    </p:set>
                                  </p:childTnLst>
                                </p:cTn>
                              </p:par>
                              <p:par>
                                <p:cTn id="20" presetID="23" presetClass="exit" presetSubtype="544" repeatCount="3000" fill="hold" nodeType="withEffect">
                                  <p:stCondLst>
                                    <p:cond delay="500"/>
                                  </p:stCondLst>
                                  <p:childTnLst>
                                    <p:anim calcmode="lin" valueType="num">
                                      <p:cBhvr>
                                        <p:cTn id="21" dur="1200"/>
                                        <p:tgtEl>
                                          <p:spTgt spid="3081"/>
                                        </p:tgtEl>
                                        <p:attrNameLst>
                                          <p:attrName>ppt_w</p:attrName>
                                        </p:attrNameLst>
                                      </p:cBhvr>
                                      <p:tavLst>
                                        <p:tav tm="0">
                                          <p:val>
                                            <p:strVal val="ppt_w"/>
                                          </p:val>
                                        </p:tav>
                                        <p:tav tm="100000">
                                          <p:val>
                                            <p:fltVal val="0"/>
                                          </p:val>
                                        </p:tav>
                                      </p:tavLst>
                                    </p:anim>
                                    <p:anim calcmode="lin" valueType="num">
                                      <p:cBhvr>
                                        <p:cTn id="22" dur="1200"/>
                                        <p:tgtEl>
                                          <p:spTgt spid="3081"/>
                                        </p:tgtEl>
                                        <p:attrNameLst>
                                          <p:attrName>ppt_h</p:attrName>
                                        </p:attrNameLst>
                                      </p:cBhvr>
                                      <p:tavLst>
                                        <p:tav tm="0">
                                          <p:val>
                                            <p:strVal val="ppt_h"/>
                                          </p:val>
                                        </p:tav>
                                        <p:tav tm="100000">
                                          <p:val>
                                            <p:fltVal val="0"/>
                                          </p:val>
                                        </p:tav>
                                      </p:tavLst>
                                    </p:anim>
                                    <p:anim calcmode="lin" valueType="num">
                                      <p:cBhvr>
                                        <p:cTn id="23" dur="1200"/>
                                        <p:tgtEl>
                                          <p:spTgt spid="3081"/>
                                        </p:tgtEl>
                                        <p:attrNameLst>
                                          <p:attrName>ppt_x</p:attrName>
                                        </p:attrNameLst>
                                      </p:cBhvr>
                                      <p:tavLst>
                                        <p:tav tm="0">
                                          <p:val>
                                            <p:strVal val="ppt_x"/>
                                          </p:val>
                                        </p:tav>
                                        <p:tav tm="100000">
                                          <p:val>
                                            <p:fltVal val="0.5"/>
                                          </p:val>
                                        </p:tav>
                                      </p:tavLst>
                                    </p:anim>
                                    <p:anim calcmode="lin" valueType="num">
                                      <p:cBhvr>
                                        <p:cTn id="24" dur="1200"/>
                                        <p:tgtEl>
                                          <p:spTgt spid="3081"/>
                                        </p:tgtEl>
                                        <p:attrNameLst>
                                          <p:attrName>ppt_y</p:attrName>
                                        </p:attrNameLst>
                                      </p:cBhvr>
                                      <p:tavLst>
                                        <p:tav tm="0">
                                          <p:val>
                                            <p:strVal val="ppt_y"/>
                                          </p:val>
                                        </p:tav>
                                        <p:tav tm="100000">
                                          <p:val>
                                            <p:fltVal val="0.5"/>
                                          </p:val>
                                        </p:tav>
                                      </p:tavLst>
                                    </p:anim>
                                    <p:set>
                                      <p:cBhvr>
                                        <p:cTn id="25" dur="1" fill="hold">
                                          <p:stCondLst>
                                            <p:cond delay="1199"/>
                                          </p:stCondLst>
                                        </p:cTn>
                                        <p:tgtEl>
                                          <p:spTgt spid="3081"/>
                                        </p:tgtEl>
                                        <p:attrNameLst>
                                          <p:attrName>style.visibility</p:attrName>
                                        </p:attrNameLst>
                                      </p:cBhvr>
                                      <p:to>
                                        <p:strVal val="hidden"/>
                                      </p:to>
                                    </p:set>
                                  </p:childTnLst>
                                </p:cTn>
                              </p:par>
                              <p:par>
                                <p:cTn id="26" presetID="23" presetClass="exit" presetSubtype="544" repeatCount="3000" fill="hold" nodeType="withEffect">
                                  <p:stCondLst>
                                    <p:cond delay="100"/>
                                  </p:stCondLst>
                                  <p:childTnLst>
                                    <p:anim calcmode="lin" valueType="num">
                                      <p:cBhvr>
                                        <p:cTn id="27" dur="1200"/>
                                        <p:tgtEl>
                                          <p:spTgt spid="3082"/>
                                        </p:tgtEl>
                                        <p:attrNameLst>
                                          <p:attrName>ppt_w</p:attrName>
                                        </p:attrNameLst>
                                      </p:cBhvr>
                                      <p:tavLst>
                                        <p:tav tm="0">
                                          <p:val>
                                            <p:strVal val="ppt_w"/>
                                          </p:val>
                                        </p:tav>
                                        <p:tav tm="100000">
                                          <p:val>
                                            <p:fltVal val="0"/>
                                          </p:val>
                                        </p:tav>
                                      </p:tavLst>
                                    </p:anim>
                                    <p:anim calcmode="lin" valueType="num">
                                      <p:cBhvr>
                                        <p:cTn id="28" dur="1200"/>
                                        <p:tgtEl>
                                          <p:spTgt spid="3082"/>
                                        </p:tgtEl>
                                        <p:attrNameLst>
                                          <p:attrName>ppt_h</p:attrName>
                                        </p:attrNameLst>
                                      </p:cBhvr>
                                      <p:tavLst>
                                        <p:tav tm="0">
                                          <p:val>
                                            <p:strVal val="ppt_h"/>
                                          </p:val>
                                        </p:tav>
                                        <p:tav tm="100000">
                                          <p:val>
                                            <p:fltVal val="0"/>
                                          </p:val>
                                        </p:tav>
                                      </p:tavLst>
                                    </p:anim>
                                    <p:anim calcmode="lin" valueType="num">
                                      <p:cBhvr>
                                        <p:cTn id="29" dur="1200"/>
                                        <p:tgtEl>
                                          <p:spTgt spid="3082"/>
                                        </p:tgtEl>
                                        <p:attrNameLst>
                                          <p:attrName>ppt_x</p:attrName>
                                        </p:attrNameLst>
                                      </p:cBhvr>
                                      <p:tavLst>
                                        <p:tav tm="0">
                                          <p:val>
                                            <p:strVal val="ppt_x"/>
                                          </p:val>
                                        </p:tav>
                                        <p:tav tm="100000">
                                          <p:val>
                                            <p:fltVal val="0.5"/>
                                          </p:val>
                                        </p:tav>
                                      </p:tavLst>
                                    </p:anim>
                                    <p:anim calcmode="lin" valueType="num">
                                      <p:cBhvr>
                                        <p:cTn id="30" dur="1200"/>
                                        <p:tgtEl>
                                          <p:spTgt spid="3082"/>
                                        </p:tgtEl>
                                        <p:attrNameLst>
                                          <p:attrName>ppt_y</p:attrName>
                                        </p:attrNameLst>
                                      </p:cBhvr>
                                      <p:tavLst>
                                        <p:tav tm="0">
                                          <p:val>
                                            <p:strVal val="ppt_y"/>
                                          </p:val>
                                        </p:tav>
                                        <p:tav tm="100000">
                                          <p:val>
                                            <p:fltVal val="0.5"/>
                                          </p:val>
                                        </p:tav>
                                      </p:tavLst>
                                    </p:anim>
                                    <p:set>
                                      <p:cBhvr>
                                        <p:cTn id="31" dur="1" fill="hold">
                                          <p:stCondLst>
                                            <p:cond delay="1199"/>
                                          </p:stCondLst>
                                        </p:cTn>
                                        <p:tgtEl>
                                          <p:spTgt spid="3082"/>
                                        </p:tgtEl>
                                        <p:attrNameLst>
                                          <p:attrName>style.visibility</p:attrName>
                                        </p:attrNameLst>
                                      </p:cBhvr>
                                      <p:to>
                                        <p:strVal val="hidden"/>
                                      </p:to>
                                    </p:set>
                                  </p:childTnLst>
                                </p:cTn>
                              </p:par>
                              <p:par>
                                <p:cTn id="32" presetID="23" presetClass="exit" presetSubtype="544" repeatCount="3000" fill="hold" nodeType="withEffect">
                                  <p:stCondLst>
                                    <p:cond delay="300"/>
                                  </p:stCondLst>
                                  <p:childTnLst>
                                    <p:anim calcmode="lin" valueType="num">
                                      <p:cBhvr>
                                        <p:cTn id="33" dur="1200"/>
                                        <p:tgtEl>
                                          <p:spTgt spid="3083"/>
                                        </p:tgtEl>
                                        <p:attrNameLst>
                                          <p:attrName>ppt_w</p:attrName>
                                        </p:attrNameLst>
                                      </p:cBhvr>
                                      <p:tavLst>
                                        <p:tav tm="0">
                                          <p:val>
                                            <p:strVal val="ppt_w"/>
                                          </p:val>
                                        </p:tav>
                                        <p:tav tm="100000">
                                          <p:val>
                                            <p:fltVal val="0"/>
                                          </p:val>
                                        </p:tav>
                                      </p:tavLst>
                                    </p:anim>
                                    <p:anim calcmode="lin" valueType="num">
                                      <p:cBhvr>
                                        <p:cTn id="34" dur="1200"/>
                                        <p:tgtEl>
                                          <p:spTgt spid="3083"/>
                                        </p:tgtEl>
                                        <p:attrNameLst>
                                          <p:attrName>ppt_h</p:attrName>
                                        </p:attrNameLst>
                                      </p:cBhvr>
                                      <p:tavLst>
                                        <p:tav tm="0">
                                          <p:val>
                                            <p:strVal val="ppt_h"/>
                                          </p:val>
                                        </p:tav>
                                        <p:tav tm="100000">
                                          <p:val>
                                            <p:fltVal val="0"/>
                                          </p:val>
                                        </p:tav>
                                      </p:tavLst>
                                    </p:anim>
                                    <p:anim calcmode="lin" valueType="num">
                                      <p:cBhvr>
                                        <p:cTn id="35" dur="1200"/>
                                        <p:tgtEl>
                                          <p:spTgt spid="3083"/>
                                        </p:tgtEl>
                                        <p:attrNameLst>
                                          <p:attrName>ppt_x</p:attrName>
                                        </p:attrNameLst>
                                      </p:cBhvr>
                                      <p:tavLst>
                                        <p:tav tm="0">
                                          <p:val>
                                            <p:strVal val="ppt_x"/>
                                          </p:val>
                                        </p:tav>
                                        <p:tav tm="100000">
                                          <p:val>
                                            <p:fltVal val="0.5"/>
                                          </p:val>
                                        </p:tav>
                                      </p:tavLst>
                                    </p:anim>
                                    <p:anim calcmode="lin" valueType="num">
                                      <p:cBhvr>
                                        <p:cTn id="36" dur="1200"/>
                                        <p:tgtEl>
                                          <p:spTgt spid="3083"/>
                                        </p:tgtEl>
                                        <p:attrNameLst>
                                          <p:attrName>ppt_y</p:attrName>
                                        </p:attrNameLst>
                                      </p:cBhvr>
                                      <p:tavLst>
                                        <p:tav tm="0">
                                          <p:val>
                                            <p:strVal val="ppt_y"/>
                                          </p:val>
                                        </p:tav>
                                        <p:tav tm="100000">
                                          <p:val>
                                            <p:fltVal val="0.5"/>
                                          </p:val>
                                        </p:tav>
                                      </p:tavLst>
                                    </p:anim>
                                    <p:set>
                                      <p:cBhvr>
                                        <p:cTn id="37" dur="1" fill="hold">
                                          <p:stCondLst>
                                            <p:cond delay="1199"/>
                                          </p:stCondLst>
                                        </p:cTn>
                                        <p:tgtEl>
                                          <p:spTgt spid="3083"/>
                                        </p:tgtEl>
                                        <p:attrNameLst>
                                          <p:attrName>style.visibility</p:attrName>
                                        </p:attrNameLst>
                                      </p:cBhvr>
                                      <p:to>
                                        <p:strVal val="hidden"/>
                                      </p:to>
                                    </p:set>
                                  </p:childTnLst>
                                </p:cTn>
                              </p:par>
                              <p:par>
                                <p:cTn id="38" presetID="23" presetClass="exit" presetSubtype="544" repeatCount="3000" fill="hold" nodeType="withEffect">
                                  <p:stCondLst>
                                    <p:cond delay="600"/>
                                  </p:stCondLst>
                                  <p:childTnLst>
                                    <p:anim calcmode="lin" valueType="num">
                                      <p:cBhvr>
                                        <p:cTn id="39" dur="1200"/>
                                        <p:tgtEl>
                                          <p:spTgt spid="3084"/>
                                        </p:tgtEl>
                                        <p:attrNameLst>
                                          <p:attrName>ppt_w</p:attrName>
                                        </p:attrNameLst>
                                      </p:cBhvr>
                                      <p:tavLst>
                                        <p:tav tm="0">
                                          <p:val>
                                            <p:strVal val="ppt_w"/>
                                          </p:val>
                                        </p:tav>
                                        <p:tav tm="100000">
                                          <p:val>
                                            <p:fltVal val="0"/>
                                          </p:val>
                                        </p:tav>
                                      </p:tavLst>
                                    </p:anim>
                                    <p:anim calcmode="lin" valueType="num">
                                      <p:cBhvr>
                                        <p:cTn id="40" dur="1200"/>
                                        <p:tgtEl>
                                          <p:spTgt spid="3084"/>
                                        </p:tgtEl>
                                        <p:attrNameLst>
                                          <p:attrName>ppt_h</p:attrName>
                                        </p:attrNameLst>
                                      </p:cBhvr>
                                      <p:tavLst>
                                        <p:tav tm="0">
                                          <p:val>
                                            <p:strVal val="ppt_h"/>
                                          </p:val>
                                        </p:tav>
                                        <p:tav tm="100000">
                                          <p:val>
                                            <p:fltVal val="0"/>
                                          </p:val>
                                        </p:tav>
                                      </p:tavLst>
                                    </p:anim>
                                    <p:anim calcmode="lin" valueType="num">
                                      <p:cBhvr>
                                        <p:cTn id="41" dur="1200"/>
                                        <p:tgtEl>
                                          <p:spTgt spid="3084"/>
                                        </p:tgtEl>
                                        <p:attrNameLst>
                                          <p:attrName>ppt_x</p:attrName>
                                        </p:attrNameLst>
                                      </p:cBhvr>
                                      <p:tavLst>
                                        <p:tav tm="0">
                                          <p:val>
                                            <p:strVal val="ppt_x"/>
                                          </p:val>
                                        </p:tav>
                                        <p:tav tm="100000">
                                          <p:val>
                                            <p:fltVal val="0.5"/>
                                          </p:val>
                                        </p:tav>
                                      </p:tavLst>
                                    </p:anim>
                                    <p:anim calcmode="lin" valueType="num">
                                      <p:cBhvr>
                                        <p:cTn id="42" dur="1200"/>
                                        <p:tgtEl>
                                          <p:spTgt spid="3084"/>
                                        </p:tgtEl>
                                        <p:attrNameLst>
                                          <p:attrName>ppt_y</p:attrName>
                                        </p:attrNameLst>
                                      </p:cBhvr>
                                      <p:tavLst>
                                        <p:tav tm="0">
                                          <p:val>
                                            <p:strVal val="ppt_y"/>
                                          </p:val>
                                        </p:tav>
                                        <p:tav tm="100000">
                                          <p:val>
                                            <p:fltVal val="0.5"/>
                                          </p:val>
                                        </p:tav>
                                      </p:tavLst>
                                    </p:anim>
                                    <p:set>
                                      <p:cBhvr>
                                        <p:cTn id="43" dur="1" fill="hold">
                                          <p:stCondLst>
                                            <p:cond delay="1199"/>
                                          </p:stCondLst>
                                        </p:cTn>
                                        <p:tgtEl>
                                          <p:spTgt spid="3084"/>
                                        </p:tgtEl>
                                        <p:attrNameLst>
                                          <p:attrName>style.visibility</p:attrName>
                                        </p:attrNameLst>
                                      </p:cBhvr>
                                      <p:to>
                                        <p:strVal val="hidden"/>
                                      </p:to>
                                    </p:set>
                                  </p:childTnLst>
                                </p:cTn>
                              </p:par>
                              <p:par>
                                <p:cTn id="44" presetID="23" presetClass="exit" presetSubtype="544" repeatCount="3000" fill="hold" nodeType="withEffect">
                                  <p:stCondLst>
                                    <p:cond delay="500"/>
                                  </p:stCondLst>
                                  <p:childTnLst>
                                    <p:anim calcmode="lin" valueType="num">
                                      <p:cBhvr>
                                        <p:cTn id="45" dur="1067"/>
                                        <p:tgtEl>
                                          <p:spTgt spid="3085"/>
                                        </p:tgtEl>
                                        <p:attrNameLst>
                                          <p:attrName>ppt_w</p:attrName>
                                        </p:attrNameLst>
                                      </p:cBhvr>
                                      <p:tavLst>
                                        <p:tav tm="0">
                                          <p:val>
                                            <p:strVal val="ppt_w"/>
                                          </p:val>
                                        </p:tav>
                                        <p:tav tm="100000">
                                          <p:val>
                                            <p:fltVal val="0"/>
                                          </p:val>
                                        </p:tav>
                                      </p:tavLst>
                                    </p:anim>
                                    <p:anim calcmode="lin" valueType="num">
                                      <p:cBhvr>
                                        <p:cTn id="46" dur="1067"/>
                                        <p:tgtEl>
                                          <p:spTgt spid="3085"/>
                                        </p:tgtEl>
                                        <p:attrNameLst>
                                          <p:attrName>ppt_h</p:attrName>
                                        </p:attrNameLst>
                                      </p:cBhvr>
                                      <p:tavLst>
                                        <p:tav tm="0">
                                          <p:val>
                                            <p:strVal val="ppt_h"/>
                                          </p:val>
                                        </p:tav>
                                        <p:tav tm="100000">
                                          <p:val>
                                            <p:fltVal val="0"/>
                                          </p:val>
                                        </p:tav>
                                      </p:tavLst>
                                    </p:anim>
                                    <p:anim calcmode="lin" valueType="num">
                                      <p:cBhvr>
                                        <p:cTn id="47" dur="1067"/>
                                        <p:tgtEl>
                                          <p:spTgt spid="3085"/>
                                        </p:tgtEl>
                                        <p:attrNameLst>
                                          <p:attrName>ppt_x</p:attrName>
                                        </p:attrNameLst>
                                      </p:cBhvr>
                                      <p:tavLst>
                                        <p:tav tm="0">
                                          <p:val>
                                            <p:strVal val="ppt_x"/>
                                          </p:val>
                                        </p:tav>
                                        <p:tav tm="100000">
                                          <p:val>
                                            <p:fltVal val="0.5"/>
                                          </p:val>
                                        </p:tav>
                                      </p:tavLst>
                                    </p:anim>
                                    <p:anim calcmode="lin" valueType="num">
                                      <p:cBhvr>
                                        <p:cTn id="48" dur="1067"/>
                                        <p:tgtEl>
                                          <p:spTgt spid="3085"/>
                                        </p:tgtEl>
                                        <p:attrNameLst>
                                          <p:attrName>ppt_y</p:attrName>
                                        </p:attrNameLst>
                                      </p:cBhvr>
                                      <p:tavLst>
                                        <p:tav tm="0">
                                          <p:val>
                                            <p:strVal val="ppt_y"/>
                                          </p:val>
                                        </p:tav>
                                        <p:tav tm="100000">
                                          <p:val>
                                            <p:fltVal val="0.5"/>
                                          </p:val>
                                        </p:tav>
                                      </p:tavLst>
                                    </p:anim>
                                    <p:set>
                                      <p:cBhvr>
                                        <p:cTn id="49" dur="1" fill="hold">
                                          <p:stCondLst>
                                            <p:cond delay="1066"/>
                                          </p:stCondLst>
                                        </p:cTn>
                                        <p:tgtEl>
                                          <p:spTgt spid="3085"/>
                                        </p:tgtEl>
                                        <p:attrNameLst>
                                          <p:attrName>style.visibility</p:attrName>
                                        </p:attrNameLst>
                                      </p:cBhvr>
                                      <p:to>
                                        <p:strVal val="hidden"/>
                                      </p:to>
                                    </p:set>
                                  </p:childTnLst>
                                </p:cTn>
                              </p:par>
                              <p:par>
                                <p:cTn id="50" presetID="23" presetClass="exit" presetSubtype="544" repeatCount="3000" fill="hold" nodeType="withEffect">
                                  <p:stCondLst>
                                    <p:cond delay="200"/>
                                  </p:stCondLst>
                                  <p:childTnLst>
                                    <p:anim calcmode="lin" valueType="num">
                                      <p:cBhvr>
                                        <p:cTn id="51" dur="1200"/>
                                        <p:tgtEl>
                                          <p:spTgt spid="3086"/>
                                        </p:tgtEl>
                                        <p:attrNameLst>
                                          <p:attrName>ppt_w</p:attrName>
                                        </p:attrNameLst>
                                      </p:cBhvr>
                                      <p:tavLst>
                                        <p:tav tm="0">
                                          <p:val>
                                            <p:strVal val="ppt_w"/>
                                          </p:val>
                                        </p:tav>
                                        <p:tav tm="100000">
                                          <p:val>
                                            <p:fltVal val="0"/>
                                          </p:val>
                                        </p:tav>
                                      </p:tavLst>
                                    </p:anim>
                                    <p:anim calcmode="lin" valueType="num">
                                      <p:cBhvr>
                                        <p:cTn id="52" dur="1200"/>
                                        <p:tgtEl>
                                          <p:spTgt spid="3086"/>
                                        </p:tgtEl>
                                        <p:attrNameLst>
                                          <p:attrName>ppt_h</p:attrName>
                                        </p:attrNameLst>
                                      </p:cBhvr>
                                      <p:tavLst>
                                        <p:tav tm="0">
                                          <p:val>
                                            <p:strVal val="ppt_h"/>
                                          </p:val>
                                        </p:tav>
                                        <p:tav tm="100000">
                                          <p:val>
                                            <p:fltVal val="0"/>
                                          </p:val>
                                        </p:tav>
                                      </p:tavLst>
                                    </p:anim>
                                    <p:anim calcmode="lin" valueType="num">
                                      <p:cBhvr>
                                        <p:cTn id="53" dur="1200"/>
                                        <p:tgtEl>
                                          <p:spTgt spid="3086"/>
                                        </p:tgtEl>
                                        <p:attrNameLst>
                                          <p:attrName>ppt_x</p:attrName>
                                        </p:attrNameLst>
                                      </p:cBhvr>
                                      <p:tavLst>
                                        <p:tav tm="0">
                                          <p:val>
                                            <p:strVal val="ppt_x"/>
                                          </p:val>
                                        </p:tav>
                                        <p:tav tm="100000">
                                          <p:val>
                                            <p:fltVal val="0.5"/>
                                          </p:val>
                                        </p:tav>
                                      </p:tavLst>
                                    </p:anim>
                                    <p:anim calcmode="lin" valueType="num">
                                      <p:cBhvr>
                                        <p:cTn id="54" dur="1200"/>
                                        <p:tgtEl>
                                          <p:spTgt spid="3086"/>
                                        </p:tgtEl>
                                        <p:attrNameLst>
                                          <p:attrName>ppt_y</p:attrName>
                                        </p:attrNameLst>
                                      </p:cBhvr>
                                      <p:tavLst>
                                        <p:tav tm="0">
                                          <p:val>
                                            <p:strVal val="ppt_y"/>
                                          </p:val>
                                        </p:tav>
                                        <p:tav tm="100000">
                                          <p:val>
                                            <p:fltVal val="0.5"/>
                                          </p:val>
                                        </p:tav>
                                      </p:tavLst>
                                    </p:anim>
                                    <p:set>
                                      <p:cBhvr>
                                        <p:cTn id="55" dur="1" fill="hold">
                                          <p:stCondLst>
                                            <p:cond delay="1199"/>
                                          </p:stCondLst>
                                        </p:cTn>
                                        <p:tgtEl>
                                          <p:spTgt spid="3086"/>
                                        </p:tgtEl>
                                        <p:attrNameLst>
                                          <p:attrName>style.visibility</p:attrName>
                                        </p:attrNameLst>
                                      </p:cBhvr>
                                      <p:to>
                                        <p:strVal val="hidden"/>
                                      </p:to>
                                    </p:set>
                                  </p:childTnLst>
                                </p:cTn>
                              </p:par>
                              <p:par>
                                <p:cTn id="56" presetID="23" presetClass="exit" presetSubtype="544" repeatCount="3000" fill="hold" nodeType="withEffect">
                                  <p:stCondLst>
                                    <p:cond delay="800"/>
                                  </p:stCondLst>
                                  <p:childTnLst>
                                    <p:anim calcmode="lin" valueType="num">
                                      <p:cBhvr>
                                        <p:cTn id="57" dur="1033"/>
                                        <p:tgtEl>
                                          <p:spTgt spid="3087"/>
                                        </p:tgtEl>
                                        <p:attrNameLst>
                                          <p:attrName>ppt_w</p:attrName>
                                        </p:attrNameLst>
                                      </p:cBhvr>
                                      <p:tavLst>
                                        <p:tav tm="0">
                                          <p:val>
                                            <p:strVal val="ppt_w"/>
                                          </p:val>
                                        </p:tav>
                                        <p:tav tm="100000">
                                          <p:val>
                                            <p:fltVal val="0"/>
                                          </p:val>
                                        </p:tav>
                                      </p:tavLst>
                                    </p:anim>
                                    <p:anim calcmode="lin" valueType="num">
                                      <p:cBhvr>
                                        <p:cTn id="58" dur="1033"/>
                                        <p:tgtEl>
                                          <p:spTgt spid="3087"/>
                                        </p:tgtEl>
                                        <p:attrNameLst>
                                          <p:attrName>ppt_h</p:attrName>
                                        </p:attrNameLst>
                                      </p:cBhvr>
                                      <p:tavLst>
                                        <p:tav tm="0">
                                          <p:val>
                                            <p:strVal val="ppt_h"/>
                                          </p:val>
                                        </p:tav>
                                        <p:tav tm="100000">
                                          <p:val>
                                            <p:fltVal val="0"/>
                                          </p:val>
                                        </p:tav>
                                      </p:tavLst>
                                    </p:anim>
                                    <p:anim calcmode="lin" valueType="num">
                                      <p:cBhvr>
                                        <p:cTn id="59" dur="1033"/>
                                        <p:tgtEl>
                                          <p:spTgt spid="3087"/>
                                        </p:tgtEl>
                                        <p:attrNameLst>
                                          <p:attrName>ppt_x</p:attrName>
                                        </p:attrNameLst>
                                      </p:cBhvr>
                                      <p:tavLst>
                                        <p:tav tm="0">
                                          <p:val>
                                            <p:strVal val="ppt_x"/>
                                          </p:val>
                                        </p:tav>
                                        <p:tav tm="100000">
                                          <p:val>
                                            <p:fltVal val="0.5"/>
                                          </p:val>
                                        </p:tav>
                                      </p:tavLst>
                                    </p:anim>
                                    <p:anim calcmode="lin" valueType="num">
                                      <p:cBhvr>
                                        <p:cTn id="60" dur="1033"/>
                                        <p:tgtEl>
                                          <p:spTgt spid="3087"/>
                                        </p:tgtEl>
                                        <p:attrNameLst>
                                          <p:attrName>ppt_y</p:attrName>
                                        </p:attrNameLst>
                                      </p:cBhvr>
                                      <p:tavLst>
                                        <p:tav tm="0">
                                          <p:val>
                                            <p:strVal val="ppt_y"/>
                                          </p:val>
                                        </p:tav>
                                        <p:tav tm="100000">
                                          <p:val>
                                            <p:fltVal val="0.5"/>
                                          </p:val>
                                        </p:tav>
                                      </p:tavLst>
                                    </p:anim>
                                    <p:set>
                                      <p:cBhvr>
                                        <p:cTn id="61" dur="1" fill="hold">
                                          <p:stCondLst>
                                            <p:cond delay="1032"/>
                                          </p:stCondLst>
                                        </p:cTn>
                                        <p:tgtEl>
                                          <p:spTgt spid="3087"/>
                                        </p:tgtEl>
                                        <p:attrNameLst>
                                          <p:attrName>style.visibility</p:attrName>
                                        </p:attrNameLst>
                                      </p:cBhvr>
                                      <p:to>
                                        <p:strVal val="hidden"/>
                                      </p:to>
                                    </p:set>
                                  </p:childTnLst>
                                </p:cTn>
                              </p:par>
                              <p:par>
                                <p:cTn id="62" presetID="23" presetClass="exit" presetSubtype="544" repeatCount="3000" fill="hold" nodeType="withEffect">
                                  <p:stCondLst>
                                    <p:cond delay="400"/>
                                  </p:stCondLst>
                                  <p:childTnLst>
                                    <p:anim calcmode="lin" valueType="num">
                                      <p:cBhvr>
                                        <p:cTn id="63" dur="1200"/>
                                        <p:tgtEl>
                                          <p:spTgt spid="3088"/>
                                        </p:tgtEl>
                                        <p:attrNameLst>
                                          <p:attrName>ppt_w</p:attrName>
                                        </p:attrNameLst>
                                      </p:cBhvr>
                                      <p:tavLst>
                                        <p:tav tm="0">
                                          <p:val>
                                            <p:strVal val="ppt_w"/>
                                          </p:val>
                                        </p:tav>
                                        <p:tav tm="100000">
                                          <p:val>
                                            <p:fltVal val="0"/>
                                          </p:val>
                                        </p:tav>
                                      </p:tavLst>
                                    </p:anim>
                                    <p:anim calcmode="lin" valueType="num">
                                      <p:cBhvr>
                                        <p:cTn id="64" dur="1200"/>
                                        <p:tgtEl>
                                          <p:spTgt spid="3088"/>
                                        </p:tgtEl>
                                        <p:attrNameLst>
                                          <p:attrName>ppt_h</p:attrName>
                                        </p:attrNameLst>
                                      </p:cBhvr>
                                      <p:tavLst>
                                        <p:tav tm="0">
                                          <p:val>
                                            <p:strVal val="ppt_h"/>
                                          </p:val>
                                        </p:tav>
                                        <p:tav tm="100000">
                                          <p:val>
                                            <p:fltVal val="0"/>
                                          </p:val>
                                        </p:tav>
                                      </p:tavLst>
                                    </p:anim>
                                    <p:anim calcmode="lin" valueType="num">
                                      <p:cBhvr>
                                        <p:cTn id="65" dur="1200"/>
                                        <p:tgtEl>
                                          <p:spTgt spid="3088"/>
                                        </p:tgtEl>
                                        <p:attrNameLst>
                                          <p:attrName>ppt_x</p:attrName>
                                        </p:attrNameLst>
                                      </p:cBhvr>
                                      <p:tavLst>
                                        <p:tav tm="0">
                                          <p:val>
                                            <p:strVal val="ppt_x"/>
                                          </p:val>
                                        </p:tav>
                                        <p:tav tm="100000">
                                          <p:val>
                                            <p:fltVal val="0.5"/>
                                          </p:val>
                                        </p:tav>
                                      </p:tavLst>
                                    </p:anim>
                                    <p:anim calcmode="lin" valueType="num">
                                      <p:cBhvr>
                                        <p:cTn id="66" dur="1200"/>
                                        <p:tgtEl>
                                          <p:spTgt spid="3088"/>
                                        </p:tgtEl>
                                        <p:attrNameLst>
                                          <p:attrName>ppt_y</p:attrName>
                                        </p:attrNameLst>
                                      </p:cBhvr>
                                      <p:tavLst>
                                        <p:tav tm="0">
                                          <p:val>
                                            <p:strVal val="ppt_y"/>
                                          </p:val>
                                        </p:tav>
                                        <p:tav tm="100000">
                                          <p:val>
                                            <p:fltVal val="0.5"/>
                                          </p:val>
                                        </p:tav>
                                      </p:tavLst>
                                    </p:anim>
                                    <p:set>
                                      <p:cBhvr>
                                        <p:cTn id="67" dur="1" fill="hold">
                                          <p:stCondLst>
                                            <p:cond delay="1199"/>
                                          </p:stCondLst>
                                        </p:cTn>
                                        <p:tgtEl>
                                          <p:spTgt spid="3088"/>
                                        </p:tgtEl>
                                        <p:attrNameLst>
                                          <p:attrName>style.visibility</p:attrName>
                                        </p:attrNameLst>
                                      </p:cBhvr>
                                      <p:to>
                                        <p:strVal val="hidden"/>
                                      </p:to>
                                    </p:set>
                                  </p:childTnLst>
                                </p:cTn>
                              </p:par>
                              <p:par>
                                <p:cTn id="68" presetID="23" presetClass="exit" presetSubtype="544" repeatCount="3000" fill="hold" nodeType="withEffect">
                                  <p:stCondLst>
                                    <p:cond delay="1100"/>
                                  </p:stCondLst>
                                  <p:childTnLst>
                                    <p:anim calcmode="lin" valueType="num">
                                      <p:cBhvr>
                                        <p:cTn id="69" dur="1033"/>
                                        <p:tgtEl>
                                          <p:spTgt spid="3089"/>
                                        </p:tgtEl>
                                        <p:attrNameLst>
                                          <p:attrName>ppt_w</p:attrName>
                                        </p:attrNameLst>
                                      </p:cBhvr>
                                      <p:tavLst>
                                        <p:tav tm="0">
                                          <p:val>
                                            <p:strVal val="ppt_w"/>
                                          </p:val>
                                        </p:tav>
                                        <p:tav tm="100000">
                                          <p:val>
                                            <p:fltVal val="0"/>
                                          </p:val>
                                        </p:tav>
                                      </p:tavLst>
                                    </p:anim>
                                    <p:anim calcmode="lin" valueType="num">
                                      <p:cBhvr>
                                        <p:cTn id="70" dur="1033"/>
                                        <p:tgtEl>
                                          <p:spTgt spid="3089"/>
                                        </p:tgtEl>
                                        <p:attrNameLst>
                                          <p:attrName>ppt_h</p:attrName>
                                        </p:attrNameLst>
                                      </p:cBhvr>
                                      <p:tavLst>
                                        <p:tav tm="0">
                                          <p:val>
                                            <p:strVal val="ppt_h"/>
                                          </p:val>
                                        </p:tav>
                                        <p:tav tm="100000">
                                          <p:val>
                                            <p:fltVal val="0"/>
                                          </p:val>
                                        </p:tav>
                                      </p:tavLst>
                                    </p:anim>
                                    <p:anim calcmode="lin" valueType="num">
                                      <p:cBhvr>
                                        <p:cTn id="71" dur="1033"/>
                                        <p:tgtEl>
                                          <p:spTgt spid="3089"/>
                                        </p:tgtEl>
                                        <p:attrNameLst>
                                          <p:attrName>ppt_x</p:attrName>
                                        </p:attrNameLst>
                                      </p:cBhvr>
                                      <p:tavLst>
                                        <p:tav tm="0">
                                          <p:val>
                                            <p:strVal val="ppt_x"/>
                                          </p:val>
                                        </p:tav>
                                        <p:tav tm="100000">
                                          <p:val>
                                            <p:fltVal val="0.5"/>
                                          </p:val>
                                        </p:tav>
                                      </p:tavLst>
                                    </p:anim>
                                    <p:anim calcmode="lin" valueType="num">
                                      <p:cBhvr>
                                        <p:cTn id="72" dur="1033"/>
                                        <p:tgtEl>
                                          <p:spTgt spid="3089"/>
                                        </p:tgtEl>
                                        <p:attrNameLst>
                                          <p:attrName>ppt_y</p:attrName>
                                        </p:attrNameLst>
                                      </p:cBhvr>
                                      <p:tavLst>
                                        <p:tav tm="0">
                                          <p:val>
                                            <p:strVal val="ppt_y"/>
                                          </p:val>
                                        </p:tav>
                                        <p:tav tm="100000">
                                          <p:val>
                                            <p:fltVal val="0.5"/>
                                          </p:val>
                                        </p:tav>
                                      </p:tavLst>
                                    </p:anim>
                                    <p:set>
                                      <p:cBhvr>
                                        <p:cTn id="73" dur="1" fill="hold">
                                          <p:stCondLst>
                                            <p:cond delay="1032"/>
                                          </p:stCondLst>
                                        </p:cTn>
                                        <p:tgtEl>
                                          <p:spTgt spid="3089"/>
                                        </p:tgtEl>
                                        <p:attrNameLst>
                                          <p:attrName>style.visibility</p:attrName>
                                        </p:attrNameLst>
                                      </p:cBhvr>
                                      <p:to>
                                        <p:strVal val="hidden"/>
                                      </p:to>
                                    </p:set>
                                  </p:childTnLst>
                                </p:cTn>
                              </p:par>
                              <p:par>
                                <p:cTn id="74" presetID="23" presetClass="exit" presetSubtype="544" repeatCount="3000" fill="hold" nodeType="withEffect">
                                  <p:stCondLst>
                                    <p:cond delay="400"/>
                                  </p:stCondLst>
                                  <p:childTnLst>
                                    <p:anim calcmode="lin" valueType="num">
                                      <p:cBhvr>
                                        <p:cTn id="75" dur="1200"/>
                                        <p:tgtEl>
                                          <p:spTgt spid="3090"/>
                                        </p:tgtEl>
                                        <p:attrNameLst>
                                          <p:attrName>ppt_w</p:attrName>
                                        </p:attrNameLst>
                                      </p:cBhvr>
                                      <p:tavLst>
                                        <p:tav tm="0">
                                          <p:val>
                                            <p:strVal val="ppt_w"/>
                                          </p:val>
                                        </p:tav>
                                        <p:tav tm="100000">
                                          <p:val>
                                            <p:fltVal val="0"/>
                                          </p:val>
                                        </p:tav>
                                      </p:tavLst>
                                    </p:anim>
                                    <p:anim calcmode="lin" valueType="num">
                                      <p:cBhvr>
                                        <p:cTn id="76" dur="1200"/>
                                        <p:tgtEl>
                                          <p:spTgt spid="3090"/>
                                        </p:tgtEl>
                                        <p:attrNameLst>
                                          <p:attrName>ppt_h</p:attrName>
                                        </p:attrNameLst>
                                      </p:cBhvr>
                                      <p:tavLst>
                                        <p:tav tm="0">
                                          <p:val>
                                            <p:strVal val="ppt_h"/>
                                          </p:val>
                                        </p:tav>
                                        <p:tav tm="100000">
                                          <p:val>
                                            <p:fltVal val="0"/>
                                          </p:val>
                                        </p:tav>
                                      </p:tavLst>
                                    </p:anim>
                                    <p:anim calcmode="lin" valueType="num">
                                      <p:cBhvr>
                                        <p:cTn id="77" dur="1200"/>
                                        <p:tgtEl>
                                          <p:spTgt spid="3090"/>
                                        </p:tgtEl>
                                        <p:attrNameLst>
                                          <p:attrName>ppt_x</p:attrName>
                                        </p:attrNameLst>
                                      </p:cBhvr>
                                      <p:tavLst>
                                        <p:tav tm="0">
                                          <p:val>
                                            <p:strVal val="ppt_x"/>
                                          </p:val>
                                        </p:tav>
                                        <p:tav tm="100000">
                                          <p:val>
                                            <p:fltVal val="0.5"/>
                                          </p:val>
                                        </p:tav>
                                      </p:tavLst>
                                    </p:anim>
                                    <p:anim calcmode="lin" valueType="num">
                                      <p:cBhvr>
                                        <p:cTn id="78" dur="1200"/>
                                        <p:tgtEl>
                                          <p:spTgt spid="3090"/>
                                        </p:tgtEl>
                                        <p:attrNameLst>
                                          <p:attrName>ppt_y</p:attrName>
                                        </p:attrNameLst>
                                      </p:cBhvr>
                                      <p:tavLst>
                                        <p:tav tm="0">
                                          <p:val>
                                            <p:strVal val="ppt_y"/>
                                          </p:val>
                                        </p:tav>
                                        <p:tav tm="100000">
                                          <p:val>
                                            <p:fltVal val="0.5"/>
                                          </p:val>
                                        </p:tav>
                                      </p:tavLst>
                                    </p:anim>
                                    <p:set>
                                      <p:cBhvr>
                                        <p:cTn id="79" dur="1" fill="hold">
                                          <p:stCondLst>
                                            <p:cond delay="1199"/>
                                          </p:stCondLst>
                                        </p:cTn>
                                        <p:tgtEl>
                                          <p:spTgt spid="3090"/>
                                        </p:tgtEl>
                                        <p:attrNameLst>
                                          <p:attrName>style.visibility</p:attrName>
                                        </p:attrNameLst>
                                      </p:cBhvr>
                                      <p:to>
                                        <p:strVal val="hidden"/>
                                      </p:to>
                                    </p:set>
                                  </p:childTnLst>
                                </p:cTn>
                              </p:par>
                              <p:par>
                                <p:cTn id="80" presetID="23" presetClass="exit" presetSubtype="544" repeatCount="3000" fill="hold" nodeType="withEffect">
                                  <p:stCondLst>
                                    <p:cond delay="300"/>
                                  </p:stCondLst>
                                  <p:childTnLst>
                                    <p:anim calcmode="lin" valueType="num">
                                      <p:cBhvr>
                                        <p:cTn id="81" dur="1200"/>
                                        <p:tgtEl>
                                          <p:spTgt spid="3091"/>
                                        </p:tgtEl>
                                        <p:attrNameLst>
                                          <p:attrName>ppt_w</p:attrName>
                                        </p:attrNameLst>
                                      </p:cBhvr>
                                      <p:tavLst>
                                        <p:tav tm="0">
                                          <p:val>
                                            <p:strVal val="ppt_w"/>
                                          </p:val>
                                        </p:tav>
                                        <p:tav tm="100000">
                                          <p:val>
                                            <p:fltVal val="0"/>
                                          </p:val>
                                        </p:tav>
                                      </p:tavLst>
                                    </p:anim>
                                    <p:anim calcmode="lin" valueType="num">
                                      <p:cBhvr>
                                        <p:cTn id="82" dur="1200"/>
                                        <p:tgtEl>
                                          <p:spTgt spid="3091"/>
                                        </p:tgtEl>
                                        <p:attrNameLst>
                                          <p:attrName>ppt_h</p:attrName>
                                        </p:attrNameLst>
                                      </p:cBhvr>
                                      <p:tavLst>
                                        <p:tav tm="0">
                                          <p:val>
                                            <p:strVal val="ppt_h"/>
                                          </p:val>
                                        </p:tav>
                                        <p:tav tm="100000">
                                          <p:val>
                                            <p:fltVal val="0"/>
                                          </p:val>
                                        </p:tav>
                                      </p:tavLst>
                                    </p:anim>
                                    <p:anim calcmode="lin" valueType="num">
                                      <p:cBhvr>
                                        <p:cTn id="83" dur="1200"/>
                                        <p:tgtEl>
                                          <p:spTgt spid="3091"/>
                                        </p:tgtEl>
                                        <p:attrNameLst>
                                          <p:attrName>ppt_x</p:attrName>
                                        </p:attrNameLst>
                                      </p:cBhvr>
                                      <p:tavLst>
                                        <p:tav tm="0">
                                          <p:val>
                                            <p:strVal val="ppt_x"/>
                                          </p:val>
                                        </p:tav>
                                        <p:tav tm="100000">
                                          <p:val>
                                            <p:fltVal val="0.5"/>
                                          </p:val>
                                        </p:tav>
                                      </p:tavLst>
                                    </p:anim>
                                    <p:anim calcmode="lin" valueType="num">
                                      <p:cBhvr>
                                        <p:cTn id="84" dur="1200"/>
                                        <p:tgtEl>
                                          <p:spTgt spid="3091"/>
                                        </p:tgtEl>
                                        <p:attrNameLst>
                                          <p:attrName>ppt_y</p:attrName>
                                        </p:attrNameLst>
                                      </p:cBhvr>
                                      <p:tavLst>
                                        <p:tav tm="0">
                                          <p:val>
                                            <p:strVal val="ppt_y"/>
                                          </p:val>
                                        </p:tav>
                                        <p:tav tm="100000">
                                          <p:val>
                                            <p:fltVal val="0.5"/>
                                          </p:val>
                                        </p:tav>
                                      </p:tavLst>
                                    </p:anim>
                                    <p:set>
                                      <p:cBhvr>
                                        <p:cTn id="85" dur="1" fill="hold">
                                          <p:stCondLst>
                                            <p:cond delay="1199"/>
                                          </p:stCondLst>
                                        </p:cTn>
                                        <p:tgtEl>
                                          <p:spTgt spid="3091"/>
                                        </p:tgtEl>
                                        <p:attrNameLst>
                                          <p:attrName>style.visibility</p:attrName>
                                        </p:attrNameLst>
                                      </p:cBhvr>
                                      <p:to>
                                        <p:strVal val="hidden"/>
                                      </p:to>
                                    </p:set>
                                  </p:childTnLst>
                                </p:cTn>
                              </p:par>
                              <p:par>
                                <p:cTn id="86" presetID="23" presetClass="exit" presetSubtype="544" repeatCount="3000" fill="hold" nodeType="withEffect">
                                  <p:stCondLst>
                                    <p:cond delay="1200"/>
                                  </p:stCondLst>
                                  <p:childTnLst>
                                    <p:anim calcmode="lin" valueType="num">
                                      <p:cBhvr>
                                        <p:cTn id="87" dur="1067"/>
                                        <p:tgtEl>
                                          <p:spTgt spid="3093"/>
                                        </p:tgtEl>
                                        <p:attrNameLst>
                                          <p:attrName>ppt_w</p:attrName>
                                        </p:attrNameLst>
                                      </p:cBhvr>
                                      <p:tavLst>
                                        <p:tav tm="0">
                                          <p:val>
                                            <p:strVal val="ppt_w"/>
                                          </p:val>
                                        </p:tav>
                                        <p:tav tm="100000">
                                          <p:val>
                                            <p:fltVal val="0"/>
                                          </p:val>
                                        </p:tav>
                                      </p:tavLst>
                                    </p:anim>
                                    <p:anim calcmode="lin" valueType="num">
                                      <p:cBhvr>
                                        <p:cTn id="88" dur="1067"/>
                                        <p:tgtEl>
                                          <p:spTgt spid="3093"/>
                                        </p:tgtEl>
                                        <p:attrNameLst>
                                          <p:attrName>ppt_h</p:attrName>
                                        </p:attrNameLst>
                                      </p:cBhvr>
                                      <p:tavLst>
                                        <p:tav tm="0">
                                          <p:val>
                                            <p:strVal val="ppt_h"/>
                                          </p:val>
                                        </p:tav>
                                        <p:tav tm="100000">
                                          <p:val>
                                            <p:fltVal val="0"/>
                                          </p:val>
                                        </p:tav>
                                      </p:tavLst>
                                    </p:anim>
                                    <p:anim calcmode="lin" valueType="num">
                                      <p:cBhvr>
                                        <p:cTn id="89" dur="1067"/>
                                        <p:tgtEl>
                                          <p:spTgt spid="3093"/>
                                        </p:tgtEl>
                                        <p:attrNameLst>
                                          <p:attrName>ppt_x</p:attrName>
                                        </p:attrNameLst>
                                      </p:cBhvr>
                                      <p:tavLst>
                                        <p:tav tm="0">
                                          <p:val>
                                            <p:strVal val="ppt_x"/>
                                          </p:val>
                                        </p:tav>
                                        <p:tav tm="100000">
                                          <p:val>
                                            <p:fltVal val="0.5"/>
                                          </p:val>
                                        </p:tav>
                                      </p:tavLst>
                                    </p:anim>
                                    <p:anim calcmode="lin" valueType="num">
                                      <p:cBhvr>
                                        <p:cTn id="90" dur="1067"/>
                                        <p:tgtEl>
                                          <p:spTgt spid="3093"/>
                                        </p:tgtEl>
                                        <p:attrNameLst>
                                          <p:attrName>ppt_y</p:attrName>
                                        </p:attrNameLst>
                                      </p:cBhvr>
                                      <p:tavLst>
                                        <p:tav tm="0">
                                          <p:val>
                                            <p:strVal val="ppt_y"/>
                                          </p:val>
                                        </p:tav>
                                        <p:tav tm="100000">
                                          <p:val>
                                            <p:fltVal val="0.5"/>
                                          </p:val>
                                        </p:tav>
                                      </p:tavLst>
                                    </p:anim>
                                    <p:set>
                                      <p:cBhvr>
                                        <p:cTn id="91" dur="1" fill="hold">
                                          <p:stCondLst>
                                            <p:cond delay="1066"/>
                                          </p:stCondLst>
                                        </p:cTn>
                                        <p:tgtEl>
                                          <p:spTgt spid="3093"/>
                                        </p:tgtEl>
                                        <p:attrNameLst>
                                          <p:attrName>style.visibility</p:attrName>
                                        </p:attrNameLst>
                                      </p:cBhvr>
                                      <p:to>
                                        <p:strVal val="hidden"/>
                                      </p:to>
                                    </p:set>
                                  </p:childTnLst>
                                </p:cTn>
                              </p:par>
                              <p:par>
                                <p:cTn id="92" presetID="23" presetClass="exit" presetSubtype="544" repeatCount="3000" fill="hold" nodeType="withEffect">
                                  <p:stCondLst>
                                    <p:cond delay="700"/>
                                  </p:stCondLst>
                                  <p:childTnLst>
                                    <p:anim calcmode="lin" valueType="num">
                                      <p:cBhvr>
                                        <p:cTn id="93" dur="1200"/>
                                        <p:tgtEl>
                                          <p:spTgt spid="3094"/>
                                        </p:tgtEl>
                                        <p:attrNameLst>
                                          <p:attrName>ppt_w</p:attrName>
                                        </p:attrNameLst>
                                      </p:cBhvr>
                                      <p:tavLst>
                                        <p:tav tm="0">
                                          <p:val>
                                            <p:strVal val="ppt_w"/>
                                          </p:val>
                                        </p:tav>
                                        <p:tav tm="100000">
                                          <p:val>
                                            <p:fltVal val="0"/>
                                          </p:val>
                                        </p:tav>
                                      </p:tavLst>
                                    </p:anim>
                                    <p:anim calcmode="lin" valueType="num">
                                      <p:cBhvr>
                                        <p:cTn id="94" dur="1200"/>
                                        <p:tgtEl>
                                          <p:spTgt spid="3094"/>
                                        </p:tgtEl>
                                        <p:attrNameLst>
                                          <p:attrName>ppt_h</p:attrName>
                                        </p:attrNameLst>
                                      </p:cBhvr>
                                      <p:tavLst>
                                        <p:tav tm="0">
                                          <p:val>
                                            <p:strVal val="ppt_h"/>
                                          </p:val>
                                        </p:tav>
                                        <p:tav tm="100000">
                                          <p:val>
                                            <p:fltVal val="0"/>
                                          </p:val>
                                        </p:tav>
                                      </p:tavLst>
                                    </p:anim>
                                    <p:anim calcmode="lin" valueType="num">
                                      <p:cBhvr>
                                        <p:cTn id="95" dur="1200"/>
                                        <p:tgtEl>
                                          <p:spTgt spid="3094"/>
                                        </p:tgtEl>
                                        <p:attrNameLst>
                                          <p:attrName>ppt_x</p:attrName>
                                        </p:attrNameLst>
                                      </p:cBhvr>
                                      <p:tavLst>
                                        <p:tav tm="0">
                                          <p:val>
                                            <p:strVal val="ppt_x"/>
                                          </p:val>
                                        </p:tav>
                                        <p:tav tm="100000">
                                          <p:val>
                                            <p:fltVal val="0.5"/>
                                          </p:val>
                                        </p:tav>
                                      </p:tavLst>
                                    </p:anim>
                                    <p:anim calcmode="lin" valueType="num">
                                      <p:cBhvr>
                                        <p:cTn id="96" dur="1200"/>
                                        <p:tgtEl>
                                          <p:spTgt spid="3094"/>
                                        </p:tgtEl>
                                        <p:attrNameLst>
                                          <p:attrName>ppt_y</p:attrName>
                                        </p:attrNameLst>
                                      </p:cBhvr>
                                      <p:tavLst>
                                        <p:tav tm="0">
                                          <p:val>
                                            <p:strVal val="ppt_y"/>
                                          </p:val>
                                        </p:tav>
                                        <p:tav tm="100000">
                                          <p:val>
                                            <p:fltVal val="0.5"/>
                                          </p:val>
                                        </p:tav>
                                      </p:tavLst>
                                    </p:anim>
                                    <p:set>
                                      <p:cBhvr>
                                        <p:cTn id="97" dur="1" fill="hold">
                                          <p:stCondLst>
                                            <p:cond delay="1199"/>
                                          </p:stCondLst>
                                        </p:cTn>
                                        <p:tgtEl>
                                          <p:spTgt spid="3094"/>
                                        </p:tgtEl>
                                        <p:attrNameLst>
                                          <p:attrName>style.visibility</p:attrName>
                                        </p:attrNameLst>
                                      </p:cBhvr>
                                      <p:to>
                                        <p:strVal val="hidden"/>
                                      </p:to>
                                    </p:set>
                                  </p:childTnLst>
                                </p:cTn>
                              </p:par>
                              <p:par>
                                <p:cTn id="98" presetID="23" presetClass="exit" presetSubtype="544" repeatCount="3000" fill="hold" nodeType="withEffect">
                                  <p:stCondLst>
                                    <p:cond delay="1000"/>
                                  </p:stCondLst>
                                  <p:childTnLst>
                                    <p:anim calcmode="lin" valueType="num">
                                      <p:cBhvr>
                                        <p:cTn id="99" dur="1200"/>
                                        <p:tgtEl>
                                          <p:spTgt spid="3095"/>
                                        </p:tgtEl>
                                        <p:attrNameLst>
                                          <p:attrName>ppt_w</p:attrName>
                                        </p:attrNameLst>
                                      </p:cBhvr>
                                      <p:tavLst>
                                        <p:tav tm="0">
                                          <p:val>
                                            <p:strVal val="ppt_w"/>
                                          </p:val>
                                        </p:tav>
                                        <p:tav tm="100000">
                                          <p:val>
                                            <p:fltVal val="0"/>
                                          </p:val>
                                        </p:tav>
                                      </p:tavLst>
                                    </p:anim>
                                    <p:anim calcmode="lin" valueType="num">
                                      <p:cBhvr>
                                        <p:cTn id="100" dur="1200"/>
                                        <p:tgtEl>
                                          <p:spTgt spid="3095"/>
                                        </p:tgtEl>
                                        <p:attrNameLst>
                                          <p:attrName>ppt_h</p:attrName>
                                        </p:attrNameLst>
                                      </p:cBhvr>
                                      <p:tavLst>
                                        <p:tav tm="0">
                                          <p:val>
                                            <p:strVal val="ppt_h"/>
                                          </p:val>
                                        </p:tav>
                                        <p:tav tm="100000">
                                          <p:val>
                                            <p:fltVal val="0"/>
                                          </p:val>
                                        </p:tav>
                                      </p:tavLst>
                                    </p:anim>
                                    <p:anim calcmode="lin" valueType="num">
                                      <p:cBhvr>
                                        <p:cTn id="101" dur="1200"/>
                                        <p:tgtEl>
                                          <p:spTgt spid="3095"/>
                                        </p:tgtEl>
                                        <p:attrNameLst>
                                          <p:attrName>ppt_x</p:attrName>
                                        </p:attrNameLst>
                                      </p:cBhvr>
                                      <p:tavLst>
                                        <p:tav tm="0">
                                          <p:val>
                                            <p:strVal val="ppt_x"/>
                                          </p:val>
                                        </p:tav>
                                        <p:tav tm="100000">
                                          <p:val>
                                            <p:fltVal val="0.5"/>
                                          </p:val>
                                        </p:tav>
                                      </p:tavLst>
                                    </p:anim>
                                    <p:anim calcmode="lin" valueType="num">
                                      <p:cBhvr>
                                        <p:cTn id="102" dur="1200"/>
                                        <p:tgtEl>
                                          <p:spTgt spid="3095"/>
                                        </p:tgtEl>
                                        <p:attrNameLst>
                                          <p:attrName>ppt_y</p:attrName>
                                        </p:attrNameLst>
                                      </p:cBhvr>
                                      <p:tavLst>
                                        <p:tav tm="0">
                                          <p:val>
                                            <p:strVal val="ppt_y"/>
                                          </p:val>
                                        </p:tav>
                                        <p:tav tm="100000">
                                          <p:val>
                                            <p:fltVal val="0.5"/>
                                          </p:val>
                                        </p:tav>
                                      </p:tavLst>
                                    </p:anim>
                                    <p:set>
                                      <p:cBhvr>
                                        <p:cTn id="103" dur="1" fill="hold">
                                          <p:stCondLst>
                                            <p:cond delay="1199"/>
                                          </p:stCondLst>
                                        </p:cTn>
                                        <p:tgtEl>
                                          <p:spTgt spid="3095"/>
                                        </p:tgtEl>
                                        <p:attrNameLst>
                                          <p:attrName>style.visibility</p:attrName>
                                        </p:attrNameLst>
                                      </p:cBhvr>
                                      <p:to>
                                        <p:strVal val="hidden"/>
                                      </p:to>
                                    </p:set>
                                  </p:childTnLst>
                                </p:cTn>
                              </p:par>
                              <p:par>
                                <p:cTn id="104" presetID="23" presetClass="exit" presetSubtype="544" repeatCount="3000" fill="hold" nodeType="withEffect">
                                  <p:stCondLst>
                                    <p:cond delay="0"/>
                                  </p:stCondLst>
                                  <p:childTnLst>
                                    <p:anim calcmode="lin" valueType="num">
                                      <p:cBhvr>
                                        <p:cTn id="105" dur="1200"/>
                                        <p:tgtEl>
                                          <p:spTgt spid="3096"/>
                                        </p:tgtEl>
                                        <p:attrNameLst>
                                          <p:attrName>ppt_w</p:attrName>
                                        </p:attrNameLst>
                                      </p:cBhvr>
                                      <p:tavLst>
                                        <p:tav tm="0">
                                          <p:val>
                                            <p:strVal val="ppt_w"/>
                                          </p:val>
                                        </p:tav>
                                        <p:tav tm="100000">
                                          <p:val>
                                            <p:fltVal val="0"/>
                                          </p:val>
                                        </p:tav>
                                      </p:tavLst>
                                    </p:anim>
                                    <p:anim calcmode="lin" valueType="num">
                                      <p:cBhvr>
                                        <p:cTn id="106" dur="1200"/>
                                        <p:tgtEl>
                                          <p:spTgt spid="3096"/>
                                        </p:tgtEl>
                                        <p:attrNameLst>
                                          <p:attrName>ppt_h</p:attrName>
                                        </p:attrNameLst>
                                      </p:cBhvr>
                                      <p:tavLst>
                                        <p:tav tm="0">
                                          <p:val>
                                            <p:strVal val="ppt_h"/>
                                          </p:val>
                                        </p:tav>
                                        <p:tav tm="100000">
                                          <p:val>
                                            <p:fltVal val="0"/>
                                          </p:val>
                                        </p:tav>
                                      </p:tavLst>
                                    </p:anim>
                                    <p:anim calcmode="lin" valueType="num">
                                      <p:cBhvr>
                                        <p:cTn id="107" dur="1200"/>
                                        <p:tgtEl>
                                          <p:spTgt spid="3096"/>
                                        </p:tgtEl>
                                        <p:attrNameLst>
                                          <p:attrName>ppt_x</p:attrName>
                                        </p:attrNameLst>
                                      </p:cBhvr>
                                      <p:tavLst>
                                        <p:tav tm="0">
                                          <p:val>
                                            <p:strVal val="ppt_x"/>
                                          </p:val>
                                        </p:tav>
                                        <p:tav tm="100000">
                                          <p:val>
                                            <p:fltVal val="0.5"/>
                                          </p:val>
                                        </p:tav>
                                      </p:tavLst>
                                    </p:anim>
                                    <p:anim calcmode="lin" valueType="num">
                                      <p:cBhvr>
                                        <p:cTn id="108" dur="1200"/>
                                        <p:tgtEl>
                                          <p:spTgt spid="3096"/>
                                        </p:tgtEl>
                                        <p:attrNameLst>
                                          <p:attrName>ppt_y</p:attrName>
                                        </p:attrNameLst>
                                      </p:cBhvr>
                                      <p:tavLst>
                                        <p:tav tm="0">
                                          <p:val>
                                            <p:strVal val="ppt_y"/>
                                          </p:val>
                                        </p:tav>
                                        <p:tav tm="100000">
                                          <p:val>
                                            <p:fltVal val="0.5"/>
                                          </p:val>
                                        </p:tav>
                                      </p:tavLst>
                                    </p:anim>
                                    <p:set>
                                      <p:cBhvr>
                                        <p:cTn id="109" dur="1" fill="hold">
                                          <p:stCondLst>
                                            <p:cond delay="1199"/>
                                          </p:stCondLst>
                                        </p:cTn>
                                        <p:tgtEl>
                                          <p:spTgt spid="3096"/>
                                        </p:tgtEl>
                                        <p:attrNameLst>
                                          <p:attrName>style.visibility</p:attrName>
                                        </p:attrNameLst>
                                      </p:cBhvr>
                                      <p:to>
                                        <p:strVal val="hidden"/>
                                      </p:to>
                                    </p:set>
                                  </p:childTnLst>
                                </p:cTn>
                              </p:par>
                              <p:par>
                                <p:cTn id="110" presetID="23" presetClass="exit" presetSubtype="544" repeatCount="3000" fill="hold" nodeType="withEffect">
                                  <p:stCondLst>
                                    <p:cond delay="600"/>
                                  </p:stCondLst>
                                  <p:childTnLst>
                                    <p:anim calcmode="lin" valueType="num">
                                      <p:cBhvr>
                                        <p:cTn id="111" dur="1200"/>
                                        <p:tgtEl>
                                          <p:spTgt spid="3097"/>
                                        </p:tgtEl>
                                        <p:attrNameLst>
                                          <p:attrName>ppt_w</p:attrName>
                                        </p:attrNameLst>
                                      </p:cBhvr>
                                      <p:tavLst>
                                        <p:tav tm="0">
                                          <p:val>
                                            <p:strVal val="ppt_w"/>
                                          </p:val>
                                        </p:tav>
                                        <p:tav tm="100000">
                                          <p:val>
                                            <p:fltVal val="0"/>
                                          </p:val>
                                        </p:tav>
                                      </p:tavLst>
                                    </p:anim>
                                    <p:anim calcmode="lin" valueType="num">
                                      <p:cBhvr>
                                        <p:cTn id="112" dur="1200"/>
                                        <p:tgtEl>
                                          <p:spTgt spid="3097"/>
                                        </p:tgtEl>
                                        <p:attrNameLst>
                                          <p:attrName>ppt_h</p:attrName>
                                        </p:attrNameLst>
                                      </p:cBhvr>
                                      <p:tavLst>
                                        <p:tav tm="0">
                                          <p:val>
                                            <p:strVal val="ppt_h"/>
                                          </p:val>
                                        </p:tav>
                                        <p:tav tm="100000">
                                          <p:val>
                                            <p:fltVal val="0"/>
                                          </p:val>
                                        </p:tav>
                                      </p:tavLst>
                                    </p:anim>
                                    <p:anim calcmode="lin" valueType="num">
                                      <p:cBhvr>
                                        <p:cTn id="113" dur="1200"/>
                                        <p:tgtEl>
                                          <p:spTgt spid="3097"/>
                                        </p:tgtEl>
                                        <p:attrNameLst>
                                          <p:attrName>ppt_x</p:attrName>
                                        </p:attrNameLst>
                                      </p:cBhvr>
                                      <p:tavLst>
                                        <p:tav tm="0">
                                          <p:val>
                                            <p:strVal val="ppt_x"/>
                                          </p:val>
                                        </p:tav>
                                        <p:tav tm="100000">
                                          <p:val>
                                            <p:fltVal val="0.5"/>
                                          </p:val>
                                        </p:tav>
                                      </p:tavLst>
                                    </p:anim>
                                    <p:anim calcmode="lin" valueType="num">
                                      <p:cBhvr>
                                        <p:cTn id="114" dur="1200"/>
                                        <p:tgtEl>
                                          <p:spTgt spid="3097"/>
                                        </p:tgtEl>
                                        <p:attrNameLst>
                                          <p:attrName>ppt_y</p:attrName>
                                        </p:attrNameLst>
                                      </p:cBhvr>
                                      <p:tavLst>
                                        <p:tav tm="0">
                                          <p:val>
                                            <p:strVal val="ppt_y"/>
                                          </p:val>
                                        </p:tav>
                                        <p:tav tm="100000">
                                          <p:val>
                                            <p:fltVal val="0.5"/>
                                          </p:val>
                                        </p:tav>
                                      </p:tavLst>
                                    </p:anim>
                                    <p:set>
                                      <p:cBhvr>
                                        <p:cTn id="115" dur="1" fill="hold">
                                          <p:stCondLst>
                                            <p:cond delay="1199"/>
                                          </p:stCondLst>
                                        </p:cTn>
                                        <p:tgtEl>
                                          <p:spTgt spid="3097"/>
                                        </p:tgtEl>
                                        <p:attrNameLst>
                                          <p:attrName>style.visibility</p:attrName>
                                        </p:attrNameLst>
                                      </p:cBhvr>
                                      <p:to>
                                        <p:strVal val="hidden"/>
                                      </p:to>
                                    </p:set>
                                  </p:childTnLst>
                                </p:cTn>
                              </p:par>
                              <p:par>
                                <p:cTn id="116" presetID="23" presetClass="exit" presetSubtype="544" repeatCount="3000" fill="hold" nodeType="withEffect">
                                  <p:stCondLst>
                                    <p:cond delay="400"/>
                                  </p:stCondLst>
                                  <p:childTnLst>
                                    <p:anim calcmode="lin" valueType="num">
                                      <p:cBhvr>
                                        <p:cTn id="117" dur="1200"/>
                                        <p:tgtEl>
                                          <p:spTgt spid="3098"/>
                                        </p:tgtEl>
                                        <p:attrNameLst>
                                          <p:attrName>ppt_w</p:attrName>
                                        </p:attrNameLst>
                                      </p:cBhvr>
                                      <p:tavLst>
                                        <p:tav tm="0">
                                          <p:val>
                                            <p:strVal val="ppt_w"/>
                                          </p:val>
                                        </p:tav>
                                        <p:tav tm="100000">
                                          <p:val>
                                            <p:fltVal val="0"/>
                                          </p:val>
                                        </p:tav>
                                      </p:tavLst>
                                    </p:anim>
                                    <p:anim calcmode="lin" valueType="num">
                                      <p:cBhvr>
                                        <p:cTn id="118" dur="1200"/>
                                        <p:tgtEl>
                                          <p:spTgt spid="3098"/>
                                        </p:tgtEl>
                                        <p:attrNameLst>
                                          <p:attrName>ppt_h</p:attrName>
                                        </p:attrNameLst>
                                      </p:cBhvr>
                                      <p:tavLst>
                                        <p:tav tm="0">
                                          <p:val>
                                            <p:strVal val="ppt_h"/>
                                          </p:val>
                                        </p:tav>
                                        <p:tav tm="100000">
                                          <p:val>
                                            <p:fltVal val="0"/>
                                          </p:val>
                                        </p:tav>
                                      </p:tavLst>
                                    </p:anim>
                                    <p:anim calcmode="lin" valueType="num">
                                      <p:cBhvr>
                                        <p:cTn id="119" dur="1200"/>
                                        <p:tgtEl>
                                          <p:spTgt spid="3098"/>
                                        </p:tgtEl>
                                        <p:attrNameLst>
                                          <p:attrName>ppt_x</p:attrName>
                                        </p:attrNameLst>
                                      </p:cBhvr>
                                      <p:tavLst>
                                        <p:tav tm="0">
                                          <p:val>
                                            <p:strVal val="ppt_x"/>
                                          </p:val>
                                        </p:tav>
                                        <p:tav tm="100000">
                                          <p:val>
                                            <p:fltVal val="0.5"/>
                                          </p:val>
                                        </p:tav>
                                      </p:tavLst>
                                    </p:anim>
                                    <p:anim calcmode="lin" valueType="num">
                                      <p:cBhvr>
                                        <p:cTn id="120" dur="1200"/>
                                        <p:tgtEl>
                                          <p:spTgt spid="3098"/>
                                        </p:tgtEl>
                                        <p:attrNameLst>
                                          <p:attrName>ppt_y</p:attrName>
                                        </p:attrNameLst>
                                      </p:cBhvr>
                                      <p:tavLst>
                                        <p:tav tm="0">
                                          <p:val>
                                            <p:strVal val="ppt_y"/>
                                          </p:val>
                                        </p:tav>
                                        <p:tav tm="100000">
                                          <p:val>
                                            <p:fltVal val="0.5"/>
                                          </p:val>
                                        </p:tav>
                                      </p:tavLst>
                                    </p:anim>
                                    <p:set>
                                      <p:cBhvr>
                                        <p:cTn id="121" dur="1" fill="hold">
                                          <p:stCondLst>
                                            <p:cond delay="1199"/>
                                          </p:stCondLst>
                                        </p:cTn>
                                        <p:tgtEl>
                                          <p:spTgt spid="3098"/>
                                        </p:tgtEl>
                                        <p:attrNameLst>
                                          <p:attrName>style.visibility</p:attrName>
                                        </p:attrNameLst>
                                      </p:cBhvr>
                                      <p:to>
                                        <p:strVal val="hidden"/>
                                      </p:to>
                                    </p:set>
                                  </p:childTnLst>
                                </p:cTn>
                              </p:par>
                              <p:par>
                                <p:cTn id="122" presetID="23" presetClass="exit" presetSubtype="544" repeatCount="3000" fill="hold" nodeType="withEffect">
                                  <p:stCondLst>
                                    <p:cond delay="400"/>
                                  </p:stCondLst>
                                  <p:childTnLst>
                                    <p:anim calcmode="lin" valueType="num">
                                      <p:cBhvr>
                                        <p:cTn id="123" dur="1200"/>
                                        <p:tgtEl>
                                          <p:spTgt spid="3099"/>
                                        </p:tgtEl>
                                        <p:attrNameLst>
                                          <p:attrName>ppt_w</p:attrName>
                                        </p:attrNameLst>
                                      </p:cBhvr>
                                      <p:tavLst>
                                        <p:tav tm="0">
                                          <p:val>
                                            <p:strVal val="ppt_w"/>
                                          </p:val>
                                        </p:tav>
                                        <p:tav tm="100000">
                                          <p:val>
                                            <p:fltVal val="0"/>
                                          </p:val>
                                        </p:tav>
                                      </p:tavLst>
                                    </p:anim>
                                    <p:anim calcmode="lin" valueType="num">
                                      <p:cBhvr>
                                        <p:cTn id="124" dur="1200"/>
                                        <p:tgtEl>
                                          <p:spTgt spid="3099"/>
                                        </p:tgtEl>
                                        <p:attrNameLst>
                                          <p:attrName>ppt_h</p:attrName>
                                        </p:attrNameLst>
                                      </p:cBhvr>
                                      <p:tavLst>
                                        <p:tav tm="0">
                                          <p:val>
                                            <p:strVal val="ppt_h"/>
                                          </p:val>
                                        </p:tav>
                                        <p:tav tm="100000">
                                          <p:val>
                                            <p:fltVal val="0"/>
                                          </p:val>
                                        </p:tav>
                                      </p:tavLst>
                                    </p:anim>
                                    <p:anim calcmode="lin" valueType="num">
                                      <p:cBhvr>
                                        <p:cTn id="125" dur="1200"/>
                                        <p:tgtEl>
                                          <p:spTgt spid="3099"/>
                                        </p:tgtEl>
                                        <p:attrNameLst>
                                          <p:attrName>ppt_x</p:attrName>
                                        </p:attrNameLst>
                                      </p:cBhvr>
                                      <p:tavLst>
                                        <p:tav tm="0">
                                          <p:val>
                                            <p:strVal val="ppt_x"/>
                                          </p:val>
                                        </p:tav>
                                        <p:tav tm="100000">
                                          <p:val>
                                            <p:fltVal val="0.5"/>
                                          </p:val>
                                        </p:tav>
                                      </p:tavLst>
                                    </p:anim>
                                    <p:anim calcmode="lin" valueType="num">
                                      <p:cBhvr>
                                        <p:cTn id="126" dur="1200"/>
                                        <p:tgtEl>
                                          <p:spTgt spid="3099"/>
                                        </p:tgtEl>
                                        <p:attrNameLst>
                                          <p:attrName>ppt_y</p:attrName>
                                        </p:attrNameLst>
                                      </p:cBhvr>
                                      <p:tavLst>
                                        <p:tav tm="0">
                                          <p:val>
                                            <p:strVal val="ppt_y"/>
                                          </p:val>
                                        </p:tav>
                                        <p:tav tm="100000">
                                          <p:val>
                                            <p:fltVal val="0.5"/>
                                          </p:val>
                                        </p:tav>
                                      </p:tavLst>
                                    </p:anim>
                                    <p:set>
                                      <p:cBhvr>
                                        <p:cTn id="127" dur="1" fill="hold">
                                          <p:stCondLst>
                                            <p:cond delay="1199"/>
                                          </p:stCondLst>
                                        </p:cTn>
                                        <p:tgtEl>
                                          <p:spTgt spid="3099"/>
                                        </p:tgtEl>
                                        <p:attrNameLst>
                                          <p:attrName>style.visibility</p:attrName>
                                        </p:attrNameLst>
                                      </p:cBhvr>
                                      <p:to>
                                        <p:strVal val="hidden"/>
                                      </p:to>
                                    </p:set>
                                  </p:childTnLst>
                                </p:cTn>
                              </p:par>
                              <p:par>
                                <p:cTn id="128" presetID="23" presetClass="exit" presetSubtype="544" repeatCount="3000" fill="hold" nodeType="withEffect">
                                  <p:stCondLst>
                                    <p:cond delay="800"/>
                                  </p:stCondLst>
                                  <p:childTnLst>
                                    <p:anim calcmode="lin" valueType="num">
                                      <p:cBhvr>
                                        <p:cTn id="129" dur="1200"/>
                                        <p:tgtEl>
                                          <p:spTgt spid="3100"/>
                                        </p:tgtEl>
                                        <p:attrNameLst>
                                          <p:attrName>ppt_w</p:attrName>
                                        </p:attrNameLst>
                                      </p:cBhvr>
                                      <p:tavLst>
                                        <p:tav tm="0">
                                          <p:val>
                                            <p:strVal val="ppt_w"/>
                                          </p:val>
                                        </p:tav>
                                        <p:tav tm="100000">
                                          <p:val>
                                            <p:fltVal val="0"/>
                                          </p:val>
                                        </p:tav>
                                      </p:tavLst>
                                    </p:anim>
                                    <p:anim calcmode="lin" valueType="num">
                                      <p:cBhvr>
                                        <p:cTn id="130" dur="1200"/>
                                        <p:tgtEl>
                                          <p:spTgt spid="3100"/>
                                        </p:tgtEl>
                                        <p:attrNameLst>
                                          <p:attrName>ppt_h</p:attrName>
                                        </p:attrNameLst>
                                      </p:cBhvr>
                                      <p:tavLst>
                                        <p:tav tm="0">
                                          <p:val>
                                            <p:strVal val="ppt_h"/>
                                          </p:val>
                                        </p:tav>
                                        <p:tav tm="100000">
                                          <p:val>
                                            <p:fltVal val="0"/>
                                          </p:val>
                                        </p:tav>
                                      </p:tavLst>
                                    </p:anim>
                                    <p:anim calcmode="lin" valueType="num">
                                      <p:cBhvr>
                                        <p:cTn id="131" dur="1200"/>
                                        <p:tgtEl>
                                          <p:spTgt spid="3100"/>
                                        </p:tgtEl>
                                        <p:attrNameLst>
                                          <p:attrName>ppt_x</p:attrName>
                                        </p:attrNameLst>
                                      </p:cBhvr>
                                      <p:tavLst>
                                        <p:tav tm="0">
                                          <p:val>
                                            <p:strVal val="ppt_x"/>
                                          </p:val>
                                        </p:tav>
                                        <p:tav tm="100000">
                                          <p:val>
                                            <p:fltVal val="0.5"/>
                                          </p:val>
                                        </p:tav>
                                      </p:tavLst>
                                    </p:anim>
                                    <p:anim calcmode="lin" valueType="num">
                                      <p:cBhvr>
                                        <p:cTn id="132" dur="1200"/>
                                        <p:tgtEl>
                                          <p:spTgt spid="3100"/>
                                        </p:tgtEl>
                                        <p:attrNameLst>
                                          <p:attrName>ppt_y</p:attrName>
                                        </p:attrNameLst>
                                      </p:cBhvr>
                                      <p:tavLst>
                                        <p:tav tm="0">
                                          <p:val>
                                            <p:strVal val="ppt_y"/>
                                          </p:val>
                                        </p:tav>
                                        <p:tav tm="100000">
                                          <p:val>
                                            <p:fltVal val="0.5"/>
                                          </p:val>
                                        </p:tav>
                                      </p:tavLst>
                                    </p:anim>
                                    <p:set>
                                      <p:cBhvr>
                                        <p:cTn id="133" dur="1" fill="hold">
                                          <p:stCondLst>
                                            <p:cond delay="1199"/>
                                          </p:stCondLst>
                                        </p:cTn>
                                        <p:tgtEl>
                                          <p:spTgt spid="3100"/>
                                        </p:tgtEl>
                                        <p:attrNameLst>
                                          <p:attrName>style.visibility</p:attrName>
                                        </p:attrNameLst>
                                      </p:cBhvr>
                                      <p:to>
                                        <p:strVal val="hidden"/>
                                      </p:to>
                                    </p:set>
                                  </p:childTnLst>
                                </p:cTn>
                              </p:par>
                              <p:par>
                                <p:cTn id="134" presetID="23" presetClass="exit" presetSubtype="544" repeatCount="3000" fill="hold" nodeType="withEffect">
                                  <p:stCondLst>
                                    <p:cond delay="400"/>
                                  </p:stCondLst>
                                  <p:childTnLst>
                                    <p:anim calcmode="lin" valueType="num">
                                      <p:cBhvr>
                                        <p:cTn id="135" dur="1200"/>
                                        <p:tgtEl>
                                          <p:spTgt spid="3101"/>
                                        </p:tgtEl>
                                        <p:attrNameLst>
                                          <p:attrName>ppt_w</p:attrName>
                                        </p:attrNameLst>
                                      </p:cBhvr>
                                      <p:tavLst>
                                        <p:tav tm="0">
                                          <p:val>
                                            <p:strVal val="ppt_w"/>
                                          </p:val>
                                        </p:tav>
                                        <p:tav tm="100000">
                                          <p:val>
                                            <p:fltVal val="0"/>
                                          </p:val>
                                        </p:tav>
                                      </p:tavLst>
                                    </p:anim>
                                    <p:anim calcmode="lin" valueType="num">
                                      <p:cBhvr>
                                        <p:cTn id="136" dur="1200"/>
                                        <p:tgtEl>
                                          <p:spTgt spid="3101"/>
                                        </p:tgtEl>
                                        <p:attrNameLst>
                                          <p:attrName>ppt_h</p:attrName>
                                        </p:attrNameLst>
                                      </p:cBhvr>
                                      <p:tavLst>
                                        <p:tav tm="0">
                                          <p:val>
                                            <p:strVal val="ppt_h"/>
                                          </p:val>
                                        </p:tav>
                                        <p:tav tm="100000">
                                          <p:val>
                                            <p:fltVal val="0"/>
                                          </p:val>
                                        </p:tav>
                                      </p:tavLst>
                                    </p:anim>
                                    <p:anim calcmode="lin" valueType="num">
                                      <p:cBhvr>
                                        <p:cTn id="137" dur="1200"/>
                                        <p:tgtEl>
                                          <p:spTgt spid="3101"/>
                                        </p:tgtEl>
                                        <p:attrNameLst>
                                          <p:attrName>ppt_x</p:attrName>
                                        </p:attrNameLst>
                                      </p:cBhvr>
                                      <p:tavLst>
                                        <p:tav tm="0">
                                          <p:val>
                                            <p:strVal val="ppt_x"/>
                                          </p:val>
                                        </p:tav>
                                        <p:tav tm="100000">
                                          <p:val>
                                            <p:fltVal val="0.5"/>
                                          </p:val>
                                        </p:tav>
                                      </p:tavLst>
                                    </p:anim>
                                    <p:anim calcmode="lin" valueType="num">
                                      <p:cBhvr>
                                        <p:cTn id="138" dur="1200"/>
                                        <p:tgtEl>
                                          <p:spTgt spid="3101"/>
                                        </p:tgtEl>
                                        <p:attrNameLst>
                                          <p:attrName>ppt_y</p:attrName>
                                        </p:attrNameLst>
                                      </p:cBhvr>
                                      <p:tavLst>
                                        <p:tav tm="0">
                                          <p:val>
                                            <p:strVal val="ppt_y"/>
                                          </p:val>
                                        </p:tav>
                                        <p:tav tm="100000">
                                          <p:val>
                                            <p:fltVal val="0.5"/>
                                          </p:val>
                                        </p:tav>
                                      </p:tavLst>
                                    </p:anim>
                                    <p:set>
                                      <p:cBhvr>
                                        <p:cTn id="139" dur="1" fill="hold">
                                          <p:stCondLst>
                                            <p:cond delay="1199"/>
                                          </p:stCondLst>
                                        </p:cTn>
                                        <p:tgtEl>
                                          <p:spTgt spid="3101"/>
                                        </p:tgtEl>
                                        <p:attrNameLst>
                                          <p:attrName>style.visibility</p:attrName>
                                        </p:attrNameLst>
                                      </p:cBhvr>
                                      <p:to>
                                        <p:strVal val="hidden"/>
                                      </p:to>
                                    </p:set>
                                  </p:childTnLst>
                                </p:cTn>
                              </p:par>
                              <p:par>
                                <p:cTn id="140" presetID="23" presetClass="exit" presetSubtype="544" repeatCount="3000" fill="hold" nodeType="withEffect">
                                  <p:stCondLst>
                                    <p:cond delay="800"/>
                                  </p:stCondLst>
                                  <p:childTnLst>
                                    <p:anim calcmode="lin" valueType="num">
                                      <p:cBhvr>
                                        <p:cTn id="141" dur="1000"/>
                                        <p:tgtEl>
                                          <p:spTgt spid="3102"/>
                                        </p:tgtEl>
                                        <p:attrNameLst>
                                          <p:attrName>ppt_w</p:attrName>
                                        </p:attrNameLst>
                                      </p:cBhvr>
                                      <p:tavLst>
                                        <p:tav tm="0">
                                          <p:val>
                                            <p:strVal val="ppt_w"/>
                                          </p:val>
                                        </p:tav>
                                        <p:tav tm="100000">
                                          <p:val>
                                            <p:fltVal val="0"/>
                                          </p:val>
                                        </p:tav>
                                      </p:tavLst>
                                    </p:anim>
                                    <p:anim calcmode="lin" valueType="num">
                                      <p:cBhvr>
                                        <p:cTn id="142" dur="1000"/>
                                        <p:tgtEl>
                                          <p:spTgt spid="3102"/>
                                        </p:tgtEl>
                                        <p:attrNameLst>
                                          <p:attrName>ppt_h</p:attrName>
                                        </p:attrNameLst>
                                      </p:cBhvr>
                                      <p:tavLst>
                                        <p:tav tm="0">
                                          <p:val>
                                            <p:strVal val="ppt_h"/>
                                          </p:val>
                                        </p:tav>
                                        <p:tav tm="100000">
                                          <p:val>
                                            <p:fltVal val="0"/>
                                          </p:val>
                                        </p:tav>
                                      </p:tavLst>
                                    </p:anim>
                                    <p:anim calcmode="lin" valueType="num">
                                      <p:cBhvr>
                                        <p:cTn id="143" dur="1000"/>
                                        <p:tgtEl>
                                          <p:spTgt spid="3102"/>
                                        </p:tgtEl>
                                        <p:attrNameLst>
                                          <p:attrName>ppt_x</p:attrName>
                                        </p:attrNameLst>
                                      </p:cBhvr>
                                      <p:tavLst>
                                        <p:tav tm="0">
                                          <p:val>
                                            <p:strVal val="ppt_x"/>
                                          </p:val>
                                        </p:tav>
                                        <p:tav tm="100000">
                                          <p:val>
                                            <p:fltVal val="0.5"/>
                                          </p:val>
                                        </p:tav>
                                      </p:tavLst>
                                    </p:anim>
                                    <p:anim calcmode="lin" valueType="num">
                                      <p:cBhvr>
                                        <p:cTn id="144" dur="1000"/>
                                        <p:tgtEl>
                                          <p:spTgt spid="3102"/>
                                        </p:tgtEl>
                                        <p:attrNameLst>
                                          <p:attrName>ppt_y</p:attrName>
                                        </p:attrNameLst>
                                      </p:cBhvr>
                                      <p:tavLst>
                                        <p:tav tm="0">
                                          <p:val>
                                            <p:strVal val="ppt_y"/>
                                          </p:val>
                                        </p:tav>
                                        <p:tav tm="100000">
                                          <p:val>
                                            <p:fltVal val="0.5"/>
                                          </p:val>
                                        </p:tav>
                                      </p:tavLst>
                                    </p:anim>
                                    <p:set>
                                      <p:cBhvr>
                                        <p:cTn id="145" dur="1" fill="hold">
                                          <p:stCondLst>
                                            <p:cond delay="999"/>
                                          </p:stCondLst>
                                        </p:cTn>
                                        <p:tgtEl>
                                          <p:spTgt spid="3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6"/>
          <p:cNvSpPr/>
          <p:nvPr/>
        </p:nvSpPr>
        <p:spPr>
          <a:xfrm>
            <a:off x="1197863" y="1557654"/>
            <a:ext cx="9890759" cy="4162425"/>
          </a:xfrm>
          <a:prstGeom prst="rect">
            <a:avLst/>
          </a:prstGeom>
          <a:solidFill>
            <a:srgbClr val="DAE3F3">
              <a:alpha val="100000"/>
            </a:srgbClr>
          </a:solidFill>
          <a:ln w="0" cap="flat">
            <a:noFill/>
            <a:prstDash val="solid"/>
            <a:miter lim="0"/>
          </a:ln>
        </p:spPr>
        <p:txBody>
          <a:bodyPr vert="horz" wrap="square" lIns="0" tIns="0" rIns="0" bIns="0"/>
          <a:lstStyle/>
          <a:p>
            <a:pPr algn="l" rtl="0" eaLnBrk="0">
              <a:lnSpc>
                <a:spcPct val="100000"/>
              </a:lnSpc>
            </a:pPr>
            <a:endParaRPr sz="500" dirty="0">
              <a:latin typeface="Arial" panose="020B0604020202020204"/>
              <a:ea typeface="Arial" panose="020B0604020202020204"/>
              <a:cs typeface="Arial" panose="020B0604020202020204"/>
            </a:endParaRPr>
          </a:p>
          <a:p>
            <a:pPr marL="105410" algn="l" rtl="0" eaLnBrk="0">
              <a:lnSpc>
                <a:spcPct val="99000"/>
              </a:lnSpc>
            </a:pPr>
            <a:r>
              <a:rPr sz="2000" b="1" kern="0" spc="5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a:t>
            </a:r>
            <a:r>
              <a:rPr sz="20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2022辽宁卷</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44000"/>
              </a:lnSpc>
            </a:pPr>
            <a:endParaRPr sz="1000" dirty="0">
              <a:latin typeface="Arial" panose="020B0604020202020204"/>
              <a:ea typeface="Arial" panose="020B0604020202020204"/>
              <a:cs typeface="Arial" panose="020B0604020202020204"/>
            </a:endParaRPr>
          </a:p>
          <a:p>
            <a:pPr marL="118110" algn="l" rtl="0" eaLnBrk="0">
              <a:lnSpc>
                <a:spcPct val="95000"/>
              </a:lnSpc>
              <a:spcBef>
                <a:spcPts val="60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1． 关于</a:t>
            </a:r>
            <a:r>
              <a:rPr sz="2000" kern="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硝化细菌</a:t>
            </a: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的叙述， 错误的</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是</a:t>
            </a:r>
            <a:endParaRPr sz="2000" dirty="0">
              <a:latin typeface="微软雅黑" panose="020B0503020204020204" charset="-122"/>
              <a:ea typeface="微软雅黑" panose="020B0503020204020204" charset="-122"/>
              <a:cs typeface="微软雅黑" panose="020B0503020204020204" charset="-122"/>
            </a:endParaRPr>
          </a:p>
          <a:p>
            <a:pPr marL="103505" algn="l" rtl="0" eaLnBrk="0">
              <a:lnSpc>
                <a:spcPct val="94000"/>
              </a:lnSpc>
              <a:spcBef>
                <a:spcPts val="1250"/>
              </a:spcBef>
            </a:pPr>
            <a:r>
              <a:rPr sz="2000" kern="0" spc="10" dirty="0">
                <a:solidFill>
                  <a:srgbClr val="0070C0">
                    <a:alpha val="100000"/>
                  </a:srgbClr>
                </a:solidFill>
                <a:latin typeface="微软雅黑" panose="020B0503020204020204" charset="-122"/>
                <a:ea typeface="微软雅黑" panose="020B0503020204020204" charset="-122"/>
                <a:cs typeface="微软雅黑" panose="020B0503020204020204" charset="-122"/>
              </a:rPr>
              <a:t>C． 可以进行有丝分裂</a:t>
            </a:r>
            <a:endParaRPr sz="2000" dirty="0">
              <a:latin typeface="微软雅黑" panose="020B0503020204020204" charset="-122"/>
              <a:ea typeface="微软雅黑" panose="020B0503020204020204" charset="-122"/>
              <a:cs typeface="微软雅黑" panose="020B0503020204020204" charset="-122"/>
            </a:endParaRPr>
          </a:p>
          <a:p>
            <a:pPr marL="109220" algn="l" rtl="0" eaLnBrk="0">
              <a:lnSpc>
                <a:spcPct val="94000"/>
              </a:lnSpc>
              <a:spcBef>
                <a:spcPts val="125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3． 下列关于</a:t>
            </a:r>
            <a:r>
              <a:rPr sz="20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生物进化和生物多样性</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的叙述， 错误的是</a:t>
            </a:r>
            <a:endParaRPr sz="2000" dirty="0">
              <a:latin typeface="微软雅黑" panose="020B0503020204020204" charset="-122"/>
              <a:ea typeface="微软雅黑" panose="020B0503020204020204" charset="-122"/>
              <a:cs typeface="微软雅黑" panose="020B0503020204020204" charset="-122"/>
            </a:endParaRPr>
          </a:p>
          <a:p>
            <a:pPr marL="116840" algn="l" rtl="0" eaLnBrk="0">
              <a:lnSpc>
                <a:spcPct val="95000"/>
              </a:lnSpc>
              <a:spcBef>
                <a:spcPts val="1225"/>
              </a:spcBef>
            </a:pPr>
            <a:r>
              <a:rPr sz="2000" kern="0" spc="60" dirty="0">
                <a:solidFill>
                  <a:srgbClr val="0070C0">
                    <a:alpha val="100000"/>
                  </a:srgbClr>
                </a:solidFill>
                <a:latin typeface="微软雅黑" panose="020B0503020204020204" charset="-122"/>
                <a:ea typeface="微软雅黑" panose="020B0503020204020204" charset="-122"/>
                <a:cs typeface="微软雅黑" panose="020B0503020204020204" charset="-122"/>
              </a:rPr>
              <a:t>B.  人类与黑猩猩基因组序列高度相似</a:t>
            </a:r>
            <a:r>
              <a:rPr sz="2000" kern="0" spc="50" dirty="0">
                <a:solidFill>
                  <a:srgbClr val="0070C0">
                    <a:alpha val="100000"/>
                  </a:srgbClr>
                </a:solidFill>
                <a:latin typeface="微软雅黑" panose="020B0503020204020204" charset="-122"/>
                <a:ea typeface="微软雅黑" panose="020B0503020204020204" charset="-122"/>
                <a:cs typeface="微软雅黑" panose="020B0503020204020204" charset="-122"/>
              </a:rPr>
              <a:t>， 说明人类从黑猩猩进化而来</a:t>
            </a:r>
            <a:endParaRPr sz="2000" dirty="0">
              <a:latin typeface="微软雅黑" panose="020B0503020204020204" charset="-122"/>
              <a:ea typeface="微软雅黑" panose="020B0503020204020204" charset="-122"/>
              <a:cs typeface="微软雅黑" panose="020B0503020204020204" charset="-122"/>
            </a:endParaRPr>
          </a:p>
          <a:p>
            <a:pPr marL="113030" algn="l" rtl="0" eaLnBrk="0">
              <a:lnSpc>
                <a:spcPct val="95000"/>
              </a:lnSpc>
              <a:spcBef>
                <a:spcPts val="122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5． 下列关于</a:t>
            </a:r>
            <a:r>
              <a:rPr sz="20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神经系统</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结构和功能</a:t>
            </a: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的叙述， 正确的是</a:t>
            </a:r>
            <a:endParaRPr sz="2000" dirty="0">
              <a:latin typeface="微软雅黑" panose="020B0503020204020204" charset="-122"/>
              <a:ea typeface="微软雅黑" panose="020B0503020204020204" charset="-122"/>
              <a:cs typeface="微软雅黑" panose="020B0503020204020204" charset="-122"/>
            </a:endParaRPr>
          </a:p>
          <a:p>
            <a:pPr marL="116840" algn="l" rtl="0" eaLnBrk="0">
              <a:lnSpc>
                <a:spcPct val="95000"/>
              </a:lnSpc>
              <a:spcBef>
                <a:spcPts val="1225"/>
              </a:spcBef>
            </a:pPr>
            <a:r>
              <a:rPr sz="2000" kern="0" spc="40" dirty="0">
                <a:solidFill>
                  <a:srgbClr val="0070C0">
                    <a:alpha val="100000"/>
                  </a:srgbClr>
                </a:solidFill>
                <a:latin typeface="微软雅黑" panose="020B0503020204020204" charset="-122"/>
                <a:ea typeface="微软雅黑" panose="020B0503020204020204" charset="-122"/>
                <a:cs typeface="微软雅黑" panose="020B0503020204020204" charset="-122"/>
              </a:rPr>
              <a:t>D． 紧张、</a:t>
            </a:r>
            <a:r>
              <a:rPr sz="2000" kern="0" spc="-420" dirty="0">
                <a:solidFill>
                  <a:srgbClr val="0070C0">
                    <a:alpha val="100000"/>
                  </a:srgbClr>
                </a:solidFill>
                <a:latin typeface="微软雅黑" panose="020B0503020204020204" charset="-122"/>
                <a:ea typeface="微软雅黑" panose="020B0503020204020204" charset="-122"/>
                <a:cs typeface="微软雅黑" panose="020B0503020204020204" charset="-122"/>
              </a:rPr>
              <a:t> </a:t>
            </a:r>
            <a:r>
              <a:rPr sz="2000" kern="0" spc="40" dirty="0">
                <a:solidFill>
                  <a:srgbClr val="0070C0">
                    <a:alpha val="100000"/>
                  </a:srgbClr>
                </a:solidFill>
                <a:latin typeface="微软雅黑" panose="020B0503020204020204" charset="-122"/>
                <a:ea typeface="微软雅黑" panose="020B0503020204020204" charset="-122"/>
                <a:cs typeface="微软雅黑" panose="020B0503020204020204" charset="-122"/>
              </a:rPr>
              <a:t>焦虑等可能抑制成人脑中的神经发生</a:t>
            </a:r>
            <a:endParaRPr sz="2000" dirty="0">
              <a:latin typeface="微软雅黑" panose="020B0503020204020204" charset="-122"/>
              <a:ea typeface="微软雅黑" panose="020B0503020204020204" charset="-122"/>
              <a:cs typeface="微软雅黑" panose="020B0503020204020204" charset="-122"/>
            </a:endParaRPr>
          </a:p>
          <a:p>
            <a:pPr marL="104775" algn="l" rtl="0" eaLnBrk="0">
              <a:lnSpc>
                <a:spcPct val="95000"/>
              </a:lnSpc>
              <a:spcBef>
                <a:spcPts val="122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7． 下列关于人体</a:t>
            </a:r>
            <a:r>
              <a:rPr sz="20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免疫系统</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功能</a:t>
            </a: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的叙述， 错误的是</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marL="93345" algn="l" rtl="0" eaLnBrk="0">
              <a:lnSpc>
                <a:spcPct val="95000"/>
              </a:lnSpc>
              <a:spcBef>
                <a:spcPts val="0"/>
              </a:spcBef>
            </a:pPr>
            <a:r>
              <a:rPr sz="2000" kern="0" spc="50" dirty="0">
                <a:solidFill>
                  <a:srgbClr val="0070C0">
                    <a:alpha val="100000"/>
                  </a:srgbClr>
                </a:solidFill>
                <a:latin typeface="微软雅黑" panose="020B0503020204020204" charset="-122"/>
                <a:ea typeface="微软雅黑" panose="020B0503020204020204" charset="-122"/>
                <a:cs typeface="微软雅黑" panose="020B0503020204020204" charset="-122"/>
              </a:rPr>
              <a:t>A． 抗体能消灭细胞外液中的病原体， 细胞毒性T细胞能消灭侵入细胞内的病原体</a:t>
            </a:r>
            <a:endParaRPr sz="2000" dirty="0">
              <a:latin typeface="微软雅黑" panose="020B0503020204020204" charset="-122"/>
              <a:ea typeface="微软雅黑" panose="020B0503020204020204" charset="-122"/>
              <a:cs typeface="微软雅黑" panose="020B0503020204020204" charset="-122"/>
            </a:endParaRPr>
          </a:p>
        </p:txBody>
      </p:sp>
      <p:sp>
        <p:nvSpPr>
          <p:cNvPr id="78" name="textbox 78"/>
          <p:cNvSpPr/>
          <p:nvPr/>
        </p:nvSpPr>
        <p:spPr>
          <a:xfrm>
            <a:off x="1055096" y="417734"/>
            <a:ext cx="9227819" cy="930910"/>
          </a:xfrm>
          <a:prstGeom prst="rect">
            <a:avLst/>
          </a:prstGeom>
          <a:noFill/>
          <a:ln w="0" cap="flat">
            <a:noFill/>
            <a:prstDash val="solid"/>
            <a:miter lim="0"/>
          </a:ln>
        </p:spPr>
        <p:txBody>
          <a:bodyPr vert="horz" wrap="square" lIns="0" tIns="0" rIns="0" bIns="0"/>
          <a:lstStyle/>
          <a:p>
            <a:pPr algn="l" rtl="0" eaLnBrk="0">
              <a:lnSpc>
                <a:spcPct val="94000"/>
              </a:lnSpc>
            </a:pPr>
            <a:endParaRPr sz="100" dirty="0">
              <a:latin typeface="Arial" panose="020B0604020202020204"/>
              <a:ea typeface="Arial" panose="020B0604020202020204"/>
              <a:cs typeface="Arial" panose="020B0604020202020204"/>
            </a:endParaRPr>
          </a:p>
          <a:p>
            <a:pPr marL="12700" algn="l" rtl="0" eaLnBrk="0">
              <a:lnSpc>
                <a:spcPct val="93000"/>
              </a:lnSpc>
            </a:pP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1.</a:t>
            </a:r>
            <a:r>
              <a:rPr sz="2500"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 </a:t>
            </a: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基本概念类：侧重基础知识和概念辨析，应与</a:t>
            </a:r>
            <a:r>
              <a:rPr sz="2500" b="1" kern="0" spc="2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教材内容相对应</a:t>
            </a:r>
            <a:endParaRPr sz="2500" dirty="0">
              <a:latin typeface="黑体" panose="02010609060101010101" pitchFamily="2" charset="-122"/>
              <a:ea typeface="黑体" panose="02010609060101010101" pitchFamily="2" charset="-122"/>
              <a:cs typeface="黑体" panose="02010609060101010101" pitchFamily="2" charset="-122"/>
            </a:endParaRPr>
          </a:p>
          <a:p>
            <a:pPr algn="l" rtl="0" eaLnBrk="0">
              <a:lnSpc>
                <a:spcPct val="105000"/>
              </a:lnSpc>
            </a:pPr>
            <a:endParaRPr sz="800" dirty="0">
              <a:latin typeface="Arial" panose="020B0604020202020204"/>
              <a:ea typeface="Arial" panose="020B0604020202020204"/>
              <a:cs typeface="Arial" panose="020B0604020202020204"/>
            </a:endParaRPr>
          </a:p>
          <a:p>
            <a:pPr marL="491490" algn="l" rtl="0" eaLnBrk="0">
              <a:lnSpc>
                <a:spcPts val="3310"/>
              </a:lnSpc>
              <a:spcBef>
                <a:spcPts val="5"/>
              </a:spcBef>
            </a:pPr>
            <a:r>
              <a:rPr sz="2500" b="1" kern="0" spc="-90" dirty="0">
                <a:solidFill>
                  <a:srgbClr val="1003BD">
                    <a:alpha val="100000"/>
                  </a:srgbClr>
                </a:solidFill>
                <a:latin typeface="楷体" panose="02010609060101010101" charset="-122"/>
                <a:ea typeface="楷体" panose="02010609060101010101" charset="-122"/>
                <a:cs typeface="楷体" panose="02010609060101010101" charset="-122"/>
              </a:rPr>
              <a:t>（1）根据题干的</a:t>
            </a:r>
            <a:r>
              <a:rPr sz="2500" kern="0" spc="-840" dirty="0">
                <a:solidFill>
                  <a:srgbClr val="1003BD">
                    <a:alpha val="100000"/>
                  </a:srgbClr>
                </a:solidFill>
                <a:latin typeface="楷体" panose="02010609060101010101" charset="-122"/>
                <a:ea typeface="楷体" panose="02010609060101010101" charset="-122"/>
                <a:cs typeface="楷体" panose="02010609060101010101" charset="-122"/>
              </a:rPr>
              <a:t> </a:t>
            </a:r>
            <a:r>
              <a:rPr sz="2500" b="1" kern="0" spc="-90" dirty="0">
                <a:solidFill>
                  <a:srgbClr val="1003BD">
                    <a:alpha val="100000"/>
                  </a:srgbClr>
                </a:solidFill>
                <a:latin typeface="楷体" panose="02010609060101010101" charset="-122"/>
                <a:ea typeface="楷体" panose="02010609060101010101" charset="-122"/>
                <a:cs typeface="楷体" panose="02010609060101010101" charset="-122"/>
              </a:rPr>
              <a:t>“</a:t>
            </a:r>
            <a:r>
              <a:rPr sz="2500" kern="0" spc="-880" dirty="0">
                <a:solidFill>
                  <a:srgbClr val="1003BD">
                    <a:alpha val="100000"/>
                  </a:srgbClr>
                </a:solidFill>
                <a:latin typeface="楷体" panose="02010609060101010101" charset="-122"/>
                <a:ea typeface="楷体" panose="02010609060101010101" charset="-122"/>
                <a:cs typeface="楷体" panose="02010609060101010101" charset="-122"/>
              </a:rPr>
              <a:t> </a:t>
            </a:r>
            <a:r>
              <a:rPr sz="2500" b="1" kern="0" spc="-90" dirty="0">
                <a:solidFill>
                  <a:srgbClr val="1003BD">
                    <a:alpha val="100000"/>
                  </a:srgbClr>
                </a:solidFill>
                <a:latin typeface="楷体" panose="02010609060101010101" charset="-122"/>
                <a:ea typeface="楷体" panose="02010609060101010101" charset="-122"/>
                <a:cs typeface="楷体" panose="02010609060101010101" charset="-122"/>
              </a:rPr>
              <a:t>限定因素”进行知</a:t>
            </a:r>
            <a:r>
              <a:rPr sz="2500" b="1" kern="0" spc="-100" dirty="0">
                <a:solidFill>
                  <a:srgbClr val="1003BD">
                    <a:alpha val="100000"/>
                  </a:srgbClr>
                </a:solidFill>
                <a:latin typeface="楷体" panose="02010609060101010101" charset="-122"/>
                <a:ea typeface="楷体" panose="02010609060101010101" charset="-122"/>
                <a:cs typeface="楷体" panose="02010609060101010101" charset="-122"/>
              </a:rPr>
              <a:t>识定位</a:t>
            </a:r>
            <a:endParaRPr sz="2500" dirty="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 86"/>
          <p:cNvSpPr/>
          <p:nvPr/>
        </p:nvSpPr>
        <p:spPr>
          <a:xfrm>
            <a:off x="973454" y="1238885"/>
            <a:ext cx="9890759" cy="3414251"/>
          </a:xfrm>
          <a:prstGeom prst="rect">
            <a:avLst/>
          </a:prstGeom>
          <a:solidFill>
            <a:srgbClr val="DAE3F3">
              <a:alpha val="100000"/>
            </a:srgbClr>
          </a:solidFill>
          <a:ln w="0" cap="flat">
            <a:noFill/>
            <a:prstDash val="solid"/>
            <a:miter lim="0"/>
          </a:ln>
        </p:spPr>
        <p:txBody>
          <a:bodyPr rtlCol="0"/>
          <a:lstStyle/>
          <a:p>
            <a:pPr algn="ctr"/>
            <a:endParaRPr lang="zh-CN" altLang="en-US"/>
          </a:p>
        </p:txBody>
      </p:sp>
      <p:sp>
        <p:nvSpPr>
          <p:cNvPr id="88" name="textbox 88"/>
          <p:cNvSpPr/>
          <p:nvPr/>
        </p:nvSpPr>
        <p:spPr>
          <a:xfrm>
            <a:off x="991596" y="180879"/>
            <a:ext cx="9818369" cy="5215254"/>
          </a:xfrm>
          <a:prstGeom prst="rect">
            <a:avLst/>
          </a:prstGeom>
          <a:noFill/>
          <a:ln w="0" cap="flat">
            <a:noFill/>
            <a:prstDash val="solid"/>
            <a:miter lim="0"/>
          </a:ln>
        </p:spPr>
        <p:txBody>
          <a:bodyPr vert="horz" wrap="square" lIns="0" tIns="0" rIns="0" bIns="0"/>
          <a:lstStyle/>
          <a:p>
            <a:pPr algn="l" rtl="0" eaLnBrk="0">
              <a:lnSpc>
                <a:spcPct val="94000"/>
              </a:lnSpc>
            </a:pPr>
            <a:endParaRPr sz="100" dirty="0">
              <a:latin typeface="Arial" panose="020B0604020202020204"/>
              <a:ea typeface="Arial" panose="020B0604020202020204"/>
              <a:cs typeface="Arial" panose="020B0604020202020204"/>
            </a:endParaRPr>
          </a:p>
          <a:p>
            <a:pPr marL="12700" algn="l" rtl="0" eaLnBrk="0">
              <a:lnSpc>
                <a:spcPct val="93000"/>
              </a:lnSpc>
            </a:pP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1.</a:t>
            </a:r>
            <a:r>
              <a:rPr sz="2500"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 </a:t>
            </a: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基本概念类：侧重基础知识和概念辨析，应与</a:t>
            </a:r>
            <a:r>
              <a:rPr sz="2500" b="1" kern="0" spc="2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教材内容相对应</a:t>
            </a:r>
            <a:endParaRPr sz="2500" dirty="0">
              <a:latin typeface="黑体" panose="02010609060101010101" pitchFamily="2" charset="-122"/>
              <a:ea typeface="黑体" panose="02010609060101010101" pitchFamily="2" charset="-122"/>
              <a:cs typeface="黑体" panose="02010609060101010101" pitchFamily="2" charset="-122"/>
            </a:endParaRPr>
          </a:p>
          <a:p>
            <a:pPr marL="491490" algn="l" rtl="0" eaLnBrk="0">
              <a:lnSpc>
                <a:spcPts val="3310"/>
              </a:lnSpc>
              <a:spcBef>
                <a:spcPts val="1015"/>
              </a:spcBef>
            </a:pPr>
            <a:r>
              <a:rPr sz="2500" b="1" kern="0" spc="-90" dirty="0">
                <a:solidFill>
                  <a:srgbClr val="1003BD">
                    <a:alpha val="100000"/>
                  </a:srgbClr>
                </a:solidFill>
                <a:latin typeface="楷体" panose="02010609060101010101" charset="-122"/>
                <a:ea typeface="楷体" panose="02010609060101010101" charset="-122"/>
                <a:cs typeface="楷体" panose="02010609060101010101" charset="-122"/>
              </a:rPr>
              <a:t>（1）根据题干的</a:t>
            </a:r>
            <a:r>
              <a:rPr sz="2500" kern="0" spc="-840" dirty="0">
                <a:solidFill>
                  <a:srgbClr val="1003BD">
                    <a:alpha val="100000"/>
                  </a:srgbClr>
                </a:solidFill>
                <a:latin typeface="楷体" panose="02010609060101010101" charset="-122"/>
                <a:ea typeface="楷体" panose="02010609060101010101" charset="-122"/>
                <a:cs typeface="楷体" panose="02010609060101010101" charset="-122"/>
              </a:rPr>
              <a:t> </a:t>
            </a:r>
            <a:r>
              <a:rPr sz="2500" b="1" kern="0" spc="-90" dirty="0">
                <a:solidFill>
                  <a:srgbClr val="1003BD">
                    <a:alpha val="100000"/>
                  </a:srgbClr>
                </a:solidFill>
                <a:latin typeface="楷体" panose="02010609060101010101" charset="-122"/>
                <a:ea typeface="楷体" panose="02010609060101010101" charset="-122"/>
                <a:cs typeface="楷体" panose="02010609060101010101" charset="-122"/>
              </a:rPr>
              <a:t>“</a:t>
            </a:r>
            <a:r>
              <a:rPr sz="2500" kern="0" spc="-880" dirty="0">
                <a:solidFill>
                  <a:srgbClr val="1003BD">
                    <a:alpha val="100000"/>
                  </a:srgbClr>
                </a:solidFill>
                <a:latin typeface="楷体" panose="02010609060101010101" charset="-122"/>
                <a:ea typeface="楷体" panose="02010609060101010101" charset="-122"/>
                <a:cs typeface="楷体" panose="02010609060101010101" charset="-122"/>
              </a:rPr>
              <a:t> </a:t>
            </a:r>
            <a:r>
              <a:rPr sz="2500" b="1" kern="0" spc="-90" dirty="0">
                <a:solidFill>
                  <a:srgbClr val="1003BD">
                    <a:alpha val="100000"/>
                  </a:srgbClr>
                </a:solidFill>
                <a:latin typeface="楷体" panose="02010609060101010101" charset="-122"/>
                <a:ea typeface="楷体" panose="02010609060101010101" charset="-122"/>
                <a:cs typeface="楷体" panose="02010609060101010101" charset="-122"/>
              </a:rPr>
              <a:t>限定因素”进行知</a:t>
            </a:r>
            <a:r>
              <a:rPr sz="2500" b="1" kern="0" spc="-100" dirty="0">
                <a:solidFill>
                  <a:srgbClr val="1003BD">
                    <a:alpha val="100000"/>
                  </a:srgbClr>
                </a:solidFill>
                <a:latin typeface="楷体" panose="02010609060101010101" charset="-122"/>
                <a:ea typeface="楷体" panose="02010609060101010101" charset="-122"/>
                <a:cs typeface="楷体" panose="02010609060101010101" charset="-122"/>
              </a:rPr>
              <a:t>识定位</a:t>
            </a:r>
            <a:endParaRPr sz="2500" dirty="0">
              <a:latin typeface="楷体" panose="02010609060101010101" charset="-122"/>
              <a:ea typeface="楷体" panose="02010609060101010101" charset="-122"/>
              <a:cs typeface="楷体" panose="02010609060101010101" charset="-122"/>
            </a:endParaRPr>
          </a:p>
          <a:p>
            <a:pPr marL="231140" algn="l" rtl="0" eaLnBrk="0">
              <a:lnSpc>
                <a:spcPct val="99000"/>
              </a:lnSpc>
              <a:spcBef>
                <a:spcPts val="1705"/>
              </a:spcBef>
            </a:pPr>
            <a:r>
              <a:rPr sz="2000" b="1" kern="0" spc="5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a:t>
            </a:r>
            <a:r>
              <a:rPr sz="20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2023辽宁卷</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43000"/>
              </a:lnSpc>
            </a:pPr>
            <a:endParaRPr sz="1000" dirty="0">
              <a:latin typeface="Arial" panose="020B0604020202020204"/>
              <a:ea typeface="Arial" panose="020B0604020202020204"/>
              <a:cs typeface="Arial" panose="020B0604020202020204"/>
            </a:endParaRPr>
          </a:p>
          <a:p>
            <a:pPr marL="234950" algn="l" rtl="0" eaLnBrk="0">
              <a:lnSpc>
                <a:spcPct val="95000"/>
              </a:lnSpc>
              <a:spcBef>
                <a:spcPts val="1230"/>
              </a:spcBef>
            </a:pPr>
            <a:r>
              <a:rPr lang="en-US"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 下面是</a:t>
            </a:r>
            <a:r>
              <a:rPr sz="2000" kern="0" spc="40" dirty="0">
                <a:solidFill>
                  <a:srgbClr val="FF0000">
                    <a:alpha val="100000"/>
                  </a:srgbClr>
                </a:solidFill>
                <a:latin typeface="微软雅黑" panose="020B0503020204020204" charset="-122"/>
                <a:ea typeface="微软雅黑" panose="020B0503020204020204" charset="-122"/>
                <a:cs typeface="微软雅黑" panose="020B0503020204020204" charset="-122"/>
              </a:rPr>
              <a:t>兴奋在神经元之间传递</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过程的示意图， 图中①</a:t>
            </a:r>
            <a:r>
              <a:rPr sz="20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 ④错误的是</a:t>
            </a:r>
            <a:endParaRPr sz="2000" dirty="0">
              <a:latin typeface="微软雅黑" panose="020B0503020204020204" charset="-122"/>
              <a:ea typeface="微软雅黑" panose="020B0503020204020204" charset="-122"/>
              <a:cs typeface="微软雅黑" panose="020B0503020204020204" charset="-122"/>
            </a:endParaRPr>
          </a:p>
          <a:p>
            <a:pPr marL="217805" algn="l" rtl="0" eaLnBrk="0">
              <a:lnSpc>
                <a:spcPct val="100000"/>
              </a:lnSpc>
              <a:spcBef>
                <a:spcPts val="1205"/>
              </a:spcBef>
            </a:pPr>
            <a:endParaRPr lang="en-US" sz="20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17805" algn="l" rtl="0" eaLnBrk="0">
              <a:lnSpc>
                <a:spcPct val="100000"/>
              </a:lnSpc>
              <a:spcBef>
                <a:spcPts val="1205"/>
              </a:spcBef>
            </a:pPr>
            <a:r>
              <a:rPr lang="en-US" sz="20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4</a:t>
            </a:r>
            <a:r>
              <a:rPr sz="20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血脑屏障的生物膜体系在</a:t>
            </a:r>
            <a:r>
              <a:rPr sz="2000" kern="0" spc="70" dirty="0">
                <a:solidFill>
                  <a:srgbClr val="FF0000">
                    <a:alpha val="100000"/>
                  </a:srgbClr>
                </a:solidFill>
                <a:latin typeface="微软雅黑" panose="020B0503020204020204" charset="-122"/>
                <a:ea typeface="微软雅黑" panose="020B0503020204020204" charset="-122"/>
                <a:cs typeface="微软雅黑" panose="020B0503020204020204" charset="-122"/>
              </a:rPr>
              <a:t>控制物质运输方式</a:t>
            </a:r>
            <a:r>
              <a:rPr sz="20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上与细胞膜类似。</a:t>
            </a:r>
            <a:r>
              <a:rPr sz="2000" kern="0" spc="-46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6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下表中相关物质</a:t>
            </a: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8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不可能存在的运输方式是</a:t>
            </a:r>
            <a:endParaRPr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96"/>
          <p:cNvGraphicFramePr>
            <a:graphicFrameLocks noGrp="1"/>
          </p:cNvGraphicFramePr>
          <p:nvPr>
            <p:extLst>
              <p:ext uri="{D42A27DB-BD31-4B8C-83A1-F6EECF244321}">
                <p14:modId xmlns:p14="http://schemas.microsoft.com/office/powerpoint/2010/main" val="2836269530"/>
              </p:ext>
            </p:extLst>
          </p:nvPr>
        </p:nvGraphicFramePr>
        <p:xfrm>
          <a:off x="468947" y="1395412"/>
          <a:ext cx="11506834" cy="3891280"/>
        </p:xfrm>
        <a:graphic>
          <a:graphicData uri="http://schemas.openxmlformats.org/drawingml/2006/table">
            <a:tbl>
              <a:tblPr/>
              <a:tblGrid>
                <a:gridCol w="11506834">
                  <a:extLst>
                    <a:ext uri="{9D8B030D-6E8A-4147-A177-3AD203B41FA5}">
                      <a16:colId xmlns:a16="http://schemas.microsoft.com/office/drawing/2014/main" val="20000"/>
                    </a:ext>
                  </a:extLst>
                </a:gridCol>
              </a:tblGrid>
              <a:tr h="3891280">
                <a:tc>
                  <a:txBody>
                    <a:bodyPr/>
                    <a:lstStyle/>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124460" algn="l" rtl="0" eaLnBrk="0">
                        <a:lnSpc>
                          <a:spcPts val="3060"/>
                        </a:lnSpc>
                      </a:pPr>
                      <a:r>
                        <a:rPr sz="21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16. 下图是人体被某寄生虫感染后， 发生特异性免疫的部分过</a:t>
                      </a:r>
                      <a:r>
                        <a:rPr sz="21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程。</a:t>
                      </a:r>
                      <a:r>
                        <a:rPr sz="2100" kern="0" spc="-5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2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下列叙述正确的是</a:t>
                      </a:r>
                      <a:r>
                        <a:rPr sz="21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21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sz="21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marL="622935" algn="l" rtl="0" eaLnBrk="0">
                        <a:lnSpc>
                          <a:spcPct val="91000"/>
                        </a:lnSpc>
                        <a:spcBef>
                          <a:spcPts val="61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a:t>
                      </a:r>
                      <a:r>
                        <a:rPr sz="2000" kern="0" spc="1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m为树突状细胞， 能识别、吞噬抗原和呈递抗</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原信息</a:t>
                      </a:r>
                      <a:endParaRPr sz="2000" dirty="0">
                        <a:latin typeface="微软雅黑" panose="020B0503020204020204" charset="-122"/>
                        <a:ea typeface="微软雅黑" panose="020B0503020204020204" charset="-122"/>
                        <a:cs typeface="微软雅黑" panose="020B0503020204020204" charset="-122"/>
                      </a:endParaRPr>
                    </a:p>
                    <a:p>
                      <a:pPr marL="645160" algn="l" rtl="0" eaLnBrk="0">
                        <a:lnSpc>
                          <a:spcPct val="91000"/>
                        </a:lnSpc>
                        <a:spcBef>
                          <a:spcPts val="141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B.</a:t>
                      </a:r>
                      <a:r>
                        <a:rPr sz="2000" kern="0" spc="1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n为辅助性T细</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胞， 能分泌细胞因子、接受和传递信息</a:t>
                      </a:r>
                      <a:endParaRPr sz="2000" dirty="0">
                        <a:latin typeface="微软雅黑" panose="020B0503020204020204" charset="-122"/>
                        <a:ea typeface="微软雅黑" panose="020B0503020204020204" charset="-122"/>
                        <a:cs typeface="微软雅黑" panose="020B0503020204020204" charset="-122"/>
                      </a:endParaRPr>
                    </a:p>
                    <a:p>
                      <a:pPr marL="633095" algn="l" rtl="0" eaLnBrk="0">
                        <a:lnSpc>
                          <a:spcPct val="91000"/>
                        </a:lnSpc>
                        <a:spcBef>
                          <a:spcPts val="142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C.</a:t>
                      </a:r>
                      <a:r>
                        <a:rPr sz="2000" kern="0" spc="16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p为B细胞， 其活化需两个信号的刺激和细胞因子</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的作用</a:t>
                      </a:r>
                      <a:endParaRPr sz="2000" dirty="0">
                        <a:latin typeface="微软雅黑" panose="020B0503020204020204" charset="-122"/>
                        <a:ea typeface="微软雅黑" panose="020B0503020204020204" charset="-122"/>
                        <a:cs typeface="微软雅黑" panose="020B0503020204020204" charset="-122"/>
                      </a:endParaRPr>
                    </a:p>
                    <a:p>
                      <a:pPr marL="645160" algn="l" rtl="0" eaLnBrk="0">
                        <a:lnSpc>
                          <a:spcPts val="3600"/>
                        </a:lnSpc>
                        <a:spcBef>
                          <a:spcPts val="1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D. q为浆细胞， 能分泌特异性抗体</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和分裂分化为记忆细胞</a:t>
                      </a:r>
                      <a:endParaRPr sz="2000" dirty="0">
                        <a:latin typeface="微软雅黑" panose="020B0503020204020204" charset="-122"/>
                        <a:ea typeface="微软雅黑" panose="020B0503020204020204" charset="-122"/>
                        <a:cs typeface="微软雅黑" panose="020B0503020204020204" charset="-122"/>
                      </a:endParaRPr>
                    </a:p>
                  </a:txBody>
                  <a:tcPr marL="0" marR="0" marT="0"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8" name="textbox 98"/>
          <p:cNvSpPr/>
          <p:nvPr/>
        </p:nvSpPr>
        <p:spPr>
          <a:xfrm>
            <a:off x="838561" y="403764"/>
            <a:ext cx="9227819" cy="881380"/>
          </a:xfrm>
          <a:prstGeom prst="rect">
            <a:avLst/>
          </a:prstGeom>
          <a:noFill/>
          <a:ln w="0" cap="flat">
            <a:noFill/>
            <a:prstDash val="solid"/>
            <a:miter lim="0"/>
          </a:ln>
        </p:spPr>
        <p:txBody>
          <a:bodyPr vert="horz" wrap="square" lIns="0" tIns="0" rIns="0" bIns="0"/>
          <a:lstStyle/>
          <a:p>
            <a:pPr algn="l" rtl="0" eaLnBrk="0">
              <a:lnSpc>
                <a:spcPct val="94000"/>
              </a:lnSpc>
            </a:pPr>
            <a:endParaRPr sz="100" dirty="0">
              <a:latin typeface="Arial" panose="020B0604020202020204"/>
              <a:ea typeface="Arial" panose="020B0604020202020204"/>
              <a:cs typeface="Arial" panose="020B0604020202020204"/>
            </a:endParaRPr>
          </a:p>
          <a:p>
            <a:pPr marL="12700" algn="l" rtl="0" eaLnBrk="0">
              <a:lnSpc>
                <a:spcPct val="93000"/>
              </a:lnSpc>
            </a:pP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1.</a:t>
            </a:r>
            <a:r>
              <a:rPr sz="2500"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 </a:t>
            </a: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基本概念类：侧重基础知识和概念辨析，应与</a:t>
            </a:r>
            <a:r>
              <a:rPr sz="2500" b="1" kern="0" spc="2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教材内容相对应</a:t>
            </a:r>
            <a:endParaRPr sz="2500" dirty="0">
              <a:latin typeface="黑体" panose="02010609060101010101" pitchFamily="2" charset="-122"/>
              <a:ea typeface="黑体" panose="02010609060101010101" pitchFamily="2" charset="-122"/>
              <a:cs typeface="黑体" panose="02010609060101010101" pitchFamily="2" charset="-122"/>
            </a:endParaRPr>
          </a:p>
          <a:p>
            <a:pPr marL="490855" algn="l" rtl="0" eaLnBrk="0">
              <a:lnSpc>
                <a:spcPts val="3310"/>
              </a:lnSpc>
              <a:spcBef>
                <a:spcPts val="620"/>
              </a:spcBef>
            </a:pPr>
            <a:r>
              <a:rPr sz="2500" b="1" kern="0" spc="-70" dirty="0">
                <a:solidFill>
                  <a:srgbClr val="1003BD">
                    <a:alpha val="100000"/>
                  </a:srgbClr>
                </a:solidFill>
                <a:latin typeface="楷体" panose="02010609060101010101" charset="-122"/>
                <a:ea typeface="楷体" panose="02010609060101010101" charset="-122"/>
                <a:cs typeface="楷体" panose="02010609060101010101" charset="-122"/>
              </a:rPr>
              <a:t>（2）慎防潜伏在选项中</a:t>
            </a:r>
            <a:r>
              <a:rPr sz="2500" kern="0" spc="-840" dirty="0">
                <a:solidFill>
                  <a:srgbClr val="1003BD">
                    <a:alpha val="100000"/>
                  </a:srgbClr>
                </a:solidFill>
                <a:latin typeface="楷体" panose="02010609060101010101" charset="-122"/>
                <a:ea typeface="楷体" panose="02010609060101010101" charset="-122"/>
                <a:cs typeface="楷体" panose="02010609060101010101" charset="-122"/>
              </a:rPr>
              <a:t> </a:t>
            </a:r>
            <a:r>
              <a:rPr sz="2500" b="1" kern="0" spc="-70" dirty="0">
                <a:solidFill>
                  <a:srgbClr val="1003BD">
                    <a:alpha val="100000"/>
                  </a:srgbClr>
                </a:solidFill>
                <a:latin typeface="楷体" panose="02010609060101010101" charset="-122"/>
                <a:ea typeface="楷体" panose="02010609060101010101" charset="-122"/>
                <a:cs typeface="楷体" panose="02010609060101010101" charset="-122"/>
              </a:rPr>
              <a:t>“似是</a:t>
            </a:r>
            <a:r>
              <a:rPr sz="2500" b="1" kern="0" spc="-80" dirty="0">
                <a:solidFill>
                  <a:srgbClr val="1003BD">
                    <a:alpha val="100000"/>
                  </a:srgbClr>
                </a:solidFill>
                <a:latin typeface="楷体" panose="02010609060101010101" charset="-122"/>
                <a:ea typeface="楷体" panose="02010609060101010101" charset="-122"/>
                <a:cs typeface="楷体" panose="02010609060101010101" charset="-122"/>
              </a:rPr>
              <a:t>而非”的知识</a:t>
            </a:r>
            <a:endParaRPr sz="2500" dirty="0">
              <a:latin typeface="楷体" panose="02010609060101010101" charset="-122"/>
              <a:ea typeface="楷体" panose="02010609060101010101" charset="-122"/>
              <a:cs typeface="楷体" panose="02010609060101010101" charset="-122"/>
            </a:endParaRPr>
          </a:p>
        </p:txBody>
      </p:sp>
      <p:sp>
        <p:nvSpPr>
          <p:cNvPr id="100" name="textbox 100"/>
          <p:cNvSpPr/>
          <p:nvPr/>
        </p:nvSpPr>
        <p:spPr>
          <a:xfrm>
            <a:off x="545846" y="5372735"/>
            <a:ext cx="9728200" cy="762000"/>
          </a:xfrm>
          <a:prstGeom prst="rect">
            <a:avLst/>
          </a:prstGeom>
          <a:solidFill>
            <a:srgbClr val="B4C7E7">
              <a:alpha val="100000"/>
            </a:srgbClr>
          </a:solidFill>
          <a:ln w="0" cap="flat">
            <a:noFill/>
            <a:prstDash val="solid"/>
            <a:miter lim="0"/>
          </a:ln>
        </p:spPr>
        <p:txBody>
          <a:bodyPr vert="horz" wrap="square" lIns="0" tIns="0" rIns="0" bIns="0"/>
          <a:lstStyle/>
          <a:p>
            <a:pPr algn="l" rtl="0" eaLnBrk="0">
              <a:lnSpc>
                <a:spcPct val="139000"/>
              </a:lnSpc>
            </a:pPr>
            <a:endParaRPr sz="100" dirty="0">
              <a:latin typeface="Arial" panose="020B0604020202020204"/>
              <a:ea typeface="Arial" panose="020B0604020202020204"/>
              <a:cs typeface="Arial" panose="020B0604020202020204"/>
            </a:endParaRPr>
          </a:p>
          <a:p>
            <a:pPr marL="96520" indent="508635" algn="l" rtl="0" eaLnBrk="0">
              <a:lnSpc>
                <a:spcPct val="107000"/>
              </a:lnSpc>
            </a:pPr>
            <a:r>
              <a:rPr sz="21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单选一般题干为选取不正确 （错误） 的居多， 四个选项必须看完， 比较后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再确定选项； 不定项一般选取正确</a:t>
            </a:r>
            <a:r>
              <a:rPr sz="21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的居多。</a:t>
            </a:r>
            <a:endParaRPr sz="2100" dirty="0">
              <a:latin typeface="微软雅黑" panose="020B0503020204020204" charset="-122"/>
              <a:ea typeface="微软雅黑" panose="020B0503020204020204" charset="-122"/>
              <a:cs typeface="微软雅黑" panose="020B0503020204020204" charset="-122"/>
            </a:endParaRPr>
          </a:p>
        </p:txBody>
      </p:sp>
      <p:pic>
        <p:nvPicPr>
          <p:cNvPr id="102" name="picture 102"/>
          <p:cNvPicPr>
            <a:picLocks noChangeAspect="1"/>
          </p:cNvPicPr>
          <p:nvPr/>
        </p:nvPicPr>
        <p:blipFill>
          <a:blip r:embed="rId2"/>
          <a:stretch>
            <a:fillRect/>
          </a:stretch>
        </p:blipFill>
        <p:spPr>
          <a:xfrm rot="21600000">
            <a:off x="1912620" y="1900682"/>
            <a:ext cx="5356860" cy="1220723"/>
          </a:xfrm>
          <a:prstGeom prst="rect">
            <a:avLst/>
          </a:prstGeom>
        </p:spPr>
      </p:pic>
      <p:sp>
        <p:nvSpPr>
          <p:cNvPr id="3" name="文本框 2">
            <a:extLst>
              <a:ext uri="{FF2B5EF4-FFF2-40B4-BE49-F238E27FC236}">
                <a16:creationId xmlns:a16="http://schemas.microsoft.com/office/drawing/2014/main" id="{93B77679-907B-9867-5DDB-9B3E9D59D355}"/>
              </a:ext>
            </a:extLst>
          </p:cNvPr>
          <p:cNvSpPr txBox="1"/>
          <p:nvPr/>
        </p:nvSpPr>
        <p:spPr>
          <a:xfrm>
            <a:off x="10704512" y="1564834"/>
            <a:ext cx="887760" cy="400110"/>
          </a:xfrm>
          <a:prstGeom prst="rect">
            <a:avLst/>
          </a:prstGeom>
          <a:noFill/>
        </p:spPr>
        <p:txBody>
          <a:bodyPr wrap="square">
            <a:spAutoFit/>
          </a:bodyPr>
          <a:lstStyle/>
          <a:p>
            <a:r>
              <a:rPr lang="en-US" altLang="zh-CN" sz="2000" kern="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ABC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 name="table 112"/>
          <p:cNvGraphicFramePr>
            <a:graphicFrameLocks noGrp="1"/>
          </p:cNvGraphicFramePr>
          <p:nvPr>
            <p:extLst>
              <p:ext uri="{D42A27DB-BD31-4B8C-83A1-F6EECF244321}">
                <p14:modId xmlns:p14="http://schemas.microsoft.com/office/powerpoint/2010/main" val="2809046170"/>
              </p:ext>
            </p:extLst>
          </p:nvPr>
        </p:nvGraphicFramePr>
        <p:xfrm>
          <a:off x="909294" y="1578470"/>
          <a:ext cx="10277475" cy="4700588"/>
        </p:xfrm>
        <a:graphic>
          <a:graphicData uri="http://schemas.openxmlformats.org/drawingml/2006/table">
            <a:tbl>
              <a:tblPr/>
              <a:tblGrid>
                <a:gridCol w="5346700">
                  <a:extLst>
                    <a:ext uri="{9D8B030D-6E8A-4147-A177-3AD203B41FA5}">
                      <a16:colId xmlns:a16="http://schemas.microsoft.com/office/drawing/2014/main" val="20000"/>
                    </a:ext>
                  </a:extLst>
                </a:gridCol>
                <a:gridCol w="993140">
                  <a:extLst>
                    <a:ext uri="{9D8B030D-6E8A-4147-A177-3AD203B41FA5}">
                      <a16:colId xmlns:a16="http://schemas.microsoft.com/office/drawing/2014/main" val="20001"/>
                    </a:ext>
                  </a:extLst>
                </a:gridCol>
                <a:gridCol w="3128010">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tblGrid>
              <a:tr h="1566545">
                <a:tc gridSpan="2">
                  <a:txBody>
                    <a:bodyPr/>
                    <a:lstStyle/>
                    <a:p>
                      <a:pPr algn="l" rtl="0" eaLnBrk="0">
                        <a:lnSpc>
                          <a:spcPct val="116000"/>
                        </a:lnSpc>
                      </a:pPr>
                      <a:endParaRPr sz="500" dirty="0">
                        <a:latin typeface="Arial" panose="020B0604020202020204"/>
                        <a:ea typeface="Arial" panose="020B0604020202020204"/>
                        <a:cs typeface="Arial" panose="020B0604020202020204"/>
                      </a:endParaRPr>
                    </a:p>
                    <a:p>
                      <a:pPr marL="99695" indent="5715" algn="l" rtl="0" eaLnBrk="0">
                        <a:lnSpc>
                          <a:spcPct val="145000"/>
                        </a:lnSpc>
                        <a:spcBef>
                          <a:spcPts val="5"/>
                        </a:spcBef>
                      </a:pPr>
                      <a:r>
                        <a:rPr sz="2100" b="1"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★2020山东卷</a:t>
                      </a:r>
                      <a:r>
                        <a:rPr sz="21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T7</a:t>
                      </a:r>
                      <a:r>
                        <a:rPr lang="zh-CN" altLang="en-US" sz="2000" b="1" i="0" kern="1200" dirty="0">
                          <a:solidFill>
                            <a:schemeClr val="tx1"/>
                          </a:solidFill>
                          <a:effectLst/>
                          <a:latin typeface="+mn-ea"/>
                          <a:ea typeface="+mn-ea"/>
                          <a:cs typeface="+mn-cs"/>
                        </a:rPr>
                        <a:t>听毛细胞是内耳中的一种顶端具有纤毛的感觉神经细胞。声音传递到内耳中引起听毛细胞的纤毛发生偏转</a:t>
                      </a:r>
                      <a:r>
                        <a:rPr lang="en-US" altLang="zh-CN" sz="2000" b="1" i="0" kern="1200" dirty="0">
                          <a:solidFill>
                            <a:schemeClr val="tx1"/>
                          </a:solidFill>
                          <a:effectLst/>
                          <a:latin typeface="+mn-ea"/>
                          <a:ea typeface="+mn-ea"/>
                          <a:cs typeface="+mn-cs"/>
                        </a:rPr>
                        <a:t>,</a:t>
                      </a:r>
                      <a:r>
                        <a:rPr lang="zh-CN" altLang="en-US" sz="2000" b="1" i="0" kern="1200" dirty="0">
                          <a:solidFill>
                            <a:schemeClr val="tx1"/>
                          </a:solidFill>
                          <a:effectLst/>
                          <a:latin typeface="+mn-ea"/>
                          <a:ea typeface="+mn-ea"/>
                          <a:cs typeface="+mn-cs"/>
                        </a:rPr>
                        <a:t>使位于纤毛膜上的</a:t>
                      </a:r>
                      <a:r>
                        <a:rPr lang="en-US" altLang="zh-CN" sz="2000" b="1" i="0" kern="1200" dirty="0">
                          <a:solidFill>
                            <a:schemeClr val="tx1"/>
                          </a:solidFill>
                          <a:effectLst/>
                          <a:latin typeface="+mn-ea"/>
                          <a:ea typeface="+mn-ea"/>
                          <a:cs typeface="+mn-cs"/>
                        </a:rPr>
                        <a:t>K+</a:t>
                      </a:r>
                      <a:r>
                        <a:rPr lang="zh-CN" altLang="en-US" sz="2000" b="1" i="0" kern="1200" dirty="0">
                          <a:solidFill>
                            <a:schemeClr val="tx1"/>
                          </a:solidFill>
                          <a:effectLst/>
                          <a:latin typeface="+mn-ea"/>
                          <a:ea typeface="+mn-ea"/>
                          <a:cs typeface="+mn-cs"/>
                        </a:rPr>
                        <a:t>通道打开</a:t>
                      </a:r>
                      <a:r>
                        <a:rPr lang="en-US" altLang="zh-CN" sz="2000" b="1" i="0" kern="1200" dirty="0">
                          <a:solidFill>
                            <a:schemeClr val="tx1"/>
                          </a:solidFill>
                          <a:effectLst/>
                          <a:latin typeface="+mn-ea"/>
                          <a:ea typeface="+mn-ea"/>
                          <a:cs typeface="+mn-cs"/>
                        </a:rPr>
                        <a:t>,K+</a:t>
                      </a:r>
                      <a:r>
                        <a:rPr lang="zh-CN" altLang="en-US" sz="2000" b="1" i="0" kern="1200" dirty="0">
                          <a:solidFill>
                            <a:schemeClr val="tx1"/>
                          </a:solidFill>
                          <a:effectLst/>
                          <a:latin typeface="+mn-ea"/>
                          <a:ea typeface="+mn-ea"/>
                          <a:cs typeface="+mn-cs"/>
                        </a:rPr>
                        <a:t>内流而产生兴奋。兴奋通过听毛细胞底部传递到听觉神经细胞</a:t>
                      </a:r>
                      <a:r>
                        <a:rPr lang="en-US" altLang="zh-CN" sz="2000" b="1" i="0" kern="1200" dirty="0">
                          <a:solidFill>
                            <a:schemeClr val="tx1"/>
                          </a:solidFill>
                          <a:effectLst/>
                          <a:latin typeface="+mn-ea"/>
                          <a:ea typeface="+mn-ea"/>
                          <a:cs typeface="+mn-cs"/>
                        </a:rPr>
                        <a:t>,</a:t>
                      </a:r>
                      <a:r>
                        <a:rPr lang="zh-CN" altLang="en-US" sz="2000" b="1" i="0" kern="1200" dirty="0">
                          <a:solidFill>
                            <a:schemeClr val="tx1"/>
                          </a:solidFill>
                          <a:effectLst/>
                          <a:latin typeface="+mn-ea"/>
                          <a:ea typeface="+mn-ea"/>
                          <a:cs typeface="+mn-cs"/>
                        </a:rPr>
                        <a:t>最终到达大脑皮层产生听觉。下列说法错误的是</a:t>
                      </a:r>
                      <a:r>
                        <a:rPr lang="en-US" altLang="zh-CN" sz="2000" b="1" i="0" kern="1200" dirty="0">
                          <a:solidFill>
                            <a:schemeClr val="tx1"/>
                          </a:solidFill>
                          <a:effectLst/>
                          <a:latin typeface="+mn-ea"/>
                          <a:ea typeface="+mn-ea"/>
                          <a:cs typeface="+mn-cs"/>
                        </a:rPr>
                        <a:t>(   )</a:t>
                      </a:r>
                      <a:endParaRPr sz="2000" b="1" dirty="0">
                        <a:latin typeface="+mn-ea"/>
                        <a:ea typeface="+mn-ea"/>
                        <a:cs typeface="微软雅黑" panose="020B0503020204020204" charset="-122"/>
                      </a:endParaRPr>
                    </a:p>
                  </a:txBody>
                  <a:tcPr marL="0" marR="0" marT="0" marB="0">
                    <a:lnL w="6350" cap="flat" cmpd="sng" algn="ctr">
                      <a:solidFill>
                        <a:srgbClr val="0070C0"/>
                      </a:solidFill>
                      <a:prstDash val="solid"/>
                      <a:round/>
                      <a:headEnd type="none" w="med" len="med"/>
                      <a:tailEnd type="none" w="med" len="med"/>
                    </a:lnL>
                    <a:lnR>
                      <a:noFill/>
                    </a:lnR>
                    <a:lnT w="6350" cap="flat" cmpd="sng" algn="ctr">
                      <a:solidFill>
                        <a:srgbClr val="0070C0"/>
                      </a:solidFill>
                      <a:prstDash val="solid"/>
                      <a:round/>
                      <a:headEnd type="none" w="med" len="med"/>
                      <a:tailEnd type="none" w="med" len="med"/>
                    </a:lnT>
                    <a:lnB>
                      <a:noFill/>
                    </a:lnB>
                  </a:tcPr>
                </a:tc>
                <a:tc hMerge="1">
                  <a:txBody>
                    <a:bodyPr/>
                    <a:lstStyle/>
                    <a:p>
                      <a:endParaRPr lang="zh-CN"/>
                    </a:p>
                  </a:txBody>
                  <a:tcPr marL="0" marR="0" marT="0" marB="0">
                    <a:lnL w="6350" cap="flat" cmpd="sng" algn="ctr">
                      <a:solidFill>
                        <a:srgbClr val="0070C0"/>
                      </a:solidFill>
                      <a:prstDash val="solid"/>
                      <a:round/>
                      <a:headEnd type="none" w="med" len="med"/>
                      <a:tailEnd type="none" w="med" len="med"/>
                    </a:lnL>
                    <a:lnR>
                      <a:noFill/>
                    </a:lnR>
                    <a:lnT w="6350" cap="flat" cmpd="sng" algn="ctr">
                      <a:solidFill>
                        <a:srgbClr val="0070C0"/>
                      </a:solidFill>
                      <a:prstDash val="solid"/>
                      <a:round/>
                      <a:headEnd type="none" w="med" len="med"/>
                      <a:tailEnd type="none" w="med" len="med"/>
                    </a:lnT>
                    <a:lnB>
                      <a:noFill/>
                    </a:lnB>
                  </a:tcPr>
                </a:tc>
                <a:tc rowSpan="2">
                  <a:txBody>
                    <a:bodyPr/>
                    <a:lstStyle/>
                    <a:p>
                      <a:pPr algn="l" rtl="0" eaLnBrk="0">
                        <a:lnSpc>
                          <a:spcPct val="142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txBody>
                  <a:tcPr marL="0" marR="0" marT="0" marB="0">
                    <a:lnL>
                      <a:noFill/>
                    </a:lnL>
                    <a:lnR>
                      <a:noFill/>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tcPr>
                </a:tc>
                <a:tc rowSpan="2">
                  <a:txBody>
                    <a:bodyPr/>
                    <a:lstStyle/>
                    <a:p>
                      <a:pPr algn="l" rtl="0" eaLnBrk="0">
                        <a:lnSpc>
                          <a:spcPct val="108000"/>
                        </a:lnSpc>
                      </a:pPr>
                      <a:endParaRPr sz="500" dirty="0">
                        <a:latin typeface="Arial" panose="020B0604020202020204"/>
                        <a:ea typeface="Arial" panose="020B0604020202020204"/>
                        <a:cs typeface="Arial" panose="020B0604020202020204"/>
                      </a:endParaRPr>
                    </a:p>
                  </a:txBody>
                  <a:tcPr marL="0" marR="0" marT="0" marB="0">
                    <a:lnL>
                      <a:noFill/>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2447925">
                <a:tc>
                  <a:txBody>
                    <a:bodyPr/>
                    <a:lstStyle/>
                    <a:p>
                      <a:pPr marL="99060" algn="l" rtl="0" eaLnBrk="0">
                        <a:lnSpc>
                          <a:spcPct val="92000"/>
                        </a:lnSpc>
                        <a:spcBef>
                          <a:spcPts val="1460"/>
                        </a:spcBef>
                      </a:pPr>
                      <a:endParaRPr lang="en-US" sz="2100" kern="0" spc="-10" dirty="0">
                        <a:solidFill>
                          <a:srgbClr val="0070C0">
                            <a:alpha val="100000"/>
                          </a:srgbClr>
                        </a:solidFill>
                        <a:latin typeface="微软雅黑" panose="020B0503020204020204" charset="-122"/>
                        <a:ea typeface="微软雅黑" panose="020B0503020204020204" charset="-122"/>
                        <a:cs typeface="微软雅黑" panose="020B0503020204020204" charset="-122"/>
                      </a:endParaRPr>
                    </a:p>
                    <a:p>
                      <a:pPr marL="99060" algn="l" rtl="0" eaLnBrk="0">
                        <a:lnSpc>
                          <a:spcPct val="92000"/>
                        </a:lnSpc>
                        <a:spcBef>
                          <a:spcPts val="1460"/>
                        </a:spcBef>
                      </a:pPr>
                      <a:r>
                        <a:rPr sz="2100" kern="0" spc="-10" dirty="0">
                          <a:solidFill>
                            <a:srgbClr val="0070C0">
                              <a:alpha val="100000"/>
                            </a:srgbClr>
                          </a:solidFill>
                          <a:latin typeface="微软雅黑" panose="020B0503020204020204" charset="-122"/>
                          <a:ea typeface="微软雅黑" panose="020B0503020204020204" charset="-122"/>
                          <a:cs typeface="微软雅黑" panose="020B0503020204020204" charset="-122"/>
                        </a:rPr>
                        <a:t>A． 静息状态时纤毛</a:t>
                      </a:r>
                      <a:r>
                        <a:rPr sz="2100" kern="0" spc="-10" dirty="0">
                          <a:solidFill>
                            <a:srgbClr val="FF0000">
                              <a:alpha val="100000"/>
                            </a:srgbClr>
                          </a:solidFill>
                          <a:latin typeface="微软雅黑" panose="020B0503020204020204" charset="-122"/>
                          <a:ea typeface="微软雅黑" panose="020B0503020204020204" charset="-122"/>
                          <a:cs typeface="微软雅黑" panose="020B0503020204020204" charset="-122"/>
                        </a:rPr>
                        <a:t>膜外</a:t>
                      </a:r>
                      <a:r>
                        <a:rPr sz="2100" kern="0" spc="-10" dirty="0">
                          <a:solidFill>
                            <a:srgbClr val="0070C0">
                              <a:alpha val="100000"/>
                            </a:srgbClr>
                          </a:solidFill>
                          <a:latin typeface="微软雅黑" panose="020B0503020204020204" charset="-122"/>
                          <a:ea typeface="微软雅黑" panose="020B0503020204020204" charset="-122"/>
                          <a:cs typeface="微软雅黑" panose="020B0503020204020204" charset="-122"/>
                        </a:rPr>
                        <a:t>的</a:t>
                      </a:r>
                      <a:r>
                        <a:rPr sz="2100" kern="0" spc="-20" dirty="0">
                          <a:solidFill>
                            <a:srgbClr val="0070C0">
                              <a:alpha val="100000"/>
                            </a:srgbClr>
                          </a:solidFill>
                          <a:latin typeface="微软雅黑" panose="020B0503020204020204" charset="-122"/>
                          <a:ea typeface="微软雅黑" panose="020B0503020204020204" charset="-122"/>
                          <a:cs typeface="微软雅黑" panose="020B0503020204020204" charset="-122"/>
                        </a:rPr>
                        <a:t>K</a:t>
                      </a:r>
                      <a:r>
                        <a:rPr sz="2100" kern="0" spc="-20" baseline="25000" dirty="0">
                          <a:solidFill>
                            <a:srgbClr val="0070C0">
                              <a:alpha val="100000"/>
                            </a:srgbClr>
                          </a:solidFill>
                          <a:latin typeface="微软雅黑" panose="020B0503020204020204" charset="-122"/>
                          <a:ea typeface="微软雅黑" panose="020B0503020204020204" charset="-122"/>
                          <a:cs typeface="微软雅黑" panose="020B0503020204020204" charset="-122"/>
                        </a:rPr>
                        <a:t>+</a:t>
                      </a:r>
                      <a:r>
                        <a:rPr sz="2100" kern="0" spc="-20" dirty="0">
                          <a:solidFill>
                            <a:srgbClr val="0070C0">
                              <a:alpha val="100000"/>
                            </a:srgbClr>
                          </a:solidFill>
                          <a:latin typeface="微软雅黑" panose="020B0503020204020204" charset="-122"/>
                          <a:ea typeface="微软雅黑" panose="020B0503020204020204" charset="-122"/>
                          <a:cs typeface="微软雅黑" panose="020B0503020204020204" charset="-122"/>
                        </a:rPr>
                        <a:t>浓度</a:t>
                      </a:r>
                      <a:r>
                        <a:rPr sz="2100" kern="0" spc="-20" dirty="0">
                          <a:solidFill>
                            <a:srgbClr val="FF0000">
                              <a:alpha val="100000"/>
                            </a:srgbClr>
                          </a:solidFill>
                          <a:latin typeface="微软雅黑" panose="020B0503020204020204" charset="-122"/>
                          <a:ea typeface="微软雅黑" panose="020B0503020204020204" charset="-122"/>
                          <a:cs typeface="微软雅黑" panose="020B0503020204020204" charset="-122"/>
                        </a:rPr>
                        <a:t>低于膜内</a:t>
                      </a:r>
                      <a:endParaRPr sz="2100" dirty="0">
                        <a:latin typeface="微软雅黑" panose="020B0503020204020204" charset="-122"/>
                        <a:ea typeface="微软雅黑" panose="020B0503020204020204" charset="-122"/>
                        <a:cs typeface="微软雅黑" panose="020B0503020204020204" charset="-122"/>
                      </a:endParaRPr>
                    </a:p>
                    <a:p>
                      <a:pPr marL="122555" algn="l" rtl="0" eaLnBrk="0">
                        <a:lnSpc>
                          <a:spcPct val="93000"/>
                        </a:lnSpc>
                        <a:spcBef>
                          <a:spcPts val="1470"/>
                        </a:spcBef>
                      </a:pP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B． 纤毛膜上的K</a:t>
                      </a:r>
                      <a:r>
                        <a:rPr sz="2100" kern="0" spc="-40" baseline="2500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300" kern="0" spc="-1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内流</a:t>
                      </a:r>
                      <a:r>
                        <a:rPr sz="21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过程不消耗ATP</a:t>
                      </a:r>
                      <a:endParaRPr sz="2100" dirty="0">
                        <a:latin typeface="微软雅黑" panose="020B0503020204020204" charset="-122"/>
                        <a:ea typeface="微软雅黑" panose="020B0503020204020204" charset="-122"/>
                        <a:cs typeface="微软雅黑" panose="020B0503020204020204" charset="-122"/>
                      </a:endParaRPr>
                    </a:p>
                    <a:p>
                      <a:pPr marL="109220" algn="l" rtl="0" eaLnBrk="0">
                        <a:lnSpc>
                          <a:spcPct val="92000"/>
                        </a:lnSpc>
                        <a:spcBef>
                          <a:spcPts val="1495"/>
                        </a:spcBef>
                      </a:pPr>
                      <a:r>
                        <a:rPr sz="21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C． 兴奋在听毛细胞上以电信号的形式传导</a:t>
                      </a:r>
                      <a:endParaRPr sz="21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200" dirty="0">
                        <a:latin typeface="Arial" panose="020B0604020202020204"/>
                        <a:ea typeface="Arial" panose="020B0604020202020204"/>
                        <a:cs typeface="Arial" panose="020B0604020202020204"/>
                      </a:endParaRPr>
                    </a:p>
                    <a:p>
                      <a:pPr algn="l" rtl="0" eaLnBrk="0">
                        <a:lnSpc>
                          <a:spcPct val="11000"/>
                        </a:lnSpc>
                      </a:pPr>
                      <a:endParaRPr sz="100" dirty="0">
                        <a:latin typeface="Arial" panose="020B0604020202020204"/>
                        <a:ea typeface="Arial" panose="020B0604020202020204"/>
                        <a:cs typeface="Arial" panose="020B0604020202020204"/>
                      </a:endParaRPr>
                    </a:p>
                    <a:p>
                      <a:pPr marL="122555" algn="l" rtl="0" eaLnBrk="0">
                        <a:lnSpc>
                          <a:spcPct val="92000"/>
                        </a:lnSpc>
                      </a:pP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D． 听觉的产生过程不属于反射</a:t>
                      </a:r>
                      <a:endParaRPr sz="2100" dirty="0">
                        <a:latin typeface="微软雅黑" panose="020B0503020204020204" charset="-122"/>
                        <a:ea typeface="微软雅黑" panose="020B0503020204020204" charset="-122"/>
                        <a:cs typeface="微软雅黑" panose="020B0503020204020204" charset="-122"/>
                      </a:endParaRPr>
                    </a:p>
                  </a:txBody>
                  <a:tcPr marL="0" marR="0" marT="0" marB="0">
                    <a:lnL w="6350" cap="flat" cmpd="sng" algn="ctr">
                      <a:solidFill>
                        <a:srgbClr val="0070C0"/>
                      </a:solidFill>
                      <a:prstDash val="solid"/>
                      <a:round/>
                      <a:headEnd type="none" w="med" len="med"/>
                      <a:tailEnd type="none" w="med" len="med"/>
                    </a:lnL>
                    <a:lnR>
                      <a:noFill/>
                    </a:lnR>
                    <a:lnT>
                      <a:noFill/>
                    </a:lnT>
                    <a:lnB w="6350" cap="flat" cmpd="sng" algn="ctr">
                      <a:solidFill>
                        <a:srgbClr val="0070C0"/>
                      </a:solidFill>
                      <a:prstDash val="solid"/>
                      <a:round/>
                      <a:headEnd type="none" w="med" len="med"/>
                      <a:tailEnd type="none" w="med" len="med"/>
                    </a:lnB>
                  </a:tcPr>
                </a:tc>
                <a:tc>
                  <a:txBody>
                    <a:bodyPr/>
                    <a:lstStyle/>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algn="r" rtl="0" eaLnBrk="0">
                        <a:lnSpc>
                          <a:spcPts val="2155"/>
                        </a:lnSpc>
                      </a:pPr>
                      <a:r>
                        <a:rPr sz="1500" kern="0" spc="-140" dirty="0">
                          <a:solidFill>
                            <a:srgbClr val="0070C0">
                              <a:alpha val="100000"/>
                            </a:srgbClr>
                          </a:solidFill>
                          <a:latin typeface="黑体" panose="02010609060101010101" pitchFamily="2" charset="-122"/>
                          <a:ea typeface="黑体" panose="02010609060101010101" pitchFamily="2" charset="-122"/>
                          <a:cs typeface="黑体" panose="02010609060101010101" pitchFamily="2" charset="-122"/>
                        </a:rPr>
                        <a:t>（题中）</a:t>
                      </a:r>
                      <a:endParaRPr sz="1500" dirty="0">
                        <a:latin typeface="黑体" panose="02010609060101010101" pitchFamily="2" charset="-122"/>
                        <a:ea typeface="黑体" panose="02010609060101010101" pitchFamily="2" charset="-122"/>
                        <a:cs typeface="黑体" panose="02010609060101010101" pitchFamily="2" charset="-122"/>
                      </a:endParaRPr>
                    </a:p>
                  </a:txBody>
                  <a:tcPr marL="0" marR="0" marT="0" marB="0">
                    <a:lnL>
                      <a:noFill/>
                    </a:lnL>
                    <a:lnR>
                      <a:noFill/>
                    </a:lnR>
                    <a:lnT>
                      <a:noFill/>
                    </a:lnT>
                    <a:lnB w="6350" cap="flat" cmpd="sng" algn="ctr">
                      <a:solidFill>
                        <a:srgbClr val="0070C0"/>
                      </a:solidFill>
                      <a:prstDash val="solid"/>
                      <a:round/>
                      <a:headEnd type="none" w="med" len="med"/>
                      <a:tailEnd type="none" w="med" len="med"/>
                    </a:lnB>
                  </a:tcPr>
                </a:tc>
                <a:tc vMerge="1">
                  <a:txBody>
                    <a:bodyPr/>
                    <a:lstStyle/>
                    <a:p>
                      <a:endParaRPr lang="zh-CN"/>
                    </a:p>
                  </a:txBody>
                  <a:tcPr marL="0" marR="0" marT="0" marB="0">
                    <a:lnL>
                      <a:noFill/>
                    </a:lnL>
                    <a:lnR>
                      <a:noFill/>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tcPr>
                </a:tc>
                <a:tc vMerge="1">
                  <a:txBody>
                    <a:bodyPr/>
                    <a:lstStyle/>
                    <a:p>
                      <a:endParaRPr lang="zh-CN"/>
                    </a:p>
                  </a:txBody>
                  <a:tcPr marL="0" marR="0" marT="0" marB="0">
                    <a:lnL>
                      <a:noFill/>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4" name="textbox 114"/>
          <p:cNvSpPr/>
          <p:nvPr/>
        </p:nvSpPr>
        <p:spPr>
          <a:xfrm>
            <a:off x="768076" y="191039"/>
            <a:ext cx="9505315" cy="1380489"/>
          </a:xfrm>
          <a:prstGeom prst="rect">
            <a:avLst/>
          </a:prstGeom>
          <a:noFill/>
          <a:ln w="0" cap="flat">
            <a:noFill/>
            <a:prstDash val="solid"/>
            <a:miter lim="0"/>
          </a:ln>
        </p:spPr>
        <p:txBody>
          <a:bodyPr vert="horz" wrap="square" lIns="0" tIns="0" rIns="0" bIns="0"/>
          <a:lstStyle/>
          <a:p>
            <a:pPr algn="l" rtl="0" eaLnBrk="0">
              <a:lnSpc>
                <a:spcPct val="94000"/>
              </a:lnSpc>
            </a:pPr>
            <a:endParaRPr sz="100" dirty="0">
              <a:latin typeface="Arial" panose="020B0604020202020204"/>
              <a:ea typeface="Arial" panose="020B0604020202020204"/>
              <a:cs typeface="Arial" panose="020B0604020202020204"/>
            </a:endParaRPr>
          </a:p>
          <a:p>
            <a:pPr marL="12700" algn="l" rtl="0" eaLnBrk="0">
              <a:lnSpc>
                <a:spcPct val="93000"/>
              </a:lnSpc>
            </a:pP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1.</a:t>
            </a:r>
            <a:r>
              <a:rPr sz="2500"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 </a:t>
            </a:r>
            <a:r>
              <a:rPr sz="2500" b="1"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基本概念类：侧重基础知识和概念辨析，应与</a:t>
            </a:r>
            <a:r>
              <a:rPr sz="2500" b="1" kern="0" spc="2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教材内容相对应</a:t>
            </a:r>
            <a:endParaRPr sz="2500" dirty="0">
              <a:latin typeface="黑体" panose="02010609060101010101" pitchFamily="2" charset="-122"/>
              <a:ea typeface="黑体" panose="02010609060101010101" pitchFamily="2" charset="-122"/>
              <a:cs typeface="黑体" panose="02010609060101010101" pitchFamily="2" charset="-122"/>
            </a:endParaRPr>
          </a:p>
          <a:p>
            <a:pPr algn="l" rtl="0" eaLnBrk="0">
              <a:lnSpc>
                <a:spcPct val="106000"/>
              </a:lnSpc>
            </a:pPr>
            <a:endParaRPr sz="8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309880" indent="180340" algn="l" rtl="0" eaLnBrk="0">
              <a:lnSpc>
                <a:spcPct val="114000"/>
              </a:lnSpc>
            </a:pPr>
            <a:r>
              <a:rPr sz="2500" b="1" kern="0" spc="-20" dirty="0">
                <a:solidFill>
                  <a:srgbClr val="1003BD">
                    <a:alpha val="100000"/>
                  </a:srgbClr>
                </a:solidFill>
                <a:latin typeface="楷体" panose="02010609060101010101" charset="-122"/>
                <a:ea typeface="楷体" panose="02010609060101010101" charset="-122"/>
                <a:cs typeface="楷体" panose="02010609060101010101" charset="-122"/>
              </a:rPr>
              <a:t>（3）避免思维定式，越是</a:t>
            </a:r>
            <a:r>
              <a:rPr sz="2500" b="1" kern="0" spc="-30" dirty="0">
                <a:solidFill>
                  <a:srgbClr val="1003BD">
                    <a:alpha val="100000"/>
                  </a:srgbClr>
                </a:solidFill>
                <a:latin typeface="楷体" panose="02010609060101010101" charset="-122"/>
                <a:ea typeface="楷体" panose="02010609060101010101" charset="-122"/>
                <a:cs typeface="楷体" panose="02010609060101010101" charset="-122"/>
              </a:rPr>
              <a:t>熟悉的题目越要谨慎，要特别注意条件</a:t>
            </a:r>
            <a:r>
              <a:rPr sz="2500" kern="0" spc="-10" dirty="0">
                <a:solidFill>
                  <a:srgbClr val="1003BD">
                    <a:alpha val="100000"/>
                  </a:srgbClr>
                </a:solidFill>
                <a:latin typeface="楷体" panose="02010609060101010101" charset="-122"/>
                <a:ea typeface="楷体" panose="02010609060101010101" charset="-122"/>
                <a:cs typeface="楷体" panose="02010609060101010101" charset="-122"/>
              </a:rPr>
              <a:t> </a:t>
            </a:r>
            <a:r>
              <a:rPr sz="2500" b="1" kern="0" spc="10" dirty="0">
                <a:solidFill>
                  <a:srgbClr val="1003BD">
                    <a:alpha val="100000"/>
                  </a:srgbClr>
                </a:solidFill>
                <a:latin typeface="楷体" panose="02010609060101010101" charset="-122"/>
                <a:ea typeface="楷体" panose="02010609060101010101" charset="-122"/>
                <a:cs typeface="楷体" panose="02010609060101010101" charset="-122"/>
              </a:rPr>
              <a:t>要求在哪些方面有变化。</a:t>
            </a:r>
            <a:endParaRPr sz="2500" dirty="0">
              <a:latin typeface="楷体" panose="02010609060101010101" charset="-122"/>
              <a:ea typeface="楷体" panose="02010609060101010101" charset="-122"/>
              <a:cs typeface="楷体" panose="02010609060101010101" charset="-122"/>
            </a:endParaRPr>
          </a:p>
        </p:txBody>
      </p:sp>
      <p:pic>
        <p:nvPicPr>
          <p:cNvPr id="120" name="picture 120"/>
          <p:cNvPicPr>
            <a:picLocks noChangeAspect="1"/>
          </p:cNvPicPr>
          <p:nvPr/>
        </p:nvPicPr>
        <p:blipFill>
          <a:blip r:embed="rId2"/>
          <a:stretch>
            <a:fillRect/>
          </a:stretch>
        </p:blipFill>
        <p:spPr>
          <a:xfrm rot="21600000">
            <a:off x="6096000" y="2655248"/>
            <a:ext cx="1141615" cy="417055"/>
          </a:xfrm>
          <a:prstGeom prst="rect">
            <a:avLst/>
          </a:prstGeom>
        </p:spPr>
      </p:pic>
      <p:pic>
        <p:nvPicPr>
          <p:cNvPr id="3" name="图片 2">
            <a:extLst>
              <a:ext uri="{FF2B5EF4-FFF2-40B4-BE49-F238E27FC236}">
                <a16:creationId xmlns:a16="http://schemas.microsoft.com/office/drawing/2014/main" id="{03F90E92-E15F-D02F-6DF2-59E1E481A1BD}"/>
              </a:ext>
            </a:extLst>
          </p:cNvPr>
          <p:cNvPicPr>
            <a:picLocks noChangeAspect="1"/>
          </p:cNvPicPr>
          <p:nvPr/>
        </p:nvPicPr>
        <p:blipFill rotWithShape="1">
          <a:blip r:embed="rId3"/>
          <a:srcRect l="16552"/>
          <a:stretch/>
        </p:blipFill>
        <p:spPr>
          <a:xfrm>
            <a:off x="7752184" y="3928764"/>
            <a:ext cx="3267249" cy="1524213"/>
          </a:xfrm>
          <a:prstGeom prst="rect">
            <a:avLst/>
          </a:prstGeom>
        </p:spPr>
      </p:pic>
      <p:sp>
        <p:nvSpPr>
          <p:cNvPr id="5" name="文本框 4">
            <a:extLst>
              <a:ext uri="{FF2B5EF4-FFF2-40B4-BE49-F238E27FC236}">
                <a16:creationId xmlns:a16="http://schemas.microsoft.com/office/drawing/2014/main" id="{2AD4B9E5-8CFC-03D6-6901-9BA046EE2176}"/>
              </a:ext>
            </a:extLst>
          </p:cNvPr>
          <p:cNvSpPr txBox="1"/>
          <p:nvPr/>
        </p:nvSpPr>
        <p:spPr>
          <a:xfrm>
            <a:off x="6438951" y="3429000"/>
            <a:ext cx="455712" cy="400110"/>
          </a:xfrm>
          <a:prstGeom prst="rect">
            <a:avLst/>
          </a:prstGeom>
          <a:noFill/>
        </p:spPr>
        <p:txBody>
          <a:bodyPr wrap="square">
            <a:spAutoFit/>
          </a:bodyPr>
          <a:lstStyle/>
          <a:p>
            <a:r>
              <a:rPr lang="en-US" altLang="zh-CN" sz="2000" b="1" i="0" kern="1200" dirty="0">
                <a:solidFill>
                  <a:srgbClr val="FF0000"/>
                </a:solidFill>
                <a:effectLst/>
                <a:latin typeface="+mn-ea"/>
                <a:ea typeface="+mn-ea"/>
                <a:cs typeface="+mn-cs"/>
              </a:rPr>
              <a:t>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24"/>
          <p:cNvSpPr/>
          <p:nvPr/>
        </p:nvSpPr>
        <p:spPr>
          <a:xfrm>
            <a:off x="574935" y="260864"/>
            <a:ext cx="11158855" cy="4290695"/>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20204"/>
              <a:ea typeface="Arial" panose="020B0604020202020204"/>
              <a:cs typeface="Arial" panose="020B0604020202020204"/>
            </a:endParaRPr>
          </a:p>
          <a:p>
            <a:pPr marL="476885" algn="l" rtl="0" eaLnBrk="0">
              <a:lnSpc>
                <a:spcPct val="91000"/>
              </a:lnSpc>
            </a:pPr>
            <a:r>
              <a:rPr sz="2900" b="1"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2. 材料信息类： 各种情境</a:t>
            </a:r>
            <a:r>
              <a:rPr sz="2900" b="1"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的包装， 需化繁为简、获取信息</a:t>
            </a:r>
            <a:endParaRPr sz="2900" dirty="0">
              <a:latin typeface="微软雅黑" panose="020B0503020204020204" charset="-122"/>
              <a:ea typeface="微软雅黑" panose="020B0503020204020204" charset="-122"/>
              <a:cs typeface="微软雅黑" panose="020B0503020204020204" charset="-122"/>
            </a:endParaRPr>
          </a:p>
          <a:p>
            <a:pPr marL="965200" algn="l" rtl="0" eaLnBrk="0">
              <a:lnSpc>
                <a:spcPts val="3310"/>
              </a:lnSpc>
              <a:spcBef>
                <a:spcPts val="975"/>
              </a:spcBef>
            </a:pPr>
            <a:r>
              <a:rPr sz="2400" b="1" kern="0" spc="-200" dirty="0">
                <a:solidFill>
                  <a:srgbClr val="1003BD">
                    <a:alpha val="100000"/>
                  </a:srgbClr>
                </a:solidFill>
                <a:latin typeface="楷体" panose="02010609060101010101" charset="-122"/>
                <a:ea typeface="楷体" panose="02010609060101010101" charset="-122"/>
                <a:cs typeface="楷体" panose="02010609060101010101" charset="-122"/>
              </a:rPr>
              <a:t>（1）</a:t>
            </a:r>
            <a:r>
              <a:rPr sz="2400" kern="0" spc="-620" dirty="0">
                <a:solidFill>
                  <a:srgbClr val="1003BD">
                    <a:alpha val="100000"/>
                  </a:srgbClr>
                </a:solidFill>
                <a:latin typeface="楷体" panose="02010609060101010101" charset="-122"/>
                <a:ea typeface="楷体" panose="02010609060101010101" charset="-122"/>
                <a:cs typeface="楷体" panose="02010609060101010101" charset="-122"/>
              </a:rPr>
              <a:t> </a:t>
            </a:r>
            <a:r>
              <a:rPr sz="2400" b="1" kern="0" spc="-200" dirty="0">
                <a:solidFill>
                  <a:srgbClr val="1003BD">
                    <a:alpha val="100000"/>
                  </a:srgbClr>
                </a:solidFill>
                <a:latin typeface="楷体" panose="02010609060101010101" charset="-122"/>
                <a:ea typeface="楷体" panose="02010609060101010101" charset="-122"/>
                <a:cs typeface="楷体" panose="02010609060101010101" charset="-122"/>
              </a:rPr>
              <a:t>简单情境</a:t>
            </a:r>
            <a:endParaRPr sz="2400" dirty="0">
              <a:latin typeface="楷体" panose="02010609060101010101" charset="-122"/>
              <a:ea typeface="楷体" panose="02010609060101010101" charset="-122"/>
              <a:cs typeface="楷体" panose="02010609060101010101" charset="-122"/>
            </a:endParaRPr>
          </a:p>
          <a:p>
            <a:pPr marL="13335" indent="22225" algn="l" rtl="0" eaLnBrk="0">
              <a:lnSpc>
                <a:spcPct val="137000"/>
              </a:lnSpc>
              <a:spcBef>
                <a:spcPts val="155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17. 磷 （P） 是导致水体富营养化的重要营养元素之一、湖水中P会随生物遗体残骸、排泄物等沉入</a:t>
            </a: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底泥。</a:t>
            </a:r>
            <a:r>
              <a:rPr sz="2000" kern="0" spc="-4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当遇到风浪扰动时， </a:t>
            </a:r>
            <a:r>
              <a:rPr sz="20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浅水型</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湖泊底泥中的</a:t>
            </a:r>
            <a:r>
              <a:rPr sz="20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P会进入上层水体而被生物重新利用</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 深水型湖泊</a:t>
            </a: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因</a:t>
            </a:r>
            <a:r>
              <a:rPr sz="2000" kern="0" spc="-60" dirty="0">
                <a:solidFill>
                  <a:srgbClr val="FF0000">
                    <a:alpha val="100000"/>
                  </a:srgbClr>
                </a:solidFill>
                <a:latin typeface="微软雅黑" panose="020B0503020204020204" charset="-122"/>
                <a:ea typeface="微软雅黑" panose="020B0503020204020204" charset="-122"/>
                <a:cs typeface="微软雅黑" panose="020B0503020204020204" charset="-122"/>
              </a:rPr>
              <a:t>水体过深</a:t>
            </a:r>
            <a:r>
              <a:rPr sz="20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 底泥中的</a:t>
            </a:r>
            <a:r>
              <a:rPr sz="2000" kern="0" spc="-60" dirty="0">
                <a:solidFill>
                  <a:srgbClr val="FF0000">
                    <a:alpha val="100000"/>
                  </a:srgbClr>
                </a:solidFill>
                <a:latin typeface="微软雅黑" panose="020B0503020204020204" charset="-122"/>
                <a:ea typeface="微软雅黑" panose="020B0503020204020204" charset="-122"/>
                <a:cs typeface="微软雅黑" panose="020B0503020204020204" charset="-122"/>
              </a:rPr>
              <a:t>P无法</a:t>
            </a:r>
            <a:r>
              <a:rPr sz="20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被风浪扰动</a:t>
            </a:r>
            <a:r>
              <a:rPr sz="2000" kern="0" spc="-60" dirty="0">
                <a:solidFill>
                  <a:srgbClr val="FF0000">
                    <a:alpha val="100000"/>
                  </a:srgbClr>
                </a:solidFill>
                <a:latin typeface="微软雅黑" panose="020B0503020204020204" charset="-122"/>
                <a:ea typeface="微软雅黑" panose="020B0503020204020204" charset="-122"/>
                <a:cs typeface="微软雅黑" panose="020B0503020204020204" charset="-122"/>
              </a:rPr>
              <a:t>进入上层水体</a:t>
            </a:r>
            <a:r>
              <a:rPr sz="20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2000" kern="0" spc="-60" dirty="0">
                <a:solidFill>
                  <a:srgbClr val="FF0000">
                    <a:alpha val="100000"/>
                  </a:srgbClr>
                </a:solidFill>
                <a:latin typeface="微软雅黑" panose="020B0503020204020204" charset="-122"/>
                <a:ea typeface="微软雅黑" panose="020B0503020204020204" charset="-122"/>
                <a:cs typeface="微软雅黑" panose="020B0503020204020204" charset="-122"/>
              </a:rPr>
              <a:t>若仅考虑</a:t>
            </a:r>
            <a:r>
              <a:rPr sz="2000" kern="0" spc="-70" dirty="0">
                <a:solidFill>
                  <a:srgbClr val="FF0000">
                    <a:alpha val="100000"/>
                  </a:srgbClr>
                </a:solidFill>
                <a:latin typeface="微软雅黑" panose="020B0503020204020204" charset="-122"/>
                <a:ea typeface="微软雅黑" panose="020B0503020204020204" charset="-122"/>
                <a:cs typeface="微软雅黑" panose="020B0503020204020204" charset="-122"/>
              </a:rPr>
              <a:t>P循环</a:t>
            </a:r>
            <a:r>
              <a:rPr sz="20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7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下列叙述正确的是</a:t>
            </a:r>
            <a:r>
              <a:rPr sz="20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3000" kern="0" spc="-70" baseline="-300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en-US" sz="3000" kern="0" spc="-70" baseline="-30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3000" kern="0" spc="-70" baseline="-300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sz="3000" baseline="-3000" dirty="0">
              <a:latin typeface="微软雅黑" panose="020B0503020204020204" charset="-122"/>
              <a:ea typeface="微软雅黑" panose="020B0503020204020204" charset="-122"/>
              <a:cs typeface="微软雅黑" panose="020B0503020204020204" charset="-122"/>
            </a:endParaRPr>
          </a:p>
          <a:p>
            <a:pPr marL="12700" algn="l" rtl="0" eaLnBrk="0">
              <a:lnSpc>
                <a:spcPct val="83000"/>
              </a:lnSpc>
              <a:spcBef>
                <a:spcPts val="1110"/>
              </a:spcBef>
            </a:pPr>
            <a:r>
              <a:rPr sz="20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A. 水中P沿食物链在生物体内聚集， 最终积累</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在食物链顶端</a:t>
            </a:r>
            <a:endParaRPr sz="2000" dirty="0">
              <a:latin typeface="微软雅黑" panose="020B0503020204020204" charset="-122"/>
              <a:ea typeface="微软雅黑" panose="020B0503020204020204" charset="-122"/>
              <a:cs typeface="微软雅黑" panose="020B0503020204020204" charset="-122"/>
            </a:endParaRPr>
          </a:p>
          <a:p>
            <a:pPr marL="34290" algn="l" rtl="0" eaLnBrk="0">
              <a:lnSpc>
                <a:spcPts val="3605"/>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B. 定期清除底泥对减缓两种类型湖泊富营养化具有同等效果</a:t>
            </a:r>
            <a:endParaRPr sz="2000" dirty="0">
              <a:latin typeface="微软雅黑" panose="020B0503020204020204" charset="-122"/>
              <a:ea typeface="微软雅黑" panose="020B0503020204020204" charset="-122"/>
              <a:cs typeface="微软雅黑" panose="020B0503020204020204" charset="-122"/>
            </a:endParaRPr>
          </a:p>
          <a:p>
            <a:pPr marL="22225" algn="l" rtl="0" eaLnBrk="0">
              <a:lnSpc>
                <a:spcPts val="3595"/>
              </a:lnSpc>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C. 减少外源P的输入是控制深水</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型湖泊富营养化的关键措施</a:t>
            </a:r>
            <a:endParaRPr sz="2000" dirty="0">
              <a:latin typeface="微软雅黑" panose="020B0503020204020204" charset="-122"/>
              <a:ea typeface="微软雅黑" panose="020B0503020204020204" charset="-122"/>
              <a:cs typeface="微软雅黑" panose="020B0503020204020204" charset="-122"/>
            </a:endParaRPr>
          </a:p>
          <a:p>
            <a:pPr marL="34290" algn="l" rtl="0" eaLnBrk="0">
              <a:lnSpc>
                <a:spcPts val="3600"/>
              </a:lnSpc>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D .相同条件下， 浅水型湖泊比深水型湖泊更易发生富营养化</a:t>
            </a:r>
            <a:endParaRPr sz="2000" dirty="0">
              <a:latin typeface="微软雅黑" panose="020B0503020204020204" charset="-122"/>
              <a:ea typeface="微软雅黑" panose="020B0503020204020204" charset="-122"/>
              <a:cs typeface="微软雅黑" panose="020B0503020204020204" charset="-122"/>
            </a:endParaRPr>
          </a:p>
        </p:txBody>
      </p:sp>
      <p:graphicFrame>
        <p:nvGraphicFramePr>
          <p:cNvPr id="126" name="table 126"/>
          <p:cNvGraphicFramePr>
            <a:graphicFrameLocks noGrp="1"/>
          </p:cNvGraphicFramePr>
          <p:nvPr/>
        </p:nvGraphicFramePr>
        <p:xfrm>
          <a:off x="336867" y="4869332"/>
          <a:ext cx="9737725" cy="480694"/>
        </p:xfrm>
        <a:graphic>
          <a:graphicData uri="http://schemas.openxmlformats.org/drawingml/2006/table">
            <a:tbl>
              <a:tblPr>
                <a:solidFill>
                  <a:srgbClr val="DAE3F3"/>
                </a:solidFill>
              </a:tblPr>
              <a:tblGrid>
                <a:gridCol w="9737725">
                  <a:extLst>
                    <a:ext uri="{9D8B030D-6E8A-4147-A177-3AD203B41FA5}">
                      <a16:colId xmlns:a16="http://schemas.microsoft.com/office/drawing/2014/main" val="20000"/>
                    </a:ext>
                  </a:extLst>
                </a:gridCol>
              </a:tblGrid>
              <a:tr h="480694">
                <a:tc>
                  <a:txBody>
                    <a:bodyPr/>
                    <a:lstStyle/>
                    <a:p>
                      <a:pPr algn="l" rtl="0" eaLnBrk="0">
                        <a:lnSpc>
                          <a:spcPct val="115000"/>
                        </a:lnSpc>
                      </a:pPr>
                      <a:endParaRPr sz="500" dirty="0">
                        <a:latin typeface="Arial" panose="020B0604020202020204"/>
                        <a:ea typeface="Arial" panose="020B0604020202020204"/>
                        <a:cs typeface="Arial" panose="020B0604020202020204"/>
                      </a:endParaRPr>
                    </a:p>
                    <a:p>
                      <a:pPr marL="1037590" algn="l" rtl="0" eaLnBrk="0">
                        <a:lnSpc>
                          <a:spcPct val="89000"/>
                        </a:lnSpc>
                        <a:spcBef>
                          <a:spcPts val="5"/>
                        </a:spcBef>
                      </a:pPr>
                      <a:r>
                        <a:rPr sz="2500" b="1" kern="0" spc="20" dirty="0">
                          <a:solidFill>
                            <a:srgbClr val="000000">
                              <a:alpha val="100000"/>
                            </a:srgbClr>
                          </a:solidFill>
                          <a:latin typeface="楷体" panose="02010609060101010101" charset="-122"/>
                          <a:ea typeface="楷体" panose="02010609060101010101" charset="-122"/>
                          <a:cs typeface="楷体" panose="02010609060101010101" charset="-122"/>
                        </a:rPr>
                        <a:t>需要对题干内容加工，选项是针对</a:t>
                      </a:r>
                      <a:r>
                        <a:rPr sz="2500" b="1" kern="0" spc="10" dirty="0">
                          <a:solidFill>
                            <a:srgbClr val="000000">
                              <a:alpha val="100000"/>
                            </a:srgbClr>
                          </a:solidFill>
                          <a:latin typeface="楷体" panose="02010609060101010101" charset="-122"/>
                          <a:ea typeface="楷体" panose="02010609060101010101" charset="-122"/>
                          <a:cs typeface="楷体" panose="02010609060101010101" charset="-122"/>
                        </a:rPr>
                        <a:t>题干内容的概念辨析</a:t>
                      </a:r>
                      <a:endParaRPr sz="2500" dirty="0">
                        <a:latin typeface="楷体" panose="02010609060101010101" charset="-122"/>
                        <a:ea typeface="楷体" panose="02010609060101010101" charset="-122"/>
                        <a:cs typeface="楷体" panose="02010609060101010101" charset="-122"/>
                      </a:endParaRPr>
                    </a:p>
                  </a:txBody>
                  <a:tcPr marL="0" marR="0" marT="0" marB="0">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DAE3F3"/>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4BE09F78-2C0E-03D6-4F69-92E2BAC5B2DC}"/>
              </a:ext>
            </a:extLst>
          </p:cNvPr>
          <p:cNvSpPr txBox="1"/>
          <p:nvPr/>
        </p:nvSpPr>
        <p:spPr>
          <a:xfrm>
            <a:off x="10776520" y="2276872"/>
            <a:ext cx="671736" cy="400110"/>
          </a:xfrm>
          <a:prstGeom prst="rect">
            <a:avLst/>
          </a:prstGeom>
          <a:noFill/>
        </p:spPr>
        <p:txBody>
          <a:bodyPr wrap="square">
            <a:spAutoFit/>
          </a:bodyPr>
          <a:lstStyle/>
          <a:p>
            <a:r>
              <a:rPr lang="en-US" altLang="zh-CN" sz="2000" kern="0" spc="-70" dirty="0">
                <a:solidFill>
                  <a:srgbClr val="FF0000">
                    <a:alpha val="100000"/>
                  </a:srgbClr>
                </a:solidFill>
                <a:latin typeface="微软雅黑" panose="020B0503020204020204" charset="-122"/>
                <a:ea typeface="微软雅黑" panose="020B0503020204020204" charset="-122"/>
                <a:cs typeface="微软雅黑" panose="020B0503020204020204" charset="-122"/>
              </a:rPr>
              <a:t>CD</a:t>
            </a:r>
            <a:endParaRPr lang="zh-CN" altLang="en-US" dirty="0"/>
          </a:p>
        </p:txBody>
      </p:sp>
      <p:sp>
        <p:nvSpPr>
          <p:cNvPr id="2" name="Rectangle 2">
            <a:extLst>
              <a:ext uri="{FF2B5EF4-FFF2-40B4-BE49-F238E27FC236}">
                <a16:creationId xmlns:a16="http://schemas.microsoft.com/office/drawing/2014/main" id="{915E5919-C92D-A0BF-10D4-C7E24C114983}"/>
              </a:ext>
            </a:extLst>
          </p:cNvPr>
          <p:cNvSpPr>
            <a:spLocks noChangeArrowheads="1"/>
          </p:cNvSpPr>
          <p:nvPr/>
        </p:nvSpPr>
        <p:spPr bwMode="auto">
          <a:xfrm>
            <a:off x="8414755" y="3573016"/>
            <a:ext cx="3168352" cy="400110"/>
          </a:xfrm>
          <a:prstGeom prst="rect">
            <a:avLst/>
          </a:prstGeom>
          <a:solidFill>
            <a:schemeClr val="bg1"/>
          </a:solidFill>
          <a:ln w="9525" cap="flat" cmpd="sng">
            <a:solidFill>
              <a:srgbClr val="FFFFFF"/>
            </a:solidFill>
            <a:miter lim="800000"/>
          </a:ln>
          <a:effectLst>
            <a:outerShdw dist="107763" dir="8100000" algn="ctr" rotWithShape="0">
              <a:schemeClr val="bg2">
                <a:alpha val="50000"/>
              </a:schemeClr>
            </a:outerShdw>
          </a:effec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区分生物富集和富营养化</a:t>
            </a:r>
            <a:endParaRPr kumimoji="0" lang="zh-CN"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36"/>
          <p:cNvGraphicFramePr>
            <a:graphicFrameLocks noGrp="1"/>
          </p:cNvGraphicFramePr>
          <p:nvPr/>
        </p:nvGraphicFramePr>
        <p:xfrm>
          <a:off x="1055827" y="2062873"/>
          <a:ext cx="9942830" cy="3905250"/>
        </p:xfrm>
        <a:graphic>
          <a:graphicData uri="http://schemas.openxmlformats.org/drawingml/2006/table">
            <a:tbl>
              <a:tblPr>
                <a:solidFill>
                  <a:srgbClr val="DAE3F3"/>
                </a:solidFill>
              </a:tblPr>
              <a:tblGrid>
                <a:gridCol w="9942830">
                  <a:extLst>
                    <a:ext uri="{9D8B030D-6E8A-4147-A177-3AD203B41FA5}">
                      <a16:colId xmlns:a16="http://schemas.microsoft.com/office/drawing/2014/main" val="20000"/>
                    </a:ext>
                  </a:extLst>
                </a:gridCol>
              </a:tblGrid>
              <a:tr h="3905250">
                <a:tc>
                  <a:txBody>
                    <a:bodyPr/>
                    <a:lstStyle/>
                    <a:p>
                      <a:pPr algn="l" rtl="0" eaLnBrk="0">
                        <a:lnSpc>
                          <a:spcPct val="167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99060" algn="l" rtl="0" eaLnBrk="0">
                        <a:lnSpc>
                          <a:spcPct val="93000"/>
                        </a:lnSpc>
                      </a:pPr>
                      <a:r>
                        <a:rPr sz="23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集中在</a:t>
                      </a:r>
                      <a:r>
                        <a:rPr sz="2300" kern="0" spc="50" dirty="0">
                          <a:solidFill>
                            <a:srgbClr val="FF0000">
                              <a:alpha val="100000"/>
                            </a:srgbClr>
                          </a:solidFill>
                          <a:latin typeface="微软雅黑" panose="020B0503020204020204" charset="-122"/>
                          <a:ea typeface="微软雅黑" panose="020B0503020204020204" charset="-122"/>
                          <a:cs typeface="微软雅黑" panose="020B0503020204020204" charset="-122"/>
                        </a:rPr>
                        <a:t>不定项选择</a:t>
                      </a:r>
                      <a:r>
                        <a:rPr sz="23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部分。</a:t>
                      </a:r>
                      <a:endParaRPr sz="2300" dirty="0">
                        <a:latin typeface="微软雅黑" panose="020B0503020204020204" charset="-122"/>
                        <a:ea typeface="微软雅黑" panose="020B0503020204020204" charset="-122"/>
                        <a:cs typeface="微软雅黑" panose="020B0503020204020204" charset="-122"/>
                      </a:endParaRPr>
                    </a:p>
                    <a:p>
                      <a:pPr marL="99695" indent="21590" algn="l" rtl="0" eaLnBrk="0">
                        <a:lnSpc>
                          <a:spcPct val="150000"/>
                        </a:lnSpc>
                        <a:spcBef>
                          <a:spcPts val="630"/>
                        </a:spcBef>
                        <a:tabLst>
                          <a:tab pos="121285" algn="l"/>
                          <a:tab pos="334645" algn="l"/>
                        </a:tabLst>
                      </a:pPr>
                      <a:r>
                        <a:rPr sz="23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2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题干常以生物学</a:t>
                      </a:r>
                      <a:r>
                        <a:rPr sz="23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真实的陌生情境</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为背景， 文字量大。</a:t>
                      </a:r>
                      <a:r>
                        <a:rPr sz="2300" kern="0" spc="-5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需仔细阅读题目</a:t>
                      </a:r>
                      <a:r>
                        <a:rPr sz="2300" kern="0" spc="-33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23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划出</a:t>
                      </a:r>
                      <a:r>
                        <a:rPr sz="2300" kern="0" spc="20" dirty="0">
                          <a:solidFill>
                            <a:srgbClr val="FF0000">
                              <a:alpha val="100000"/>
                            </a:srgbClr>
                          </a:solidFill>
                          <a:latin typeface="微软雅黑" panose="020B0503020204020204" charset="-122"/>
                          <a:ea typeface="微软雅黑" panose="020B0503020204020204" charset="-122"/>
                          <a:cs typeface="微软雅黑" panose="020B0503020204020204" charset="-122"/>
                        </a:rPr>
                        <a:t>关键词</a:t>
                      </a:r>
                      <a:r>
                        <a:rPr sz="23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提炼题目的重点内容， </a:t>
                      </a:r>
                      <a:r>
                        <a:rPr sz="2300" u="sng"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有时需要一边读题一边绘制图解整理</a:t>
                      </a:r>
                      <a:r>
                        <a:rPr sz="23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u="sng"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题意； 有时题干也会给</a:t>
                      </a:r>
                      <a:r>
                        <a:rPr sz="2300" u="sng"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出过程图或示意图</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2300" kern="0" spc="-5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需从文字信息或图示信息中找</a:t>
                      </a:r>
                      <a:r>
                        <a:rPr sz="23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出与选项问题相关的信息， 尽量把材料中的</a:t>
                      </a:r>
                      <a:r>
                        <a:rPr sz="23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新内容</a:t>
                      </a:r>
                      <a:r>
                        <a:rPr sz="2300" kern="0" spc="20" dirty="0">
                          <a:solidFill>
                            <a:srgbClr val="FF0000">
                              <a:alpha val="100000"/>
                            </a:srgbClr>
                          </a:solidFill>
                          <a:latin typeface="微软雅黑" panose="020B0503020204020204" charset="-122"/>
                          <a:ea typeface="微软雅黑" panose="020B0503020204020204" charset="-122"/>
                          <a:cs typeface="微软雅黑" panose="020B0503020204020204" charset="-122"/>
                        </a:rPr>
                        <a:t>与已学过的知识相关联</a:t>
                      </a:r>
                      <a:r>
                        <a:rPr sz="23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23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选项注重考查多种</a:t>
                      </a:r>
                      <a:r>
                        <a:rPr sz="2300" kern="0" spc="40" dirty="0">
                          <a:solidFill>
                            <a:srgbClr val="FF0000">
                              <a:alpha val="100000"/>
                            </a:srgbClr>
                          </a:solidFill>
                          <a:latin typeface="微软雅黑" panose="020B0503020204020204" charset="-122"/>
                          <a:ea typeface="微软雅黑" panose="020B0503020204020204" charset="-122"/>
                          <a:cs typeface="微软雅黑" panose="020B0503020204020204" charset="-122"/>
                        </a:rPr>
                        <a:t>关键能力</a:t>
                      </a:r>
                      <a:r>
                        <a:rPr sz="23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 选项的</a:t>
                      </a:r>
                      <a:r>
                        <a:rPr sz="2300" kern="0" spc="40" dirty="0">
                          <a:solidFill>
                            <a:srgbClr val="FF0000">
                              <a:alpha val="100000"/>
                            </a:srgbClr>
                          </a:solidFill>
                          <a:latin typeface="微软雅黑" panose="020B0503020204020204" charset="-122"/>
                          <a:ea typeface="微软雅黑" panose="020B0503020204020204" charset="-122"/>
                          <a:cs typeface="微软雅黑" panose="020B0503020204020204" charset="-122"/>
                        </a:rPr>
                        <a:t>落</a:t>
                      </a:r>
                      <a:r>
                        <a:rPr sz="23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脚点</a:t>
                      </a:r>
                      <a:r>
                        <a:rPr sz="23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是课本的知识与题干中的相</a:t>
                      </a:r>
                      <a:r>
                        <a:rPr sz="23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3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关信息的结合。</a:t>
                      </a:r>
                      <a:endParaRPr sz="2300" dirty="0">
                        <a:latin typeface="微软雅黑" panose="020B0503020204020204" charset="-122"/>
                        <a:ea typeface="微软雅黑" panose="020B0503020204020204" charset="-122"/>
                        <a:cs typeface="微软雅黑" panose="020B0503020204020204" charset="-122"/>
                      </a:endParaRPr>
                    </a:p>
                  </a:txBody>
                  <a:tcPr marL="0" marR="0" marT="0" marB="0">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solidFill>
                      <a:srgbClr val="DAE3F3"/>
                    </a:solidFill>
                  </a:tcPr>
                </a:tc>
                <a:extLst>
                  <a:ext uri="{0D108BD9-81ED-4DB2-BD59-A6C34878D82A}">
                    <a16:rowId xmlns:a16="http://schemas.microsoft.com/office/drawing/2014/main" val="10000"/>
                  </a:ext>
                </a:extLst>
              </a:tr>
            </a:tbl>
          </a:graphicData>
        </a:graphic>
      </p:graphicFrame>
      <p:sp>
        <p:nvSpPr>
          <p:cNvPr id="142" name="textbox 142"/>
          <p:cNvSpPr/>
          <p:nvPr/>
        </p:nvSpPr>
        <p:spPr>
          <a:xfrm>
            <a:off x="983597" y="260864"/>
            <a:ext cx="9288780" cy="1581785"/>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20204"/>
              <a:ea typeface="Arial" panose="020B0604020202020204"/>
              <a:cs typeface="Arial" panose="020B0604020202020204"/>
            </a:endParaRPr>
          </a:p>
          <a:p>
            <a:pPr marL="12700" algn="l" rtl="0" eaLnBrk="0">
              <a:lnSpc>
                <a:spcPct val="91000"/>
              </a:lnSpc>
            </a:pPr>
            <a:r>
              <a:rPr sz="2900" b="1"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2. 材料信息类： 各种情境</a:t>
            </a:r>
            <a:r>
              <a:rPr sz="2900" b="1"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的包装， 需化繁为简、获取信息</a:t>
            </a:r>
            <a:endParaRPr sz="2900" dirty="0">
              <a:latin typeface="微软雅黑" panose="020B0503020204020204" charset="-122"/>
              <a:ea typeface="微软雅黑" panose="020B0503020204020204" charset="-122"/>
              <a:cs typeface="微软雅黑" panose="020B0503020204020204" charset="-122"/>
            </a:endParaRPr>
          </a:p>
          <a:p>
            <a:pPr marL="501015" algn="l" rtl="0" eaLnBrk="0">
              <a:lnSpc>
                <a:spcPts val="3310"/>
              </a:lnSpc>
              <a:spcBef>
                <a:spcPts val="975"/>
              </a:spcBef>
            </a:pPr>
            <a:r>
              <a:rPr sz="2500" b="1" kern="0" spc="-110" dirty="0">
                <a:solidFill>
                  <a:srgbClr val="1003BD">
                    <a:alpha val="100000"/>
                  </a:srgbClr>
                </a:solidFill>
                <a:latin typeface="楷体" panose="02010609060101010101" charset="-122"/>
                <a:ea typeface="楷体" panose="02010609060101010101" charset="-122"/>
                <a:cs typeface="楷体" panose="02010609060101010101" charset="-122"/>
              </a:rPr>
              <a:t>（2）复杂情境——强情境</a:t>
            </a:r>
            <a:endParaRPr sz="2500" dirty="0">
              <a:latin typeface="楷体" panose="02010609060101010101" charset="-122"/>
              <a:ea typeface="楷体" panose="02010609060101010101" charset="-122"/>
              <a:cs typeface="楷体" panose="02010609060101010101" charset="-122"/>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05000"/>
              </a:lnSpc>
            </a:pPr>
            <a:endParaRPr sz="600" dirty="0">
              <a:latin typeface="Arial" panose="020B0604020202020204"/>
              <a:ea typeface="Arial" panose="020B0604020202020204"/>
              <a:cs typeface="Arial" panose="020B0604020202020204"/>
            </a:endParaRPr>
          </a:p>
          <a:p>
            <a:pPr marL="374015" algn="l" rtl="0" eaLnBrk="0">
              <a:lnSpc>
                <a:spcPct val="90000"/>
              </a:lnSpc>
              <a:spcBef>
                <a:spcPts val="5"/>
              </a:spcBef>
            </a:pPr>
            <a:r>
              <a:rPr sz="2500" kern="0" spc="-20" dirty="0">
                <a:solidFill>
                  <a:srgbClr val="000000">
                    <a:alpha val="100000"/>
                  </a:srgbClr>
                </a:solidFill>
                <a:latin typeface="楷体" panose="02010609060101010101" charset="-122"/>
                <a:ea typeface="楷体" panose="02010609060101010101" charset="-122"/>
                <a:cs typeface="楷体" panose="02010609060101010101" charset="-122"/>
              </a:rPr>
              <a:t>例如：2022辽宁卷16、17、20题。2023辽宁卷18、19题。</a:t>
            </a:r>
            <a:endParaRPr sz="2500" dirty="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 name="table 150"/>
          <p:cNvGraphicFramePr>
            <a:graphicFrameLocks noGrp="1"/>
          </p:cNvGraphicFramePr>
          <p:nvPr>
            <p:extLst>
              <p:ext uri="{D42A27DB-BD31-4B8C-83A1-F6EECF244321}">
                <p14:modId xmlns:p14="http://schemas.microsoft.com/office/powerpoint/2010/main" val="3972308664"/>
              </p:ext>
            </p:extLst>
          </p:nvPr>
        </p:nvGraphicFramePr>
        <p:xfrm>
          <a:off x="458787" y="1336992"/>
          <a:ext cx="11444604" cy="4599939"/>
        </p:xfrm>
        <a:graphic>
          <a:graphicData uri="http://schemas.openxmlformats.org/drawingml/2006/table">
            <a:tbl>
              <a:tblPr/>
              <a:tblGrid>
                <a:gridCol w="6374129">
                  <a:extLst>
                    <a:ext uri="{9D8B030D-6E8A-4147-A177-3AD203B41FA5}">
                      <a16:colId xmlns:a16="http://schemas.microsoft.com/office/drawing/2014/main" val="20000"/>
                    </a:ext>
                  </a:extLst>
                </a:gridCol>
                <a:gridCol w="5070475">
                  <a:extLst>
                    <a:ext uri="{9D8B030D-6E8A-4147-A177-3AD203B41FA5}">
                      <a16:colId xmlns:a16="http://schemas.microsoft.com/office/drawing/2014/main" val="20001"/>
                    </a:ext>
                  </a:extLst>
                </a:gridCol>
              </a:tblGrid>
              <a:tr h="1492250">
                <a:tc gridSpan="2">
                  <a:txBody>
                    <a:bodyPr/>
                    <a:lstStyle/>
                    <a:p>
                      <a:pPr algn="l" rtl="0" eaLnBrk="0">
                        <a:lnSpc>
                          <a:spcPct val="106000"/>
                        </a:lnSpc>
                      </a:pPr>
                      <a:endParaRPr sz="800" dirty="0">
                        <a:latin typeface="Arial" panose="020B0604020202020204"/>
                        <a:ea typeface="Arial" panose="020B0604020202020204"/>
                        <a:cs typeface="Arial" panose="020B0604020202020204"/>
                      </a:endParaRPr>
                    </a:p>
                    <a:p>
                      <a:pPr marL="112395" indent="9525" algn="l" rtl="0" eaLnBrk="0">
                        <a:lnSpc>
                          <a:spcPct val="137000"/>
                        </a:lnSpc>
                        <a:spcBef>
                          <a:spcPts val="0"/>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18.</a:t>
                      </a:r>
                      <a:r>
                        <a:rPr sz="2000" kern="0" spc="19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DNA在细胞生命过程中会发生多种类型的损伤。如</a:t>
                      </a:r>
                      <a:r>
                        <a:rPr sz="2000"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损伤较小</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 RN</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A聚合酶经过损伤位点时， 腺嘌</a:t>
                      </a: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呤核糖核苷酸会不依赖于模板掺入mRNA （如图1） ;如</a:t>
                      </a:r>
                      <a:r>
                        <a:rPr sz="2000" kern="0" spc="-40" dirty="0">
                          <a:solidFill>
                            <a:srgbClr val="FF0000">
                              <a:alpha val="100000"/>
                            </a:srgbClr>
                          </a:solidFill>
                          <a:latin typeface="微软雅黑" panose="020B0503020204020204" charset="-122"/>
                          <a:ea typeface="微软雅黑" panose="020B0503020204020204" charset="-122"/>
                          <a:cs typeface="微软雅黑" panose="020B0503020204020204" charset="-122"/>
                        </a:rPr>
                        <a:t>损伤较大</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 修复因子Mfd识别、结合滞留的</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700" dirty="0">
                        <a:latin typeface="Arial" panose="020B0604020202020204"/>
                        <a:ea typeface="Arial" panose="020B0604020202020204"/>
                        <a:cs typeface="Arial" panose="020B0604020202020204"/>
                      </a:endParaRPr>
                    </a:p>
                    <a:p>
                      <a:pPr marL="120650" algn="l" rtl="0" eaLnBrk="0">
                        <a:lnSpc>
                          <a:spcPct val="94000"/>
                        </a:lnSpc>
                        <a:spcBef>
                          <a:spcPts val="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RNA聚合酶,“招募”多种修复因子、</a:t>
                      </a:r>
                      <a:r>
                        <a:rPr sz="2000" kern="0" spc="-4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DNA聚合酶等进行修复 （如图2） .</a:t>
                      </a:r>
                      <a:r>
                        <a:rPr sz="2000" kern="0" spc="-3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下列叙述正确的是</a:t>
                      </a: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en-US"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3000" kern="0" spc="-40" baseline="-700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sz="3000" baseline="-7000" dirty="0">
                        <a:latin typeface="微软雅黑" panose="020B0503020204020204" charset="-122"/>
                        <a:ea typeface="微软雅黑" panose="020B0503020204020204" charset="-122"/>
                        <a:cs typeface="微软雅黑" panose="020B0503020204020204" charset="-122"/>
                      </a:endParaRPr>
                    </a:p>
                  </a:txBody>
                  <a:tcPr marL="0" marR="0" marT="0" marB="0">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tcPr>
                </a:tc>
                <a:tc hMerge="1">
                  <a:txBody>
                    <a:bodyPr/>
                    <a:lstStyle/>
                    <a:p>
                      <a:endParaRPr lang="zh-CN"/>
                    </a:p>
                  </a:txBody>
                  <a:tcPr marL="0" marR="0" marT="0" marB="0">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tcPr>
                </a:tc>
                <a:extLst>
                  <a:ext uri="{0D108BD9-81ED-4DB2-BD59-A6C34878D82A}">
                    <a16:rowId xmlns:a16="http://schemas.microsoft.com/office/drawing/2014/main" val="10000"/>
                  </a:ext>
                </a:extLst>
              </a:tr>
              <a:tr h="3107689">
                <a:tc>
                  <a:txBody>
                    <a:bodyPr/>
                    <a:lstStyle/>
                    <a:p>
                      <a:pPr algn="l" rtl="0" eaLnBrk="0">
                        <a:lnSpc>
                          <a:spcPct val="115000"/>
                        </a:lnSpc>
                      </a:pPr>
                      <a:endParaRPr sz="500" dirty="0">
                        <a:latin typeface="Arial" panose="020B0604020202020204"/>
                        <a:ea typeface="Arial" panose="020B0604020202020204"/>
                        <a:cs typeface="Arial" panose="020B0604020202020204"/>
                      </a:endParaRPr>
                    </a:p>
                    <a:p>
                      <a:pPr marL="98425" algn="l" rtl="0" eaLnBrk="0">
                        <a:lnSpc>
                          <a:spcPct val="83000"/>
                        </a:lnSpc>
                        <a:spcBef>
                          <a:spcPts val="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A. 图1所示的DNA经复制后有半数子</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代DNA含该</a:t>
                      </a:r>
                      <a:endParaRPr sz="2000" dirty="0">
                        <a:latin typeface="微软雅黑" panose="020B0503020204020204" charset="-122"/>
                        <a:ea typeface="微软雅黑" panose="020B0503020204020204" charset="-122"/>
                        <a:cs typeface="微软雅黑" panose="020B0503020204020204" charset="-122"/>
                      </a:endParaRPr>
                    </a:p>
                    <a:p>
                      <a:pPr marL="399415" algn="l" rtl="0" eaLnBrk="0">
                        <a:lnSpc>
                          <a:spcPts val="3580"/>
                        </a:lnSpc>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损伤导致的突变基因</a:t>
                      </a:r>
                      <a:endParaRPr sz="2000" dirty="0">
                        <a:latin typeface="微软雅黑" panose="020B0503020204020204" charset="-122"/>
                        <a:ea typeface="微软雅黑" panose="020B0503020204020204" charset="-122"/>
                        <a:cs typeface="微软雅黑" panose="020B0503020204020204" charset="-122"/>
                      </a:endParaRPr>
                    </a:p>
                    <a:p>
                      <a:pPr marL="398780" indent="-278130" algn="l" rtl="0" eaLnBrk="0">
                        <a:lnSpc>
                          <a:spcPct val="140000"/>
                        </a:lnSpc>
                        <a:spcBef>
                          <a:spcPts val="690"/>
                        </a:spcBef>
                      </a:pP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B. 图1所示转录产生的mRNA指导合成的蛋白质氨</a:t>
                      </a: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基酸序列可能不变</a:t>
                      </a:r>
                      <a:endParaRPr sz="2000" dirty="0">
                        <a:latin typeface="微软雅黑" panose="020B0503020204020204" charset="-122"/>
                        <a:ea typeface="微软雅黑" panose="020B0503020204020204" charset="-122"/>
                        <a:cs typeface="微软雅黑" panose="020B0503020204020204" charset="-122"/>
                      </a:endParaRPr>
                    </a:p>
                    <a:p>
                      <a:pPr marL="108585" algn="l" rtl="0" eaLnBrk="0">
                        <a:lnSpc>
                          <a:spcPct val="91000"/>
                        </a:lnSpc>
                        <a:spcBef>
                          <a:spcPts val="1415"/>
                        </a:spcBef>
                      </a:pP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C. 图2所示的转录过程是沿着模板</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链的5'端到3'端进行的</a:t>
                      </a:r>
                      <a:endParaRPr sz="2000" dirty="0">
                        <a:latin typeface="微软雅黑" panose="020B0503020204020204" charset="-122"/>
                        <a:ea typeface="微软雅黑" panose="020B0503020204020204" charset="-122"/>
                        <a:cs typeface="微软雅黑" panose="020B0503020204020204" charset="-122"/>
                      </a:endParaRPr>
                    </a:p>
                    <a:p>
                      <a:pPr marL="397510" indent="-276860" algn="l" rtl="0" eaLnBrk="0">
                        <a:lnSpc>
                          <a:spcPct val="139000"/>
                        </a:lnSpc>
                        <a:spcBef>
                          <a:spcPts val="475"/>
                        </a:spcBef>
                      </a:pPr>
                      <a:r>
                        <a:rPr sz="20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D. 图2所示的DNA聚合酶催化D</a:t>
                      </a:r>
                      <a:r>
                        <a:rPr sz="20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NA损伤链的修复，</a:t>
                      </a:r>
                      <a:r>
                        <a:rPr sz="20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0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方向是从n到m</a:t>
                      </a:r>
                      <a:endParaRPr sz="2000" dirty="0">
                        <a:latin typeface="微软雅黑" panose="020B0503020204020204" charset="-122"/>
                        <a:ea typeface="微软雅黑" panose="020B0503020204020204" charset="-122"/>
                        <a:cs typeface="微软雅黑" panose="020B0503020204020204" charset="-122"/>
                      </a:endParaRPr>
                    </a:p>
                  </a:txBody>
                  <a:tcPr marL="0" marR="0" marT="0" marB="0">
                    <a:lnL w="6350" cap="flat" cmpd="sng" algn="ctr">
                      <a:solidFill>
                        <a:srgbClr val="0070C0"/>
                      </a:solidFill>
                      <a:prstDash val="solid"/>
                      <a:round/>
                      <a:headEnd type="none" w="med" len="med"/>
                      <a:tailEnd type="none" w="med" len="med"/>
                    </a:lnL>
                    <a:lnR>
                      <a:noFill/>
                    </a:lnR>
                    <a:lnT>
                      <a:noFill/>
                    </a:lnT>
                    <a:lnB w="6350" cap="flat" cmpd="sng" algn="ctr">
                      <a:solidFill>
                        <a:srgbClr val="0070C0"/>
                      </a:solidFill>
                      <a:prstDash val="solid"/>
                      <a:round/>
                      <a:headEnd type="none" w="med" len="med"/>
                      <a:tailEnd type="none" w="med" len="med"/>
                    </a:lnB>
                  </a:tcPr>
                </a:tc>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w="6350" cap="flat" cmpd="sng" algn="ctr">
                      <a:solidFill>
                        <a:srgbClr val="0070C0"/>
                      </a:solidFill>
                      <a:prstDash val="solid"/>
                      <a:round/>
                      <a:headEnd type="none" w="med" len="med"/>
                      <a:tailEnd type="none" w="med" len="med"/>
                    </a:lnR>
                    <a:lnT>
                      <a:noFill/>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52" name="picture 152"/>
          <p:cNvPicPr>
            <a:picLocks noChangeAspect="1"/>
          </p:cNvPicPr>
          <p:nvPr/>
        </p:nvPicPr>
        <p:blipFill>
          <a:blip r:embed="rId2"/>
          <a:stretch>
            <a:fillRect/>
          </a:stretch>
        </p:blipFill>
        <p:spPr>
          <a:xfrm rot="21600000">
            <a:off x="6748549" y="2920077"/>
            <a:ext cx="4892271" cy="2778849"/>
          </a:xfrm>
          <a:prstGeom prst="rect">
            <a:avLst/>
          </a:prstGeom>
        </p:spPr>
      </p:pic>
      <p:sp>
        <p:nvSpPr>
          <p:cNvPr id="154" name="textbox 154"/>
          <p:cNvSpPr/>
          <p:nvPr/>
        </p:nvSpPr>
        <p:spPr>
          <a:xfrm>
            <a:off x="623552" y="188474"/>
            <a:ext cx="9288780" cy="971550"/>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20204"/>
              <a:ea typeface="Arial" panose="020B0604020202020204"/>
              <a:cs typeface="Arial" panose="020B0604020202020204"/>
            </a:endParaRPr>
          </a:p>
          <a:p>
            <a:pPr marL="12700" algn="l" rtl="0" eaLnBrk="0">
              <a:lnSpc>
                <a:spcPct val="91000"/>
              </a:lnSpc>
            </a:pPr>
            <a:r>
              <a:rPr sz="2900" b="1"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2. 材料信息类： 各种情境</a:t>
            </a:r>
            <a:r>
              <a:rPr sz="2900" b="1"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的包装， 需化繁为简、获取信息</a:t>
            </a:r>
            <a:endParaRPr sz="2900" dirty="0">
              <a:latin typeface="微软雅黑" panose="020B0503020204020204" charset="-122"/>
              <a:ea typeface="微软雅黑" panose="020B0503020204020204" charset="-122"/>
              <a:cs typeface="微软雅黑" panose="020B0503020204020204" charset="-122"/>
            </a:endParaRPr>
          </a:p>
          <a:p>
            <a:pPr algn="l" rtl="0" eaLnBrk="0">
              <a:lnSpc>
                <a:spcPct val="101000"/>
              </a:lnSpc>
            </a:pPr>
            <a:endParaRPr sz="800" dirty="0">
              <a:latin typeface="Arial" panose="020B0604020202020204"/>
              <a:ea typeface="Arial" panose="020B0604020202020204"/>
              <a:cs typeface="Arial" panose="020B0604020202020204"/>
            </a:endParaRPr>
          </a:p>
          <a:p>
            <a:pPr marL="501015" algn="l" rtl="0" eaLnBrk="0">
              <a:lnSpc>
                <a:spcPts val="3310"/>
              </a:lnSpc>
              <a:spcBef>
                <a:spcPts val="5"/>
              </a:spcBef>
            </a:pPr>
            <a:r>
              <a:rPr sz="2500" b="1" kern="0" spc="-110" dirty="0">
                <a:solidFill>
                  <a:srgbClr val="1003BD">
                    <a:alpha val="100000"/>
                  </a:srgbClr>
                </a:solidFill>
                <a:latin typeface="楷体" panose="02010609060101010101" charset="-122"/>
                <a:ea typeface="楷体" panose="02010609060101010101" charset="-122"/>
                <a:cs typeface="楷体" panose="02010609060101010101" charset="-122"/>
              </a:rPr>
              <a:t>（2）复杂情境——强情境</a:t>
            </a:r>
            <a:endParaRPr sz="2500" dirty="0">
              <a:latin typeface="楷体" panose="02010609060101010101" charset="-122"/>
              <a:ea typeface="楷体" panose="02010609060101010101" charset="-122"/>
              <a:cs typeface="楷体" panose="02010609060101010101" charset="-122"/>
            </a:endParaRPr>
          </a:p>
        </p:txBody>
      </p:sp>
      <p:sp>
        <p:nvSpPr>
          <p:cNvPr id="3" name="文本框 2">
            <a:extLst>
              <a:ext uri="{FF2B5EF4-FFF2-40B4-BE49-F238E27FC236}">
                <a16:creationId xmlns:a16="http://schemas.microsoft.com/office/drawing/2014/main" id="{D2A9CD53-7842-4D73-D00B-DE643D35D965}"/>
              </a:ext>
            </a:extLst>
          </p:cNvPr>
          <p:cNvSpPr txBox="1"/>
          <p:nvPr/>
        </p:nvSpPr>
        <p:spPr>
          <a:xfrm>
            <a:off x="10796146" y="2276872"/>
            <a:ext cx="815752" cy="461665"/>
          </a:xfrm>
          <a:prstGeom prst="rect">
            <a:avLst/>
          </a:prstGeom>
          <a:noFill/>
        </p:spPr>
        <p:txBody>
          <a:bodyPr wrap="square">
            <a:spAutoFit/>
          </a:bodyPr>
          <a:lstStyle/>
          <a:p>
            <a:r>
              <a:rPr lang="en-US" altLang="zh-CN" sz="2400" kern="0" spc="-40" baseline="-5000" dirty="0">
                <a:solidFill>
                  <a:srgbClr val="FF0000">
                    <a:alpha val="100000"/>
                  </a:srgbClr>
                </a:solidFill>
                <a:latin typeface="微软雅黑" panose="020B0503020204020204" charset="-122"/>
                <a:ea typeface="微软雅黑" panose="020B0503020204020204" charset="-122"/>
                <a:cs typeface="微软雅黑" panose="020B0503020204020204" charset="-122"/>
              </a:rPr>
              <a:t>ABD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164"/>
          <p:cNvPicPr>
            <a:picLocks noChangeAspect="1"/>
          </p:cNvPicPr>
          <p:nvPr/>
        </p:nvPicPr>
        <p:blipFill>
          <a:blip r:embed="rId2"/>
          <a:stretch>
            <a:fillRect/>
          </a:stretch>
        </p:blipFill>
        <p:spPr>
          <a:xfrm rot="21600000">
            <a:off x="3360420" y="1341120"/>
            <a:ext cx="6141720" cy="4896485"/>
          </a:xfrm>
          <a:prstGeom prst="rect">
            <a:avLst/>
          </a:prstGeom>
        </p:spPr>
      </p:pic>
      <p:sp>
        <p:nvSpPr>
          <p:cNvPr id="166" name="textbox 166"/>
          <p:cNvSpPr/>
          <p:nvPr/>
        </p:nvSpPr>
        <p:spPr>
          <a:xfrm>
            <a:off x="1062670" y="274526"/>
            <a:ext cx="7438390" cy="988060"/>
          </a:xfrm>
          <a:prstGeom prst="rect">
            <a:avLst/>
          </a:prstGeom>
          <a:noFill/>
          <a:ln w="0" cap="flat">
            <a:noFill/>
            <a:prstDash val="solid"/>
            <a:miter lim="0"/>
          </a:ln>
        </p:spPr>
        <p:txBody>
          <a:bodyPr vert="horz" wrap="square" lIns="0" tIns="0" rIns="0" bIns="0"/>
          <a:lstStyle/>
          <a:p>
            <a:pPr algn="l" rtl="0" eaLnBrk="0">
              <a:lnSpc>
                <a:spcPct val="92000"/>
              </a:lnSpc>
            </a:pPr>
            <a:endParaRPr sz="100" dirty="0">
              <a:latin typeface="Arial" panose="020B0604020202020204"/>
              <a:ea typeface="Arial" panose="020B0604020202020204"/>
              <a:cs typeface="Arial" panose="020B0604020202020204"/>
            </a:endParaRPr>
          </a:p>
          <a:p>
            <a:pPr marL="12700" algn="l" rtl="0" eaLnBrk="0">
              <a:lnSpc>
                <a:spcPct val="91000"/>
              </a:lnSpc>
            </a:pPr>
            <a:r>
              <a:rPr sz="29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3. 实验探究类： 重点考查科学思维和科学探究</a:t>
            </a:r>
            <a:endParaRPr sz="2900" dirty="0">
              <a:latin typeface="微软雅黑" panose="020B0503020204020204" charset="-122"/>
              <a:ea typeface="微软雅黑" panose="020B0503020204020204" charset="-122"/>
              <a:cs typeface="微软雅黑" panose="020B0503020204020204" charset="-122"/>
            </a:endParaRPr>
          </a:p>
          <a:p>
            <a:pPr algn="l" rtl="0" eaLnBrk="0">
              <a:lnSpc>
                <a:spcPct val="100000"/>
              </a:lnSpc>
            </a:pPr>
            <a:endParaRPr sz="9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489585" algn="l" rtl="0" eaLnBrk="0">
              <a:lnSpc>
                <a:spcPts val="3310"/>
              </a:lnSpc>
            </a:pPr>
            <a:r>
              <a:rPr sz="2500" b="1" kern="0" spc="-50" dirty="0">
                <a:solidFill>
                  <a:srgbClr val="1003BD">
                    <a:alpha val="100000"/>
                  </a:srgbClr>
                </a:solidFill>
                <a:latin typeface="楷体" panose="02010609060101010101" charset="-122"/>
                <a:ea typeface="楷体" panose="02010609060101010101" charset="-122"/>
                <a:cs typeface="楷体" panose="02010609060101010101" charset="-122"/>
              </a:rPr>
              <a:t>（1）教材实验的基本原理、流程、结果的分析</a:t>
            </a:r>
            <a:endParaRPr sz="2500" dirty="0">
              <a:latin typeface="楷体" panose="02010609060101010101" charset="-122"/>
              <a:ea typeface="楷体" panose="02010609060101010101" charset="-122"/>
              <a:cs typeface="楷体" panose="02010609060101010101" charset="-122"/>
            </a:endParaRPr>
          </a:p>
        </p:txBody>
      </p:sp>
      <p:sp>
        <p:nvSpPr>
          <p:cNvPr id="172" name="textbox 172"/>
          <p:cNvSpPr/>
          <p:nvPr/>
        </p:nvSpPr>
        <p:spPr>
          <a:xfrm>
            <a:off x="1072694" y="3658949"/>
            <a:ext cx="2105660" cy="378459"/>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20204"/>
              <a:ea typeface="Arial" panose="020B0604020202020204"/>
              <a:cs typeface="Arial" panose="020B0604020202020204"/>
            </a:endParaRPr>
          </a:p>
          <a:p>
            <a:pPr marL="12700" algn="l" rtl="0" eaLnBrk="0">
              <a:lnSpc>
                <a:spcPct val="93000"/>
              </a:lnSpc>
            </a:pPr>
            <a:r>
              <a:rPr sz="25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2022辽宁卷T4</a:t>
            </a:r>
            <a:endParaRPr sz="2500" dirty="0">
              <a:latin typeface="微软雅黑" panose="020B0503020204020204" charset="-122"/>
              <a:ea typeface="微软雅黑" panose="020B0503020204020204" charset="-122"/>
              <a:cs typeface="微软雅黑" panose="020B0503020204020204" charset="-122"/>
            </a:endParaRPr>
          </a:p>
        </p:txBody>
      </p:sp>
      <p:sp>
        <p:nvSpPr>
          <p:cNvPr id="2" name="文本框 1">
            <a:extLst>
              <a:ext uri="{FF2B5EF4-FFF2-40B4-BE49-F238E27FC236}">
                <a16:creationId xmlns:a16="http://schemas.microsoft.com/office/drawing/2014/main" id="{8A6041A8-9E89-CE88-DFDB-61714D69A0D5}"/>
              </a:ext>
            </a:extLst>
          </p:cNvPr>
          <p:cNvSpPr txBox="1"/>
          <p:nvPr/>
        </p:nvSpPr>
        <p:spPr>
          <a:xfrm>
            <a:off x="9348337" y="1844824"/>
            <a:ext cx="671736" cy="400110"/>
          </a:xfrm>
          <a:prstGeom prst="rect">
            <a:avLst/>
          </a:prstGeom>
          <a:noFill/>
        </p:spPr>
        <p:txBody>
          <a:bodyPr wrap="square">
            <a:spAutoFit/>
          </a:bodyPr>
          <a:lstStyle/>
          <a:p>
            <a:r>
              <a:rPr lang="en-US" altLang="zh-CN" dirty="0">
                <a:solidFill>
                  <a:srgbClr val="FF0000"/>
                </a:solidFill>
              </a:rPr>
              <a:t>B</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picture 178"/>
          <p:cNvPicPr>
            <a:picLocks noChangeAspect="1"/>
          </p:cNvPicPr>
          <p:nvPr/>
        </p:nvPicPr>
        <p:blipFill>
          <a:blip r:embed="rId2"/>
          <a:stretch>
            <a:fillRect/>
          </a:stretch>
        </p:blipFill>
        <p:spPr>
          <a:xfrm rot="21600000">
            <a:off x="2978150" y="1341120"/>
            <a:ext cx="5962015" cy="5067300"/>
          </a:xfrm>
          <a:prstGeom prst="rect">
            <a:avLst/>
          </a:prstGeom>
        </p:spPr>
      </p:pic>
      <p:sp>
        <p:nvSpPr>
          <p:cNvPr id="180" name="textbox 180"/>
          <p:cNvSpPr/>
          <p:nvPr/>
        </p:nvSpPr>
        <p:spPr>
          <a:xfrm>
            <a:off x="912175" y="332946"/>
            <a:ext cx="8728075" cy="974089"/>
          </a:xfrm>
          <a:prstGeom prst="rect">
            <a:avLst/>
          </a:prstGeom>
          <a:noFill/>
          <a:ln w="0" cap="flat">
            <a:noFill/>
            <a:prstDash val="solid"/>
            <a:miter lim="0"/>
          </a:ln>
        </p:spPr>
        <p:txBody>
          <a:bodyPr vert="horz" wrap="square" lIns="0" tIns="0" rIns="0" bIns="0"/>
          <a:lstStyle/>
          <a:p>
            <a:pPr algn="l" rtl="0" eaLnBrk="0">
              <a:lnSpc>
                <a:spcPct val="92000"/>
              </a:lnSpc>
            </a:pPr>
            <a:endParaRPr sz="100" dirty="0">
              <a:latin typeface="Arial" panose="020B0604020202020204"/>
              <a:ea typeface="Arial" panose="020B0604020202020204"/>
              <a:cs typeface="Arial" panose="020B0604020202020204"/>
            </a:endParaRPr>
          </a:p>
          <a:p>
            <a:pPr marL="12700" algn="l" rtl="0" eaLnBrk="0">
              <a:lnSpc>
                <a:spcPct val="91000"/>
              </a:lnSpc>
            </a:pPr>
            <a:r>
              <a:rPr sz="29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3. 实验探究类： 重点考查科学思维和科学探究</a:t>
            </a:r>
            <a:endParaRPr sz="29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800" dirty="0">
              <a:latin typeface="Arial" panose="020B0604020202020204"/>
              <a:ea typeface="Arial" panose="020B0604020202020204"/>
              <a:cs typeface="Arial" panose="020B0604020202020204"/>
            </a:endParaRPr>
          </a:p>
          <a:p>
            <a:pPr algn="r" rtl="0" eaLnBrk="0">
              <a:lnSpc>
                <a:spcPts val="3310"/>
              </a:lnSpc>
              <a:spcBef>
                <a:spcPts val="0"/>
              </a:spcBef>
            </a:pPr>
            <a:r>
              <a:rPr sz="2500" b="1" kern="0" spc="-30" dirty="0">
                <a:solidFill>
                  <a:srgbClr val="1003BD">
                    <a:alpha val="100000"/>
                  </a:srgbClr>
                </a:solidFill>
                <a:latin typeface="楷体" panose="02010609060101010101" charset="-122"/>
                <a:ea typeface="楷体" panose="02010609060101010101" charset="-122"/>
                <a:cs typeface="楷体" panose="02010609060101010101" charset="-122"/>
              </a:rPr>
              <a:t>（2）真实的科学实验和探究情境，通常需要借助图、表分</a:t>
            </a:r>
            <a:r>
              <a:rPr sz="2500" b="1" kern="0" spc="-40" dirty="0">
                <a:solidFill>
                  <a:srgbClr val="1003BD">
                    <a:alpha val="100000"/>
                  </a:srgbClr>
                </a:solidFill>
                <a:latin typeface="楷体" panose="02010609060101010101" charset="-122"/>
                <a:ea typeface="楷体" panose="02010609060101010101" charset="-122"/>
                <a:cs typeface="楷体" panose="02010609060101010101" charset="-122"/>
              </a:rPr>
              <a:t>析</a:t>
            </a:r>
            <a:endParaRPr sz="2500" dirty="0">
              <a:latin typeface="楷体" panose="02010609060101010101" charset="-122"/>
              <a:ea typeface="楷体" panose="02010609060101010101" charset="-122"/>
              <a:cs typeface="楷体" panose="02010609060101010101" charset="-122"/>
            </a:endParaRPr>
          </a:p>
        </p:txBody>
      </p:sp>
      <p:sp>
        <p:nvSpPr>
          <p:cNvPr id="186" name="textbox 186"/>
          <p:cNvSpPr/>
          <p:nvPr/>
        </p:nvSpPr>
        <p:spPr>
          <a:xfrm>
            <a:off x="412929" y="3495119"/>
            <a:ext cx="2294889" cy="378459"/>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20204"/>
              <a:ea typeface="Arial" panose="020B0604020202020204"/>
              <a:cs typeface="Arial" panose="020B0604020202020204"/>
            </a:endParaRPr>
          </a:p>
          <a:p>
            <a:pPr marL="12700" algn="l" rtl="0" eaLnBrk="0">
              <a:lnSpc>
                <a:spcPct val="93000"/>
              </a:lnSpc>
            </a:pPr>
            <a:r>
              <a:rPr sz="25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2023辽宁卷T12</a:t>
            </a:r>
            <a:endParaRPr sz="2500" dirty="0">
              <a:latin typeface="微软雅黑" panose="020B0503020204020204" charset="-122"/>
              <a:ea typeface="微软雅黑" panose="020B0503020204020204" charset="-122"/>
              <a:cs typeface="微软雅黑" panose="020B0503020204020204" charset="-122"/>
            </a:endParaRPr>
          </a:p>
        </p:txBody>
      </p:sp>
      <p:sp>
        <p:nvSpPr>
          <p:cNvPr id="2" name="文本框 1">
            <a:extLst>
              <a:ext uri="{FF2B5EF4-FFF2-40B4-BE49-F238E27FC236}">
                <a16:creationId xmlns:a16="http://schemas.microsoft.com/office/drawing/2014/main" id="{F8D24855-B3FE-64B8-E0F6-CB00B4598142}"/>
              </a:ext>
            </a:extLst>
          </p:cNvPr>
          <p:cNvSpPr txBox="1"/>
          <p:nvPr/>
        </p:nvSpPr>
        <p:spPr>
          <a:xfrm>
            <a:off x="5951914" y="1916832"/>
            <a:ext cx="671736" cy="400110"/>
          </a:xfrm>
          <a:prstGeom prst="rect">
            <a:avLst/>
          </a:prstGeom>
          <a:noFill/>
        </p:spPr>
        <p:txBody>
          <a:bodyPr wrap="square">
            <a:spAutoFit/>
          </a:bodyPr>
          <a:lstStyle/>
          <a:p>
            <a:r>
              <a:rPr lang="en-US" altLang="zh-CN" dirty="0">
                <a:solidFill>
                  <a:srgbClr val="FF0000"/>
                </a:solidFill>
              </a:rPr>
              <a:t>C</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p:nvPr/>
        </p:nvSpPr>
        <p:spPr>
          <a:xfrm>
            <a:off x="335915" y="692785"/>
            <a:ext cx="11106785" cy="3969385"/>
          </a:xfrm>
          <a:prstGeom prst="rect">
            <a:avLst/>
          </a:prstGeom>
          <a:noFill/>
          <a:ln w="9525">
            <a:noFill/>
          </a:ln>
        </p:spPr>
        <p:txBody>
          <a:bodyPr wrap="square" anchor="ctr">
            <a:spAutoFit/>
          </a:bodyPr>
          <a:lstStyle/>
          <a:p>
            <a:pPr algn="l" eaLnBrk="0" hangingPunct="0"/>
            <a:r>
              <a:rPr lang="en-US" altLang="zh-CN" sz="2800" b="1" dirty="0">
                <a:latin typeface="Times New Roman" panose="02020603050405020304" pitchFamily="18" charset="0"/>
              </a:rPr>
              <a:t>1</a:t>
            </a:r>
            <a:r>
              <a:rPr lang="zh-CN" altLang="en-US" sz="2800" b="1" dirty="0">
                <a:latin typeface="Times New Roman" panose="02020603050405020304" pitchFamily="18" charset="0"/>
              </a:rPr>
              <a:t>：华北小鼠的毛色有三种情况：白色、黑色和花斑色。其生化反应原理如图所示。基因</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控制合成酶</a:t>
            </a:r>
            <a:r>
              <a:rPr lang="en-US" altLang="zh-CN" sz="2800" b="1" dirty="0">
                <a:latin typeface="Times New Roman" panose="02020603050405020304" pitchFamily="18" charset="0"/>
              </a:rPr>
              <a:t>l</a:t>
            </a:r>
            <a:r>
              <a:rPr lang="zh-CN" altLang="en-US" sz="2800" b="1" dirty="0">
                <a:latin typeface="Times New Roman" panose="02020603050405020304" pitchFamily="18" charset="0"/>
              </a:rPr>
              <a:t>，基因</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控制合成酶</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，基因</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控制合成酶</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。物质甲（尿酸盐类）积累表现为白色</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在体内过多积累，导致成体会有</a:t>
            </a:r>
            <a:r>
              <a:rPr lang="en-US" altLang="zh-CN" sz="2800" b="1" dirty="0">
                <a:latin typeface="Times New Roman" panose="02020603050405020304" pitchFamily="18" charset="0"/>
              </a:rPr>
              <a:t>50%</a:t>
            </a:r>
            <a:r>
              <a:rPr lang="zh-CN" altLang="en-US" sz="2800" b="1" dirty="0">
                <a:latin typeface="Times New Roman" panose="02020603050405020304" pitchFamily="18" charset="0"/>
              </a:rPr>
              <a:t>死亡。丙物质积累表现为黑色，丁物质积累表现为花斑色。</a:t>
            </a:r>
            <a:r>
              <a:rPr lang="en-US" altLang="zh-CN" sz="2800" b="1" dirty="0">
                <a:latin typeface="Times New Roman" panose="02020603050405020304" pitchFamily="18" charset="0"/>
              </a:rPr>
              <a:t>AaBb</a:t>
            </a:r>
            <a:r>
              <a:rPr lang="zh-CN" altLang="en-US" sz="2800" b="1" dirty="0">
                <a:latin typeface="Times New Roman" panose="02020603050405020304" pitchFamily="18" charset="0"/>
              </a:rPr>
              <a:t>（黑）</a:t>
            </a:r>
            <a:r>
              <a:rPr lang="en-US" altLang="zh-CN" sz="2800" b="1" dirty="0">
                <a:latin typeface="Times New Roman" panose="02020603050405020304" pitchFamily="18" charset="0"/>
              </a:rPr>
              <a:t>×AaBb</a:t>
            </a:r>
            <a:r>
              <a:rPr lang="zh-CN" altLang="en-US" sz="2800" b="1" dirty="0">
                <a:latin typeface="Times New Roman" panose="02020603050405020304" pitchFamily="18" charset="0"/>
              </a:rPr>
              <a:t>杂交，后代的</a:t>
            </a:r>
            <a:r>
              <a:rPr lang="zh-CN" altLang="en-US" sz="2800" b="1" dirty="0">
                <a:solidFill>
                  <a:srgbClr val="C00000"/>
                </a:solidFill>
                <a:latin typeface="Times New Roman" panose="02020603050405020304" pitchFamily="18" charset="0"/>
              </a:rPr>
              <a:t>成体表现型</a:t>
            </a:r>
            <a:r>
              <a:rPr lang="zh-CN" altLang="en-US" sz="2800" b="1" dirty="0">
                <a:latin typeface="Times New Roman" panose="02020603050405020304" pitchFamily="18" charset="0"/>
              </a:rPr>
              <a:t>及比例为：</a:t>
            </a:r>
            <a:endParaRPr lang="zh-CN" altLang="en-US" sz="2800" b="1" dirty="0">
              <a:latin typeface="Verdana" panose="020B0604030504040204" pitchFamily="34" charset="0"/>
            </a:endParaRPr>
          </a:p>
          <a:p>
            <a:pPr algn="l" eaLnBrk="0" hangingPunct="0"/>
            <a:r>
              <a:rPr lang="en-US" altLang="zh-CN" sz="2800" b="1" dirty="0">
                <a:solidFill>
                  <a:srgbClr val="000000"/>
                </a:solidFill>
                <a:latin typeface="宋体" panose="02010600030101010101" pitchFamily="2" charset="-122"/>
                <a:cs typeface="Times New Roman" panose="02020603050405020304" pitchFamily="18" charset="0"/>
              </a:rPr>
              <a:t>A.</a:t>
            </a:r>
            <a:r>
              <a:rPr lang="zh-CN" altLang="en-US" sz="2800" b="1" dirty="0">
                <a:solidFill>
                  <a:srgbClr val="000000"/>
                </a:solidFill>
                <a:latin typeface="宋体" panose="02010600030101010101" pitchFamily="2" charset="-122"/>
                <a:cs typeface="Times New Roman" panose="02020603050405020304" pitchFamily="18" charset="0"/>
              </a:rPr>
              <a:t>黑色：花斑色：白色</a:t>
            </a:r>
            <a:r>
              <a:rPr lang="en-US" altLang="zh-CN" sz="2800" b="1" dirty="0">
                <a:solidFill>
                  <a:srgbClr val="000000"/>
                </a:solidFill>
                <a:latin typeface="宋体" panose="02010600030101010101" pitchFamily="2" charset="-122"/>
                <a:cs typeface="Times New Roman" panose="02020603050405020304" pitchFamily="18" charset="0"/>
              </a:rPr>
              <a:t>=9:3:4        </a:t>
            </a:r>
            <a:r>
              <a:rPr lang="en-US" altLang="zh-CN" sz="2800" b="1" dirty="0">
                <a:solidFill>
                  <a:srgbClr val="FF0000"/>
                </a:solidFill>
                <a:latin typeface="宋体" panose="02010600030101010101" pitchFamily="2" charset="-122"/>
                <a:cs typeface="Times New Roman" panose="02020603050405020304" pitchFamily="18" charset="0"/>
              </a:rPr>
              <a:t> </a:t>
            </a:r>
          </a:p>
          <a:p>
            <a:pPr algn="l" eaLnBrk="0" hangingPunct="0"/>
            <a:r>
              <a:rPr lang="en-US" altLang="zh-CN" sz="2800" b="1" dirty="0">
                <a:latin typeface="宋体" panose="02010600030101010101" pitchFamily="2" charset="-122"/>
                <a:cs typeface="Times New Roman" panose="02020603050405020304" pitchFamily="18" charset="0"/>
              </a:rPr>
              <a:t>B.</a:t>
            </a:r>
            <a:r>
              <a:rPr lang="zh-CN" altLang="en-US" sz="2800" b="1" dirty="0">
                <a:latin typeface="宋体" panose="02010600030101010101" pitchFamily="2" charset="-122"/>
                <a:cs typeface="Times New Roman" panose="02020603050405020304" pitchFamily="18" charset="0"/>
              </a:rPr>
              <a:t>黑色：花斑色：白色</a:t>
            </a:r>
            <a:r>
              <a:rPr lang="en-US" altLang="zh-CN" sz="2800" b="1" dirty="0">
                <a:latin typeface="宋体" panose="02010600030101010101" pitchFamily="2" charset="-122"/>
                <a:cs typeface="Times New Roman" panose="02020603050405020304" pitchFamily="18" charset="0"/>
              </a:rPr>
              <a:t>=9:3:2</a:t>
            </a:r>
            <a:endParaRPr lang="en-US" altLang="zh-CN" sz="2800" b="1" dirty="0">
              <a:latin typeface="Verdana" panose="020B0604030504040204" pitchFamily="34" charset="0"/>
            </a:endParaRPr>
          </a:p>
          <a:p>
            <a:pPr algn="l" eaLnBrk="0" hangingPunct="0"/>
            <a:r>
              <a:rPr lang="en-US" altLang="zh-CN" sz="2800" b="1" dirty="0">
                <a:solidFill>
                  <a:srgbClr val="000000"/>
                </a:solidFill>
                <a:latin typeface="宋体" panose="02010600030101010101" pitchFamily="2" charset="-122"/>
                <a:cs typeface="Times New Roman" panose="02020603050405020304" pitchFamily="18" charset="0"/>
              </a:rPr>
              <a:t>C.</a:t>
            </a:r>
            <a:r>
              <a:rPr lang="zh-CN" altLang="en-US" sz="2800" b="1" dirty="0">
                <a:solidFill>
                  <a:srgbClr val="000000"/>
                </a:solidFill>
                <a:latin typeface="宋体" panose="02010600030101010101" pitchFamily="2" charset="-122"/>
                <a:cs typeface="Times New Roman" panose="02020603050405020304" pitchFamily="18" charset="0"/>
              </a:rPr>
              <a:t>花斑色：黑色：白色</a:t>
            </a:r>
            <a:r>
              <a:rPr lang="en-US" altLang="zh-CN" sz="2800" b="1" dirty="0">
                <a:solidFill>
                  <a:srgbClr val="000000"/>
                </a:solidFill>
                <a:latin typeface="宋体" panose="02010600030101010101" pitchFamily="2" charset="-122"/>
                <a:cs typeface="Times New Roman" panose="02020603050405020304" pitchFamily="18" charset="0"/>
              </a:rPr>
              <a:t>=9:3:4        </a:t>
            </a:r>
          </a:p>
          <a:p>
            <a:pPr algn="l" eaLnBrk="0" hangingPunct="0"/>
            <a:r>
              <a:rPr lang="en-US" altLang="zh-CN" sz="2800" b="1" dirty="0">
                <a:solidFill>
                  <a:srgbClr val="000000"/>
                </a:solidFill>
                <a:latin typeface="宋体" panose="02010600030101010101" pitchFamily="2" charset="-122"/>
                <a:cs typeface="Times New Roman" panose="02020603050405020304" pitchFamily="18" charset="0"/>
              </a:rPr>
              <a:t>D.</a:t>
            </a:r>
            <a:r>
              <a:rPr lang="zh-CN" altLang="en-US" sz="2800" b="1" dirty="0">
                <a:solidFill>
                  <a:srgbClr val="000000"/>
                </a:solidFill>
                <a:latin typeface="宋体" panose="02010600030101010101" pitchFamily="2" charset="-122"/>
                <a:cs typeface="Times New Roman" panose="02020603050405020304" pitchFamily="18" charset="0"/>
              </a:rPr>
              <a:t>花斑色：黑色：白色</a:t>
            </a:r>
            <a:r>
              <a:rPr lang="en-US" altLang="zh-CN" sz="2800" b="1" dirty="0">
                <a:solidFill>
                  <a:srgbClr val="000000"/>
                </a:solidFill>
                <a:latin typeface="宋体" panose="02010600030101010101" pitchFamily="2" charset="-122"/>
                <a:cs typeface="Times New Roman" panose="02020603050405020304" pitchFamily="18" charset="0"/>
              </a:rPr>
              <a:t>=9:3:2</a:t>
            </a:r>
            <a:endParaRPr lang="en-US" altLang="zh-CN" sz="2800" b="1" dirty="0">
              <a:latin typeface="Verdana" panose="020B0604030504040204" pitchFamily="34" charset="0"/>
            </a:endParaRPr>
          </a:p>
        </p:txBody>
      </p:sp>
      <p:pic>
        <p:nvPicPr>
          <p:cNvPr id="20484" name="Picture 5" descr="C:\DOCUME~1\ADMINI~1\LOCALS~1\Temp\ksohtml\wps_clip_image-13732.png"/>
          <p:cNvPicPr>
            <a:picLocks noChangeAspect="1"/>
          </p:cNvPicPr>
          <p:nvPr/>
        </p:nvPicPr>
        <p:blipFill>
          <a:blip r:embed="rId3" r:link="rId4"/>
          <a:stretch>
            <a:fillRect/>
          </a:stretch>
        </p:blipFill>
        <p:spPr>
          <a:xfrm>
            <a:off x="6720840" y="3964305"/>
            <a:ext cx="3571875" cy="1714500"/>
          </a:xfrm>
          <a:prstGeom prst="rect">
            <a:avLst/>
          </a:prstGeom>
          <a:noFill/>
          <a:ln w="9525">
            <a:noFill/>
          </a:ln>
        </p:spPr>
      </p:pic>
      <p:sp>
        <p:nvSpPr>
          <p:cNvPr id="2" name="文本框 1"/>
          <p:cNvSpPr txBox="1"/>
          <p:nvPr/>
        </p:nvSpPr>
        <p:spPr>
          <a:xfrm>
            <a:off x="263525" y="44450"/>
            <a:ext cx="2856865" cy="583565"/>
          </a:xfrm>
          <a:prstGeom prst="rect">
            <a:avLst/>
          </a:prstGeom>
          <a:noFill/>
        </p:spPr>
        <p:txBody>
          <a:bodyPr wrap="square" rtlCol="0">
            <a:spAutoFit/>
          </a:bodyPr>
          <a:lstStyle/>
          <a:p>
            <a:pPr algn="l"/>
            <a:r>
              <a:rPr lang="zh-CN" altLang="en-US" sz="3200"/>
              <a:t>其他试题</a:t>
            </a:r>
          </a:p>
        </p:txBody>
      </p:sp>
      <p:sp>
        <p:nvSpPr>
          <p:cNvPr id="4" name="文本框 3">
            <a:extLst>
              <a:ext uri="{FF2B5EF4-FFF2-40B4-BE49-F238E27FC236}">
                <a16:creationId xmlns:a16="http://schemas.microsoft.com/office/drawing/2014/main" id="{22A2DDFD-93E8-CE37-B35F-BEC51C47FF3D}"/>
              </a:ext>
            </a:extLst>
          </p:cNvPr>
          <p:cNvSpPr txBox="1"/>
          <p:nvPr/>
        </p:nvSpPr>
        <p:spPr>
          <a:xfrm>
            <a:off x="9956847" y="2547560"/>
            <a:ext cx="671736" cy="400110"/>
          </a:xfrm>
          <a:prstGeom prst="rect">
            <a:avLst/>
          </a:prstGeom>
          <a:noFill/>
        </p:spPr>
        <p:txBody>
          <a:bodyPr wrap="square">
            <a:spAutoFit/>
          </a:bodyPr>
          <a:lstStyle/>
          <a:p>
            <a:r>
              <a:rPr lang="en-US" altLang="zh-CN" dirty="0">
                <a:solidFill>
                  <a:srgbClr val="FF0000"/>
                </a:solidFill>
              </a:rPr>
              <a:t>B</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1"/>
          <p:cNvSpPr txBox="1"/>
          <p:nvPr/>
        </p:nvSpPr>
        <p:spPr>
          <a:xfrm>
            <a:off x="1952625" y="1785938"/>
            <a:ext cx="2089150" cy="398780"/>
          </a:xfrm>
          <a:prstGeom prst="rect">
            <a:avLst/>
          </a:prstGeom>
          <a:noFill/>
          <a:ln w="9525">
            <a:noFill/>
          </a:ln>
        </p:spPr>
        <p:txBody>
          <a:bodyPr>
            <a:spAutoFit/>
          </a:bodyPr>
          <a:lstStyle/>
          <a:p>
            <a:pPr algn="l">
              <a:spcBef>
                <a:spcPct val="50000"/>
              </a:spcBef>
            </a:pPr>
            <a:endParaRPr lang="zh-CN" altLang="zh-CN" dirty="0">
              <a:latin typeface="Verdana" panose="020B0604030504040204" pitchFamily="34" charset="0"/>
            </a:endParaRPr>
          </a:p>
        </p:txBody>
      </p:sp>
      <p:sp>
        <p:nvSpPr>
          <p:cNvPr id="100" name="文本框 99"/>
          <p:cNvSpPr txBox="1"/>
          <p:nvPr/>
        </p:nvSpPr>
        <p:spPr>
          <a:xfrm>
            <a:off x="551384" y="1628800"/>
            <a:ext cx="10958830" cy="3107690"/>
          </a:xfrm>
          <a:prstGeom prst="rect">
            <a:avLst/>
          </a:prstGeom>
          <a:noFill/>
          <a:ln w="9525">
            <a:noFill/>
          </a:ln>
        </p:spPr>
        <p:txBody>
          <a:bodyPr wrap="square">
            <a:spAutoFit/>
          </a:bodyPr>
          <a:lstStyle/>
          <a:p>
            <a:pPr algn="l"/>
            <a:r>
              <a:rPr lang="en-US" altLang="zh-CN" sz="2800" dirty="0">
                <a:latin typeface="微软雅黑" panose="020B0503020204020204" charset="-122"/>
                <a:ea typeface="微软雅黑" panose="020B0503020204020204" charset="-122"/>
                <a:cs typeface="微软雅黑" panose="020B0503020204020204" charset="-122"/>
              </a:rPr>
              <a:t>      </a:t>
            </a:r>
            <a:r>
              <a:rPr lang="zh-CN" sz="2800" dirty="0">
                <a:latin typeface="微软雅黑" panose="020B0503020204020204" charset="-122"/>
                <a:ea typeface="微软雅黑" panose="020B0503020204020204" charset="-122"/>
                <a:cs typeface="微软雅黑" panose="020B0503020204020204" charset="-122"/>
              </a:rPr>
              <a:t>试卷由15个单选题（共30分，每个2分）、5个不定项选择题（共15分，每个3分）、5个非选择题（共55分）组成。</a:t>
            </a:r>
          </a:p>
          <a:p>
            <a:pPr algn="l"/>
            <a:r>
              <a:rPr lang="zh-CN" altLang="en-US" sz="2800" dirty="0">
                <a:latin typeface="微软雅黑" panose="020B0503020204020204" charset="-122"/>
                <a:ea typeface="微软雅黑" panose="020B0503020204020204" charset="-122"/>
                <a:cs typeface="微软雅黑" panose="020B0503020204020204" charset="-122"/>
              </a:rPr>
              <a:t>     试卷结构充分体现学科特点，适应新高考改革的要求，区分不同层次考生，实现“服务选才”的核心功能。纵观整个生物学试卷，试题的表述和指向明确、清晰、直接，题目设计科学、规范。</a:t>
            </a:r>
          </a:p>
          <a:p>
            <a:pPr algn="l"/>
            <a:r>
              <a:rPr lang="zh-CN" altLang="en-US" sz="2800" noProof="0" dirty="0">
                <a:latin typeface="微软雅黑" panose="020B0503020204020204" charset="-122"/>
                <a:ea typeface="微软雅黑" panose="020B0503020204020204" charset="-122"/>
                <a:cs typeface="微软雅黑" panose="020B0503020204020204" charset="-122"/>
                <a:sym typeface="+mn-ea"/>
              </a:rPr>
              <a:t>      </a:t>
            </a:r>
            <a:r>
              <a:rPr lang="zh-CN" altLang="en-US" sz="2800" noProof="0" dirty="0">
                <a:solidFill>
                  <a:srgbClr val="FF0000"/>
                </a:solidFill>
                <a:latin typeface="微软雅黑" panose="020B0503020204020204" charset="-122"/>
                <a:ea typeface="微软雅黑" panose="020B0503020204020204" charset="-122"/>
                <a:cs typeface="微软雅黑" panose="020B0503020204020204" charset="-122"/>
                <a:sym typeface="+mn-ea"/>
              </a:rPr>
              <a:t>试卷内容立足基础、回归教材、</a:t>
            </a:r>
            <a:r>
              <a:rPr kumimoji="1" lang="zh-CN" altLang="en-US" sz="2800" noProof="0"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突出教材重点</a:t>
            </a:r>
            <a:r>
              <a:rPr lang="zh-CN" altLang="en-US" sz="2800" noProof="0" dirty="0">
                <a:solidFill>
                  <a:srgbClr val="FF0000"/>
                </a:solidFill>
                <a:latin typeface="微软雅黑" panose="020B0503020204020204" charset="-122"/>
                <a:ea typeface="微软雅黑" panose="020B0503020204020204" charset="-122"/>
                <a:cs typeface="微软雅黑" panose="020B0503020204020204" charset="-122"/>
                <a:sym typeface="+mn-ea"/>
              </a:rPr>
              <a:t>和主干知识。</a:t>
            </a:r>
            <a:r>
              <a:rPr lang="zh-CN" altLang="en-US" sz="2800" dirty="0">
                <a:solidFill>
                  <a:srgbClr val="FF0000"/>
                </a:solidFill>
                <a:latin typeface="微软雅黑" panose="020B0503020204020204" charset="-122"/>
                <a:ea typeface="微软雅黑" panose="020B0503020204020204" charset="-122"/>
                <a:cs typeface="微软雅黑" panose="020B0503020204020204" charset="-122"/>
                <a:sym typeface="+mn-ea"/>
              </a:rPr>
              <a:t>重视学科内知识点的综合运用</a:t>
            </a:r>
          </a:p>
        </p:txBody>
      </p:sp>
      <p:sp>
        <p:nvSpPr>
          <p:cNvPr id="4098" name="Text Box 9"/>
          <p:cNvSpPr txBox="1"/>
          <p:nvPr/>
        </p:nvSpPr>
        <p:spPr>
          <a:xfrm>
            <a:off x="839470" y="332740"/>
            <a:ext cx="7858125" cy="768350"/>
          </a:xfrm>
          <a:prstGeom prst="rect">
            <a:avLst/>
          </a:prstGeom>
          <a:noFill/>
          <a:ln w="9525">
            <a:noFill/>
          </a:ln>
        </p:spPr>
        <p:txBody>
          <a:bodyPr>
            <a:spAutoFit/>
          </a:bodyPr>
          <a:lstStyle/>
          <a:p>
            <a:pPr algn="l">
              <a:spcBef>
                <a:spcPct val="50000"/>
              </a:spcBef>
            </a:pPr>
            <a:r>
              <a:rPr lang="zh-CN" altLang="en-US" sz="4400" b="1" dirty="0">
                <a:latin typeface="黑体" panose="02010609060101010101" pitchFamily="2" charset="-122"/>
                <a:ea typeface="黑体" panose="02010609060101010101" pitchFamily="2" charset="-122"/>
              </a:rPr>
              <a:t>一、生物学试卷结构与特点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1815" y="621030"/>
            <a:ext cx="11132820" cy="3538220"/>
          </a:xfrm>
          <a:prstGeom prst="rect">
            <a:avLst/>
          </a:prstGeom>
          <a:noFill/>
          <a:ln w="9525">
            <a:noFill/>
          </a:ln>
        </p:spPr>
        <p:txBody>
          <a:bodyPr wrap="square">
            <a:spAutoFit/>
          </a:bodyPr>
          <a:lstStyle/>
          <a:p>
            <a:pPr algn="l"/>
            <a:r>
              <a:rPr lang="en-US" sz="2800" dirty="0">
                <a:latin typeface="微软雅黑" panose="020B0503020204020204" charset="-122"/>
                <a:ea typeface="微软雅黑" panose="020B0503020204020204" charset="-122"/>
                <a:cs typeface="微软雅黑" panose="020B0503020204020204" charset="-122"/>
              </a:rPr>
              <a:t>2</a:t>
            </a:r>
            <a:r>
              <a:rPr lang="zh-CN" sz="2800" dirty="0">
                <a:latin typeface="微软雅黑" panose="020B0503020204020204" charset="-122"/>
                <a:ea typeface="微软雅黑" panose="020B0503020204020204" charset="-122"/>
                <a:cs typeface="微软雅黑" panose="020B0503020204020204" charset="-122"/>
              </a:rPr>
              <a:t>．正常情况下，胰腺合成的胰蛋白酶原无活性，可被肠激酶识别，从羧基端切掉一小段六肽，转变成有活性的胰蛋白酶。胰腺炎是胰腺被胰蛋白酶消化而引起的一类疾病，患者血清中胰蛋白酶含量较高。下列叙述不正确的是</a:t>
            </a:r>
            <a:r>
              <a:rPr lang="en-US" sz="2800" dirty="0">
                <a:latin typeface="微软雅黑" panose="020B0503020204020204" charset="-122"/>
                <a:ea typeface="微软雅黑" panose="020B0503020204020204" charset="-122"/>
                <a:cs typeface="微软雅黑" panose="020B0503020204020204" charset="-122"/>
              </a:rPr>
              <a:t> </a:t>
            </a:r>
          </a:p>
          <a:p>
            <a:pPr algn="l"/>
            <a:r>
              <a:rPr lang="en-US" sz="2800" dirty="0">
                <a:latin typeface="微软雅黑" panose="020B0503020204020204" charset="-122"/>
                <a:ea typeface="微软雅黑" panose="020B0503020204020204" charset="-122"/>
                <a:cs typeface="微软雅黑" panose="020B0503020204020204" charset="-122"/>
              </a:rPr>
              <a:t>A.</a:t>
            </a:r>
            <a:r>
              <a:rPr lang="zh-CN" sz="2800" dirty="0">
                <a:latin typeface="微软雅黑" panose="020B0503020204020204" charset="-122"/>
                <a:ea typeface="微软雅黑" panose="020B0503020204020204" charset="-122"/>
                <a:cs typeface="微软雅黑" panose="020B0503020204020204" charset="-122"/>
              </a:rPr>
              <a:t>肠激酶与限制酶具有相似的作用特性</a:t>
            </a:r>
            <a:r>
              <a:rPr lang="en-US" sz="2800" dirty="0">
                <a:latin typeface="微软雅黑" panose="020B0503020204020204" charset="-122"/>
                <a:ea typeface="微软雅黑" panose="020B0503020204020204" charset="-122"/>
                <a:cs typeface="微软雅黑" panose="020B0503020204020204" charset="-122"/>
              </a:rPr>
              <a:t>      </a:t>
            </a:r>
          </a:p>
          <a:p>
            <a:pPr algn="l"/>
            <a:r>
              <a:rPr lang="en-US" sz="2800" dirty="0">
                <a:latin typeface="微软雅黑" panose="020B0503020204020204" charset="-122"/>
                <a:ea typeface="微软雅黑" panose="020B0503020204020204" charset="-122"/>
                <a:cs typeface="微软雅黑" panose="020B0503020204020204" charset="-122"/>
              </a:rPr>
              <a:t>B.</a:t>
            </a:r>
            <a:r>
              <a:rPr lang="zh-CN" sz="2800" dirty="0">
                <a:latin typeface="微软雅黑" panose="020B0503020204020204" charset="-122"/>
                <a:ea typeface="微软雅黑" panose="020B0503020204020204" charset="-122"/>
                <a:cs typeface="微软雅黑" panose="020B0503020204020204" charset="-122"/>
              </a:rPr>
              <a:t>胰蛋白酶比胰蛋白酶原少了</a:t>
            </a:r>
            <a:r>
              <a:rPr lang="en-US" sz="2800" dirty="0">
                <a:latin typeface="微软雅黑" panose="020B0503020204020204" charset="-122"/>
                <a:ea typeface="微软雅黑" panose="020B0503020204020204" charset="-122"/>
                <a:cs typeface="微软雅黑" panose="020B0503020204020204" charset="-122"/>
              </a:rPr>
              <a:t>5</a:t>
            </a:r>
            <a:r>
              <a:rPr lang="zh-CN" sz="2800" dirty="0">
                <a:latin typeface="微软雅黑" panose="020B0503020204020204" charset="-122"/>
                <a:ea typeface="微软雅黑" panose="020B0503020204020204" charset="-122"/>
                <a:cs typeface="微软雅黑" panose="020B0503020204020204" charset="-122"/>
              </a:rPr>
              <a:t>个肽键</a:t>
            </a:r>
            <a:endParaRPr lang="en-US" sz="2800" dirty="0">
              <a:latin typeface="微软雅黑" panose="020B0503020204020204" charset="-122"/>
              <a:ea typeface="微软雅黑" panose="020B0503020204020204" charset="-122"/>
              <a:cs typeface="微软雅黑" panose="020B0503020204020204" charset="-122"/>
            </a:endParaRPr>
          </a:p>
          <a:p>
            <a:pPr algn="l"/>
            <a:r>
              <a:rPr lang="en-US" sz="2800" dirty="0">
                <a:latin typeface="微软雅黑" panose="020B0503020204020204" charset="-122"/>
                <a:ea typeface="微软雅黑" panose="020B0503020204020204" charset="-122"/>
                <a:cs typeface="微软雅黑" panose="020B0503020204020204" charset="-122"/>
              </a:rPr>
              <a:t>C</a:t>
            </a:r>
            <a:r>
              <a:rPr lang="zh-CN" sz="2800" dirty="0">
                <a:latin typeface="微软雅黑" panose="020B0503020204020204" charset="-122"/>
                <a:ea typeface="微软雅黑" panose="020B0503020204020204" charset="-122"/>
                <a:cs typeface="微软雅黑" panose="020B0503020204020204" charset="-122"/>
              </a:rPr>
              <a:t>.胰蛋白酶抑制剂可缓解胰腺炎的症状      </a:t>
            </a:r>
          </a:p>
          <a:p>
            <a:pPr algn="l"/>
            <a:r>
              <a:rPr lang="zh-CN" sz="2800" dirty="0">
                <a:latin typeface="微软雅黑" panose="020B0503020204020204" charset="-122"/>
                <a:ea typeface="微软雅黑" panose="020B0503020204020204" charset="-122"/>
                <a:cs typeface="微软雅黑" panose="020B0503020204020204" charset="-122"/>
              </a:rPr>
              <a:t>D.测定血清中胰蛋白酶含量可辅助胰腺炎的诊断</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4" name="文本框 3">
            <a:extLst>
              <a:ext uri="{FF2B5EF4-FFF2-40B4-BE49-F238E27FC236}">
                <a16:creationId xmlns:a16="http://schemas.microsoft.com/office/drawing/2014/main" id="{F914D6A8-DBEB-4BF0-8624-196B2D340B7F}"/>
              </a:ext>
            </a:extLst>
          </p:cNvPr>
          <p:cNvSpPr txBox="1"/>
          <p:nvPr/>
        </p:nvSpPr>
        <p:spPr>
          <a:xfrm>
            <a:off x="9956847" y="2547560"/>
            <a:ext cx="671736" cy="400110"/>
          </a:xfrm>
          <a:prstGeom prst="rect">
            <a:avLst/>
          </a:prstGeom>
          <a:noFill/>
        </p:spPr>
        <p:txBody>
          <a:bodyPr wrap="square">
            <a:spAutoFit/>
          </a:bodyPr>
          <a:lstStyle/>
          <a:p>
            <a:r>
              <a:rPr lang="en-US" altLang="zh-CN" dirty="0">
                <a:solidFill>
                  <a:srgbClr val="FF0000"/>
                </a:solidFill>
              </a:rPr>
              <a:t>B</a:t>
            </a:r>
            <a:endParaRPr lang="zh-CN" altLang="en-US"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335915" y="188595"/>
            <a:ext cx="11107420" cy="1383665"/>
          </a:xfrm>
          <a:prstGeom prst="rect">
            <a:avLst/>
          </a:prstGeom>
          <a:noFill/>
          <a:ln w="9525">
            <a:noFill/>
          </a:ln>
        </p:spPr>
        <p:txBody>
          <a:bodyPr wrap="square">
            <a:spAutoFit/>
          </a:bodyPr>
          <a:lstStyle/>
          <a:p>
            <a:pPr algn="l"/>
            <a:r>
              <a:rPr lang="zh-CN" sz="2800" dirty="0">
                <a:solidFill>
                  <a:srgbClr val="000000"/>
                </a:solidFill>
                <a:ea typeface="宋体" panose="02010600030101010101" pitchFamily="2" charset="-122"/>
              </a:rPr>
              <a:t>3.某兴趣小组利用</a:t>
            </a:r>
            <a:r>
              <a:rPr lang="zh-CN" sz="2800" dirty="0">
                <a:ea typeface="宋体" panose="02010600030101010101" pitchFamily="2" charset="-122"/>
              </a:rPr>
              <a:t>小鼠红细胞悬液(用质量分数为0.9%NaC</a:t>
            </a:r>
            <a:r>
              <a:rPr lang="en-US" sz="2800" dirty="0">
                <a:latin typeface="宋体" panose="02010600030101010101" pitchFamily="2" charset="-122"/>
                <a:ea typeface="宋体" panose="02010600030101010101" pitchFamily="2" charset="-122"/>
              </a:rPr>
              <a:t>l</a:t>
            </a:r>
            <a:r>
              <a:rPr lang="zh-CN" sz="2800" dirty="0">
                <a:ea typeface="宋体" panose="02010600030101010101" pitchFamily="2" charset="-122"/>
              </a:rPr>
              <a:t>溶液配制）做实验材料，测得小鼠红细胞在不同浓度NaCI溶液中发生体积和数量变化曲线（如下图所示），有关叙述不正确的是：</a:t>
            </a:r>
            <a:endParaRPr lang="zh-CN" altLang="en-US" sz="2800" dirty="0">
              <a:ea typeface="宋体" panose="02010600030101010101" pitchFamily="2" charset="-122"/>
            </a:endParaRPr>
          </a:p>
        </p:txBody>
      </p:sp>
      <p:pic>
        <p:nvPicPr>
          <p:cNvPr id="2" name="图片 1"/>
          <p:cNvPicPr/>
          <p:nvPr/>
        </p:nvPicPr>
        <p:blipFill>
          <a:blip r:embed="rId3"/>
          <a:stretch>
            <a:fillRect/>
          </a:stretch>
        </p:blipFill>
        <p:spPr>
          <a:xfrm>
            <a:off x="839470" y="1572260"/>
            <a:ext cx="4620260" cy="2227580"/>
          </a:xfrm>
          <a:prstGeom prst="rect">
            <a:avLst/>
          </a:prstGeom>
          <a:noFill/>
          <a:ln w="9525">
            <a:noFill/>
          </a:ln>
        </p:spPr>
      </p:pic>
      <p:sp>
        <p:nvSpPr>
          <p:cNvPr id="104" name="文本框 103"/>
          <p:cNvSpPr txBox="1"/>
          <p:nvPr/>
        </p:nvSpPr>
        <p:spPr>
          <a:xfrm>
            <a:off x="335915" y="3861435"/>
            <a:ext cx="11289030" cy="1815882"/>
          </a:xfrm>
          <a:prstGeom prst="rect">
            <a:avLst/>
          </a:prstGeom>
          <a:noFill/>
          <a:ln w="9525">
            <a:noFill/>
          </a:ln>
        </p:spPr>
        <p:txBody>
          <a:bodyPr wrap="square">
            <a:spAutoFit/>
          </a:bodyPr>
          <a:lstStyle/>
          <a:p>
            <a:pPr marL="200025" indent="-200025" algn="l"/>
            <a:r>
              <a:rPr lang="zh-CN" sz="2800" dirty="0">
                <a:latin typeface="宋体" panose="02010600030101010101" pitchFamily="2" charset="-122"/>
                <a:cs typeface="微软雅黑 Light" panose="020B0502040204020203" charset="-122"/>
              </a:rPr>
              <a:t>A. 使用血细胞计数板在具有测距功能的显微镜下计数并测量细胞直径</a:t>
            </a:r>
            <a:endParaRPr lang="en-US" sz="2800" dirty="0">
              <a:latin typeface="宋体" panose="02010600030101010101" pitchFamily="2" charset="-122"/>
              <a:cs typeface="微软雅黑 Light" panose="020B0502040204020203" charset="-122"/>
            </a:endParaRPr>
          </a:p>
          <a:p>
            <a:pPr marL="200025" indent="-200025" algn="l"/>
            <a:r>
              <a:rPr lang="en-US" sz="2800" dirty="0">
                <a:latin typeface="宋体" panose="02010600030101010101" pitchFamily="2" charset="-122"/>
                <a:cs typeface="微软雅黑 Light" panose="020B0502040204020203" charset="-122"/>
              </a:rPr>
              <a:t>B. </a:t>
            </a:r>
            <a:r>
              <a:rPr lang="zh-CN" sz="2800" dirty="0">
                <a:latin typeface="宋体" panose="02010600030101010101" pitchFamily="2" charset="-122"/>
                <a:cs typeface="微软雅黑 Light" panose="020B0502040204020203" charset="-122"/>
              </a:rPr>
              <a:t>NaC1溶液浓度大于0.9%时，细胞体积变小，原因是细胞失水皱缩</a:t>
            </a:r>
          </a:p>
          <a:p>
            <a:pPr marL="200025" indent="-200025" algn="l"/>
            <a:r>
              <a:rPr lang="zh-CN" sz="2800" dirty="0">
                <a:latin typeface="宋体" panose="02010600030101010101" pitchFamily="2" charset="-122"/>
                <a:cs typeface="微软雅黑 Light" panose="020B0502040204020203" charset="-122"/>
              </a:rPr>
              <a:t>C. 红细胞在较低浓度NaC1溶液中，细胞吸水胀破，数目减少</a:t>
            </a:r>
            <a:endParaRPr lang="zh-CN" sz="2800" dirty="0">
              <a:solidFill>
                <a:srgbClr val="000000"/>
              </a:solidFill>
              <a:latin typeface="宋体" panose="02010600030101010101" pitchFamily="2" charset="-122"/>
              <a:cs typeface="微软雅黑 Light" panose="020B0502040204020203" charset="-122"/>
            </a:endParaRPr>
          </a:p>
          <a:p>
            <a:pPr marL="200025" indent="-200025" algn="l"/>
            <a:r>
              <a:rPr lang="zh-CN" sz="2800" dirty="0">
                <a:solidFill>
                  <a:srgbClr val="000000"/>
                </a:solidFill>
                <a:latin typeface="宋体" panose="02010600030101010101" pitchFamily="2" charset="-122"/>
                <a:cs typeface="微软雅黑 Light" panose="020B0502040204020203" charset="-122"/>
              </a:rPr>
              <a:t>D. 若要获取血红蛋白，应选用较高浓度</a:t>
            </a:r>
            <a:r>
              <a:rPr lang="zh-CN" sz="2800" dirty="0">
                <a:latin typeface="宋体" panose="02010600030101010101" pitchFamily="2" charset="-122"/>
                <a:cs typeface="微软雅黑 Light" panose="020B0502040204020203" charset="-122"/>
              </a:rPr>
              <a:t>NaCI溶液处理后</a:t>
            </a:r>
            <a:r>
              <a:rPr lang="zh-CN" sz="2800" dirty="0">
                <a:solidFill>
                  <a:srgbClr val="000000"/>
                </a:solidFill>
                <a:latin typeface="宋体" panose="02010600030101010101" pitchFamily="2" charset="-122"/>
                <a:cs typeface="微软雅黑 Light" panose="020B0502040204020203" charset="-122"/>
              </a:rPr>
              <a:t>的红细胞</a:t>
            </a:r>
          </a:p>
        </p:txBody>
      </p:sp>
      <p:sp>
        <p:nvSpPr>
          <p:cNvPr id="3" name="文本框 2">
            <a:extLst>
              <a:ext uri="{FF2B5EF4-FFF2-40B4-BE49-F238E27FC236}">
                <a16:creationId xmlns:a16="http://schemas.microsoft.com/office/drawing/2014/main" id="{F28B5AA7-21F9-62D3-6D34-590F5AB5C3F5}"/>
              </a:ext>
            </a:extLst>
          </p:cNvPr>
          <p:cNvSpPr txBox="1"/>
          <p:nvPr/>
        </p:nvSpPr>
        <p:spPr>
          <a:xfrm>
            <a:off x="9956847" y="2547560"/>
            <a:ext cx="671736" cy="400110"/>
          </a:xfrm>
          <a:prstGeom prst="rect">
            <a:avLst/>
          </a:prstGeom>
          <a:noFill/>
        </p:spPr>
        <p:txBody>
          <a:bodyPr wrap="square">
            <a:spAutoFit/>
          </a:bodyPr>
          <a:lstStyle/>
          <a:p>
            <a:r>
              <a:rPr lang="en-US" altLang="zh-CN" dirty="0">
                <a:solidFill>
                  <a:srgbClr val="FF0000"/>
                </a:solidFill>
              </a:rPr>
              <a:t>D</a:t>
            </a:r>
            <a:endParaRPr lang="zh-CN" altLang="en-US"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51815" y="332740"/>
            <a:ext cx="11029315" cy="1383665"/>
          </a:xfrm>
          <a:prstGeom prst="rect">
            <a:avLst/>
          </a:prstGeom>
          <a:noFill/>
          <a:ln w="9525">
            <a:noFill/>
          </a:ln>
        </p:spPr>
        <p:txBody>
          <a:bodyPr wrap="square">
            <a:spAutoFit/>
          </a:bodyPr>
          <a:lstStyle/>
          <a:p>
            <a:pPr algn="l"/>
            <a:r>
              <a:rPr lang="en-US" sz="2800" dirty="0">
                <a:solidFill>
                  <a:srgbClr val="000000"/>
                </a:solidFill>
                <a:latin typeface="宋体" panose="02010600030101010101" pitchFamily="2" charset="-122"/>
                <a:cs typeface="微软雅黑 Light" panose="020B0502040204020203" charset="-122"/>
              </a:rPr>
              <a:t>4.  </a:t>
            </a:r>
            <a:r>
              <a:rPr lang="zh-CN" sz="2800" dirty="0">
                <a:solidFill>
                  <a:srgbClr val="333333"/>
                </a:solidFill>
                <a:latin typeface="宋体" panose="02010600030101010101" pitchFamily="2" charset="-122"/>
                <a:cs typeface="微软雅黑 Light" panose="020B0502040204020203" charset="-122"/>
              </a:rPr>
              <a:t>科学合理地疏果</a:t>
            </a:r>
            <a:r>
              <a:rPr lang="zh-CN" sz="2800" dirty="0">
                <a:latin typeface="宋体" panose="02010600030101010101" pitchFamily="2" charset="-122"/>
                <a:cs typeface="微软雅黑 Light" panose="020B0502040204020203" charset="-122"/>
              </a:rPr>
              <a:t>（人为地去除一部分幼果）</a:t>
            </a:r>
            <a:r>
              <a:rPr lang="zh-CN" sz="2800" dirty="0">
                <a:solidFill>
                  <a:srgbClr val="333333"/>
                </a:solidFill>
                <a:latin typeface="宋体" panose="02010600030101010101" pitchFamily="2" charset="-122"/>
                <a:cs typeface="微软雅黑 Light" panose="020B0502040204020203" charset="-122"/>
              </a:rPr>
              <a:t>，能减少养分消耗，提高坐果率和果实的品质。下图是</a:t>
            </a:r>
            <a:r>
              <a:rPr lang="zh-CN" sz="2800" dirty="0">
                <a:latin typeface="宋体" panose="02010600030101010101" pitchFamily="2" charset="-122"/>
                <a:cs typeface="微软雅黑 Light" panose="020B0502040204020203" charset="-122"/>
              </a:rPr>
              <a:t>疏果对某植物</a:t>
            </a:r>
            <a:r>
              <a:rPr lang="en-US" sz="2800" dirty="0">
                <a:latin typeface="宋体" panose="02010600030101010101" pitchFamily="2" charset="-122"/>
                <a:cs typeface="微软雅黑 Light" panose="020B0502040204020203" charset="-122"/>
              </a:rPr>
              <a:t>CO</a:t>
            </a:r>
            <a:r>
              <a:rPr lang="en-US" sz="2800" baseline="-25000" dirty="0">
                <a:latin typeface="宋体" panose="02010600030101010101" pitchFamily="2" charset="-122"/>
                <a:cs typeface="微软雅黑 Light" panose="020B0502040204020203" charset="-122"/>
              </a:rPr>
              <a:t>2</a:t>
            </a:r>
            <a:r>
              <a:rPr lang="zh-CN" sz="2800" dirty="0">
                <a:latin typeface="宋体" panose="02010600030101010101" pitchFamily="2" charset="-122"/>
                <a:cs typeface="微软雅黑 Light" panose="020B0502040204020203" charset="-122"/>
              </a:rPr>
              <a:t>同化速率及叶片蔗糖和淀粉积累的影响。有关叙述正确的是</a:t>
            </a:r>
            <a:endParaRPr lang="zh-CN" altLang="en-US" sz="2800" dirty="0">
              <a:latin typeface="宋体" panose="02010600030101010101" pitchFamily="2" charset="-122"/>
              <a:cs typeface="微软雅黑 Light" panose="020B0502040204020203" charset="-122"/>
            </a:endParaRPr>
          </a:p>
        </p:txBody>
      </p:sp>
      <p:pic>
        <p:nvPicPr>
          <p:cNvPr id="2" name="图片 1"/>
          <p:cNvPicPr/>
          <p:nvPr/>
        </p:nvPicPr>
        <p:blipFill>
          <a:blip r:embed="rId3"/>
          <a:stretch>
            <a:fillRect/>
          </a:stretch>
        </p:blipFill>
        <p:spPr>
          <a:xfrm>
            <a:off x="1487805" y="1794510"/>
            <a:ext cx="6226175" cy="2132330"/>
          </a:xfrm>
          <a:prstGeom prst="rect">
            <a:avLst/>
          </a:prstGeom>
          <a:noFill/>
          <a:ln w="9525">
            <a:noFill/>
          </a:ln>
        </p:spPr>
      </p:pic>
      <p:sp>
        <p:nvSpPr>
          <p:cNvPr id="101" name="文本框 100"/>
          <p:cNvSpPr txBox="1"/>
          <p:nvPr/>
        </p:nvSpPr>
        <p:spPr>
          <a:xfrm>
            <a:off x="552450" y="4076700"/>
            <a:ext cx="9666605" cy="1815882"/>
          </a:xfrm>
          <a:prstGeom prst="rect">
            <a:avLst/>
          </a:prstGeom>
          <a:noFill/>
          <a:ln w="9525">
            <a:noFill/>
          </a:ln>
        </p:spPr>
        <p:txBody>
          <a:bodyPr wrap="square">
            <a:spAutoFit/>
          </a:bodyPr>
          <a:lstStyle/>
          <a:p>
            <a:pPr algn="l"/>
            <a:r>
              <a:rPr lang="en-US" sz="2800" dirty="0">
                <a:latin typeface="宋体" panose="02010600030101010101" pitchFamily="2" charset="-122"/>
                <a:cs typeface="微软雅黑 Light" panose="020B0502040204020203" charset="-122"/>
              </a:rPr>
              <a:t>A</a:t>
            </a:r>
            <a:r>
              <a:rPr lang="zh-CN" sz="2800" dirty="0">
                <a:latin typeface="宋体" panose="02010600030101010101" pitchFamily="2" charset="-122"/>
                <a:cs typeface="微软雅黑 Light" panose="020B0502040204020203" charset="-122"/>
              </a:rPr>
              <a:t>．疏果百分率越大，叶片光合作用速率越高</a:t>
            </a:r>
          </a:p>
          <a:p>
            <a:pPr algn="l"/>
            <a:r>
              <a:rPr lang="zh-CN" sz="2800" dirty="0">
                <a:latin typeface="宋体" panose="02010600030101010101" pitchFamily="2" charset="-122"/>
                <a:cs typeface="微软雅黑 Light" panose="020B0502040204020203" charset="-122"/>
              </a:rPr>
              <a:t>B．疏果百分率下降会导致叶片蔗糖和淀粉积累增加</a:t>
            </a:r>
            <a:endParaRPr lang="zh-CN" sz="2800" dirty="0">
              <a:solidFill>
                <a:srgbClr val="FF0000"/>
              </a:solidFill>
              <a:latin typeface="宋体" panose="02010600030101010101" pitchFamily="2" charset="-122"/>
              <a:cs typeface="微软雅黑 Light" panose="020B0502040204020203" charset="-122"/>
            </a:endParaRPr>
          </a:p>
          <a:p>
            <a:pPr algn="l"/>
            <a:r>
              <a:rPr lang="zh-CN" sz="2800" dirty="0">
                <a:latin typeface="宋体" panose="02010600030101010101" pitchFamily="2" charset="-122"/>
                <a:cs typeface="微软雅黑 Light" panose="020B0502040204020203" charset="-122"/>
              </a:rPr>
              <a:t>C．若将部分叶片遮光会提高非遮光叶片CO</a:t>
            </a:r>
            <a:r>
              <a:rPr lang="en-US" sz="2800" baseline="-25000" dirty="0">
                <a:latin typeface="宋体" panose="02010600030101010101" pitchFamily="2" charset="-122"/>
                <a:cs typeface="微软雅黑 Light" panose="020B0502040204020203" charset="-122"/>
              </a:rPr>
              <a:t>2</a:t>
            </a:r>
            <a:r>
              <a:rPr lang="zh-CN" sz="2800" dirty="0">
                <a:latin typeface="宋体" panose="02010600030101010101" pitchFamily="2" charset="-122"/>
                <a:cs typeface="微软雅黑 Light" panose="020B0502040204020203" charset="-122"/>
              </a:rPr>
              <a:t>同化速率</a:t>
            </a:r>
          </a:p>
          <a:p>
            <a:pPr algn="l"/>
            <a:r>
              <a:rPr lang="zh-CN" sz="2800" dirty="0">
                <a:latin typeface="宋体" panose="02010600030101010101" pitchFamily="2" charset="-122"/>
                <a:cs typeface="微软雅黑 Light" panose="020B0502040204020203" charset="-122"/>
              </a:rPr>
              <a:t>D．叶片合成的蔗糖和淀粉积累在叶肉细胞的细胞质基质中</a:t>
            </a:r>
            <a:endParaRPr lang="zh-CN" altLang="en-US" sz="2800" dirty="0">
              <a:latin typeface="宋体" panose="02010600030101010101" pitchFamily="2" charset="-122"/>
              <a:cs typeface="微软雅黑 Light" panose="020B0502040204020203" charset="-122"/>
            </a:endParaRPr>
          </a:p>
        </p:txBody>
      </p:sp>
      <p:sp>
        <p:nvSpPr>
          <p:cNvPr id="3" name="文本框 2">
            <a:extLst>
              <a:ext uri="{FF2B5EF4-FFF2-40B4-BE49-F238E27FC236}">
                <a16:creationId xmlns:a16="http://schemas.microsoft.com/office/drawing/2014/main" id="{C0043BDA-B996-927E-7CBB-E2B20CC21832}"/>
              </a:ext>
            </a:extLst>
          </p:cNvPr>
          <p:cNvSpPr txBox="1"/>
          <p:nvPr/>
        </p:nvSpPr>
        <p:spPr>
          <a:xfrm>
            <a:off x="9956847" y="2547560"/>
            <a:ext cx="671736" cy="400110"/>
          </a:xfrm>
          <a:prstGeom prst="rect">
            <a:avLst/>
          </a:prstGeom>
          <a:noFill/>
        </p:spPr>
        <p:txBody>
          <a:bodyPr wrap="square">
            <a:spAutoFit/>
          </a:bodyPr>
          <a:lstStyle/>
          <a:p>
            <a:r>
              <a:rPr lang="en-US" altLang="zh-CN" dirty="0">
                <a:solidFill>
                  <a:srgbClr val="FF0000"/>
                </a:solidFill>
              </a:rPr>
              <a:t>C</a:t>
            </a:r>
            <a:endParaRPr lang="zh-CN" altLang="en-US"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p:nvPr/>
        </p:nvSpPr>
        <p:spPr>
          <a:xfrm>
            <a:off x="695960" y="621030"/>
            <a:ext cx="10300970" cy="4399915"/>
          </a:xfrm>
          <a:prstGeom prst="rect">
            <a:avLst/>
          </a:prstGeom>
          <a:noFill/>
          <a:ln w="9525">
            <a:noFill/>
          </a:ln>
        </p:spPr>
        <p:txBody>
          <a:bodyPr wrap="square" anchor="ctr">
            <a:spAutoFit/>
          </a:bodyPr>
          <a:lstStyle/>
          <a:p>
            <a:pPr algn="l" eaLnBrk="0" hangingPunct="0"/>
            <a:r>
              <a:rPr lang="zh-CN" altLang="zh-CN" sz="3600" b="1" dirty="0">
                <a:latin typeface="微软雅黑 Light" panose="020B0502040204020203" charset="-122"/>
                <a:ea typeface="微软雅黑 Light" panose="020B0502040204020203" charset="-122"/>
                <a:cs typeface="微软雅黑 Light" panose="020B0502040204020203" charset="-122"/>
              </a:rPr>
              <a:t>特别提示</a:t>
            </a:r>
            <a:r>
              <a:rPr lang="en-US" altLang="zh-CN" sz="3600" b="1" dirty="0">
                <a:latin typeface="微软雅黑 Light" panose="020B0502040204020203" charset="-122"/>
                <a:ea typeface="微软雅黑 Light" panose="020B0502040204020203" charset="-122"/>
                <a:cs typeface="微软雅黑 Light" panose="020B0502040204020203" charset="-122"/>
              </a:rPr>
              <a:t>:</a:t>
            </a:r>
          </a:p>
          <a:p>
            <a:pPr algn="l" eaLnBrk="0" hangingPunct="0"/>
            <a:endParaRPr lang="zh-CN" altLang="zh-CN" sz="3600" b="1" dirty="0">
              <a:latin typeface="微软雅黑 Light" panose="020B0502040204020203" charset="-122"/>
              <a:ea typeface="微软雅黑 Light" panose="020B0502040204020203" charset="-122"/>
              <a:cs typeface="微软雅黑 Light" panose="020B0502040204020203" charset="-122"/>
            </a:endParaRPr>
          </a:p>
          <a:p>
            <a:pPr algn="l" eaLnBrk="0" hangingPunct="0"/>
            <a:r>
              <a:rPr lang="zh-CN" altLang="en-US" sz="3600" b="1" dirty="0">
                <a:latin typeface="微软雅黑 Light" panose="020B0502040204020203" charset="-122"/>
                <a:ea typeface="微软雅黑 Light" panose="020B0502040204020203" charset="-122"/>
                <a:cs typeface="微软雅黑 Light" panose="020B0502040204020203" charset="-122"/>
              </a:rPr>
              <a:t>（</a:t>
            </a:r>
            <a:r>
              <a:rPr lang="en-US" altLang="zh-CN" sz="3600" b="1" dirty="0">
                <a:latin typeface="微软雅黑 Light" panose="020B0502040204020203" charset="-122"/>
                <a:ea typeface="微软雅黑 Light" panose="020B0502040204020203" charset="-122"/>
                <a:cs typeface="微软雅黑 Light" panose="020B0502040204020203" charset="-122"/>
              </a:rPr>
              <a:t>1</a:t>
            </a:r>
            <a:r>
              <a:rPr lang="zh-CN" altLang="en-US" sz="3600" b="1" dirty="0">
                <a:latin typeface="微软雅黑 Light" panose="020B0502040204020203" charset="-122"/>
                <a:ea typeface="微软雅黑 Light" panose="020B0502040204020203" charset="-122"/>
                <a:cs typeface="微软雅黑 Light" panose="020B0502040204020203" charset="-122"/>
              </a:rPr>
              <a:t>）建议做完</a:t>
            </a:r>
            <a:r>
              <a:rPr lang="en-US" altLang="zh-CN" sz="3600" b="1" dirty="0">
                <a:latin typeface="微软雅黑 Light" panose="020B0502040204020203" charset="-122"/>
                <a:ea typeface="微软雅黑 Light" panose="020B0502040204020203" charset="-122"/>
                <a:cs typeface="微软雅黑 Light" panose="020B0502040204020203" charset="-122"/>
              </a:rPr>
              <a:t>Ⅰ</a:t>
            </a:r>
            <a:r>
              <a:rPr lang="zh-CN" altLang="en-US" sz="3600" b="1" dirty="0">
                <a:latin typeface="微软雅黑 Light" panose="020B0502040204020203" charset="-122"/>
                <a:ea typeface="微软雅黑 Light" panose="020B0502040204020203" charset="-122"/>
                <a:cs typeface="微软雅黑 Light" panose="020B0502040204020203" charset="-122"/>
              </a:rPr>
              <a:t>卷涂卡后再做</a:t>
            </a:r>
            <a:r>
              <a:rPr lang="en-US" altLang="zh-CN" sz="3600" b="1" dirty="0">
                <a:latin typeface="微软雅黑 Light" panose="020B0502040204020203" charset="-122"/>
                <a:ea typeface="微软雅黑 Light" panose="020B0502040204020203" charset="-122"/>
                <a:cs typeface="微软雅黑 Light" panose="020B0502040204020203" charset="-122"/>
              </a:rPr>
              <a:t>Ⅱ</a:t>
            </a:r>
            <a:r>
              <a:rPr lang="zh-CN" altLang="en-US" sz="3600" b="1" dirty="0">
                <a:latin typeface="微软雅黑 Light" panose="020B0502040204020203" charset="-122"/>
                <a:ea typeface="微软雅黑 Light" panose="020B0502040204020203" charset="-122"/>
                <a:cs typeface="微软雅黑 Light" panose="020B0502040204020203" charset="-122"/>
              </a:rPr>
              <a:t>卷，切忌整张试卷答完后再涂卡，因为这样会由于时间紧张而出现错涂或漏涂现象。</a:t>
            </a:r>
            <a:endParaRPr lang="en-US" altLang="zh-CN" sz="3600" b="1" dirty="0">
              <a:latin typeface="微软雅黑 Light" panose="020B0502040204020203" charset="-122"/>
              <a:ea typeface="微软雅黑 Light" panose="020B0502040204020203" charset="-122"/>
              <a:cs typeface="微软雅黑 Light" panose="020B0502040204020203" charset="-122"/>
            </a:endParaRPr>
          </a:p>
          <a:p>
            <a:pPr algn="l" eaLnBrk="0" hangingPunct="0"/>
            <a:endParaRPr lang="zh-CN" altLang="en-US" sz="2800" b="1" dirty="0">
              <a:latin typeface="微软雅黑 Light" panose="020B0502040204020203" charset="-122"/>
              <a:ea typeface="微软雅黑 Light" panose="020B0502040204020203" charset="-122"/>
              <a:cs typeface="微软雅黑 Light" panose="020B0502040204020203" charset="-122"/>
            </a:endParaRPr>
          </a:p>
          <a:p>
            <a:pPr algn="l" eaLnBrk="0" hangingPunct="0"/>
            <a:r>
              <a:rPr lang="zh-CN" altLang="en-US" sz="3600" b="1" dirty="0">
                <a:latin typeface="微软雅黑 Light" panose="020B0502040204020203" charset="-122"/>
                <a:ea typeface="微软雅黑 Light" panose="020B0502040204020203" charset="-122"/>
                <a:cs typeface="微软雅黑 Light" panose="020B0502040204020203" charset="-122"/>
              </a:rPr>
              <a:t>（</a:t>
            </a:r>
            <a:r>
              <a:rPr lang="en-US" altLang="zh-CN" sz="3600" b="1" dirty="0">
                <a:latin typeface="微软雅黑 Light" panose="020B0502040204020203" charset="-122"/>
                <a:ea typeface="微软雅黑 Light" panose="020B0502040204020203" charset="-122"/>
                <a:cs typeface="微软雅黑 Light" panose="020B0502040204020203" charset="-122"/>
              </a:rPr>
              <a:t>2</a:t>
            </a:r>
            <a:r>
              <a:rPr lang="zh-CN" altLang="en-US" sz="3600" b="1" dirty="0">
                <a:latin typeface="微软雅黑 Light" panose="020B0502040204020203" charset="-122"/>
                <a:ea typeface="微软雅黑 Light" panose="020B0502040204020203" charset="-122"/>
                <a:cs typeface="微软雅黑 Light" panose="020B0502040204020203" charset="-122"/>
              </a:rPr>
              <a:t>）对于选择题，没有足够把握，不要随意更改已有结果。</a:t>
            </a:r>
            <a:endParaRPr lang="zh-CN" altLang="en-US" sz="7200" b="1" dirty="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8"/>
          <p:cNvSpPr txBox="1"/>
          <p:nvPr/>
        </p:nvSpPr>
        <p:spPr>
          <a:xfrm>
            <a:off x="506730" y="1917065"/>
            <a:ext cx="11178540" cy="4030980"/>
          </a:xfrm>
          <a:prstGeom prst="rect">
            <a:avLst/>
          </a:prstGeom>
          <a:noFill/>
          <a:ln w="9525">
            <a:noFill/>
          </a:ln>
        </p:spPr>
        <p:txBody>
          <a:bodyPr wrap="square">
            <a:spAutoFit/>
          </a:bodyPr>
          <a:lstStyle/>
          <a:p>
            <a:pPr algn="l"/>
            <a:r>
              <a:rPr lang="zh-CN" altLang="en-US" sz="3200" b="1" dirty="0">
                <a:latin typeface="Arial" panose="020B0604020202020204" pitchFamily="34" charset="0"/>
              </a:rPr>
              <a:t>简答题的得分的关键在于</a:t>
            </a:r>
            <a:r>
              <a:rPr lang="zh-CN" altLang="en-US" sz="3200" b="1" dirty="0">
                <a:solidFill>
                  <a:srgbClr val="FF0000"/>
                </a:solidFill>
                <a:latin typeface="Arial" panose="020B0604020202020204" pitchFamily="34" charset="0"/>
              </a:rPr>
              <a:t>“采分点”</a:t>
            </a:r>
            <a:r>
              <a:rPr lang="zh-CN" altLang="en-US" sz="3200" b="1" dirty="0">
                <a:latin typeface="Arial" panose="020B0604020202020204" pitchFamily="34" charset="0"/>
              </a:rPr>
              <a:t>。要准确、无误、科学、严谨将“采分点”清楚的表述出来，需要注意下几方面问题：</a:t>
            </a:r>
          </a:p>
          <a:p>
            <a:pPr algn="l"/>
            <a:r>
              <a:rPr lang="zh-CN" altLang="en-US" sz="3200" b="1" dirty="0">
                <a:latin typeface="Arial" panose="020B0604020202020204" pitchFamily="34" charset="0"/>
              </a:rPr>
              <a:t>①准确地获取信息</a:t>
            </a:r>
            <a:r>
              <a:rPr lang="zh-CN" altLang="en-US" sz="3200" b="1" dirty="0">
                <a:latin typeface="Arial" panose="020B0604020202020204" pitchFamily="34" charset="0"/>
                <a:sym typeface="Wingdings" panose="05000000000000000000" pitchFamily="2" charset="2"/>
              </a:rPr>
              <a:t>（</a:t>
            </a:r>
            <a:r>
              <a:rPr lang="zh-CN" altLang="en-US" sz="2800" b="1" dirty="0">
                <a:latin typeface="Arial" panose="020B0604020202020204" pitchFamily="34" charset="0"/>
                <a:sym typeface="Wingdings" panose="05000000000000000000" pitchFamily="2" charset="2"/>
              </a:rPr>
              <a:t>将每一个小题阅读完后，再作答</a:t>
            </a:r>
            <a:r>
              <a:rPr lang="zh-CN" altLang="en-US" sz="3200" b="1" dirty="0">
                <a:latin typeface="Arial" panose="020B0604020202020204" pitchFamily="34" charset="0"/>
                <a:sym typeface="Wingdings" panose="05000000000000000000" pitchFamily="2" charset="2"/>
              </a:rPr>
              <a:t>）</a:t>
            </a:r>
            <a:endParaRPr lang="zh-CN" altLang="en-US" sz="3200" b="1" dirty="0">
              <a:latin typeface="Arial" panose="020B0604020202020204" pitchFamily="34" charset="0"/>
            </a:endParaRPr>
          </a:p>
          <a:p>
            <a:pPr algn="l"/>
            <a:r>
              <a:rPr lang="zh-CN" altLang="en-US" sz="3200" b="1" dirty="0">
                <a:latin typeface="Arial" panose="020B0604020202020204" pitchFamily="34" charset="0"/>
              </a:rPr>
              <a:t>②准确地找到与知识的结合点：</a:t>
            </a:r>
          </a:p>
          <a:p>
            <a:pPr algn="l"/>
            <a:r>
              <a:rPr lang="en-US" altLang="en-US" sz="3200" b="1" dirty="0">
                <a:latin typeface="Arial" panose="020B0604020202020204" pitchFamily="34" charset="0"/>
              </a:rPr>
              <a:t>③</a:t>
            </a:r>
            <a:r>
              <a:rPr lang="zh-CN" altLang="en-US" sz="3200" b="1" dirty="0">
                <a:latin typeface="Arial" panose="020B0604020202020204" pitchFamily="34" charset="0"/>
              </a:rPr>
              <a:t>准确找到“采分点”进行作答：</a:t>
            </a:r>
            <a:endParaRPr lang="en-US" altLang="zh-CN" sz="3200" b="1" dirty="0">
              <a:latin typeface="Arial" panose="020B0604020202020204" pitchFamily="34" charset="0"/>
            </a:endParaRPr>
          </a:p>
          <a:p>
            <a:pPr algn="l"/>
            <a:r>
              <a:rPr lang="en-US" altLang="zh-CN" sz="3200" b="1" dirty="0">
                <a:latin typeface="Arial" panose="020B0604020202020204" pitchFamily="34" charset="0"/>
              </a:rPr>
              <a:t>④要尽量使用规范化的学科语言。</a:t>
            </a:r>
          </a:p>
          <a:p>
            <a:pPr algn="l"/>
            <a:r>
              <a:rPr lang="zh-CN" altLang="en-US" sz="3200" b="1" dirty="0">
                <a:latin typeface="微软雅黑" panose="020B0503020204020204" charset="-122"/>
                <a:ea typeface="微软雅黑" panose="020B0503020204020204" charset="-122"/>
              </a:rPr>
              <a:t>阅读教材和高考真题找语感</a:t>
            </a:r>
          </a:p>
          <a:p>
            <a:pPr algn="l"/>
            <a:endParaRPr lang="en-US" altLang="zh-CN" sz="3200" b="1" dirty="0">
              <a:latin typeface="微软雅黑" panose="020B0503020204020204" charset="-122"/>
              <a:ea typeface="微软雅黑" panose="020B0503020204020204" charset="-122"/>
            </a:endParaRPr>
          </a:p>
        </p:txBody>
      </p:sp>
      <p:sp>
        <p:nvSpPr>
          <p:cNvPr id="26627" name="WordArt 8"/>
          <p:cNvSpPr>
            <a:spLocks noTextEdit="1"/>
          </p:cNvSpPr>
          <p:nvPr/>
        </p:nvSpPr>
        <p:spPr>
          <a:xfrm rot="262606">
            <a:off x="3187383" y="337820"/>
            <a:ext cx="3959225" cy="1295400"/>
          </a:xfrm>
          <a:prstGeom prst="rect">
            <a:avLst/>
          </a:prstGeom>
        </p:spPr>
        <p:txBody>
          <a:bodyPr wrap="none" fromWordArt="1">
            <a:prstTxWarp prst="textSlantUp">
              <a:avLst>
                <a:gd name="adj" fmla="val 32056"/>
              </a:avLst>
            </a:prstTxWarp>
            <a:normAutofit/>
          </a:bodyPr>
          <a:lstStyle/>
          <a:p>
            <a:pPr algn="ctr"/>
            <a:r>
              <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100000" scaled="1"/>
                  <a:tileRect/>
                </a:gradFill>
                <a:effectLst>
                  <a:outerShdw dist="53882" dir="2699999" algn="ctr" rotWithShape="0">
                    <a:srgbClr val="9999FF">
                      <a:alpha val="79999"/>
                    </a:srgbClr>
                  </a:outerShdw>
                </a:effectLst>
                <a:latin typeface="宋体" panose="02010600030101010101" pitchFamily="2" charset="-122"/>
                <a:ea typeface="宋体" panose="02010600030101010101" pitchFamily="2" charset="-122"/>
              </a:rPr>
              <a:t>简答题解题策略</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480695" y="836295"/>
            <a:ext cx="8752999" cy="829945"/>
          </a:xfrm>
          <a:prstGeom prst="rect">
            <a:avLst/>
          </a:prstGeom>
          <a:noFill/>
          <a:ln w="9525">
            <a:noFill/>
          </a:ln>
        </p:spPr>
        <p:txBody>
          <a:bodyPr wrap="square">
            <a:spAutoFit/>
          </a:bodyPr>
          <a:lstStyle/>
          <a:p>
            <a:pPr marL="28575" indent="-28575" algn="l"/>
            <a:r>
              <a:rPr lang="zh-CN" sz="4800" b="1">
                <a:solidFill>
                  <a:schemeClr val="tx1"/>
                </a:solidFill>
                <a:latin typeface="微软雅黑" panose="020B0503020204020204" charset="-122"/>
                <a:ea typeface="微软雅黑" panose="020B0503020204020204" charset="-122"/>
              </a:rPr>
              <a:t>答案在教材和题干中寻找。</a:t>
            </a:r>
            <a:endParaRPr lang="zh-CN" altLang="en-US" sz="4800" b="1">
              <a:solidFill>
                <a:schemeClr val="tx1"/>
              </a:solidFill>
              <a:latin typeface="微软雅黑" panose="020B0503020204020204" charset="-122"/>
              <a:ea typeface="微软雅黑" panose="020B0503020204020204" charset="-122"/>
            </a:endParaRPr>
          </a:p>
        </p:txBody>
      </p:sp>
      <p:sp>
        <p:nvSpPr>
          <p:cNvPr id="43010" name="矩形 1"/>
          <p:cNvSpPr/>
          <p:nvPr/>
        </p:nvSpPr>
        <p:spPr>
          <a:xfrm>
            <a:off x="551815" y="2132965"/>
            <a:ext cx="10851515" cy="2614930"/>
          </a:xfrm>
          <a:prstGeom prst="rect">
            <a:avLst/>
          </a:prstGeom>
          <a:noFill/>
          <a:ln w="9525">
            <a:noFill/>
          </a:ln>
        </p:spPr>
        <p:txBody>
          <a:bodyPr wrap="square">
            <a:spAutoFit/>
          </a:bodyPr>
          <a:lstStyle/>
          <a:p>
            <a:pPr algn="l"/>
            <a:r>
              <a:rPr lang="zh-CN" altLang="zh-CN" sz="3600" b="1" dirty="0">
                <a:latin typeface="Verdana" panose="020B0604030504040204" pitchFamily="34" charset="0"/>
              </a:rPr>
              <a:t>特别提示：</a:t>
            </a:r>
            <a:endParaRPr lang="en-US" altLang="zh-CN" sz="3600" b="1" dirty="0">
              <a:latin typeface="Verdana" panose="020B0604030504040204" pitchFamily="34" charset="0"/>
            </a:endParaRPr>
          </a:p>
          <a:p>
            <a:pPr algn="l"/>
            <a:endParaRPr lang="en-US" altLang="zh-CN" b="1" dirty="0">
              <a:latin typeface="Verdana" panose="020B0604030504040204" pitchFamily="34" charset="0"/>
            </a:endParaRPr>
          </a:p>
          <a:p>
            <a:pPr algn="l"/>
            <a:r>
              <a:rPr lang="zh-CN" altLang="zh-CN" sz="3600" b="1" dirty="0">
                <a:latin typeface="Verdana" panose="020B0604030504040204" pitchFamily="34" charset="0"/>
              </a:rPr>
              <a:t>尽量避免写错别字；用短句回答，力求简洁；生物学中化学反应关系式书写规范</a:t>
            </a:r>
            <a:r>
              <a:rPr lang="zh-CN" altLang="en-US" sz="3600" b="1" dirty="0">
                <a:latin typeface="Verdana" panose="020B0604030504040204" pitchFamily="34" charset="0"/>
              </a:rPr>
              <a:t>，话要说完整</a:t>
            </a:r>
            <a:r>
              <a:rPr lang="zh-CN" altLang="zh-CN" sz="3600" b="1" dirty="0">
                <a:latin typeface="Verdana" panose="020B0604030504040204" pitchFamily="34" charset="0"/>
              </a:rPr>
              <a:t>等，这些都有助于你在高考中获得更高的分数。</a:t>
            </a:r>
            <a:endParaRPr lang="zh-CN" altLang="en-US" sz="3600" b="1" dirty="0">
              <a:latin typeface="Verdan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3570" y="1052830"/>
            <a:ext cx="11348720" cy="4030980"/>
          </a:xfrm>
          <a:prstGeom prst="rect">
            <a:avLst/>
          </a:prstGeom>
          <a:noFill/>
        </p:spPr>
        <p:txBody>
          <a:bodyPr wrap="square" rtlCol="0" anchor="t">
            <a:spAutoFit/>
          </a:bodyPr>
          <a:lstStyle/>
          <a:p>
            <a:pPr algn="l"/>
            <a:r>
              <a:rPr lang="en-US" alt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1</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、只给一条横线不等于就填一项内容。</a:t>
            </a:r>
          </a:p>
          <a:p>
            <a:pPr algn="l"/>
            <a:r>
              <a:rPr lang="en-US" alt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、你是否充分利用了实验的材料。</a:t>
            </a:r>
          </a:p>
          <a:p>
            <a:pPr algn="l"/>
            <a:r>
              <a:rPr lang="en-US" alt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3</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、提示的内容你用上了吗？ </a:t>
            </a:r>
          </a:p>
          <a:p>
            <a:pPr algn="l"/>
            <a:r>
              <a:rPr lang="en-US" alt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4</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、图像的横纵坐标要知道表示什么，不能经验主义。</a:t>
            </a:r>
          </a:p>
          <a:p>
            <a:pPr algn="l"/>
            <a:r>
              <a:rPr lang="en-US" alt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5</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、审题不误解题功，有疑难需再审题。 </a:t>
            </a:r>
          </a:p>
          <a:p>
            <a:pPr algn="l"/>
            <a:r>
              <a:rPr lang="en-US" alt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6</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、“山穷水尽疑无路，柳暗花明</a:t>
            </a:r>
            <a:r>
              <a:rPr lang="zh-CN" altLang="en-US" sz="3200" dirty="0">
                <a:solidFill>
                  <a:srgbClr val="000000"/>
                </a:solidFill>
                <a:latin typeface="微软雅黑" panose="020B0503020204020204" charset="-122"/>
                <a:ea typeface="微软雅黑" panose="020B0503020204020204" charset="-122"/>
                <a:cs typeface="微软雅黑" panose="020B0503020204020204" charset="-122"/>
                <a:sym typeface="+mn-ea"/>
              </a:rPr>
              <a:t>又</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一村”不可钻牛角尖、死胡同。</a:t>
            </a:r>
          </a:p>
          <a:p>
            <a:pPr algn="l"/>
            <a:r>
              <a:rPr lang="en-US" alt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7</a:t>
            </a:r>
            <a:r>
              <a:rPr lang="zh-CN" sz="3200" dirty="0">
                <a:solidFill>
                  <a:srgbClr val="000000"/>
                </a:solidFill>
                <a:latin typeface="微软雅黑" panose="020B0503020204020204" charset="-122"/>
                <a:ea typeface="微软雅黑" panose="020B0503020204020204" charset="-122"/>
                <a:cs typeface="微软雅黑" panose="020B0503020204020204" charset="-122"/>
                <a:sym typeface="+mn-ea"/>
              </a:rPr>
              <a:t>、最关键的是：知道做什么，其次才是怎么做。</a:t>
            </a:r>
            <a:endParaRPr lang="zh-CN" altLang="en-US" sz="3200"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box 442"/>
          <p:cNvSpPr/>
          <p:nvPr/>
        </p:nvSpPr>
        <p:spPr>
          <a:xfrm>
            <a:off x="263525" y="3274695"/>
            <a:ext cx="11609705" cy="2835275"/>
          </a:xfrm>
          <a:prstGeom prst="rect">
            <a:avLst/>
          </a:prstGeom>
          <a:noFill/>
          <a:ln w="0" cap="flat">
            <a:noFill/>
            <a:prstDash val="solid"/>
            <a:miter lim="0"/>
          </a:ln>
        </p:spPr>
        <p:txBody>
          <a:bodyPr vert="horz" wrap="square" lIns="0" tIns="0" rIns="0" bIns="0"/>
          <a:lstStyle/>
          <a:p>
            <a:pPr algn="l" rtl="0" eaLnBrk="0">
              <a:lnSpc>
                <a:spcPct val="79000"/>
              </a:lnSpc>
            </a:pPr>
            <a:endParaRPr sz="200" dirty="0">
              <a:latin typeface="Arial" panose="020B0604020202020204"/>
              <a:ea typeface="Arial" panose="020B0604020202020204"/>
              <a:cs typeface="Arial" panose="020B0604020202020204"/>
            </a:endParaRPr>
          </a:p>
          <a:p>
            <a:pPr marL="15240" indent="147955" algn="l" rtl="0" eaLnBrk="0">
              <a:lnSpc>
                <a:spcPct val="101000"/>
              </a:lnSpc>
            </a:pPr>
            <a:r>
              <a:rPr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（1） 寒冷环境中， 机体冷觉感受器兴奋， 兴奋在神经纤维上以__</a:t>
            </a:r>
            <a:r>
              <a:rPr u="sng" kern="0" spc="-50" dirty="0">
                <a:solidFill>
                  <a:srgbClr val="00B050">
                    <a:alpha val="100000"/>
                  </a:srgbClr>
                </a:solidFill>
                <a:latin typeface="微软雅黑" panose="020B0503020204020204" charset="-122"/>
                <a:ea typeface="微软雅黑" panose="020B0503020204020204" charset="-122"/>
                <a:cs typeface="微软雅黑" panose="020B0503020204020204" charset="-122"/>
              </a:rPr>
              <a:t>电信号</a:t>
            </a:r>
            <a:r>
              <a:rPr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__的</a:t>
            </a:r>
            <a:r>
              <a:rPr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形式传导， 进而</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引起下丘脑的_</a:t>
            </a:r>
            <a:r>
              <a:rPr u="sng" kern="0" spc="0" dirty="0">
                <a:solidFill>
                  <a:srgbClr val="00B050">
                    <a:alpha val="100000"/>
                  </a:srgbClr>
                </a:solidFill>
                <a:latin typeface="微软雅黑" panose="020B0503020204020204" charset="-122"/>
                <a:ea typeface="微软雅黑" panose="020B0503020204020204" charset="-122"/>
                <a:cs typeface="微软雅黑" panose="020B0503020204020204" charset="-122"/>
              </a:rPr>
              <a:t>体温调节中枢</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_兴奋</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再经下丘脑一垂体一甲状腺轴的分级调节作用， TH分泌</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增加， TH作用于某些靶</a:t>
            </a:r>
            <a:r>
              <a:rPr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细胞后， 激活了线粒体膜上的相关蛋白质， 导致有机物氧化分解释放的能</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量无法转化成</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ATP</a:t>
            </a:r>
            <a:r>
              <a:rPr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中的化学能。此时线粒体中发生的能量转</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化是</a:t>
            </a:r>
            <a:r>
              <a:rPr u="sng" kern="0" spc="10" dirty="0">
                <a:solidFill>
                  <a:srgbClr val="FF0000">
                    <a:alpha val="100000"/>
                  </a:srgbClr>
                </a:solidFill>
                <a:latin typeface="微软雅黑" panose="020B0503020204020204" charset="-122"/>
                <a:ea typeface="微软雅黑" panose="020B0503020204020204" charset="-122"/>
                <a:cs typeface="微软雅黑" panose="020B0503020204020204" charset="-122"/>
              </a:rPr>
              <a:t>有机物中的化学能转化为热能</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L="15240" indent="147955" algn="l" rtl="0" eaLnBrk="0">
              <a:lnSpc>
                <a:spcPct val="102000"/>
              </a:lnSpc>
              <a:spcBef>
                <a:spcPts val="20"/>
              </a:spcBef>
            </a:pPr>
            <a:r>
              <a:rPr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（2） 当血液中的TH浓度增高时， 会_</a:t>
            </a:r>
            <a:r>
              <a:rPr u="sng" kern="0" spc="-40" dirty="0">
                <a:solidFill>
                  <a:srgbClr val="FF0000">
                    <a:alpha val="100000"/>
                  </a:srgbClr>
                </a:solidFill>
                <a:latin typeface="微软雅黑" panose="020B0503020204020204" charset="-122"/>
                <a:ea typeface="微软雅黑" panose="020B0503020204020204" charset="-122"/>
                <a:cs typeface="微软雅黑" panose="020B0503020204020204" charset="-122"/>
              </a:rPr>
              <a:t>抑制</a:t>
            </a:r>
            <a:r>
              <a:rPr u="sng"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_</a:t>
            </a:r>
            <a:r>
              <a:rPr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下丘脑和垂体的活动， 使TH含量维</a:t>
            </a:r>
            <a:r>
              <a:rPr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持正常生理水平。</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该过程中， 垂体分泌TSH可受到TRH和T</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H的调节， 其结构基础是垂体细胞有__</a:t>
            </a:r>
            <a:r>
              <a:rPr u="sng" kern="0" spc="-10" dirty="0">
                <a:solidFill>
                  <a:srgbClr val="FF0000">
                    <a:alpha val="100000"/>
                  </a:srgbClr>
                </a:solidFill>
                <a:latin typeface="微软雅黑" panose="020B0503020204020204" charset="-122"/>
                <a:ea typeface="微软雅黑" panose="020B0503020204020204" charset="-122"/>
                <a:cs typeface="微软雅黑" panose="020B0503020204020204" charset="-122"/>
              </a:rPr>
              <a:t>TRH和TH的特异</a:t>
            </a:r>
            <a:r>
              <a:rPr u="sng" kern="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性受体 </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__。</a:t>
            </a:r>
            <a:endParaRPr dirty="0">
              <a:latin typeface="微软雅黑" panose="020B0503020204020204" charset="-122"/>
              <a:ea typeface="微软雅黑" panose="020B0503020204020204" charset="-122"/>
              <a:cs typeface="微软雅黑" panose="020B0503020204020204" charset="-122"/>
            </a:endParaRPr>
          </a:p>
          <a:p>
            <a:pPr marL="12700" indent="150495" algn="l" rtl="0" eaLnBrk="0">
              <a:lnSpc>
                <a:spcPct val="104000"/>
              </a:lnSpc>
              <a:spcBef>
                <a:spcPts val="40"/>
              </a:spcBef>
            </a:pPr>
            <a:r>
              <a:rPr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（3） TH对垂体的反馈调节主要有两种方式， 一种是TH进入垂体细胞内</a:t>
            </a:r>
            <a:r>
              <a:rPr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 抑制TSH基因的表达，</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从而</a:t>
            </a:r>
            <a:r>
              <a:rPr u="sng" kern="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导致TSH合成量和分泌量减少</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__；</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另一种方式是通过降低垂体细胞对TRH的敏感性， 从而   </a:t>
            </a:r>
            <a:r>
              <a:rPr u="sng" kern="0" spc="20" dirty="0">
                <a:solidFill>
                  <a:srgbClr val="FF0000">
                    <a:alpha val="100000"/>
                  </a:srgbClr>
                </a:solidFill>
                <a:latin typeface="微软雅黑" panose="020B0503020204020204" charset="-122"/>
                <a:ea typeface="微软雅黑" panose="020B0503020204020204" charset="-122"/>
                <a:cs typeface="微软雅黑" panose="020B0503020204020204" charset="-122"/>
              </a:rPr>
              <a:t>抑制</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TRH</a:t>
            </a:r>
            <a:r>
              <a:rPr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对垂体</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细胞的作用。</a:t>
            </a:r>
          </a:p>
        </p:txBody>
      </p:sp>
      <p:pic>
        <p:nvPicPr>
          <p:cNvPr id="444" name="picture 444"/>
          <p:cNvPicPr>
            <a:picLocks noChangeAspect="1"/>
          </p:cNvPicPr>
          <p:nvPr/>
        </p:nvPicPr>
        <p:blipFill>
          <a:blip r:embed="rId2"/>
          <a:stretch>
            <a:fillRect/>
          </a:stretch>
        </p:blipFill>
        <p:spPr>
          <a:xfrm rot="21600000">
            <a:off x="1703577" y="1845437"/>
            <a:ext cx="7147560" cy="1429511"/>
          </a:xfrm>
          <a:prstGeom prst="rect">
            <a:avLst/>
          </a:prstGeom>
        </p:spPr>
      </p:pic>
      <p:sp>
        <p:nvSpPr>
          <p:cNvPr id="446" name="textbox 446"/>
          <p:cNvSpPr/>
          <p:nvPr/>
        </p:nvSpPr>
        <p:spPr>
          <a:xfrm>
            <a:off x="479425" y="836930"/>
            <a:ext cx="11303000" cy="839470"/>
          </a:xfrm>
          <a:prstGeom prst="rect">
            <a:avLst/>
          </a:prstGeom>
          <a:noFill/>
          <a:ln w="0" cap="flat">
            <a:noFill/>
            <a:prstDash val="solid"/>
            <a:miter lim="0"/>
          </a:ln>
        </p:spPr>
        <p:txBody>
          <a:bodyPr vert="horz" wrap="square" lIns="0" tIns="0" rIns="0" bIns="0"/>
          <a:lstStyle/>
          <a:p>
            <a:pPr algn="l" rtl="0" eaLnBrk="0">
              <a:lnSpc>
                <a:spcPct val="84000"/>
              </a:lnSpc>
            </a:pPr>
            <a:endParaRPr sz="200" dirty="0">
              <a:latin typeface="Arial" panose="020B0604020202020204"/>
              <a:ea typeface="Arial" panose="020B0604020202020204"/>
              <a:cs typeface="Arial" panose="020B0604020202020204"/>
            </a:endParaRPr>
          </a:p>
          <a:p>
            <a:pPr marL="15875" algn="l" rtl="0" eaLnBrk="0">
              <a:lnSpc>
                <a:spcPct val="88000"/>
              </a:lnSpc>
            </a:pPr>
            <a:r>
              <a:rPr kern="0" spc="0" dirty="0">
                <a:solidFill>
                  <a:srgbClr val="0070C0">
                    <a:alpha val="100000"/>
                  </a:srgbClr>
                </a:solidFill>
                <a:latin typeface="Arial" panose="020B0604020202020204"/>
                <a:ea typeface="Arial" panose="020B0604020202020204"/>
                <a:cs typeface="Arial" panose="020B0604020202020204"/>
              </a:rPr>
              <a:t>2021</a:t>
            </a:r>
            <a:r>
              <a:rPr kern="0" spc="0" dirty="0">
                <a:solidFill>
                  <a:srgbClr val="0070C0">
                    <a:alpha val="100000"/>
                  </a:srgbClr>
                </a:solidFill>
                <a:latin typeface="黑体" panose="02010609060101010101" pitchFamily="2" charset="-122"/>
                <a:ea typeface="黑体" panose="02010609060101010101" pitchFamily="2" charset="-122"/>
                <a:cs typeface="黑体" panose="02010609060101010101" pitchFamily="2" charset="-122"/>
              </a:rPr>
              <a:t>辽宁卷</a:t>
            </a:r>
            <a:r>
              <a:rPr kern="0" spc="-280" dirty="0">
                <a:solidFill>
                  <a:srgbClr val="0070C0">
                    <a:alpha val="100000"/>
                  </a:srgbClr>
                </a:solidFill>
                <a:latin typeface="黑体" panose="02010609060101010101" pitchFamily="2" charset="-122"/>
                <a:ea typeface="黑体" panose="02010609060101010101" pitchFamily="2" charset="-122"/>
                <a:cs typeface="黑体" panose="02010609060101010101" pitchFamily="2" charset="-122"/>
              </a:rPr>
              <a:t> </a:t>
            </a:r>
            <a:r>
              <a:rPr kern="0" spc="0" dirty="0">
                <a:solidFill>
                  <a:srgbClr val="0070C0">
                    <a:alpha val="100000"/>
                  </a:srgbClr>
                </a:solidFill>
                <a:latin typeface="Arial" panose="020B0604020202020204"/>
                <a:ea typeface="Arial" panose="020B0604020202020204"/>
                <a:cs typeface="Arial" panose="020B0604020202020204"/>
              </a:rPr>
              <a:t>T21</a:t>
            </a:r>
            <a:r>
              <a:rPr kern="0" spc="0" dirty="0">
                <a:solidFill>
                  <a:srgbClr val="0070C0">
                    <a:alpha val="100000"/>
                  </a:srgbClr>
                </a:solidFill>
                <a:latin typeface="黑体" panose="02010609060101010101" pitchFamily="2" charset="-122"/>
                <a:ea typeface="黑体" panose="02010609060101010101" pitchFamily="2" charset="-122"/>
                <a:cs typeface="黑体" panose="02010609060101010101" pitchFamily="2" charset="-122"/>
              </a:rPr>
              <a:t>（</a:t>
            </a:r>
            <a:r>
              <a:rPr kern="0" spc="0" dirty="0">
                <a:solidFill>
                  <a:srgbClr val="0070C0">
                    <a:alpha val="100000"/>
                  </a:srgbClr>
                </a:solidFill>
                <a:latin typeface="Arial" panose="020B0604020202020204"/>
                <a:ea typeface="Arial" panose="020B0604020202020204"/>
                <a:cs typeface="Arial" panose="020B0604020202020204"/>
              </a:rPr>
              <a:t>9</a:t>
            </a:r>
            <a:r>
              <a:rPr kern="0" spc="0" dirty="0">
                <a:solidFill>
                  <a:srgbClr val="0070C0">
                    <a:alpha val="100000"/>
                  </a:srgbClr>
                </a:solidFill>
                <a:latin typeface="黑体" panose="02010609060101010101" pitchFamily="2" charset="-122"/>
                <a:ea typeface="黑体" panose="02010609060101010101" pitchFamily="2" charset="-122"/>
                <a:cs typeface="黑体" panose="02010609060101010101" pitchFamily="2" charset="-122"/>
              </a:rPr>
              <a:t>分）</a:t>
            </a:r>
            <a:endParaRPr dirty="0">
              <a:latin typeface="黑体" panose="02010609060101010101" pitchFamily="2" charset="-122"/>
              <a:ea typeface="黑体" panose="02010609060101010101" pitchFamily="2" charset="-122"/>
              <a:cs typeface="黑体" panose="02010609060101010101" pitchFamily="2" charset="-122"/>
            </a:endParaRPr>
          </a:p>
          <a:p>
            <a:pPr marL="12700" indent="22860" algn="l" rtl="0" eaLnBrk="0">
              <a:lnSpc>
                <a:spcPct val="104000"/>
              </a:lnSpc>
              <a:spcBef>
                <a:spcPts val="10"/>
              </a:spcBef>
            </a:pPr>
            <a:r>
              <a:rPr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甲状腺激素 （TH） 作用于体内几乎所有的细胞， 能使靶细胞</a:t>
            </a:r>
            <a:r>
              <a:rPr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代谢速率加快， 氧气消耗量增加，</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产热量增加下图为TH分泌的调节途径示意图， 回答下</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列问题：</a:t>
            </a:r>
          </a:p>
        </p:txBody>
      </p:sp>
      <p:sp>
        <p:nvSpPr>
          <p:cNvPr id="448" name="textbox 448"/>
          <p:cNvSpPr/>
          <p:nvPr/>
        </p:nvSpPr>
        <p:spPr>
          <a:xfrm>
            <a:off x="4592586" y="286728"/>
            <a:ext cx="3371850" cy="59245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20204"/>
              <a:ea typeface="Arial" panose="020B0604020202020204"/>
              <a:cs typeface="Arial" panose="020B0604020202020204"/>
            </a:endParaRPr>
          </a:p>
          <a:p>
            <a:pPr marL="12700" algn="l" rtl="0" eaLnBrk="0">
              <a:lnSpc>
                <a:spcPct val="76000"/>
              </a:lnSpc>
            </a:pPr>
            <a:r>
              <a:rPr sz="4900" kern="0" spc="0" dirty="0">
                <a:solidFill>
                  <a:srgbClr val="0D0D0D">
                    <a:alpha val="100000"/>
                  </a:srgbClr>
                </a:solidFill>
                <a:latin typeface="Arial" panose="020B0604020202020204"/>
                <a:ea typeface="Arial" panose="020B0604020202020204"/>
                <a:cs typeface="Arial" panose="020B0604020202020204"/>
              </a:rPr>
              <a:t>&gt;</a:t>
            </a:r>
            <a:r>
              <a:rPr sz="4900" kern="0" spc="1300" dirty="0">
                <a:solidFill>
                  <a:srgbClr val="0D0D0D">
                    <a:alpha val="100000"/>
                  </a:srgbClr>
                </a:solidFill>
                <a:latin typeface="Arial" panose="020B0604020202020204"/>
                <a:ea typeface="Arial" panose="020B0604020202020204"/>
                <a:cs typeface="Arial" panose="020B0604020202020204"/>
              </a:rPr>
              <a:t> </a:t>
            </a:r>
            <a:r>
              <a:rPr sz="2600" b="1" kern="0" spc="0" dirty="0">
                <a:solidFill>
                  <a:srgbClr val="0D0D0D">
                    <a:alpha val="100000"/>
                  </a:srgbClr>
                </a:solidFill>
                <a:latin typeface="微软雅黑" panose="020B0503020204020204" charset="-122"/>
                <a:ea typeface="微软雅黑" panose="020B0503020204020204" charset="-122"/>
                <a:cs typeface="微软雅黑" panose="020B0503020204020204" charset="-122"/>
              </a:rPr>
              <a:t>非选择题答题策略</a:t>
            </a:r>
            <a:endParaRPr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rect 642"/>
          <p:cNvSpPr/>
          <p:nvPr/>
        </p:nvSpPr>
        <p:spPr>
          <a:xfrm>
            <a:off x="992022" y="554735"/>
            <a:ext cx="10125557" cy="5944133"/>
          </a:xfrm>
          <a:prstGeom prst="rect">
            <a:avLst/>
          </a:prstGeom>
          <a:solidFill>
            <a:srgbClr val="F2F2F2">
              <a:alpha val="93333"/>
            </a:srgbClr>
          </a:solidFill>
          <a:ln w="0" cap="flat">
            <a:noFill/>
            <a:prstDash val="solid"/>
            <a:miter lim="0"/>
          </a:ln>
        </p:spPr>
        <p:txBody>
          <a:bodyPr rtlCol="0"/>
          <a:lstStyle/>
          <a:p>
            <a:pPr algn="ctr"/>
            <a:endParaRPr lang="zh-CN" altLang="en-US"/>
          </a:p>
        </p:txBody>
      </p:sp>
      <p:sp>
        <p:nvSpPr>
          <p:cNvPr id="646" name="textbox 646"/>
          <p:cNvSpPr/>
          <p:nvPr/>
        </p:nvSpPr>
        <p:spPr>
          <a:xfrm>
            <a:off x="934085" y="621030"/>
            <a:ext cx="10323830" cy="1730375"/>
          </a:xfrm>
          <a:prstGeom prst="rect">
            <a:avLst/>
          </a:prstGeom>
          <a:noFill/>
          <a:ln w="0" cap="flat">
            <a:noFill/>
            <a:prstDash val="solid"/>
            <a:miter lim="0"/>
          </a:ln>
        </p:spPr>
        <p:txBody>
          <a:bodyPr vert="horz" wrap="square" lIns="0" tIns="0" rIns="0" bIns="0"/>
          <a:lstStyle/>
          <a:p>
            <a:pPr algn="l" rtl="0" eaLnBrk="0">
              <a:lnSpc>
                <a:spcPct val="71000"/>
              </a:lnSpc>
            </a:pPr>
            <a:endParaRPr sz="100" dirty="0">
              <a:latin typeface="Arial" panose="020B0604020202020204"/>
              <a:ea typeface="Arial" panose="020B0604020202020204"/>
              <a:cs typeface="Arial" panose="020B0604020202020204"/>
            </a:endParaRPr>
          </a:p>
          <a:p>
            <a:pPr marL="16510" indent="-3810" algn="l" rtl="0" eaLnBrk="0">
              <a:lnSpc>
                <a:spcPct val="111000"/>
              </a:lnSpc>
            </a:pPr>
            <a:r>
              <a:rPr sz="21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果蝇的灰体对黄体是显性性状，</a:t>
            </a:r>
            <a:r>
              <a:rPr sz="2100" kern="0" spc="1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由X染色体</a:t>
            </a:r>
            <a:r>
              <a:rPr sz="21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上的1对等位基因 （用A/a表示） 控制； </a:t>
            </a:r>
            <a:r>
              <a:rPr sz="21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长翅对残翅是显性性</a:t>
            </a:r>
            <a:r>
              <a:rPr sz="21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状，</a:t>
            </a:r>
            <a:r>
              <a:rPr sz="2100" kern="0" spc="1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由常染色体上的1对等位基因 （用B/b表示） 控制。</a:t>
            </a:r>
            <a:endParaRPr sz="2100" dirty="0">
              <a:latin typeface="微软雅黑" panose="020B0503020204020204" charset="-122"/>
              <a:ea typeface="微软雅黑" panose="020B0503020204020204" charset="-122"/>
              <a:cs typeface="微软雅黑" panose="020B0503020204020204" charset="-122"/>
            </a:endParaRPr>
          </a:p>
          <a:p>
            <a:pPr marL="29845" algn="l" rtl="0" eaLnBrk="0">
              <a:lnSpc>
                <a:spcPct val="88000"/>
              </a:lnSpc>
              <a:spcBef>
                <a:spcPts val="50"/>
              </a:spcBef>
            </a:pP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回答下列问题：</a:t>
            </a:r>
            <a:endParaRPr sz="2100" dirty="0">
              <a:latin typeface="微软雅黑" panose="020B0503020204020204" charset="-122"/>
              <a:ea typeface="微软雅黑" panose="020B0503020204020204" charset="-122"/>
              <a:cs typeface="微软雅黑" panose="020B0503020204020204" charset="-122"/>
            </a:endParaRPr>
          </a:p>
          <a:p>
            <a:pPr marL="12700" indent="17145" algn="l" rtl="0" eaLnBrk="0">
              <a:lnSpc>
                <a:spcPct val="110000"/>
              </a:lnSpc>
              <a:spcBef>
                <a:spcPts val="35"/>
              </a:spcBef>
            </a:pPr>
            <a:endParaRPr sz="2100" dirty="0">
              <a:latin typeface="微软雅黑" panose="020B0503020204020204" charset="-122"/>
              <a:ea typeface="微软雅黑" panose="020B0503020204020204" charset="-122"/>
              <a:cs typeface="微软雅黑" panose="020B0503020204020204" charset="-122"/>
            </a:endParaRPr>
          </a:p>
        </p:txBody>
      </p:sp>
      <p:sp>
        <p:nvSpPr>
          <p:cNvPr id="652" name="textbox 652"/>
          <p:cNvSpPr/>
          <p:nvPr/>
        </p:nvSpPr>
        <p:spPr>
          <a:xfrm>
            <a:off x="1056005" y="1988820"/>
            <a:ext cx="5495290" cy="313182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indent="17145" algn="l" rtl="0" eaLnBrk="0">
              <a:lnSpc>
                <a:spcPct val="106000"/>
              </a:lnSpc>
            </a:pPr>
            <a:r>
              <a:rPr sz="21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(1)请用灰体纯合</a:t>
            </a:r>
            <a:r>
              <a:rPr sz="21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子雌果蝇和黄体雄果蝇为实验材料， 设计杂交实验以获得黄体</a:t>
            </a:r>
            <a:r>
              <a:rPr sz="21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雌果蝇。 （要求： 用遗传图解表示杂交过程。）</a:t>
            </a:r>
            <a:endParaRPr sz="2100" dirty="0">
              <a:latin typeface="微软雅黑" panose="020B0503020204020204" charset="-122"/>
              <a:ea typeface="微软雅黑" panose="020B0503020204020204" charset="-122"/>
              <a:cs typeface="微软雅黑" panose="020B0503020204020204" charset="-122"/>
            </a:endParaRPr>
          </a:p>
          <a:p>
            <a:pPr marL="12700" indent="17145" algn="l" rtl="0" eaLnBrk="0">
              <a:lnSpc>
                <a:spcPct val="106000"/>
              </a:lnSpc>
            </a:pPr>
            <a:r>
              <a:rPr sz="21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(2)若用黄体残翅雌果蝇与纯合灰体长翅雄果蝇作为亲本杂交得到F</a:t>
            </a:r>
            <a:r>
              <a:rPr sz="2100" kern="0" spc="50" baseline="-20000" dirty="0">
                <a:solidFill>
                  <a:srgbClr val="000000">
                    <a:alpha val="100000"/>
                  </a:srgbClr>
                </a:solidFill>
                <a:latin typeface="微软雅黑" panose="020B0503020204020204" charset="-122"/>
                <a:ea typeface="微软雅黑" panose="020B0503020204020204" charset="-122"/>
                <a:cs typeface="微软雅黑" panose="020B0503020204020204" charset="-122"/>
              </a:rPr>
              <a:t>1</a:t>
            </a:r>
            <a:r>
              <a:rPr sz="21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 F</a:t>
            </a:r>
            <a:r>
              <a:rPr sz="2100" kern="0" spc="50" baseline="-20000" dirty="0">
                <a:solidFill>
                  <a:srgbClr val="000000">
                    <a:alpha val="100000"/>
                  </a:srgbClr>
                </a:solidFill>
                <a:latin typeface="微软雅黑" panose="020B0503020204020204" charset="-122"/>
                <a:ea typeface="微软雅黑" panose="020B0503020204020204" charset="-122"/>
                <a:cs typeface="微软雅黑" panose="020B0503020204020204" charset="-122"/>
              </a:rPr>
              <a:t>1</a:t>
            </a:r>
            <a:r>
              <a:rPr sz="21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相互交配</a:t>
            </a:r>
            <a:r>
              <a:rPr sz="21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得F</a:t>
            </a:r>
            <a:r>
              <a:rPr sz="2100" kern="0" spc="40" baseline="-20000" dirty="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sz="2100" kern="0" spc="-110" dirty="0">
                <a:solidFill>
                  <a:srgbClr val="000000">
                    <a:alpha val="100000"/>
                  </a:srgbClr>
                </a:solidFill>
                <a:latin typeface="微软雅黑" panose="020B0503020204020204" charset="-122"/>
                <a:ea typeface="微软雅黑" panose="020B0503020204020204" charset="-122"/>
                <a:cs typeface="微软雅黑" panose="020B0503020204020204" charset="-122"/>
              </a:rPr>
              <a:t>， 则F</a:t>
            </a:r>
            <a:r>
              <a:rPr sz="2100" kern="0" spc="-30" baseline="-20000" dirty="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sz="1300" kern="0" spc="-2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中灰体长翅</a:t>
            </a:r>
            <a:r>
              <a:rPr sz="2100" kern="0" spc="19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∶灰体残翅</a:t>
            </a:r>
            <a:r>
              <a:rPr sz="2100" kern="0" spc="2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∶黄</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体长翅</a:t>
            </a:r>
            <a:r>
              <a:rPr sz="2100" kern="0" spc="19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∶黄体残翅</a:t>
            </a:r>
            <a:r>
              <a:rPr sz="2100" kern="0" spc="-36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2100" u="sng"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 3：1：3：1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2100" kern="0" spc="1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F</a:t>
            </a:r>
            <a:r>
              <a:rPr sz="2100" kern="0" spc="-40" baseline="-20000" dirty="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sz="1300" kern="0" spc="-2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中灰体长翅</a:t>
            </a:r>
            <a:r>
              <a:rPr sz="21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雌蝇出现的概率为</a:t>
            </a:r>
            <a:r>
              <a:rPr sz="2100" u="sng"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u="sng"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3/16</a:t>
            </a:r>
            <a:r>
              <a:rPr sz="2100" u="sng"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1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sz="2100" dirty="0">
              <a:latin typeface="微软雅黑" panose="020B0503020204020204" charset="-122"/>
              <a:ea typeface="微软雅黑" panose="020B0503020204020204" charset="-122"/>
              <a:cs typeface="微软雅黑" panose="020B0503020204020204" charset="-122"/>
            </a:endParaRPr>
          </a:p>
        </p:txBody>
      </p:sp>
      <p:sp>
        <p:nvSpPr>
          <p:cNvPr id="654" name="textbox 654"/>
          <p:cNvSpPr/>
          <p:nvPr/>
        </p:nvSpPr>
        <p:spPr>
          <a:xfrm>
            <a:off x="1056005" y="5445125"/>
            <a:ext cx="5098415" cy="565150"/>
          </a:xfrm>
          <a:prstGeom prst="rect">
            <a:avLst/>
          </a:prstGeom>
          <a:noFill/>
          <a:ln w="0" cap="flat">
            <a:noFill/>
            <a:prstDash val="solid"/>
            <a:miter lim="0"/>
          </a:ln>
        </p:spPr>
        <p:txBody>
          <a:bodyPr vert="horz" wrap="square" lIns="0" tIns="0" rIns="0" bIns="0"/>
          <a:lstStyle/>
          <a:p>
            <a:pPr algn="l" rtl="0" eaLnBrk="0">
              <a:lnSpc>
                <a:spcPct val="77000"/>
              </a:lnSpc>
            </a:pPr>
            <a:r>
              <a:rPr sz="2500" b="1"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正确的遗传图解</a:t>
            </a:r>
            <a:r>
              <a:rPr sz="2500" b="1" kern="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  </a:t>
            </a:r>
            <a:r>
              <a:rPr sz="2500" b="1" kern="0" spc="30" dirty="0">
                <a:solidFill>
                  <a:srgbClr val="FF0000">
                    <a:alpha val="100000"/>
                  </a:srgbClr>
                </a:solidFill>
                <a:latin typeface="微软雅黑" panose="020B0503020204020204" charset="-122"/>
                <a:ea typeface="微软雅黑" panose="020B0503020204020204" charset="-122"/>
                <a:cs typeface="微软雅黑" panose="020B0503020204020204" charset="-122"/>
              </a:rPr>
              <a:t>遗传系谱图</a:t>
            </a:r>
            <a:r>
              <a:rPr sz="2500" b="1" kern="0" spc="-410" dirty="0">
                <a:solidFill>
                  <a:srgbClr val="FF0000">
                    <a:alpha val="100000"/>
                  </a:srgbClr>
                </a:solidFill>
                <a:latin typeface="微软雅黑" panose="020B0503020204020204" charset="-122"/>
                <a:ea typeface="微软雅黑" panose="020B0503020204020204" charset="-122"/>
                <a:cs typeface="微软雅黑" panose="020B0503020204020204" charset="-122"/>
              </a:rPr>
              <a:t>？？？</a:t>
            </a:r>
            <a:endParaRPr lang="zh-CN" altLang="en-US" sz="2500" dirty="0">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100" name="图片 99"/>
          <p:cNvPicPr/>
          <p:nvPr/>
        </p:nvPicPr>
        <p:blipFill>
          <a:blip r:embed="rId2"/>
          <a:stretch>
            <a:fillRect/>
          </a:stretch>
        </p:blipFill>
        <p:spPr>
          <a:xfrm>
            <a:off x="6600190" y="1485265"/>
            <a:ext cx="4622165" cy="476313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03"/>
          <p:cNvSpPr txBox="1"/>
          <p:nvPr/>
        </p:nvSpPr>
        <p:spPr>
          <a:xfrm>
            <a:off x="335280" y="476885"/>
            <a:ext cx="11616690" cy="4154170"/>
          </a:xfrm>
          <a:prstGeom prst="rect">
            <a:avLst/>
          </a:prstGeom>
          <a:noFill/>
          <a:ln w="9525">
            <a:noFill/>
          </a:ln>
        </p:spPr>
        <p:txBody>
          <a:bodyPr wrap="square">
            <a:spAutoFit/>
          </a:bodyPr>
          <a:lstStyle/>
          <a:p>
            <a:pPr algn="l"/>
            <a:r>
              <a:rPr lang="zh-CN" sz="2400">
                <a:ea typeface="宋体" panose="02010600030101010101" pitchFamily="2" charset="-122"/>
              </a:rPr>
              <a:t>某种致病性极强的细菌外毒素由α和β两个亚单位组成，其中β亚单位无毒性，但能促进α亚单位进入宿主细胞发挥毒性作用。请回答有关问题：</a:t>
            </a:r>
          </a:p>
          <a:p>
            <a:pPr algn="l"/>
            <a:r>
              <a:rPr lang="zh-CN" sz="2400">
                <a:ea typeface="宋体" panose="02010600030101010101" pitchFamily="2" charset="-122"/>
              </a:rPr>
              <a:t>（1）细菌进入机体后，机体首先发生的是</a:t>
            </a:r>
            <a:r>
              <a:rPr lang="zh-CN" sz="2400" u="sng">
                <a:solidFill>
                  <a:srgbClr val="FF0000"/>
                </a:solidFill>
                <a:sym typeface="+mn-ea"/>
              </a:rPr>
              <a:t>非特异性免疫</a:t>
            </a:r>
            <a:r>
              <a:rPr lang="en-US" sz="2400" u="sng">
                <a:latin typeface="宋体" panose="02010600030101010101" pitchFamily="2" charset="-122"/>
                <a:ea typeface="宋体" panose="02010600030101010101" pitchFamily="2" charset="-122"/>
              </a:rPr>
              <a:t> </a:t>
            </a:r>
            <a:r>
              <a:rPr lang="zh-CN" sz="2400">
                <a:ea typeface="宋体" panose="02010600030101010101" pitchFamily="2" charset="-122"/>
              </a:rPr>
              <a:t>免疫；细菌外毒素能够引起机体发生特异性免疫反应，该外毒素称为</a:t>
            </a:r>
            <a:r>
              <a:rPr lang="en-US" sz="2400" u="sng">
                <a:latin typeface="宋体" panose="02010600030101010101" pitchFamily="2" charset="-122"/>
                <a:ea typeface="宋体" panose="02010600030101010101" pitchFamily="2" charset="-122"/>
              </a:rPr>
              <a:t> </a:t>
            </a:r>
            <a:r>
              <a:rPr lang="zh-CN" sz="2400" u="sng">
                <a:solidFill>
                  <a:srgbClr val="FF0000"/>
                </a:solidFill>
                <a:sym typeface="+mn-ea"/>
              </a:rPr>
              <a:t>抗原</a:t>
            </a:r>
            <a:r>
              <a:rPr lang="en-US" sz="2400" u="sng">
                <a:latin typeface="宋体" panose="02010600030101010101" pitchFamily="2" charset="-122"/>
                <a:ea typeface="宋体" panose="02010600030101010101" pitchFamily="2" charset="-122"/>
              </a:rPr>
              <a:t> </a:t>
            </a:r>
            <a:r>
              <a:rPr lang="zh-CN" sz="2400">
                <a:ea typeface="宋体" panose="02010600030101010101" pitchFamily="2" charset="-122"/>
              </a:rPr>
              <a:t>。</a:t>
            </a:r>
          </a:p>
          <a:p>
            <a:pPr algn="l"/>
            <a:r>
              <a:rPr lang="zh-CN" sz="2400">
                <a:ea typeface="宋体" panose="02010600030101010101" pitchFamily="2" charset="-122"/>
              </a:rPr>
              <a:t>（2）细菌外毒素进入宿主细胞后，体液免疫不能再发挥作用，原因是</a:t>
            </a:r>
          </a:p>
          <a:p>
            <a:pPr algn="l"/>
            <a:r>
              <a:rPr lang="en-US" sz="2400" u="sng">
                <a:latin typeface="宋体" panose="02010600030101010101" pitchFamily="2" charset="-122"/>
                <a:ea typeface="宋体" panose="02010600030101010101" pitchFamily="2" charset="-122"/>
              </a:rPr>
              <a:t> </a:t>
            </a:r>
            <a:r>
              <a:rPr lang="zh-CN" sz="2400" u="sng">
                <a:solidFill>
                  <a:srgbClr val="FF0000"/>
                </a:solidFill>
                <a:sym typeface="+mn-ea"/>
              </a:rPr>
              <a:t>抗体不能进入宿主细胞</a:t>
            </a:r>
            <a:r>
              <a:rPr lang="zh-CN" sz="2400">
                <a:ea typeface="宋体" panose="02010600030101010101" pitchFamily="2" charset="-122"/>
              </a:rPr>
              <a:t>。</a:t>
            </a:r>
          </a:p>
          <a:p>
            <a:pPr algn="l"/>
            <a:r>
              <a:rPr lang="zh-CN" sz="2400">
                <a:ea typeface="宋体" panose="02010600030101010101" pitchFamily="2" charset="-122"/>
              </a:rPr>
              <a:t>通常，在细胞免疫过程中，</a:t>
            </a:r>
            <a:r>
              <a:rPr lang="en-US" sz="2400" u="sng">
                <a:solidFill>
                  <a:srgbClr val="FF0000"/>
                </a:solidFill>
                <a:latin typeface="宋体" panose="02010600030101010101" pitchFamily="2" charset="-122"/>
                <a:sym typeface="+mn-ea"/>
              </a:rPr>
              <a:t> </a:t>
            </a:r>
            <a:r>
              <a:rPr lang="zh-CN" altLang="en-US" sz="2400" u="sng">
                <a:solidFill>
                  <a:srgbClr val="FF0000"/>
                </a:solidFill>
                <a:latin typeface="宋体" panose="02010600030101010101" pitchFamily="2" charset="-122"/>
                <a:ea typeface="宋体" panose="02010600030101010101" pitchFamily="2" charset="-122"/>
              </a:rPr>
              <a:t>细胞毒性</a:t>
            </a:r>
            <a:r>
              <a:rPr lang="en-US" sz="2400" u="sng">
                <a:solidFill>
                  <a:srgbClr val="FF0000"/>
                </a:solidFill>
                <a:latin typeface="宋体" panose="02010600030101010101" pitchFamily="2" charset="-122"/>
                <a:sym typeface="+mn-ea"/>
              </a:rPr>
              <a:t>T</a:t>
            </a:r>
            <a:r>
              <a:rPr lang="en-US" sz="2400" u="sng">
                <a:solidFill>
                  <a:srgbClr val="FF0000"/>
                </a:solidFill>
                <a:latin typeface="宋体" panose="02010600030101010101" pitchFamily="2" charset="-122"/>
                <a:ea typeface="宋体" panose="02010600030101010101" pitchFamily="2" charset="-122"/>
              </a:rPr>
              <a:t> </a:t>
            </a:r>
            <a:r>
              <a:rPr lang="zh-CN" sz="2400">
                <a:ea typeface="宋体" panose="02010600030101010101" pitchFamily="2" charset="-122"/>
              </a:rPr>
              <a:t>细胞与被外毒素入侵的宿主细胞紧密接触，使之裂解死亡。从细胞的生命历程来说，被感染的宿主细胞的清除过程称为</a:t>
            </a:r>
            <a:r>
              <a:rPr lang="en-US" sz="2400" u="sng">
                <a:latin typeface="宋体" panose="02010600030101010101" pitchFamily="2" charset="-122"/>
                <a:ea typeface="宋体" panose="02010600030101010101" pitchFamily="2" charset="-122"/>
              </a:rPr>
              <a:t> </a:t>
            </a:r>
            <a:r>
              <a:rPr lang="zh-CN" sz="2400" u="sng">
                <a:solidFill>
                  <a:srgbClr val="FF0000"/>
                </a:solidFill>
                <a:sym typeface="+mn-ea"/>
              </a:rPr>
              <a:t>细胞凋亡</a:t>
            </a:r>
            <a:r>
              <a:rPr lang="en-US" sz="2400" u="sng">
                <a:latin typeface="宋体" panose="02010600030101010101" pitchFamily="2" charset="-122"/>
                <a:ea typeface="宋体" panose="02010600030101010101" pitchFamily="2" charset="-122"/>
              </a:rPr>
              <a:t> </a:t>
            </a:r>
            <a:r>
              <a:rPr lang="zh-CN" sz="2400">
                <a:ea typeface="宋体" panose="02010600030101010101" pitchFamily="2" charset="-122"/>
              </a:rPr>
              <a:t>。</a:t>
            </a:r>
          </a:p>
          <a:p>
            <a:pPr algn="l"/>
            <a:r>
              <a:rPr lang="zh-CN" sz="2400">
                <a:ea typeface="宋体" panose="02010600030101010101" pitchFamily="2" charset="-122"/>
              </a:rPr>
              <a:t>（3）研制疫苗时可选择该细菌的减毒外毒素或</a:t>
            </a:r>
            <a:r>
              <a:rPr lang="en-US" sz="2400" u="sng">
                <a:latin typeface="宋体" panose="02010600030101010101" pitchFamily="2" charset="-122"/>
                <a:ea typeface="宋体" panose="02010600030101010101" pitchFamily="2" charset="-122"/>
              </a:rPr>
              <a:t>  </a:t>
            </a:r>
            <a:r>
              <a:rPr lang="en-US" sz="2400" u="sng">
                <a:solidFill>
                  <a:srgbClr val="FF0000"/>
                </a:solidFill>
                <a:latin typeface="宋体" panose="02010600030101010101" pitchFamily="2" charset="-122"/>
                <a:sym typeface="+mn-ea"/>
              </a:rPr>
              <a:t>β</a:t>
            </a:r>
            <a:r>
              <a:rPr lang="en-US" sz="2400" u="sng">
                <a:latin typeface="宋体" panose="02010600030101010101" pitchFamily="2" charset="-122"/>
                <a:ea typeface="宋体" panose="02010600030101010101" pitchFamily="2" charset="-122"/>
              </a:rPr>
              <a:t> </a:t>
            </a:r>
            <a:r>
              <a:rPr lang="zh-CN" sz="2400">
                <a:ea typeface="宋体" panose="02010600030101010101" pitchFamily="2" charset="-122"/>
              </a:rPr>
              <a:t>（填</a:t>
            </a:r>
            <a:r>
              <a:rPr lang="en-US" sz="2400">
                <a:latin typeface="宋体" panose="02010600030101010101" pitchFamily="2" charset="-122"/>
                <a:ea typeface="宋体" panose="02010600030101010101" pitchFamily="2" charset="-122"/>
              </a:rPr>
              <a:t>“α”</a:t>
            </a:r>
            <a:r>
              <a:rPr lang="zh-CN" sz="2400">
                <a:ea typeface="宋体" panose="02010600030101010101" pitchFamily="2" charset="-122"/>
              </a:rPr>
              <a:t>或</a:t>
            </a:r>
            <a:r>
              <a:rPr lang="en-US" sz="2400">
                <a:latin typeface="宋体" panose="02010600030101010101" pitchFamily="2" charset="-122"/>
                <a:ea typeface="宋体" panose="02010600030101010101" pitchFamily="2" charset="-122"/>
              </a:rPr>
              <a:t>“β”</a:t>
            </a:r>
            <a:r>
              <a:rPr lang="zh-CN" sz="2400">
                <a:ea typeface="宋体" panose="02010600030101010101" pitchFamily="2" charset="-122"/>
              </a:rPr>
              <a:t>）亚单位。</a:t>
            </a:r>
          </a:p>
          <a:p>
            <a:pPr algn="l"/>
            <a:r>
              <a:rPr lang="zh-CN" sz="2400">
                <a:sym typeface="+mn-ea"/>
              </a:rPr>
              <a:t>（</a:t>
            </a:r>
            <a:r>
              <a:rPr lang="en-US" altLang="zh-CN" sz="2400">
                <a:sym typeface="+mn-ea"/>
              </a:rPr>
              <a:t>4</a:t>
            </a:r>
            <a:r>
              <a:rPr lang="zh-CN" sz="2400">
                <a:sym typeface="+mn-ea"/>
              </a:rPr>
              <a:t>）</a:t>
            </a:r>
            <a:r>
              <a:rPr lang="zh-CN" altLang="en-US" sz="2400">
                <a:ea typeface="宋体" panose="02010600030101010101" pitchFamily="2" charset="-122"/>
              </a:rPr>
              <a:t>下图为第一次接种某疫苗后体内总抗体相对浓度变化曲线，请在相应位置绘出第二次成功接种同一种疫苗后总抗体相对浓度变化曲线。</a:t>
            </a:r>
          </a:p>
        </p:txBody>
      </p:sp>
      <p:pic>
        <p:nvPicPr>
          <p:cNvPr id="100009" name="图片 100009" descr="学科网(www.zxxk.com)--教育资源门户，提供试卷、教案、课件、论文、素材以及各类教学资源下载，还有大量而丰富的教学相关资讯！"/>
          <p:cNvPicPr>
            <a:picLocks noChangeAspect="1"/>
          </p:cNvPicPr>
          <p:nvPr/>
        </p:nvPicPr>
        <p:blipFill>
          <a:blip r:embed="rId3"/>
          <a:stretch>
            <a:fillRect/>
          </a:stretch>
        </p:blipFill>
        <p:spPr>
          <a:xfrm>
            <a:off x="767080" y="4581525"/>
            <a:ext cx="3503930" cy="1753870"/>
          </a:xfrm>
          <a:prstGeom prst="rect">
            <a:avLst/>
          </a:prstGeom>
        </p:spPr>
      </p:pic>
      <p:pic>
        <p:nvPicPr>
          <p:cNvPr id="100011" name="图片 100011" descr="学科网(www.zxxk.com)--教育资源门户，提供试卷、教案、课件、论文、素材以及各类教学资源下载，还有大量而丰富的教学相关资讯！"/>
          <p:cNvPicPr>
            <a:picLocks noChangeAspect="1"/>
          </p:cNvPicPr>
          <p:nvPr/>
        </p:nvPicPr>
        <p:blipFill>
          <a:blip r:embed="rId4"/>
          <a:stretch>
            <a:fillRect/>
          </a:stretch>
        </p:blipFill>
        <p:spPr>
          <a:xfrm>
            <a:off x="4944745" y="4522470"/>
            <a:ext cx="3364230" cy="1812925"/>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411EB63-3252-FB41-DDD2-5EC14EEA1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670477"/>
            <a:ext cx="9505464" cy="3517046"/>
          </a:xfrm>
          <a:prstGeom prst="rect">
            <a:avLst/>
          </a:prstGeom>
        </p:spPr>
      </p:pic>
      <p:sp>
        <p:nvSpPr>
          <p:cNvPr id="2" name="Rectangle 2">
            <a:extLst>
              <a:ext uri="{FF2B5EF4-FFF2-40B4-BE49-F238E27FC236}">
                <a16:creationId xmlns:a16="http://schemas.microsoft.com/office/drawing/2014/main" id="{04CA0D68-89D7-B94B-8558-9317505E4223}"/>
              </a:ext>
            </a:extLst>
          </p:cNvPr>
          <p:cNvSpPr>
            <a:spLocks noChangeArrowheads="1"/>
          </p:cNvSpPr>
          <p:nvPr/>
        </p:nvSpPr>
        <p:spPr bwMode="auto">
          <a:xfrm>
            <a:off x="407368" y="620688"/>
            <a:ext cx="5786438" cy="583565"/>
          </a:xfrm>
          <a:prstGeom prst="rect">
            <a:avLst/>
          </a:prstGeom>
          <a:solidFill>
            <a:schemeClr val="bg1"/>
          </a:solidFill>
          <a:ln w="9525" cap="flat" cmpd="sng">
            <a:solidFill>
              <a:srgbClr val="FFFFFF"/>
            </a:solidFill>
            <a:miter lim="800000"/>
          </a:ln>
          <a:effectLst>
            <a:outerShdw dist="107763" dir="81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考点及分值分布：</a:t>
            </a:r>
            <a:endParaRPr kumimoji="0" lang="zh-CN" sz="32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604745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9380" y="59690"/>
            <a:ext cx="11654790" cy="6000750"/>
          </a:xfrm>
          <a:prstGeom prst="rect">
            <a:avLst/>
          </a:prstGeom>
          <a:noFill/>
          <a:ln w="9525">
            <a:noFill/>
          </a:ln>
        </p:spPr>
        <p:txBody>
          <a:bodyPr wrap="square">
            <a:spAutoFit/>
          </a:bodyPr>
          <a:lstStyle/>
          <a:p>
            <a:pPr algn="l"/>
            <a:r>
              <a:rPr lang="zh-CN" sz="2400">
                <a:solidFill>
                  <a:srgbClr val="000000"/>
                </a:solidFill>
                <a:ea typeface="宋体" panose="02010600030101010101" pitchFamily="2" charset="-122"/>
              </a:rPr>
              <a:t>31.多倍体是体细胞中含有三个或三个以上染色体组的生物个体。根据来源分同源多倍体和异源多倍体。</a:t>
            </a:r>
            <a:r>
              <a:rPr lang="zh-CN" sz="2400">
                <a:ea typeface="宋体" panose="02010600030101010101" pitchFamily="2" charset="-122"/>
              </a:rPr>
              <a:t>同源多倍体增加的染色体组来自同一物种。异源多倍体增加的染色体组来自不同物种。请回答有关问题：</a:t>
            </a:r>
            <a:endParaRPr lang="zh-CN" sz="2400">
              <a:cs typeface="MingLiU" charset="0"/>
            </a:endParaRPr>
          </a:p>
          <a:p>
            <a:pPr algn="l"/>
            <a:r>
              <a:rPr lang="zh-CN" sz="2400">
                <a:cs typeface="MingLiU" charset="0"/>
              </a:rPr>
              <a:t>（</a:t>
            </a:r>
            <a:r>
              <a:rPr lang="en-US" sz="2400">
                <a:latin typeface="宋体" panose="02010600030101010101" pitchFamily="2" charset="-122"/>
                <a:cs typeface="MingLiU" charset="0"/>
              </a:rPr>
              <a:t>1</a:t>
            </a:r>
            <a:r>
              <a:rPr lang="zh-CN" sz="2400">
                <a:cs typeface="MingLiU" charset="0"/>
              </a:rPr>
              <a:t>）自然情况下，低温作用于正在有丝分裂的细胞会导致染色体不分离，从而获得四倍体细胞并发育成植株，推测低温处理导致细胞染色体不分离的原因是</a:t>
            </a:r>
            <a:r>
              <a:rPr lang="en-US" altLang="zh-CN" sz="2400">
                <a:cs typeface="MingLiU" charset="0"/>
              </a:rPr>
              <a:t> </a:t>
            </a:r>
            <a:r>
              <a:rPr sz="2400" u="sng">
                <a:solidFill>
                  <a:srgbClr val="FF0000"/>
                </a:solidFill>
                <a:cs typeface="MingLiU" charset="0"/>
              </a:rPr>
              <a:t>低温抑制纺锤体形成</a:t>
            </a:r>
            <a:r>
              <a:rPr lang="zh-CN" sz="2400">
                <a:cs typeface="MingLiU" charset="0"/>
              </a:rPr>
              <a:t>。在自花授粉的植物类群中，与二倍体植物（</a:t>
            </a:r>
            <a:r>
              <a:rPr lang="en-US" sz="2400">
                <a:latin typeface="宋体" panose="02010600030101010101" pitchFamily="2" charset="-122"/>
                <a:cs typeface="MingLiU" charset="0"/>
              </a:rPr>
              <a:t>Aa</a:t>
            </a:r>
            <a:r>
              <a:rPr lang="zh-CN" sz="2400">
                <a:cs typeface="MingLiU" charset="0"/>
              </a:rPr>
              <a:t>）相比，四倍体植物（</a:t>
            </a:r>
            <a:r>
              <a:rPr lang="en-US" sz="2400">
                <a:latin typeface="宋体" panose="02010600030101010101" pitchFamily="2" charset="-122"/>
                <a:cs typeface="MingLiU" charset="0"/>
              </a:rPr>
              <a:t>AAaa</a:t>
            </a:r>
            <a:r>
              <a:rPr lang="zh-CN" sz="2400">
                <a:cs typeface="MingLiU" charset="0"/>
              </a:rPr>
              <a:t>）的子代隐性表现型概率</a:t>
            </a:r>
            <a:r>
              <a:rPr lang="en-US" sz="2400" u="sng">
                <a:latin typeface="宋体" panose="02010600030101010101" pitchFamily="2" charset="-122"/>
                <a:cs typeface="MingLiU" charset="0"/>
              </a:rPr>
              <a:t>  </a:t>
            </a:r>
            <a:r>
              <a:rPr lang="en-US" sz="2400" u="sng">
                <a:solidFill>
                  <a:srgbClr val="FF0000"/>
                </a:solidFill>
                <a:latin typeface="宋体" panose="02010600030101010101" pitchFamily="2" charset="-122"/>
                <a:cs typeface="MingLiU" charset="0"/>
              </a:rPr>
              <a:t> 低</a:t>
            </a:r>
            <a:r>
              <a:rPr lang="en-US" sz="2400" u="sng">
                <a:latin typeface="宋体" panose="02010600030101010101" pitchFamily="2" charset="-122"/>
                <a:cs typeface="MingLiU" charset="0"/>
              </a:rPr>
              <a:t> </a:t>
            </a:r>
            <a:r>
              <a:rPr lang="zh-CN" sz="2400">
                <a:solidFill>
                  <a:srgbClr val="000000"/>
                </a:solidFill>
                <a:cs typeface="MingLiU" charset="0"/>
              </a:rPr>
              <a:t>（填</a:t>
            </a:r>
            <a:r>
              <a:rPr lang="en-US" sz="2400">
                <a:solidFill>
                  <a:srgbClr val="000000"/>
                </a:solidFill>
                <a:latin typeface="宋体" panose="02010600030101010101" pitchFamily="2" charset="-122"/>
                <a:cs typeface="MingLiU" charset="0"/>
              </a:rPr>
              <a:t>“</a:t>
            </a:r>
            <a:r>
              <a:rPr lang="zh-CN" sz="2400">
                <a:solidFill>
                  <a:srgbClr val="000000"/>
                </a:solidFill>
                <a:cs typeface="MingLiU" charset="0"/>
              </a:rPr>
              <a:t>低”或“高</a:t>
            </a:r>
            <a:r>
              <a:rPr lang="en-US" sz="2400">
                <a:solidFill>
                  <a:srgbClr val="000000"/>
                </a:solidFill>
                <a:latin typeface="宋体" panose="02010600030101010101" pitchFamily="2" charset="-122"/>
                <a:cs typeface="MingLiU" charset="0"/>
              </a:rPr>
              <a:t>”</a:t>
            </a:r>
            <a:r>
              <a:rPr lang="zh-CN" sz="2400">
                <a:solidFill>
                  <a:srgbClr val="000000"/>
                </a:solidFill>
                <a:cs typeface="MingLiU" charset="0"/>
              </a:rPr>
              <a:t>）</a:t>
            </a:r>
            <a:r>
              <a:rPr lang="zh-CN" sz="2400">
                <a:cs typeface="MingLiU" charset="0"/>
              </a:rPr>
              <a:t>。</a:t>
            </a:r>
            <a:endParaRPr lang="zh-CN" sz="2400">
              <a:ea typeface="宋体" panose="02010600030101010101" pitchFamily="2" charset="-122"/>
            </a:endParaRPr>
          </a:p>
          <a:p>
            <a:pPr algn="l"/>
            <a:r>
              <a:rPr lang="zh-CN" sz="2400">
                <a:ea typeface="宋体" panose="02010600030101010101" pitchFamily="2" charset="-122"/>
              </a:rPr>
              <a:t>（</a:t>
            </a:r>
            <a:r>
              <a:rPr lang="en-US" sz="2400">
                <a:latin typeface="宋体" panose="02010600030101010101" pitchFamily="2" charset="-122"/>
                <a:ea typeface="宋体" panose="02010600030101010101" pitchFamily="2" charset="-122"/>
              </a:rPr>
              <a:t>2</a:t>
            </a:r>
            <a:r>
              <a:rPr lang="zh-CN" sz="2400">
                <a:ea typeface="宋体" panose="02010600030101010101" pitchFamily="2" charset="-122"/>
              </a:rPr>
              <a:t>）三倍体鳟鱼具有优良的品质。科研人员以黑眼黑体（</a:t>
            </a:r>
            <a:r>
              <a:rPr lang="en-US" sz="2400">
                <a:latin typeface="宋体" panose="02010600030101010101" pitchFamily="2" charset="-122"/>
                <a:ea typeface="宋体" panose="02010600030101010101" pitchFamily="2" charset="-122"/>
              </a:rPr>
              <a:t>AAbb</a:t>
            </a:r>
            <a:r>
              <a:rPr lang="zh-CN" sz="2400">
                <a:ea typeface="宋体" panose="02010600030101010101" pitchFamily="2" charset="-122"/>
              </a:rPr>
              <a:t>）鳟鱼为父本，以红眼黄体（</a:t>
            </a:r>
            <a:r>
              <a:rPr lang="en-US" sz="2400">
                <a:latin typeface="宋体" panose="02010600030101010101" pitchFamily="2" charset="-122"/>
                <a:ea typeface="宋体" panose="02010600030101010101" pitchFamily="2" charset="-122"/>
              </a:rPr>
              <a:t>aaBB</a:t>
            </a:r>
            <a:r>
              <a:rPr lang="zh-CN" sz="2400">
                <a:ea typeface="宋体" panose="02010600030101010101" pitchFamily="2" charset="-122"/>
              </a:rPr>
              <a:t>）鳟鱼为母本，进行人工授精。用热休克法抑制受精后的次级卵母细胞排出极体，受精卵最终发育成三倍体鳟鱼，其基因型和表现型分别是</a:t>
            </a:r>
            <a:r>
              <a:rPr lang="en-US" sz="2400" u="sng">
                <a:latin typeface="宋体" panose="02010600030101010101" pitchFamily="2" charset="-122"/>
                <a:ea typeface="宋体" panose="02010600030101010101" pitchFamily="2" charset="-122"/>
              </a:rPr>
              <a:t> </a:t>
            </a:r>
            <a:r>
              <a:rPr lang="en-US" sz="2400" u="sng">
                <a:solidFill>
                  <a:srgbClr val="FF0000"/>
                </a:solidFill>
                <a:latin typeface="宋体" panose="02010600030101010101" pitchFamily="2" charset="-122"/>
                <a:ea typeface="宋体" panose="02010600030101010101" pitchFamily="2" charset="-122"/>
              </a:rPr>
              <a:t>AaaBBb</a:t>
            </a:r>
            <a:r>
              <a:rPr lang="zh-CN" sz="2400">
                <a:ea typeface="宋体" panose="02010600030101010101" pitchFamily="2" charset="-122"/>
              </a:rPr>
              <a:t>、</a:t>
            </a:r>
            <a:r>
              <a:rPr lang="en-US" sz="2400" u="sng">
                <a:solidFill>
                  <a:srgbClr val="FF0000"/>
                </a:solidFill>
                <a:latin typeface="宋体" panose="02010600030101010101" pitchFamily="2" charset="-122"/>
                <a:ea typeface="宋体" panose="02010600030101010101" pitchFamily="2" charset="-122"/>
              </a:rPr>
              <a:t>黑眼黄体</a:t>
            </a:r>
            <a:r>
              <a:rPr lang="zh-CN" sz="2400">
                <a:ea typeface="宋体" panose="02010600030101010101" pitchFamily="2" charset="-122"/>
              </a:rPr>
              <a:t>。</a:t>
            </a:r>
            <a:endParaRPr lang="zh-CN" sz="2400">
              <a:cs typeface="MingLiU" charset="0"/>
            </a:endParaRPr>
          </a:p>
          <a:p>
            <a:pPr algn="l"/>
            <a:r>
              <a:rPr lang="zh-CN" sz="2400">
                <a:cs typeface="MingLiU" charset="0"/>
              </a:rPr>
              <a:t>（3）异源多倍体的体细胞尽管含有双亲的染色体，但它们一般是不育的，其原因是</a:t>
            </a:r>
            <a:endParaRPr lang="en-US" sz="2400" u="sng">
              <a:latin typeface="宋体" panose="02010600030101010101" pitchFamily="2" charset="-122"/>
              <a:cs typeface="MingLiU" charset="0"/>
            </a:endParaRPr>
          </a:p>
          <a:p>
            <a:pPr algn="l"/>
            <a:r>
              <a:rPr lang="en-US" sz="2400" u="sng">
                <a:solidFill>
                  <a:srgbClr val="FF0000"/>
                </a:solidFill>
                <a:latin typeface="宋体" panose="02010600030101010101" pitchFamily="2" charset="-122"/>
                <a:cs typeface="MingLiU" charset="0"/>
              </a:rPr>
              <a:t>减数分裂形成配子时，没有同源染色体，染色体之间不能正常联会和分离</a:t>
            </a:r>
            <a:r>
              <a:rPr lang="zh-CN" sz="2400">
                <a:cs typeface="MingLiU" charset="0"/>
              </a:rPr>
              <a:t>（2分），因此，细胞中的染色体需要加倍才能形成可育的后代。</a:t>
            </a:r>
          </a:p>
          <a:p>
            <a:pPr algn="l"/>
            <a:r>
              <a:rPr lang="zh-CN" sz="2400">
                <a:sym typeface="+mn-ea"/>
              </a:rPr>
              <a:t>（4）植物甲</a:t>
            </a:r>
            <a:r>
              <a:rPr lang="en-US" sz="2400">
                <a:latin typeface="宋体" panose="02010600030101010101" pitchFamily="2" charset="-122"/>
                <a:sym typeface="+mn-ea"/>
              </a:rPr>
              <a:t>(2</a:t>
            </a:r>
            <a:r>
              <a:rPr lang="en-US" sz="2400" i="1">
                <a:latin typeface="宋体" panose="02010600030101010101" pitchFamily="2" charset="-122"/>
                <a:sym typeface="+mn-ea"/>
              </a:rPr>
              <a:t>n</a:t>
            </a:r>
            <a:r>
              <a:rPr lang="zh-CN" sz="2400">
                <a:sym typeface="+mn-ea"/>
              </a:rPr>
              <a:t>＝20)与植物乙</a:t>
            </a:r>
            <a:r>
              <a:rPr lang="en-US" sz="2400">
                <a:latin typeface="宋体" panose="02010600030101010101" pitchFamily="2" charset="-122"/>
                <a:sym typeface="+mn-ea"/>
              </a:rPr>
              <a:t>(2</a:t>
            </a:r>
            <a:r>
              <a:rPr lang="en-US" sz="2400" i="1">
                <a:latin typeface="宋体" panose="02010600030101010101" pitchFamily="2" charset="-122"/>
                <a:sym typeface="+mn-ea"/>
              </a:rPr>
              <a:t>n</a:t>
            </a:r>
            <a:r>
              <a:rPr lang="zh-CN" sz="2400">
                <a:sym typeface="+mn-ea"/>
              </a:rPr>
              <a:t>＝16)通过人工授粉杂交，获得的幼胚经离体培养形成幼苗丙，用秋水仙素处理丙的顶芽形成幼苗丁，在幼苗丁细胞分裂后期，可观察到</a:t>
            </a:r>
            <a:r>
              <a:rPr lang="en-US" sz="2400" u="sng">
                <a:latin typeface="宋体" panose="02010600030101010101" pitchFamily="2" charset="-122"/>
                <a:sym typeface="+mn-ea"/>
              </a:rPr>
              <a:t>  </a:t>
            </a:r>
            <a:r>
              <a:rPr lang="en-US" sz="2400" u="sng">
                <a:solidFill>
                  <a:srgbClr val="FF0000"/>
                </a:solidFill>
                <a:latin typeface="宋体" panose="02010600030101010101" pitchFamily="2" charset="-122"/>
                <a:sym typeface="+mn-ea"/>
              </a:rPr>
              <a:t>36或72 </a:t>
            </a:r>
            <a:r>
              <a:rPr lang="zh-CN" sz="2400">
                <a:sym typeface="+mn-ea"/>
              </a:rPr>
              <a:t>条染色体。</a:t>
            </a:r>
            <a:endParaRPr lang="zh-CN" altLang="en-US" sz="2400">
              <a:cs typeface="MingLiU" charset="0"/>
              <a:sym typeface="+mn-ea"/>
            </a:endParaRPr>
          </a:p>
        </p:txBody>
      </p:sp>
      <p:sp>
        <p:nvSpPr>
          <p:cNvPr id="103" name="文本框 102"/>
          <p:cNvSpPr txBox="1"/>
          <p:nvPr/>
        </p:nvSpPr>
        <p:spPr>
          <a:xfrm>
            <a:off x="479425" y="4004945"/>
            <a:ext cx="7921625" cy="645160"/>
          </a:xfrm>
          <a:prstGeom prst="rect">
            <a:avLst/>
          </a:prstGeom>
          <a:noFill/>
          <a:ln w="9525">
            <a:noFill/>
          </a:ln>
        </p:spPr>
        <p:txBody>
          <a:bodyPr wrap="square">
            <a:spAutoFit/>
          </a:bodyPr>
          <a:lstStyle/>
          <a:p>
            <a:pPr algn="l"/>
            <a:endParaRPr lang="zh-CN" sz="1800">
              <a:ea typeface="宋体" panose="02010600030101010101" pitchFamily="2" charset="-122"/>
            </a:endParaRPr>
          </a:p>
          <a:p>
            <a:endParaRPr lang="zh-CN" altLang="en-US" sz="180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19380" y="116840"/>
            <a:ext cx="11669395" cy="6369685"/>
          </a:xfrm>
          <a:prstGeom prst="rect">
            <a:avLst/>
          </a:prstGeom>
          <a:noFill/>
          <a:ln w="9525">
            <a:noFill/>
          </a:ln>
        </p:spPr>
        <p:txBody>
          <a:bodyPr wrap="square">
            <a:spAutoFit/>
          </a:bodyPr>
          <a:lstStyle/>
          <a:p>
            <a:pPr algn="l"/>
            <a:r>
              <a:rPr lang="zh-CN" sz="2400">
                <a:latin typeface="微软雅黑 Light" panose="020B0502040204020203" charset="-122"/>
                <a:ea typeface="微软雅黑 Light" panose="020B0502040204020203" charset="-122"/>
                <a:cs typeface="微软雅黑 Light" panose="020B0502040204020203" charset="-122"/>
              </a:rPr>
              <a:t>萝卜的生长发育过程受多种激素的共同调节，其中细胞分裂素起着重要作用。请</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回答有关问题：</a:t>
            </a:r>
          </a:p>
          <a:p>
            <a:pPr algn="l"/>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a:t>
            </a:r>
            <a:r>
              <a:rPr lang="en-US" sz="2400">
                <a:solidFill>
                  <a:srgbClr val="000000"/>
                </a:solidFill>
                <a:latin typeface="微软雅黑 Light" panose="020B0502040204020203" charset="-122"/>
                <a:ea typeface="微软雅黑 Light" panose="020B0502040204020203" charset="-122"/>
                <a:cs typeface="微软雅黑 Light" panose="020B0502040204020203" charset="-122"/>
              </a:rPr>
              <a:t>1</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a:t>
            </a:r>
            <a:r>
              <a:rPr lang="zh-CN" sz="2400">
                <a:latin typeface="微软雅黑 Light" panose="020B0502040204020203" charset="-122"/>
                <a:ea typeface="微软雅黑 Light" panose="020B0502040204020203" charset="-122"/>
                <a:cs typeface="微软雅黑 Light" panose="020B0502040204020203" charset="-122"/>
              </a:rPr>
              <a:t>细胞分裂素主要合成部位是</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u="sng">
                <a:solidFill>
                  <a:srgbClr val="FF0000"/>
                </a:solidFill>
                <a:sym typeface="+mn-ea"/>
              </a:rPr>
              <a:t>根尖</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a:latin typeface="微软雅黑 Light" panose="020B0502040204020203" charset="-122"/>
                <a:ea typeface="微软雅黑 Light" panose="020B0502040204020203" charset="-122"/>
                <a:cs typeface="微软雅黑 Light" panose="020B0502040204020203" charset="-122"/>
              </a:rPr>
              <a:t>，其主要生理功能是</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u="sng">
                <a:solidFill>
                  <a:srgbClr val="FF0000"/>
                </a:solidFill>
                <a:sym typeface="+mn-ea"/>
              </a:rPr>
              <a:t>促进细胞分裂和芽的分化，侧枝的发育、叶绿素的合成</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a:latin typeface="微软雅黑 Light" panose="020B0502040204020203" charset="-122"/>
                <a:ea typeface="微软雅黑 Light" panose="020B0502040204020203" charset="-122"/>
                <a:cs typeface="微软雅黑 Light" panose="020B0502040204020203" charset="-122"/>
              </a:rPr>
              <a:t>。</a:t>
            </a:r>
            <a:endParaRPr lang="zh-CN" sz="2400">
              <a:solidFill>
                <a:srgbClr val="000000"/>
              </a:solidFill>
              <a:latin typeface="微软雅黑 Light" panose="020B0502040204020203" charset="-122"/>
              <a:ea typeface="微软雅黑 Light" panose="020B0502040204020203" charset="-122"/>
              <a:cs typeface="微软雅黑 Light" panose="020B0502040204020203" charset="-122"/>
            </a:endParaRPr>
          </a:p>
          <a:p>
            <a:pPr algn="l"/>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a:t>
            </a:r>
            <a:r>
              <a:rPr lang="en-US" sz="2400">
                <a:solidFill>
                  <a:srgbClr val="000000"/>
                </a:solidFill>
                <a:latin typeface="微软雅黑 Light" panose="020B0502040204020203" charset="-122"/>
                <a:ea typeface="微软雅黑 Light" panose="020B0502040204020203" charset="-122"/>
                <a:cs typeface="微软雅黑 Light" panose="020B0502040204020203" charset="-122"/>
              </a:rPr>
              <a:t>2</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）研究者推测“细胞分裂素能够引起营养物质向细胞分裂素所在部位运输”。为证明此推测，研究者</a:t>
            </a:r>
            <a:r>
              <a:rPr lang="zh-CN" sz="2400">
                <a:latin typeface="微软雅黑 Light" panose="020B0502040204020203" charset="-122"/>
                <a:ea typeface="微软雅黑 Light" panose="020B0502040204020203" charset="-122"/>
                <a:cs typeface="微软雅黑 Light" panose="020B0502040204020203" charset="-122"/>
              </a:rPr>
              <a:t>取生长状况相同的萝卜成熟叶片若干，在叶片左半叶某一部位涂抹含</a:t>
            </a:r>
            <a:r>
              <a:rPr lang="en-US" sz="2400" baseline="30000">
                <a:latin typeface="微软雅黑 Light" panose="020B0502040204020203" charset="-122"/>
                <a:ea typeface="微软雅黑 Light" panose="020B0502040204020203" charset="-122"/>
                <a:cs typeface="微软雅黑 Light" panose="020B0502040204020203" charset="-122"/>
              </a:rPr>
              <a:t>14</a:t>
            </a:r>
            <a:r>
              <a:rPr lang="zh-CN" sz="2400">
                <a:latin typeface="微软雅黑 Light" panose="020B0502040204020203" charset="-122"/>
                <a:ea typeface="微软雅黑 Light" panose="020B0502040204020203" charset="-122"/>
                <a:cs typeface="微软雅黑 Light" panose="020B0502040204020203" charset="-122"/>
              </a:rPr>
              <a:t>C标记氨基酸的溶液</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。在接下来的实验步骤中，</a:t>
            </a:r>
            <a:r>
              <a:rPr lang="zh-CN" sz="2400">
                <a:solidFill>
                  <a:srgbClr val="FF0000"/>
                </a:solidFill>
                <a:latin typeface="微软雅黑 Light" panose="020B0502040204020203" charset="-122"/>
                <a:ea typeface="微软雅黑 Light" panose="020B0502040204020203" charset="-122"/>
                <a:cs typeface="微软雅黑 Light" panose="020B0502040204020203" charset="-122"/>
              </a:rPr>
              <a:t>实验组</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应选择的操作包括</a:t>
            </a:r>
            <a:r>
              <a:rPr lang="en-US" sz="2400" u="sng">
                <a:solidFill>
                  <a:srgbClr val="000000"/>
                </a:solidFill>
                <a:latin typeface="微软雅黑 Light" panose="020B0502040204020203" charset="-122"/>
                <a:ea typeface="微软雅黑 Light" panose="020B0502040204020203" charset="-122"/>
                <a:cs typeface="微软雅黑 Light" panose="020B0502040204020203" charset="-122"/>
              </a:rPr>
              <a:t>  </a:t>
            </a:r>
            <a:r>
              <a:rPr lang="zh-CN" sz="2400" u="sng">
                <a:solidFill>
                  <a:srgbClr val="FF0000"/>
                </a:solidFill>
                <a:sym typeface="+mn-ea"/>
              </a:rPr>
              <a:t>bd</a:t>
            </a:r>
            <a:r>
              <a:rPr lang="zh-CN" sz="2400" u="sng">
                <a:sym typeface="+mn-ea"/>
              </a:rPr>
              <a:t> </a:t>
            </a:r>
            <a:r>
              <a:rPr lang="en-US" sz="2400" u="sng">
                <a:solidFill>
                  <a:srgbClr val="000000"/>
                </a:solidFill>
                <a:latin typeface="微软雅黑 Light" panose="020B0502040204020203" charset="-122"/>
                <a:ea typeface="微软雅黑 Light" panose="020B0502040204020203" charset="-122"/>
                <a:cs typeface="微软雅黑 Light" panose="020B0502040204020203" charset="-122"/>
              </a:rPr>
              <a:t>  </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（填选项前的符号）。</a:t>
            </a:r>
          </a:p>
          <a:p>
            <a:pPr algn="l"/>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a．用细胞分裂素溶液涂抹</a:t>
            </a:r>
            <a:r>
              <a:rPr lang="zh-CN" sz="2400">
                <a:latin typeface="微软雅黑 Light" panose="020B0502040204020203" charset="-122"/>
                <a:ea typeface="微软雅黑 Light" panose="020B0502040204020203" charset="-122"/>
                <a:cs typeface="微软雅黑 Light" panose="020B0502040204020203" charset="-122"/>
              </a:rPr>
              <a:t>左半叶</a:t>
            </a:r>
            <a:r>
              <a:rPr lang="en-US" sz="2400">
                <a:solidFill>
                  <a:srgbClr val="000000"/>
                </a:solidFill>
                <a:latin typeface="微软雅黑 Light" panose="020B0502040204020203" charset="-122"/>
                <a:ea typeface="微软雅黑 Light" panose="020B0502040204020203" charset="-122"/>
                <a:cs typeface="微软雅黑 Light" panose="020B0502040204020203" charset="-122"/>
              </a:rPr>
              <a:t>     </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b．用细胞分裂素溶液涂抹</a:t>
            </a:r>
            <a:r>
              <a:rPr lang="zh-CN" sz="2400">
                <a:latin typeface="微软雅黑 Light" panose="020B0502040204020203" charset="-122"/>
                <a:ea typeface="微软雅黑 Light" panose="020B0502040204020203" charset="-122"/>
                <a:cs typeface="微软雅黑 Light" panose="020B0502040204020203" charset="-122"/>
              </a:rPr>
              <a:t>右半叶</a:t>
            </a:r>
            <a:endParaRPr lang="en-US" sz="2400">
              <a:solidFill>
                <a:srgbClr val="000000"/>
              </a:solidFill>
              <a:latin typeface="微软雅黑 Light" panose="020B0502040204020203" charset="-122"/>
              <a:ea typeface="微软雅黑 Light" panose="020B0502040204020203" charset="-122"/>
              <a:cs typeface="微软雅黑 Light" panose="020B0502040204020203" charset="-122"/>
            </a:endParaRPr>
          </a:p>
          <a:p>
            <a:pPr algn="l"/>
            <a:r>
              <a:rPr lang="en-US" sz="2400">
                <a:solidFill>
                  <a:srgbClr val="000000"/>
                </a:solidFill>
                <a:latin typeface="微软雅黑 Light" panose="020B0502040204020203" charset="-122"/>
                <a:ea typeface="微软雅黑 Light" panose="020B0502040204020203" charset="-122"/>
                <a:cs typeface="微软雅黑 Light" panose="020B0502040204020203" charset="-122"/>
              </a:rPr>
              <a:t>c</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．检测</a:t>
            </a:r>
            <a:r>
              <a:rPr lang="zh-CN" sz="2400">
                <a:latin typeface="微软雅黑 Light" panose="020B0502040204020203" charset="-122"/>
                <a:ea typeface="微软雅黑 Light" panose="020B0502040204020203" charset="-122"/>
                <a:cs typeface="微软雅黑 Light" panose="020B0502040204020203" charset="-122"/>
              </a:rPr>
              <a:t>左半</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叶的放射性强度</a:t>
            </a:r>
            <a:r>
              <a:rPr lang="en-US" sz="2400">
                <a:solidFill>
                  <a:srgbClr val="000000"/>
                </a:solidFill>
                <a:latin typeface="微软雅黑 Light" panose="020B0502040204020203" charset="-122"/>
                <a:ea typeface="微软雅黑 Light" panose="020B0502040204020203" charset="-122"/>
                <a:cs typeface="微软雅黑 Light" panose="020B0502040204020203" charset="-122"/>
              </a:rPr>
              <a:t>         d</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．检测</a:t>
            </a:r>
            <a:r>
              <a:rPr lang="zh-CN" sz="2400">
                <a:latin typeface="微软雅黑 Light" panose="020B0502040204020203" charset="-122"/>
                <a:ea typeface="微软雅黑 Light" panose="020B0502040204020203" charset="-122"/>
                <a:cs typeface="微软雅黑 Light" panose="020B0502040204020203" charset="-122"/>
              </a:rPr>
              <a:t>右半</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叶的放射性强度</a:t>
            </a:r>
            <a:endParaRPr lang="zh-CN" sz="2400">
              <a:latin typeface="微软雅黑 Light" panose="020B0502040204020203" charset="-122"/>
              <a:ea typeface="微软雅黑 Light" panose="020B0502040204020203" charset="-122"/>
              <a:cs typeface="微软雅黑 Light" panose="020B0502040204020203" charset="-122"/>
            </a:endParaRPr>
          </a:p>
          <a:p>
            <a:pPr algn="l"/>
            <a:r>
              <a:rPr lang="zh-CN" sz="2400">
                <a:latin typeface="微软雅黑 Light" panose="020B0502040204020203" charset="-122"/>
                <a:ea typeface="微软雅黑 Light" panose="020B0502040204020203" charset="-122"/>
                <a:cs typeface="微软雅黑 Light" panose="020B0502040204020203" charset="-122"/>
              </a:rPr>
              <a:t>（</a:t>
            </a:r>
            <a:r>
              <a:rPr lang="en-US" sz="2400">
                <a:latin typeface="微软雅黑 Light" panose="020B0502040204020203" charset="-122"/>
                <a:ea typeface="微软雅黑 Light" panose="020B0502040204020203" charset="-122"/>
                <a:cs typeface="微软雅黑 Light" panose="020B0502040204020203" charset="-122"/>
              </a:rPr>
              <a:t>3</a:t>
            </a:r>
            <a:r>
              <a:rPr lang="zh-CN" sz="2400">
                <a:latin typeface="微软雅黑 Light" panose="020B0502040204020203" charset="-122"/>
                <a:ea typeface="微软雅黑 Light" panose="020B0502040204020203" charset="-122"/>
                <a:cs typeface="微软雅黑 Light" panose="020B0502040204020203" charset="-122"/>
              </a:rPr>
              <a:t>）在</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a:t>
            </a:r>
            <a:r>
              <a:rPr lang="en-US" sz="2400">
                <a:solidFill>
                  <a:srgbClr val="000000"/>
                </a:solidFill>
                <a:latin typeface="微软雅黑 Light" panose="020B0502040204020203" charset="-122"/>
                <a:ea typeface="微软雅黑 Light" panose="020B0502040204020203" charset="-122"/>
                <a:cs typeface="微软雅黑 Light" panose="020B0502040204020203" charset="-122"/>
              </a:rPr>
              <a:t>2</a:t>
            </a:r>
            <a:r>
              <a:rPr lang="zh-CN" sz="2400">
                <a:solidFill>
                  <a:srgbClr val="000000"/>
                </a:solidFill>
                <a:latin typeface="微软雅黑 Light" panose="020B0502040204020203" charset="-122"/>
                <a:ea typeface="微软雅黑 Light" panose="020B0502040204020203" charset="-122"/>
                <a:cs typeface="微软雅黑 Light" panose="020B0502040204020203" charset="-122"/>
              </a:rPr>
              <a:t>）实验中，使用</a:t>
            </a:r>
            <a:r>
              <a:rPr lang="en-US" sz="2400" baseline="30000">
                <a:latin typeface="微软雅黑 Light" panose="020B0502040204020203" charset="-122"/>
                <a:ea typeface="微软雅黑 Light" panose="020B0502040204020203" charset="-122"/>
                <a:cs typeface="微软雅黑 Light" panose="020B0502040204020203" charset="-122"/>
              </a:rPr>
              <a:t>14</a:t>
            </a:r>
            <a:r>
              <a:rPr lang="zh-CN" sz="2400">
                <a:latin typeface="微软雅黑 Light" panose="020B0502040204020203" charset="-122"/>
                <a:ea typeface="微软雅黑 Light" panose="020B0502040204020203" charset="-122"/>
                <a:cs typeface="微软雅黑 Light" panose="020B0502040204020203" charset="-122"/>
              </a:rPr>
              <a:t>C标记的氨基酸而不用</a:t>
            </a:r>
            <a:r>
              <a:rPr lang="en-US" sz="2400" baseline="30000">
                <a:latin typeface="微软雅黑 Light" panose="020B0502040204020203" charset="-122"/>
                <a:ea typeface="微软雅黑 Light" panose="020B0502040204020203" charset="-122"/>
                <a:cs typeface="微软雅黑 Light" panose="020B0502040204020203" charset="-122"/>
              </a:rPr>
              <a:t>14</a:t>
            </a:r>
            <a:r>
              <a:rPr lang="zh-CN" sz="2400">
                <a:latin typeface="微软雅黑 Light" panose="020B0502040204020203" charset="-122"/>
                <a:ea typeface="微软雅黑 Light" panose="020B0502040204020203" charset="-122"/>
                <a:cs typeface="微软雅黑 Light" panose="020B0502040204020203" charset="-122"/>
              </a:rPr>
              <a:t>C标记的蛋白质，其原因是</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u="sng">
                <a:solidFill>
                  <a:srgbClr val="FF0000"/>
                </a:solidFill>
                <a:sym typeface="+mn-ea"/>
              </a:rPr>
              <a:t>氨基酸是小分子物质，在叶片中容易移动，而蛋白质是大分子物质，在叶片中不易移动。</a:t>
            </a:r>
            <a:r>
              <a:rPr lang="zh-CN" sz="2400">
                <a:latin typeface="微软雅黑 Light" panose="020B0502040204020203" charset="-122"/>
                <a:ea typeface="微软雅黑 Light" panose="020B0502040204020203" charset="-122"/>
                <a:cs typeface="微软雅黑 Light" panose="020B0502040204020203" charset="-122"/>
              </a:rPr>
              <a:t>。</a:t>
            </a:r>
          </a:p>
          <a:p>
            <a:pPr algn="l"/>
            <a:r>
              <a:rPr lang="zh-CN" sz="2400">
                <a:latin typeface="微软雅黑 Light" panose="020B0502040204020203" charset="-122"/>
                <a:ea typeface="微软雅黑 Light" panose="020B0502040204020203" charset="-122"/>
                <a:cs typeface="微软雅黑 Light" panose="020B0502040204020203" charset="-122"/>
              </a:rPr>
              <a:t>（</a:t>
            </a:r>
            <a:r>
              <a:rPr lang="en-US" sz="2400">
                <a:latin typeface="微软雅黑 Light" panose="020B0502040204020203" charset="-122"/>
                <a:ea typeface="微软雅黑 Light" panose="020B0502040204020203" charset="-122"/>
                <a:cs typeface="微软雅黑 Light" panose="020B0502040204020203" charset="-122"/>
              </a:rPr>
              <a:t>4</a:t>
            </a:r>
            <a:r>
              <a:rPr lang="zh-CN" sz="2400">
                <a:latin typeface="微软雅黑 Light" panose="020B0502040204020203" charset="-122"/>
                <a:ea typeface="微软雅黑 Light" panose="020B0502040204020203" charset="-122"/>
                <a:cs typeface="微软雅黑 Light" panose="020B0502040204020203" charset="-122"/>
              </a:rPr>
              <a:t>）细胞分裂素还具有促进萝卜子叶增大鲜重的效应。若有一经过提纯的细胞分裂素未知样品需要鉴定时，可先在不同细胞分裂素浓度下测定同样的萝卜子叶增重情况，根据所得数据做出</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u="sng">
                <a:sym typeface="+mn-ea"/>
              </a:rPr>
              <a:t>细胞分裂素浓度与子叶重量</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a:latin typeface="微软雅黑 Light" panose="020B0502040204020203" charset="-122"/>
                <a:ea typeface="微软雅黑 Light" panose="020B0502040204020203" charset="-122"/>
                <a:cs typeface="微软雅黑 Light" panose="020B0502040204020203" charset="-122"/>
              </a:rPr>
              <a:t>的关系曲线，再用同样方法以</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u="sng">
                <a:solidFill>
                  <a:srgbClr val="FF0000"/>
                </a:solidFill>
                <a:sym typeface="+mn-ea"/>
              </a:rPr>
              <a:t>未知样品溶液</a:t>
            </a:r>
            <a:r>
              <a:rPr lang="en-US" sz="2400" u="sng">
                <a:solidFill>
                  <a:srgbClr val="FF0000"/>
                </a:solidFill>
                <a:latin typeface="微软雅黑 Light" panose="020B0502040204020203" charset="-122"/>
                <a:ea typeface="微软雅黑 Light" panose="020B0502040204020203" charset="-122"/>
                <a:cs typeface="微软雅黑 Light" panose="020B0502040204020203" charset="-122"/>
              </a:rPr>
              <a:t> </a:t>
            </a:r>
            <a:r>
              <a:rPr lang="en-US" sz="2400" u="sng">
                <a:latin typeface="微软雅黑 Light" panose="020B0502040204020203" charset="-122"/>
                <a:ea typeface="微软雅黑 Light" panose="020B0502040204020203" charset="-122"/>
                <a:cs typeface="微软雅黑 Light" panose="020B0502040204020203" charset="-122"/>
              </a:rPr>
              <a:t>  </a:t>
            </a:r>
            <a:r>
              <a:rPr lang="zh-CN" sz="2400">
                <a:latin typeface="微软雅黑 Light" panose="020B0502040204020203" charset="-122"/>
                <a:ea typeface="微软雅黑 Light" panose="020B0502040204020203" charset="-122"/>
                <a:cs typeface="微软雅黑 Light" panose="020B0502040204020203" charset="-122"/>
              </a:rPr>
              <a:t>培养萝卜子叶，与上述关系曲线比较，即能大致确定未知样品细胞分裂素的含量。</a:t>
            </a:r>
            <a:endParaRPr lang="zh-CN" altLang="en-US" sz="240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p:nvPr/>
        </p:nvSpPr>
        <p:spPr>
          <a:xfrm>
            <a:off x="551180" y="476885"/>
            <a:ext cx="11915140" cy="6927850"/>
          </a:xfrm>
          <a:prstGeom prst="rect">
            <a:avLst/>
          </a:prstGeom>
          <a:noFill/>
          <a:ln w="0" cap="flat">
            <a:noFill/>
            <a:prstDash val="solid"/>
            <a:miter lim="0"/>
          </a:ln>
        </p:spPr>
        <p:txBody>
          <a:bodyPr vert="horz" wrap="square" lIns="0" tIns="0" rIns="0" bIns="0"/>
          <a:lstStyle/>
          <a:p>
            <a:pPr algn="l" rtl="0" eaLnBrk="0">
              <a:lnSpc>
                <a:spcPct val="100000"/>
              </a:lnSpc>
            </a:pPr>
            <a:endParaRPr sz="100" dirty="0">
              <a:latin typeface="Arial" panose="020B0604020202020204"/>
              <a:ea typeface="Arial" panose="020B0604020202020204"/>
              <a:cs typeface="Arial" panose="020B0604020202020204"/>
            </a:endParaRPr>
          </a:p>
          <a:p>
            <a:pPr marL="12700" algn="l" rtl="0" eaLnBrk="0">
              <a:lnSpc>
                <a:spcPct val="100000"/>
              </a:lnSpc>
            </a:pPr>
            <a:r>
              <a:rPr sz="3200" kern="0" spc="9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生物学核心素养中要求</a:t>
            </a:r>
            <a:endParaRPr sz="3200" dirty="0">
              <a:latin typeface="黑体" panose="02010609060101010101" pitchFamily="2" charset="-122"/>
              <a:ea typeface="黑体" panose="02010609060101010101" pitchFamily="2" charset="-122"/>
              <a:cs typeface="黑体" panose="02010609060101010101" pitchFamily="2" charset="-122"/>
            </a:endParaRPr>
          </a:p>
          <a:p>
            <a:pPr algn="l" rtl="0" eaLnBrk="0">
              <a:lnSpc>
                <a:spcPct val="100000"/>
              </a:lnSpc>
            </a:pPr>
            <a:endParaRPr sz="1400" dirty="0">
              <a:latin typeface="Arial" panose="020B0604020202020204"/>
              <a:ea typeface="Arial" panose="020B0604020202020204"/>
              <a:cs typeface="Arial" panose="020B0604020202020204"/>
            </a:endParaRPr>
          </a:p>
          <a:p>
            <a:pPr marL="22860" algn="l" rtl="0" eaLnBrk="0">
              <a:lnSpc>
                <a:spcPct val="100000"/>
              </a:lnSpc>
              <a:spcBef>
                <a:spcPts val="820"/>
              </a:spcBef>
            </a:pPr>
            <a:endParaRPr sz="1400" dirty="0">
              <a:latin typeface="Arial" panose="020B0604020202020204"/>
              <a:ea typeface="Arial" panose="020B0604020202020204"/>
              <a:cs typeface="Arial" panose="020B0604020202020204"/>
            </a:endParaRPr>
          </a:p>
        </p:txBody>
      </p:sp>
      <p:sp>
        <p:nvSpPr>
          <p:cNvPr id="22531" name="Rectangle 3"/>
          <p:cNvSpPr/>
          <p:nvPr>
            <p:custDataLst>
              <p:tags r:id="rId1"/>
            </p:custDataLst>
          </p:nvPr>
        </p:nvSpPr>
        <p:spPr>
          <a:xfrm>
            <a:off x="191770" y="1125220"/>
            <a:ext cx="11567160" cy="5332730"/>
          </a:xfrm>
          <a:prstGeom prst="rect">
            <a:avLst/>
          </a:prstGeom>
          <a:noFill/>
          <a:ln cap="flat">
            <a:noFill/>
            <a:prstDash val="solid"/>
            <a:miter lim="800000"/>
            <a:headEnd type="none" w="med" len="med"/>
            <a:tailEnd type="none" w="med" len="med"/>
          </a:ln>
        </p:spPr>
        <p:txBody>
          <a:bodyPr vert="horz" wrap="square" lIns="91440" tIns="45720" rIns="91440" bIns="45720" anchor="t" anchorCtr="0"/>
          <a:lstStyle>
            <a:lvl1pPr marL="342900" indent="-342900" algn="l" rtl="0" eaLnBrk="0" fontAlgn="base" hangingPunct="0">
              <a:lnSpc>
                <a:spcPct val="100000"/>
              </a:lnSpc>
              <a:spcBef>
                <a:spcPct val="20000"/>
              </a:spcBef>
              <a:spcAft>
                <a:spcPct val="0"/>
              </a:spcAft>
              <a:buClr>
                <a:schemeClr val="accent1"/>
              </a:buClr>
              <a:buSzPct val="65000"/>
              <a:buFont typeface="Wingdings" panose="05000000000000000000" pitchFamily="2" charset="2"/>
              <a:buChar char="n"/>
              <a:defRPr kumimoji="0" lang="zh-CN" altLang="en-US" sz="3000" b="0" i="0" u="none" baseline="0">
                <a:solidFill>
                  <a:schemeClr val="tx1"/>
                </a:solidFill>
                <a:effectLst/>
                <a:latin typeface="+mn-lt"/>
                <a:ea typeface="+mn-ea"/>
                <a:cs typeface="+mn-cs"/>
              </a:defRPr>
            </a:lvl1pPr>
            <a:lvl2pPr marL="669925" indent="-325755" algn="l" defTabSz="914400" rtl="0" eaLnBrk="0" fontAlgn="base" hangingPunct="0">
              <a:lnSpc>
                <a:spcPct val="100000"/>
              </a:lnSpc>
              <a:spcBef>
                <a:spcPct val="20000"/>
              </a:spcBef>
              <a:spcAft>
                <a:spcPct val="0"/>
              </a:spcAft>
              <a:buClr>
                <a:schemeClr val="accent2"/>
              </a:buClr>
              <a:buSzPct val="60000"/>
              <a:buFont typeface="Wingdings" panose="05000000000000000000" pitchFamily="2" charset="2"/>
              <a:buChar char="q"/>
              <a:defRPr kumimoji="0" lang="zh-CN" altLang="en-US" sz="2600" b="0" i="0" u="none" baseline="0">
                <a:solidFill>
                  <a:schemeClr val="tx1"/>
                </a:solidFill>
                <a:effectLst/>
                <a:latin typeface="+mn-lt"/>
                <a:ea typeface="+mn-ea"/>
              </a:defRPr>
            </a:lvl2pPr>
            <a:lvl3pPr marL="1022350" indent="-351155" algn="l" defTabSz="914400" rtl="0" eaLnBrk="0" fontAlgn="base" hangingPunct="0">
              <a:lnSpc>
                <a:spcPct val="100000"/>
              </a:lnSpc>
              <a:spcBef>
                <a:spcPct val="20000"/>
              </a:spcBef>
              <a:spcAft>
                <a:spcPct val="0"/>
              </a:spcAft>
              <a:buClr>
                <a:schemeClr val="accent1"/>
              </a:buClr>
              <a:buSzPct val="65000"/>
              <a:buFont typeface="Wingdings" panose="05000000000000000000" pitchFamily="2" charset="2"/>
              <a:buChar char="n"/>
              <a:defRPr kumimoji="0" lang="zh-CN" altLang="en-US" sz="2200" b="0" i="0" u="none" baseline="0">
                <a:solidFill>
                  <a:schemeClr val="tx1"/>
                </a:solidFill>
                <a:effectLst/>
                <a:latin typeface="+mn-lt"/>
                <a:ea typeface="+mn-ea"/>
              </a:defRPr>
            </a:lvl3pPr>
            <a:lvl4pPr marL="1339850" indent="-315595" algn="l" defTabSz="914400" rtl="0" eaLnBrk="0" fontAlgn="base" hangingPunct="0">
              <a:lnSpc>
                <a:spcPct val="100000"/>
              </a:lnSpc>
              <a:spcBef>
                <a:spcPct val="20000"/>
              </a:spcBef>
              <a:spcAft>
                <a:spcPct val="0"/>
              </a:spcAft>
              <a:buClr>
                <a:schemeClr val="accent2"/>
              </a:buClr>
              <a:buSzPct val="70000"/>
              <a:buFont typeface="Wingdings" panose="05000000000000000000" pitchFamily="2" charset="2"/>
              <a:buChar char="q"/>
              <a:defRPr kumimoji="0" lang="zh-CN" altLang="en-US" sz="2000" b="0" i="0" u="none" baseline="0">
                <a:solidFill>
                  <a:schemeClr val="tx1"/>
                </a:solidFill>
                <a:effectLst/>
                <a:latin typeface="+mn-lt"/>
                <a:ea typeface="+mn-ea"/>
              </a:defRPr>
            </a:lvl4pPr>
            <a:lvl5pPr marL="1680845" indent="-339725" algn="l" defTabSz="914400" rtl="0" eaLnBrk="0" fontAlgn="base" hangingPunct="0">
              <a:lnSpc>
                <a:spcPct val="100000"/>
              </a:lnSpc>
              <a:spcBef>
                <a:spcPct val="20000"/>
              </a:spcBef>
              <a:spcAft>
                <a:spcPct val="0"/>
              </a:spcAft>
              <a:buClr>
                <a:schemeClr val="accent1"/>
              </a:buClr>
              <a:buSzPct val="75000"/>
              <a:buFont typeface="Wingdings" panose="05000000000000000000" pitchFamily="2" charset="2"/>
              <a:buChar char="§"/>
              <a:defRPr kumimoji="0" lang="zh-CN" altLang="en-US" sz="2000" b="0" i="0" u="none" baseline="0">
                <a:solidFill>
                  <a:schemeClr val="tx1"/>
                </a:solidFill>
                <a:effectLst/>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lang="zh-CN" altLang="en-US"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lang="zh-CN" altLang="en-US"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lang="zh-CN" altLang="en-US"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lang="zh-CN" altLang="en-US" sz="2000">
                <a:solidFill>
                  <a:schemeClr val="tx1"/>
                </a:solidFill>
                <a:latin typeface="+mn-lt"/>
                <a:ea typeface="+mn-ea"/>
              </a:defRPr>
            </a:lvl9pPr>
          </a:lstStyle>
          <a:p>
            <a:pPr marL="342900" lvl="0" indent="-342900" eaLnBrk="1" hangingPunct="1"/>
            <a:r>
              <a:rPr lang="en-US" altLang="zh-CN" sz="2800" b="1"/>
              <a:t>1</a:t>
            </a:r>
            <a:r>
              <a:rPr lang="zh-CN" altLang="en-US" sz="2800" b="1"/>
              <a:t>、生命观念</a:t>
            </a:r>
          </a:p>
          <a:p>
            <a:pPr marL="342900" lvl="0" indent="-342900" eaLnBrk="1" hangingPunct="1"/>
            <a:r>
              <a:rPr lang="zh-CN" altLang="en-US" sz="2800" b="1"/>
              <a:t>指对观察到的生命现象及相互关系或特性进行解释后的抽象，是人们经过实证后的观点，是能够理解或解释生物学相关事件和现象的</a:t>
            </a:r>
            <a:r>
              <a:rPr lang="zh-CN" altLang="en-US" sz="2800" b="1">
                <a:solidFill>
                  <a:srgbClr val="3333FF"/>
                </a:solidFill>
              </a:rPr>
              <a:t>意识、观念和方法</a:t>
            </a:r>
            <a:r>
              <a:rPr lang="zh-CN" altLang="en-US" sz="2800" b="1"/>
              <a:t>。</a:t>
            </a:r>
          </a:p>
          <a:p>
            <a:pPr marL="342900" lvl="0" indent="-342900" eaLnBrk="1" hangingPunct="1"/>
            <a:r>
              <a:rPr lang="zh-CN" altLang="en-US" sz="2800" b="1"/>
              <a:t>如：结构和功能观；进化和适应观、稳态和平衡观、物质和能量观等。</a:t>
            </a:r>
          </a:p>
          <a:p>
            <a:pPr marL="342900" lvl="0" indent="-342900" eaLnBrk="1" hangingPunct="1"/>
            <a:r>
              <a:rPr lang="en-US" altLang="zh-CN" sz="2800" b="1">
                <a:sym typeface="+mn-ea"/>
              </a:rPr>
              <a:t>2</a:t>
            </a:r>
            <a:r>
              <a:rPr sz="2800" b="1">
                <a:sym typeface="+mn-ea"/>
              </a:rPr>
              <a:t>、科学思维</a:t>
            </a:r>
            <a:endParaRPr lang="zh-CN" altLang="en-US" sz="2800" b="1"/>
          </a:p>
          <a:p>
            <a:pPr marL="342900" lvl="0" indent="-342900" eaLnBrk="1" hangingPunct="1"/>
            <a:r>
              <a:rPr sz="2800" b="1">
                <a:sym typeface="+mn-ea"/>
              </a:rPr>
              <a:t>指尊重事实和证据，崇尚严谨和务实的未知态度，运用</a:t>
            </a:r>
            <a:r>
              <a:rPr sz="2800" b="1">
                <a:solidFill>
                  <a:srgbClr val="3333FF"/>
                </a:solidFill>
                <a:sym typeface="+mn-ea"/>
              </a:rPr>
              <a:t>科学的思维方法</a:t>
            </a:r>
            <a:r>
              <a:rPr sz="2800" b="1">
                <a:sym typeface="+mn-ea"/>
              </a:rPr>
              <a:t>认识事物、解决实际问题的</a:t>
            </a:r>
            <a:r>
              <a:rPr sz="2800" b="1">
                <a:solidFill>
                  <a:srgbClr val="3333FF"/>
                </a:solidFill>
                <a:sym typeface="+mn-ea"/>
              </a:rPr>
              <a:t>思维习惯和能力</a:t>
            </a:r>
            <a:r>
              <a:rPr sz="2800" b="1">
                <a:sym typeface="+mn-ea"/>
              </a:rPr>
              <a:t>。</a:t>
            </a:r>
            <a:endParaRPr lang="zh-CN" altLang="en-US" sz="2800" b="1"/>
          </a:p>
          <a:p>
            <a:pPr marL="342900" lvl="0" indent="-342900" eaLnBrk="1" hangingPunct="1"/>
            <a:r>
              <a:rPr sz="2800" b="1">
                <a:sym typeface="+mn-ea"/>
              </a:rPr>
              <a:t>如：用归纳与概括、模型与建模、</a:t>
            </a:r>
            <a:r>
              <a:rPr sz="2800" b="1">
                <a:solidFill>
                  <a:srgbClr val="3333FF"/>
                </a:solidFill>
                <a:sym typeface="+mn-ea"/>
              </a:rPr>
              <a:t>批判性思维、创造性思维</a:t>
            </a:r>
            <a:r>
              <a:rPr sz="2800" b="1">
                <a:sym typeface="+mn-ea"/>
              </a:rPr>
              <a:t>等方法，探讨、阐释生命现象及规律，审视或论证生物学社会议题。</a:t>
            </a:r>
          </a:p>
          <a:p>
            <a:pPr marL="342900" lvl="0" indent="-342900" eaLnBrk="1" hangingPunct="1"/>
            <a:endParaRPr lang="zh-CN" altLang="en-US" sz="2800" b="1">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035" y="764540"/>
            <a:ext cx="10935970" cy="4831080"/>
          </a:xfrm>
          <a:prstGeom prst="rect">
            <a:avLst/>
          </a:prstGeom>
          <a:noFill/>
        </p:spPr>
        <p:txBody>
          <a:bodyPr wrap="square" rtlCol="0" anchor="t">
            <a:spAutoFit/>
          </a:bodyPr>
          <a:lstStyle/>
          <a:p>
            <a:pPr marL="342900" lvl="0" indent="-342900" algn="l" eaLnBrk="1" hangingPunct="1"/>
            <a:r>
              <a:rPr lang="en-US" altLang="zh-CN" sz="2800" b="1">
                <a:sym typeface="+mn-ea"/>
              </a:rPr>
              <a:t>3</a:t>
            </a:r>
            <a:r>
              <a:rPr sz="2800" b="1">
                <a:sym typeface="+mn-ea"/>
              </a:rPr>
              <a:t>、科学探究：</a:t>
            </a:r>
            <a:endParaRPr lang="zh-CN" altLang="en-US" sz="2800" b="1"/>
          </a:p>
          <a:p>
            <a:pPr marL="342900" lvl="0" indent="-342900" algn="l" eaLnBrk="1" hangingPunct="1"/>
            <a:r>
              <a:rPr sz="2800" b="1">
                <a:sym typeface="+mn-ea"/>
              </a:rPr>
              <a:t>指能够发现现实世界中的生物学问题，针对特定的生物学现象，进行观察、提问、实验设计、方案实施以及对结果的交流与讨论的能力。</a:t>
            </a:r>
            <a:endParaRPr lang="en-US" altLang="zh-CN" sz="2800" b="1">
              <a:sym typeface="+mn-ea"/>
            </a:endParaRPr>
          </a:p>
          <a:p>
            <a:pPr marL="342900" marR="0" lvl="0" indent="-342900" algn="l" eaLnBrk="1" hangingPunct="1"/>
            <a:endParaRPr lang="en-US" altLang="zh-CN" sz="2800" b="1">
              <a:sym typeface="+mn-ea"/>
            </a:endParaRPr>
          </a:p>
          <a:p>
            <a:pPr marL="342900" marR="0" lvl="0" indent="-342900" algn="l" eaLnBrk="1" hangingPunct="1"/>
            <a:r>
              <a:rPr lang="en-US" altLang="zh-CN" sz="2800" b="1">
                <a:sym typeface="+mn-ea"/>
              </a:rPr>
              <a:t>4</a:t>
            </a:r>
            <a:r>
              <a:rPr lang="zh-CN" altLang="en-US" sz="2800" b="1">
                <a:sym typeface="+mn-ea"/>
              </a:rPr>
              <a:t>、社会责任：</a:t>
            </a:r>
            <a:endParaRPr lang="zh-CN" altLang="en-US" sz="2800" b="1"/>
          </a:p>
          <a:p>
            <a:pPr marL="342900" marR="0" lvl="0" indent="-342900" algn="l" eaLnBrk="1" hangingPunct="1"/>
            <a:r>
              <a:rPr lang="zh-CN" altLang="en-US" sz="2800" b="1">
                <a:sym typeface="+mn-ea"/>
              </a:rPr>
              <a:t>指基于生物学的认识，参与个人与社会事务的讨论，作出更改解释和判断，解决生产生活问题的担当和能力。</a:t>
            </a:r>
            <a:endParaRPr lang="zh-CN" altLang="en-US" sz="2800" b="1"/>
          </a:p>
          <a:p>
            <a:pPr marL="342900" marR="0" lvl="0" indent="-342900" algn="l" eaLnBrk="1" hangingPunct="1"/>
            <a:r>
              <a:rPr lang="zh-CN" altLang="en-US" sz="2800" b="1">
                <a:sym typeface="+mn-ea"/>
              </a:rPr>
              <a:t>如：利用生物学知识，辨别迷信和伪科学；尝试解决现实生活的问题；树立并践行“绿水青山就是金山银山”的理念，形成生态意识；主动向他人宣传关爱生命的观念和知识等。</a:t>
            </a:r>
          </a:p>
          <a:p>
            <a:pPr marL="342900" marR="0" lvl="0" indent="-342900" algn="l" eaLnBrk="1" hangingPunct="1"/>
            <a:r>
              <a:rPr lang="zh-CN" altLang="en-US" sz="2800" b="1">
                <a:sym typeface="+mn-ea"/>
              </a:rPr>
              <a:t> </a:t>
            </a:r>
            <a:r>
              <a:rPr lang="en-US" altLang="zh-CN" sz="2800" b="1">
                <a:sym typeface="+mn-ea"/>
              </a:rPr>
              <a:t>  </a:t>
            </a:r>
            <a:r>
              <a:rPr lang="zh-CN" altLang="en-US" sz="2800" b="1">
                <a:sym typeface="+mn-ea"/>
              </a:rPr>
              <a:t>还有生物多样性保护、生物安全性等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p:nvPr/>
        </p:nvGrpSpPr>
        <p:grpSpPr>
          <a:xfrm>
            <a:off x="3000375" y="692150"/>
            <a:ext cx="5902325" cy="4587875"/>
            <a:chOff x="0" y="0"/>
            <a:chExt cx="3551" cy="2889"/>
          </a:xfrm>
        </p:grpSpPr>
        <p:sp>
          <p:nvSpPr>
            <p:cNvPr id="44037" name="Line 5"/>
            <p:cNvSpPr/>
            <p:nvPr/>
          </p:nvSpPr>
          <p:spPr>
            <a:xfrm>
              <a:off x="1609" y="0"/>
              <a:ext cx="0" cy="2889"/>
            </a:xfrm>
            <a:prstGeom prst="line">
              <a:avLst/>
            </a:prstGeom>
            <a:ln w="9525" cap="flat" cmpd="sng">
              <a:solidFill>
                <a:srgbClr val="1C1C1C"/>
              </a:solidFill>
              <a:prstDash val="lgDash"/>
              <a:headEnd type="stealth" w="med" len="med"/>
              <a:tailEnd type="none" w="med" len="med"/>
            </a:ln>
          </p:spPr>
        </p:sp>
        <p:grpSp>
          <p:nvGrpSpPr>
            <p:cNvPr id="44038" name="Group 4"/>
            <p:cNvGrpSpPr/>
            <p:nvPr/>
          </p:nvGrpSpPr>
          <p:grpSpPr>
            <a:xfrm>
              <a:off x="0" y="227"/>
              <a:ext cx="3551" cy="2404"/>
              <a:chOff x="0" y="0"/>
              <a:chExt cx="3551" cy="2404"/>
            </a:xfrm>
          </p:grpSpPr>
          <p:sp>
            <p:nvSpPr>
              <p:cNvPr id="44039" name="Line 9"/>
              <p:cNvSpPr/>
              <p:nvPr/>
            </p:nvSpPr>
            <p:spPr>
              <a:xfrm>
                <a:off x="0" y="1179"/>
                <a:ext cx="3194" cy="0"/>
              </a:xfrm>
              <a:prstGeom prst="line">
                <a:avLst/>
              </a:prstGeom>
              <a:ln w="9525" cap="flat" cmpd="sng">
                <a:solidFill>
                  <a:srgbClr val="1C1C1C"/>
                </a:solidFill>
                <a:prstDash val="lgDash"/>
                <a:headEnd type="none" w="med" len="med"/>
                <a:tailEnd type="stealth" w="med" len="med"/>
              </a:ln>
            </p:spPr>
          </p:sp>
          <p:grpSp>
            <p:nvGrpSpPr>
              <p:cNvPr id="44040" name="Group 6"/>
              <p:cNvGrpSpPr/>
              <p:nvPr/>
            </p:nvGrpSpPr>
            <p:grpSpPr>
              <a:xfrm>
                <a:off x="45" y="0"/>
                <a:ext cx="1553" cy="1180"/>
                <a:chOff x="0" y="0"/>
                <a:chExt cx="1553" cy="1180"/>
              </a:xfrm>
            </p:grpSpPr>
            <p:sp>
              <p:nvSpPr>
                <p:cNvPr id="44050" name="AutoShape 4"/>
                <p:cNvSpPr/>
                <p:nvPr/>
              </p:nvSpPr>
              <p:spPr>
                <a:xfrm flipH="1">
                  <a:off x="373" y="0"/>
                  <a:ext cx="1180" cy="1180"/>
                </a:xfrm>
                <a:prstGeom prst="rtTriangle">
                  <a:avLst/>
                </a:prstGeom>
                <a:gradFill rotWithShape="1">
                  <a:gsLst>
                    <a:gs pos="0">
                      <a:schemeClr val="hlink"/>
                    </a:gs>
                    <a:gs pos="100000">
                      <a:srgbClr val="FBC298"/>
                    </a:gs>
                  </a:gsLst>
                  <a:lin ang="5400000" scaled="1"/>
                  <a:tileRect/>
                </a:gradFill>
                <a:ln w="9525">
                  <a:noFill/>
                </a:ln>
              </p:spPr>
              <p:txBody>
                <a:bodyPr wrap="none" anchor="ctr"/>
                <a:lstStyle/>
                <a:p>
                  <a:endParaRPr lang="zh-CN" altLang="en-US" sz="2800" dirty="0">
                    <a:latin typeface="Verdana" panose="020B0604030504040204" pitchFamily="34" charset="0"/>
                  </a:endParaRPr>
                </a:p>
              </p:txBody>
            </p:sp>
            <p:sp>
              <p:nvSpPr>
                <p:cNvPr id="44051" name="Rectangle 10"/>
                <p:cNvSpPr/>
                <p:nvPr/>
              </p:nvSpPr>
              <p:spPr>
                <a:xfrm>
                  <a:off x="0" y="499"/>
                  <a:ext cx="1552" cy="445"/>
                </a:xfrm>
                <a:prstGeom prst="rect">
                  <a:avLst/>
                </a:prstGeom>
                <a:noFill/>
                <a:ln w="9525">
                  <a:noFill/>
                </a:ln>
              </p:spPr>
              <p:txBody>
                <a:bodyPr>
                  <a:spAutoFit/>
                </a:bodyPr>
                <a:lstStyle/>
                <a:p>
                  <a:r>
                    <a:rPr lang="en-US" altLang="zh-CN" sz="4000" b="1" dirty="0">
                      <a:latin typeface="方正卡通简体" pitchFamily="65" charset="-122"/>
                      <a:ea typeface="方正卡通简体" pitchFamily="65" charset="-122"/>
                    </a:rPr>
                    <a:t>40</a:t>
                  </a:r>
                  <a:r>
                    <a:rPr lang="zh-CN" altLang="en-US" sz="4000" b="1" dirty="0">
                      <a:latin typeface="方正卡通简体" pitchFamily="65" charset="-122"/>
                      <a:ea typeface="方正卡通简体" pitchFamily="65" charset="-122"/>
                    </a:rPr>
                    <a:t>％基础</a:t>
                  </a:r>
                </a:p>
              </p:txBody>
            </p:sp>
          </p:grpSp>
          <p:grpSp>
            <p:nvGrpSpPr>
              <p:cNvPr id="44041" name="Group 9"/>
              <p:cNvGrpSpPr/>
              <p:nvPr/>
            </p:nvGrpSpPr>
            <p:grpSpPr>
              <a:xfrm>
                <a:off x="1609" y="0"/>
                <a:ext cx="1713" cy="1180"/>
                <a:chOff x="0" y="0"/>
                <a:chExt cx="1713" cy="1180"/>
              </a:xfrm>
            </p:grpSpPr>
            <p:sp>
              <p:nvSpPr>
                <p:cNvPr id="44048" name="AutoShape 6"/>
                <p:cNvSpPr/>
                <p:nvPr/>
              </p:nvSpPr>
              <p:spPr>
                <a:xfrm>
                  <a:off x="0" y="0"/>
                  <a:ext cx="1180" cy="1180"/>
                </a:xfrm>
                <a:prstGeom prst="rtTriangle">
                  <a:avLst/>
                </a:prstGeom>
                <a:gradFill rotWithShape="1">
                  <a:gsLst>
                    <a:gs pos="0">
                      <a:schemeClr val="accent2"/>
                    </a:gs>
                    <a:gs pos="100000">
                      <a:srgbClr val="C276C2"/>
                    </a:gs>
                  </a:gsLst>
                  <a:lin ang="5400000" scaled="1"/>
                  <a:tileRect/>
                </a:gradFill>
                <a:ln w="9525">
                  <a:noFill/>
                </a:ln>
              </p:spPr>
              <p:txBody>
                <a:bodyPr wrap="none" anchor="ctr"/>
                <a:lstStyle/>
                <a:p>
                  <a:endParaRPr lang="zh-CN" altLang="en-US" sz="2800" dirty="0">
                    <a:latin typeface="Verdana" panose="020B0604030504040204" pitchFamily="34" charset="0"/>
                  </a:endParaRPr>
                </a:p>
              </p:txBody>
            </p:sp>
            <p:sp>
              <p:nvSpPr>
                <p:cNvPr id="44049" name="Rectangle 11"/>
                <p:cNvSpPr/>
                <p:nvPr/>
              </p:nvSpPr>
              <p:spPr>
                <a:xfrm>
                  <a:off x="109" y="487"/>
                  <a:ext cx="1604" cy="445"/>
                </a:xfrm>
                <a:prstGeom prst="rect">
                  <a:avLst/>
                </a:prstGeom>
                <a:noFill/>
                <a:ln w="9525">
                  <a:noFill/>
                </a:ln>
              </p:spPr>
              <p:txBody>
                <a:bodyPr>
                  <a:spAutoFit/>
                </a:bodyPr>
                <a:lstStyle/>
                <a:p>
                  <a:pPr algn="l"/>
                  <a:r>
                    <a:rPr lang="en-US" altLang="zh-CN" sz="4000" b="1" dirty="0">
                      <a:latin typeface="方正卡通简体" pitchFamily="65" charset="-122"/>
                      <a:ea typeface="方正卡通简体" pitchFamily="65" charset="-122"/>
                    </a:rPr>
                    <a:t>10</a:t>
                  </a:r>
                  <a:r>
                    <a:rPr lang="zh-CN" altLang="en-US" sz="4000" b="1" dirty="0">
                      <a:latin typeface="方正卡通简体" pitchFamily="65" charset="-122"/>
                      <a:ea typeface="方正卡通简体" pitchFamily="65" charset="-122"/>
                    </a:rPr>
                    <a:t>％运气</a:t>
                  </a:r>
                </a:p>
              </p:txBody>
            </p:sp>
          </p:grpSp>
          <p:grpSp>
            <p:nvGrpSpPr>
              <p:cNvPr id="44042" name="Group 12"/>
              <p:cNvGrpSpPr/>
              <p:nvPr/>
            </p:nvGrpSpPr>
            <p:grpSpPr>
              <a:xfrm>
                <a:off x="1587" y="1224"/>
                <a:ext cx="1964" cy="1180"/>
                <a:chOff x="0" y="0"/>
                <a:chExt cx="1964" cy="1180"/>
              </a:xfrm>
            </p:grpSpPr>
            <p:sp>
              <p:nvSpPr>
                <p:cNvPr id="44046" name="AutoShape 7"/>
                <p:cNvSpPr/>
                <p:nvPr/>
              </p:nvSpPr>
              <p:spPr>
                <a:xfrm rot="5400000">
                  <a:off x="46" y="0"/>
                  <a:ext cx="1180" cy="1180"/>
                </a:xfrm>
                <a:prstGeom prst="rtTriangle">
                  <a:avLst/>
                </a:prstGeom>
                <a:gradFill rotWithShape="1">
                  <a:gsLst>
                    <a:gs pos="0">
                      <a:schemeClr val="accent1"/>
                    </a:gs>
                    <a:gs pos="100000">
                      <a:srgbClr val="97D2EF"/>
                    </a:gs>
                  </a:gsLst>
                  <a:lin ang="5400000" scaled="1"/>
                  <a:tileRect/>
                </a:gradFill>
                <a:ln w="9525">
                  <a:noFill/>
                </a:ln>
              </p:spPr>
              <p:txBody>
                <a:bodyPr wrap="none" anchor="ctr"/>
                <a:lstStyle/>
                <a:p>
                  <a:endParaRPr lang="zh-CN" altLang="en-US" sz="2800" dirty="0">
                    <a:latin typeface="Verdana" panose="020B0604030504040204" pitchFamily="34" charset="0"/>
                  </a:endParaRPr>
                </a:p>
              </p:txBody>
            </p:sp>
            <p:sp>
              <p:nvSpPr>
                <p:cNvPr id="44047" name="Rectangle 12"/>
                <p:cNvSpPr/>
                <p:nvPr/>
              </p:nvSpPr>
              <p:spPr>
                <a:xfrm>
                  <a:off x="0" y="182"/>
                  <a:ext cx="1964" cy="445"/>
                </a:xfrm>
                <a:prstGeom prst="rect">
                  <a:avLst/>
                </a:prstGeom>
                <a:noFill/>
                <a:ln w="9525">
                  <a:noFill/>
                </a:ln>
              </p:spPr>
              <p:txBody>
                <a:bodyPr>
                  <a:spAutoFit/>
                </a:bodyPr>
                <a:lstStyle/>
                <a:p>
                  <a:r>
                    <a:rPr lang="en-US" altLang="zh-CN" sz="4000" b="1" dirty="0">
                      <a:latin typeface="方正卡通简体" pitchFamily="65" charset="-122"/>
                      <a:ea typeface="方正卡通简体" pitchFamily="65" charset="-122"/>
                    </a:rPr>
                    <a:t>20</a:t>
                  </a:r>
                  <a:r>
                    <a:rPr lang="zh-CN" altLang="en-US" sz="4000" b="1" dirty="0">
                      <a:latin typeface="方正卡通简体" pitchFamily="65" charset="-122"/>
                      <a:ea typeface="方正卡通简体" pitchFamily="65" charset="-122"/>
                    </a:rPr>
                    <a:t>％技巧</a:t>
                  </a:r>
                </a:p>
              </p:txBody>
            </p:sp>
          </p:grpSp>
          <p:grpSp>
            <p:nvGrpSpPr>
              <p:cNvPr id="44043" name="Group 15"/>
              <p:cNvGrpSpPr/>
              <p:nvPr/>
            </p:nvGrpSpPr>
            <p:grpSpPr>
              <a:xfrm>
                <a:off x="45" y="1224"/>
                <a:ext cx="1598" cy="1180"/>
                <a:chOff x="0" y="0"/>
                <a:chExt cx="1598" cy="1180"/>
              </a:xfrm>
            </p:grpSpPr>
            <p:sp>
              <p:nvSpPr>
                <p:cNvPr id="44044" name="AutoShape 8"/>
                <p:cNvSpPr/>
                <p:nvPr/>
              </p:nvSpPr>
              <p:spPr>
                <a:xfrm rot="-5400000" flipH="1">
                  <a:off x="363" y="0"/>
                  <a:ext cx="1180" cy="1180"/>
                </a:xfrm>
                <a:prstGeom prst="rtTriangle">
                  <a:avLst/>
                </a:prstGeom>
                <a:gradFill rotWithShape="1">
                  <a:gsLst>
                    <a:gs pos="0">
                      <a:schemeClr val="folHlink"/>
                    </a:gs>
                    <a:gs pos="100000">
                      <a:srgbClr val="9BD793"/>
                    </a:gs>
                  </a:gsLst>
                  <a:lin ang="5400000" scaled="1"/>
                  <a:tileRect/>
                </a:gradFill>
                <a:ln w="9525">
                  <a:noFill/>
                </a:ln>
              </p:spPr>
              <p:txBody>
                <a:bodyPr wrap="none" anchor="ctr"/>
                <a:lstStyle/>
                <a:p>
                  <a:endParaRPr lang="zh-CN" altLang="en-US" sz="2800" dirty="0">
                    <a:latin typeface="Verdana" panose="020B0604030504040204" pitchFamily="34" charset="0"/>
                  </a:endParaRPr>
                </a:p>
              </p:txBody>
            </p:sp>
            <p:sp>
              <p:nvSpPr>
                <p:cNvPr id="44045" name="Rectangle 13"/>
                <p:cNvSpPr/>
                <p:nvPr/>
              </p:nvSpPr>
              <p:spPr>
                <a:xfrm>
                  <a:off x="0" y="227"/>
                  <a:ext cx="1598" cy="445"/>
                </a:xfrm>
                <a:prstGeom prst="rect">
                  <a:avLst/>
                </a:prstGeom>
                <a:noFill/>
                <a:ln w="9525">
                  <a:noFill/>
                </a:ln>
              </p:spPr>
              <p:txBody>
                <a:bodyPr>
                  <a:spAutoFit/>
                </a:bodyPr>
                <a:lstStyle/>
                <a:p>
                  <a:r>
                    <a:rPr lang="en-US" altLang="zh-CN" sz="4000" b="1" dirty="0">
                      <a:latin typeface="方正卡通简体" pitchFamily="65" charset="-122"/>
                      <a:ea typeface="方正卡通简体" pitchFamily="65" charset="-122"/>
                    </a:rPr>
                    <a:t>30</a:t>
                  </a:r>
                  <a:r>
                    <a:rPr lang="zh-CN" altLang="en-US" sz="4000" b="1" dirty="0">
                      <a:latin typeface="方正卡通简体" pitchFamily="65" charset="-122"/>
                      <a:ea typeface="方正卡通简体" pitchFamily="65" charset="-122"/>
                    </a:rPr>
                    <a:t>％心态</a:t>
                  </a:r>
                </a:p>
              </p:txBody>
            </p:sp>
          </p:grpSp>
        </p:grpSp>
      </p:grpSp>
      <p:sp>
        <p:nvSpPr>
          <p:cNvPr id="44035" name="Rectangle 14"/>
          <p:cNvSpPr/>
          <p:nvPr/>
        </p:nvSpPr>
        <p:spPr>
          <a:xfrm>
            <a:off x="2566988" y="5157788"/>
            <a:ext cx="6335712" cy="706755"/>
          </a:xfrm>
          <a:prstGeom prst="rect">
            <a:avLst/>
          </a:prstGeom>
          <a:noFill/>
          <a:ln w="9525">
            <a:noFill/>
          </a:ln>
        </p:spPr>
        <p:txBody>
          <a:bodyPr>
            <a:spAutoFit/>
          </a:bodyPr>
          <a:lstStyle/>
          <a:p>
            <a:r>
              <a:rPr lang="zh-CN" altLang="en-US" sz="4000" b="1" dirty="0">
                <a:solidFill>
                  <a:schemeClr val="accent2"/>
                </a:solidFill>
                <a:latin typeface="Arial" panose="020B0604020202020204" pitchFamily="34" charset="0"/>
                <a:ea typeface="方正剪纸简体" pitchFamily="65" charset="-122"/>
              </a:rPr>
              <a:t>高考成功四要素</a:t>
            </a:r>
          </a:p>
        </p:txBody>
      </p:sp>
      <p:sp>
        <p:nvSpPr>
          <p:cNvPr id="44036" name="Text Box 19"/>
          <p:cNvSpPr txBox="1"/>
          <p:nvPr/>
        </p:nvSpPr>
        <p:spPr>
          <a:xfrm>
            <a:off x="7854950" y="914400"/>
            <a:ext cx="1481138" cy="398780"/>
          </a:xfrm>
          <a:prstGeom prst="rect">
            <a:avLst/>
          </a:prstGeom>
          <a:noFill/>
          <a:ln w="9525">
            <a:noFill/>
          </a:ln>
        </p:spPr>
        <p:txBody>
          <a:bodyPr>
            <a:spAutoFit/>
          </a:bodyPr>
          <a:lstStyle/>
          <a:p>
            <a:endParaRPr lang="zh-CN" altLang="zh-CN" dirty="0">
              <a:latin typeface="Verdana" panose="020B060403050404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rcRect l="20924" t="37996" r="33449" b="39902"/>
          <a:stretch>
            <a:fillRect/>
          </a:stretch>
        </p:blipFill>
        <p:spPr>
          <a:xfrm>
            <a:off x="2162175" y="3179445"/>
            <a:ext cx="7311390" cy="2171065"/>
          </a:xfrm>
          <a:prstGeom prst="rect">
            <a:avLst/>
          </a:prstGeom>
        </p:spPr>
      </p:pic>
      <p:pic>
        <p:nvPicPr>
          <p:cNvPr id="2" name="图片 4" descr="A000220150824A72PPIC"/>
          <p:cNvPicPr>
            <a:picLocks noChangeAspect="1"/>
          </p:cNvPicPr>
          <p:nvPr/>
        </p:nvPicPr>
        <p:blipFill>
          <a:blip r:embed="rId3"/>
          <a:stretch>
            <a:fillRect/>
          </a:stretch>
        </p:blipFill>
        <p:spPr>
          <a:xfrm rot="16380000">
            <a:off x="8354060" y="4412615"/>
            <a:ext cx="1611630" cy="1611630"/>
          </a:xfrm>
          <a:prstGeom prst="rect">
            <a:avLst/>
          </a:prstGeom>
        </p:spPr>
      </p:pic>
      <p:sp>
        <p:nvSpPr>
          <p:cNvPr id="3" name="文本框 2"/>
          <p:cNvSpPr txBox="1"/>
          <p:nvPr/>
        </p:nvSpPr>
        <p:spPr>
          <a:xfrm>
            <a:off x="1807845" y="1389380"/>
            <a:ext cx="8198485" cy="1198880"/>
          </a:xfrm>
          <a:prstGeom prst="rect">
            <a:avLst/>
          </a:prstGeom>
          <a:noFill/>
        </p:spPr>
        <p:txBody>
          <a:bodyPr wrap="square" rtlCol="0" anchor="t">
            <a:spAutoFit/>
            <a:scene3d>
              <a:camera prst="orthographicFront"/>
              <a:lightRig rig="threePt" dir="t"/>
            </a:scene3d>
          </a:bodyPr>
          <a:lstStyle/>
          <a:p>
            <a:r>
              <a:rPr lang="zh-CN" altLang="en-US" sz="3600">
                <a:ln w="22225">
                  <a:noFill/>
                  <a:prstDash val="solid"/>
                </a:ln>
                <a:solidFill>
                  <a:schemeClr val="accent2"/>
                </a:solidFill>
                <a:effectLst/>
                <a:latin typeface="微软雅黑" panose="020B0503020204020204" charset="-122"/>
                <a:ea typeface="微软雅黑" panose="020B0503020204020204" charset="-122"/>
              </a:rPr>
              <a:t>增值分化，莘莘学子在廿四幸福成长</a:t>
            </a:r>
          </a:p>
          <a:p>
            <a:r>
              <a:rPr lang="zh-CN" altLang="en-US" sz="3600">
                <a:ln w="22225">
                  <a:noFill/>
                  <a:prstDash val="solid"/>
                </a:ln>
                <a:solidFill>
                  <a:schemeClr val="accent2"/>
                </a:solidFill>
                <a:effectLst/>
                <a:latin typeface="微软雅黑" panose="020B0503020204020204" charset="-122"/>
                <a:ea typeface="微软雅黑" panose="020B0503020204020204" charset="-122"/>
              </a:rPr>
              <a:t>转录翻译，优秀基因到考场完美表达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95643" y="1227933"/>
            <a:ext cx="5786438" cy="583565"/>
          </a:xfrm>
          <a:prstGeom prst="rect">
            <a:avLst/>
          </a:prstGeom>
          <a:solidFill>
            <a:schemeClr val="bg1"/>
          </a:solidFill>
          <a:ln w="9525" cap="flat" cmpd="sng">
            <a:solidFill>
              <a:srgbClr val="FFFFFF"/>
            </a:solidFill>
            <a:miter lim="800000"/>
          </a:ln>
          <a:effectLst>
            <a:outerShdw dist="107763" dir="81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1.</a:t>
            </a:r>
            <a:r>
              <a:rPr kumimoji="0" lang="zh-CN" sz="32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体现良好的人性关怀 </a:t>
            </a:r>
          </a:p>
        </p:txBody>
      </p:sp>
      <p:sp>
        <p:nvSpPr>
          <p:cNvPr id="6" name="Rectangle 5"/>
          <p:cNvSpPr>
            <a:spLocks noChangeArrowheads="1"/>
          </p:cNvSpPr>
          <p:nvPr/>
        </p:nvSpPr>
        <p:spPr bwMode="auto">
          <a:xfrm>
            <a:off x="551815" y="2132965"/>
            <a:ext cx="10460355" cy="4009390"/>
          </a:xfrm>
          <a:prstGeom prst="rect">
            <a:avLst/>
          </a:prstGeom>
          <a:noFill/>
          <a:ln w="9525">
            <a:noFill/>
            <a:miter lim="800000"/>
          </a:ln>
          <a:effectLst/>
        </p:spPr>
        <p:txBody>
          <a:bodyPr wrap="square" anchor="ctr">
            <a:spAutoFit/>
          </a:body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zh-CN" sz="2800"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试卷在具有较好区分度的前提下，以中等难度题为主，</a:t>
            </a:r>
            <a:r>
              <a:rPr kumimoji="0" lang="zh-CN" sz="280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不出现</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让考生无从下手的</a:t>
            </a:r>
            <a:r>
              <a:rPr kumimoji="0" lang="zh-CN" sz="280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偏题、怪题</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a:t>
            </a:r>
            <a:endParaRPr kumimoji="0" lang="zh-CN" sz="2800"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30000"/>
              </a:lnSpc>
              <a:spcBef>
                <a:spcPct val="0"/>
              </a:spcBef>
              <a:spcAft>
                <a:spcPct val="0"/>
              </a:spcAft>
              <a:buClrTx/>
              <a:buSzTx/>
              <a:buFontTx/>
              <a:buNone/>
              <a:defRPr/>
            </a:pPr>
            <a:r>
              <a:rPr kumimoji="0" lang="zh-CN" sz="2800"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适度控制试卷阅读量，在</a:t>
            </a:r>
            <a:r>
              <a:rPr kumimoji="0" lang="zh-CN" sz="280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情景设计</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上紧扣现实生活或生产中的实际现象或问题，</a:t>
            </a:r>
            <a:r>
              <a:rPr kumimoji="0" lang="zh-CN" sz="280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精炼题干</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，尽量让考生能够快速、准确获取题干设问的关键；</a:t>
            </a:r>
            <a:endParaRPr kumimoji="0" lang="zh-CN" sz="2800"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30000"/>
              </a:lnSpc>
              <a:spcBef>
                <a:spcPct val="0"/>
              </a:spcBef>
              <a:spcAft>
                <a:spcPct val="0"/>
              </a:spcAft>
              <a:buClrTx/>
              <a:buSzTx/>
              <a:buFontTx/>
              <a:buNone/>
              <a:defRPr/>
            </a:pPr>
            <a:r>
              <a:rPr kumimoji="0" lang="zh-CN" sz="2800"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对于非选择题的参考答案设计，力求严谨准确，适量减少学生的</a:t>
            </a:r>
            <a:r>
              <a:rPr kumimoji="0" lang="zh-CN" sz="280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作答量</a:t>
            </a:r>
            <a:r>
              <a:rPr kumimoji="0" lang="zh-CN" sz="28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 </a:t>
            </a:r>
          </a:p>
        </p:txBody>
      </p:sp>
      <p:sp>
        <p:nvSpPr>
          <p:cNvPr id="2" name="矩形 1"/>
          <p:cNvSpPr/>
          <p:nvPr/>
        </p:nvSpPr>
        <p:spPr>
          <a:xfrm>
            <a:off x="551498" y="188278"/>
            <a:ext cx="8643938" cy="12604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二、</a:t>
            </a:r>
            <a:r>
              <a:rPr kumimoji="0" lang="zh-CN" altLang="zh-CN"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高考生物命题原则</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6"/>
          <p:cNvSpPr>
            <a:spLocks noChangeArrowheads="1"/>
          </p:cNvSpPr>
          <p:nvPr/>
        </p:nvSpPr>
        <p:spPr bwMode="auto">
          <a:xfrm>
            <a:off x="767080" y="847090"/>
            <a:ext cx="8572500" cy="645160"/>
          </a:xfrm>
          <a:prstGeom prst="rect">
            <a:avLst/>
          </a:prstGeom>
          <a:noFill/>
          <a:ln w="9525">
            <a:noFill/>
            <a:miter lim="800000"/>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2.</a:t>
            </a:r>
            <a:r>
              <a:rPr kumimoji="0" lang="zh-CN" sz="36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题在书外，理在书中。</a:t>
            </a:r>
          </a:p>
        </p:txBody>
      </p:sp>
      <p:sp>
        <p:nvSpPr>
          <p:cNvPr id="4" name="矩形 3"/>
          <p:cNvSpPr/>
          <p:nvPr/>
        </p:nvSpPr>
        <p:spPr>
          <a:xfrm>
            <a:off x="695325" y="3211195"/>
            <a:ext cx="11083290" cy="175323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3.</a:t>
            </a:r>
            <a:r>
              <a:rPr kumimoji="0" lang="zh-CN" altLang="zh-CN" sz="360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用命题层次减少0分，得分点设置适应不同考生，让不同层次的考生得到相应的分数</a:t>
            </a:r>
            <a:r>
              <a:rPr kumimoji="0" lang="zh-CN" altLang="zh-CN" sz="3600"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panose="020B0503020204020204" charset="-122"/>
                <a:ea typeface="微软雅黑" panose="020B0503020204020204" charset="-122"/>
                <a:cs typeface="微软雅黑" panose="020B0503020204020204" charset="-122"/>
              </a:rPr>
              <a:t>（这是调控分数的有效手段)。 </a:t>
            </a:r>
          </a:p>
        </p:txBody>
      </p:sp>
      <p:sp>
        <p:nvSpPr>
          <p:cNvPr id="9220" name="矩形 5"/>
          <p:cNvSpPr/>
          <p:nvPr/>
        </p:nvSpPr>
        <p:spPr>
          <a:xfrm>
            <a:off x="767080" y="2239963"/>
            <a:ext cx="7000875" cy="583565"/>
          </a:xfrm>
          <a:prstGeom prst="rect">
            <a:avLst/>
          </a:prstGeom>
          <a:noFill/>
          <a:ln w="9525">
            <a:noFill/>
          </a:ln>
        </p:spPr>
        <p:txBody>
          <a:bodyPr>
            <a:spAutoFit/>
          </a:bodyPr>
          <a:lstStyle/>
          <a:p>
            <a:pPr algn="l"/>
            <a:r>
              <a:rPr lang="zh-CN" altLang="zh-CN" sz="3200" dirty="0">
                <a:latin typeface="微软雅黑" panose="020B0503020204020204" charset="-122"/>
                <a:ea typeface="微软雅黑" panose="020B0503020204020204" charset="-122"/>
              </a:rPr>
              <a:t>知识内容和能力的考查以教材为准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ChangeArrowheads="1"/>
          </p:cNvSpPr>
          <p:nvPr/>
        </p:nvSpPr>
        <p:spPr bwMode="auto">
          <a:xfrm>
            <a:off x="478790" y="1052830"/>
            <a:ext cx="11296015" cy="4492625"/>
          </a:xfrm>
          <a:prstGeom prst="rect">
            <a:avLst/>
          </a:prstGeom>
          <a:noFill/>
          <a:ln w="9525">
            <a:noFill/>
            <a:miter lim="800000"/>
          </a:ln>
          <a:effec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生物学科知识点多，在最后阶段要留出一定时间：</a:t>
            </a:r>
            <a:endParaRPr kumimoji="0" lang="en-US" altLang="zh-CN"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回顾课本，回顾</a:t>
            </a:r>
            <a:r>
              <a:rPr kumimoji="0" lang="zh-CN" altLang="en-US"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真题和好的模拟题。</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i="0" u="none" strike="noStrike" kern="1200" cap="none" spc="0" normalizeH="0" baseline="0" noProof="0" dirty="0">
                <a:solidFill>
                  <a:srgbClr val="FF0000"/>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重做一遍辽宁省适应性测试题和</a:t>
            </a:r>
            <a:r>
              <a:rPr kumimoji="0" lang="en-US" altLang="zh-CN" sz="2800" i="0" u="none" strike="noStrike" kern="1200" cap="none" spc="0" normalizeH="0" baseline="0" noProof="0" dirty="0">
                <a:solidFill>
                  <a:srgbClr val="FF0000"/>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i="0" u="none" strike="noStrike" kern="1200" cap="none" spc="0" normalizeH="0" baseline="0" noProof="0" dirty="0">
                <a:solidFill>
                  <a:srgbClr val="FF0000"/>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年高考真题</a:t>
            </a:r>
            <a:r>
              <a:rPr kumimoji="0" lang="zh-CN" altLang="zh-CN" sz="2800" i="0" u="none" strike="noStrike" kern="1200" cap="none" spc="0" normalizeH="0" baseline="0" noProof="0" dirty="0">
                <a:solidFill>
                  <a:srgbClr val="FF0000"/>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，找一下感觉。</a:t>
            </a:r>
            <a:endParaRPr kumimoji="0" lang="en-US" altLang="zh-CN" sz="3200" i="0" u="none" strike="noStrike" kern="1200" cap="none" spc="0" normalizeH="0" baseline="0" noProof="0" dirty="0">
              <a:solidFill>
                <a:srgbClr val="FF0000"/>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消除焦虑，自信助你。</a:t>
            </a:r>
            <a:endParaRPr kumimoji="0" lang="en-US" altLang="zh-CN"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认清自己所处的位置</a:t>
            </a:r>
            <a:r>
              <a:rPr kumimoji="0" lang="en-US" altLang="zh-CN"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金字塔 ”</a:t>
            </a:r>
            <a:r>
              <a:rPr kumimoji="0" lang="en-US" altLang="zh-CN"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保持冷静的头脑和坦然的心境</a:t>
            </a:r>
            <a:endParaRPr kumimoji="0" lang="en-US" altLang="zh-CN" sz="3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1333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altLang="zh-CN" sz="18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133350" algn="l" defTabSz="914400" rtl="0" eaLnBrk="1" fontAlgn="base" latinLnBrk="0" hangingPunct="1">
              <a:lnSpc>
                <a:spcPct val="100000"/>
              </a:lnSpc>
              <a:spcBef>
                <a:spcPct val="0"/>
              </a:spcBef>
              <a:spcAft>
                <a:spcPct val="0"/>
              </a:spcAft>
              <a:buClrTx/>
              <a:buSzTx/>
              <a:buFontTx/>
              <a:buNone/>
              <a:defRPr/>
            </a:pPr>
            <a:r>
              <a:rPr kumimoji="0" lang="en-US" altLang="zh-CN"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6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合理安排时间和饮食</a:t>
            </a:r>
          </a:p>
        </p:txBody>
      </p:sp>
      <p:pic>
        <p:nvPicPr>
          <p:cNvPr id="11267" name="Picture 4" descr="j0157763"/>
          <p:cNvPicPr>
            <a:picLocks noChangeAspect="1"/>
          </p:cNvPicPr>
          <p:nvPr/>
        </p:nvPicPr>
        <p:blipFill>
          <a:blip r:embed="rId3"/>
          <a:stretch>
            <a:fillRect/>
          </a:stretch>
        </p:blipFill>
        <p:spPr>
          <a:xfrm>
            <a:off x="8904605" y="3716338"/>
            <a:ext cx="2714625" cy="2571750"/>
          </a:xfrm>
          <a:prstGeom prst="rect">
            <a:avLst/>
          </a:prstGeom>
          <a:noFill/>
          <a:ln w="9525">
            <a:noFill/>
          </a:ln>
        </p:spPr>
      </p:pic>
      <p:sp>
        <p:nvSpPr>
          <p:cNvPr id="10242" name="Rectangle 5"/>
          <p:cNvSpPr/>
          <p:nvPr/>
        </p:nvSpPr>
        <p:spPr>
          <a:xfrm>
            <a:off x="407670" y="116523"/>
            <a:ext cx="7000875" cy="768350"/>
          </a:xfrm>
          <a:prstGeom prst="rect">
            <a:avLst/>
          </a:prstGeom>
          <a:noFill/>
          <a:ln w="9525">
            <a:noFill/>
          </a:ln>
        </p:spPr>
        <p:txBody>
          <a:bodyPr>
            <a:spAutoFit/>
          </a:bodyPr>
          <a:lstStyle/>
          <a:p>
            <a:pPr algn="l"/>
            <a:r>
              <a:rPr lang="zh-CN" altLang="en-US" sz="4400" b="1" dirty="0">
                <a:latin typeface="黑体" panose="02010609060101010101" pitchFamily="2" charset="-122"/>
                <a:ea typeface="黑体" panose="02010609060101010101" pitchFamily="2" charset="-122"/>
              </a:rPr>
              <a:t>三、考前应调整什么？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p:nvPr/>
        </p:nvSpPr>
        <p:spPr>
          <a:xfrm>
            <a:off x="767715" y="1483995"/>
            <a:ext cx="10627995" cy="3230245"/>
          </a:xfrm>
          <a:prstGeom prst="rect">
            <a:avLst/>
          </a:prstGeom>
          <a:noFill/>
          <a:ln w="9525">
            <a:noFill/>
          </a:ln>
        </p:spPr>
        <p:txBody>
          <a:bodyPr wrap="square">
            <a:spAutoFit/>
          </a:bodyPr>
          <a:lstStyle/>
          <a:p>
            <a:pPr algn="l"/>
            <a:r>
              <a:rPr lang="zh-CN" altLang="en-US" sz="3600" dirty="0">
                <a:latin typeface="微软雅黑" panose="020B0503020204020204" charset="-122"/>
                <a:ea typeface="微软雅黑" panose="020B0503020204020204" charset="-122"/>
              </a:rPr>
              <a:t>科学安排时间</a:t>
            </a:r>
            <a:endParaRPr lang="zh-CN" altLang="en-US" sz="2400" dirty="0">
              <a:solidFill>
                <a:srgbClr val="003399"/>
              </a:solidFill>
              <a:latin typeface="微软雅黑" panose="020B0503020204020204" charset="-122"/>
              <a:ea typeface="微软雅黑" panose="020B0503020204020204" charset="-122"/>
            </a:endParaRPr>
          </a:p>
          <a:p>
            <a:pPr algn="l"/>
            <a:endParaRPr lang="zh-CN" altLang="zh-CN" sz="2800" dirty="0">
              <a:latin typeface="微软雅黑" panose="020B0503020204020204" charset="-122"/>
              <a:ea typeface="微软雅黑" panose="020B0503020204020204" charset="-122"/>
            </a:endParaRPr>
          </a:p>
          <a:p>
            <a:pPr algn="l"/>
            <a:r>
              <a:rPr lang="zh-CN" altLang="zh-CN" sz="2800" dirty="0">
                <a:latin typeface="微软雅黑" panose="020B0503020204020204" charset="-122"/>
                <a:ea typeface="微软雅黑" panose="020B0503020204020204" charset="-122"/>
              </a:rPr>
              <a:t>当试卷发下来后，先浏览一下试卷是否完整、是否有字迹模糊等现象，并且</a:t>
            </a:r>
            <a:r>
              <a:rPr lang="zh-CN" altLang="en-US" sz="2800" dirty="0">
                <a:latin typeface="微软雅黑" panose="020B0503020204020204" charset="-122"/>
                <a:ea typeface="微软雅黑" panose="020B0503020204020204" charset="-122"/>
              </a:rPr>
              <a:t>根据自己的答题特点，</a:t>
            </a:r>
            <a:r>
              <a:rPr lang="zh-CN" altLang="zh-CN" sz="2800" dirty="0">
                <a:latin typeface="微软雅黑" panose="020B0503020204020204" charset="-122"/>
                <a:ea typeface="微软雅黑" panose="020B0503020204020204" charset="-122"/>
              </a:rPr>
              <a:t>确定答题时间的分配和顺序。</a:t>
            </a:r>
            <a:endParaRPr lang="en-US" altLang="zh-CN" sz="2800" dirty="0">
              <a:latin typeface="微软雅黑" panose="020B0503020204020204" charset="-122"/>
              <a:ea typeface="微软雅黑" panose="020B0503020204020204" charset="-122"/>
            </a:endParaRPr>
          </a:p>
          <a:p>
            <a:pPr algn="l"/>
            <a:endParaRPr lang="en-US" altLang="zh-CN" sz="2800" dirty="0">
              <a:latin typeface="微软雅黑" panose="020B0503020204020204" charset="-122"/>
              <a:ea typeface="微软雅黑" panose="020B0503020204020204" charset="-122"/>
            </a:endParaRPr>
          </a:p>
          <a:p>
            <a:pPr algn="l"/>
            <a:r>
              <a:rPr lang="zh-CN" altLang="zh-CN" sz="2800" dirty="0">
                <a:latin typeface="微软雅黑" panose="020B0503020204020204" charset="-122"/>
                <a:ea typeface="微软雅黑" panose="020B0503020204020204" charset="-122"/>
              </a:rPr>
              <a:t>总体原则：</a:t>
            </a:r>
            <a:r>
              <a:rPr lang="zh-CN" altLang="zh-CN" sz="2800" dirty="0">
                <a:solidFill>
                  <a:srgbClr val="FF0000"/>
                </a:solidFill>
                <a:latin typeface="微软雅黑" panose="020B0503020204020204" charset="-122"/>
                <a:ea typeface="微软雅黑" panose="020B0503020204020204" charset="-122"/>
              </a:rPr>
              <a:t>基础题不失分，中档题得高分，难题</a:t>
            </a:r>
            <a:r>
              <a:rPr lang="zh-CN" altLang="en-US" sz="2800" dirty="0">
                <a:solidFill>
                  <a:srgbClr val="FF0000"/>
                </a:solidFill>
                <a:latin typeface="微软雅黑" panose="020B0503020204020204" charset="-122"/>
                <a:ea typeface="微软雅黑" panose="020B0503020204020204" charset="-122"/>
              </a:rPr>
              <a:t>多</a:t>
            </a:r>
            <a:r>
              <a:rPr lang="zh-CN" altLang="zh-CN" sz="2800" dirty="0">
                <a:solidFill>
                  <a:srgbClr val="FF0000"/>
                </a:solidFill>
                <a:latin typeface="微软雅黑" panose="020B0503020204020204" charset="-122"/>
                <a:ea typeface="微软雅黑" panose="020B0503020204020204" charset="-122"/>
              </a:rPr>
              <a:t>得分。</a:t>
            </a:r>
          </a:p>
          <a:p>
            <a:pPr algn="l"/>
            <a:endParaRPr lang="zh-CN" altLang="zh-CN" sz="2800" dirty="0">
              <a:solidFill>
                <a:srgbClr val="003399"/>
              </a:solidFill>
              <a:latin typeface="微软雅黑" panose="020B0503020204020204" charset="-122"/>
              <a:ea typeface="微软雅黑" panose="020B0503020204020204" charset="-122"/>
            </a:endParaRPr>
          </a:p>
        </p:txBody>
      </p:sp>
      <p:sp>
        <p:nvSpPr>
          <p:cNvPr id="4" name="文本框 3"/>
          <p:cNvSpPr txBox="1"/>
          <p:nvPr/>
        </p:nvSpPr>
        <p:spPr>
          <a:xfrm>
            <a:off x="767715" y="4912360"/>
            <a:ext cx="5762625" cy="1076325"/>
          </a:xfrm>
          <a:prstGeom prst="rect">
            <a:avLst/>
          </a:prstGeom>
          <a:solidFill>
            <a:schemeClr val="bg1"/>
          </a:solidFill>
          <a:ln w="28575" cap="flat" cmpd="dbl">
            <a:solidFill>
              <a:srgbClr val="0000FF"/>
            </a:solidFill>
            <a:prstDash val="solid"/>
            <a:round/>
            <a:headEnd type="none" w="med" len="med"/>
            <a:tailEnd type="none" w="med" len="med"/>
          </a:ln>
        </p:spPr>
        <p:txBody>
          <a:bodyPr wrap="square">
            <a:spAutoFit/>
          </a:bodyPr>
          <a:lstStyle/>
          <a:p>
            <a:r>
              <a:rPr lang="zh-CN" altLang="en-US" sz="3200" b="1" dirty="0">
                <a:solidFill>
                  <a:srgbClr val="0000FF"/>
                </a:solidFill>
                <a:latin typeface="微软雅黑" panose="020B0503020204020204" charset="-122"/>
                <a:ea typeface="微软雅黑" panose="020B0503020204020204" charset="-122"/>
                <a:cs typeface="微软雅黑" panose="020B0503020204020204" charset="-122"/>
              </a:rPr>
              <a:t>能拿分的都拿到了</a:t>
            </a:r>
            <a:r>
              <a:rPr lang="en-US" altLang="zh-CN" sz="3200" b="1">
                <a:solidFill>
                  <a:srgbClr val="0000FF"/>
                </a:solidFill>
                <a:latin typeface="微软雅黑" panose="020B0503020204020204" charset="-122"/>
                <a:ea typeface="微软雅黑" panose="020B0503020204020204" charset="-122"/>
                <a:cs typeface="微软雅黑" panose="020B0503020204020204" charset="-122"/>
              </a:rPr>
              <a:t>——</a:t>
            </a:r>
            <a:r>
              <a:rPr lang="zh-CN" altLang="en-US" sz="3200" b="1" dirty="0">
                <a:solidFill>
                  <a:srgbClr val="0000FF"/>
                </a:solidFill>
                <a:latin typeface="微软雅黑" panose="020B0503020204020204" charset="-122"/>
                <a:ea typeface="微软雅黑" panose="020B0503020204020204" charset="-122"/>
                <a:cs typeface="微软雅黑" panose="020B0503020204020204" charset="-122"/>
              </a:rPr>
              <a:t>成功</a:t>
            </a:r>
          </a:p>
          <a:p>
            <a:r>
              <a:rPr lang="zh-CN" altLang="en-US" sz="3200" b="1" dirty="0">
                <a:solidFill>
                  <a:srgbClr val="0000FF"/>
                </a:solidFill>
                <a:latin typeface="微软雅黑" panose="020B0503020204020204" charset="-122"/>
                <a:ea typeface="微软雅黑" panose="020B0503020204020204" charset="-122"/>
                <a:cs typeface="微软雅黑" panose="020B0503020204020204" charset="-122"/>
              </a:rPr>
              <a:t>不会的也拿到分了</a:t>
            </a:r>
            <a:r>
              <a:rPr lang="en-US" altLang="zh-CN" sz="3200" b="1">
                <a:solidFill>
                  <a:srgbClr val="0000FF"/>
                </a:solidFill>
                <a:latin typeface="微软雅黑" panose="020B0503020204020204" charset="-122"/>
                <a:ea typeface="微软雅黑" panose="020B0503020204020204" charset="-122"/>
                <a:cs typeface="微软雅黑" panose="020B0503020204020204" charset="-122"/>
              </a:rPr>
              <a:t>——</a:t>
            </a:r>
            <a:r>
              <a:rPr lang="zh-CN" altLang="en-US" sz="3200" b="1" dirty="0">
                <a:solidFill>
                  <a:srgbClr val="0000FF"/>
                </a:solidFill>
                <a:latin typeface="微软雅黑" panose="020B0503020204020204" charset="-122"/>
                <a:ea typeface="微软雅黑" panose="020B0503020204020204" charset="-122"/>
                <a:cs typeface="微软雅黑" panose="020B0503020204020204" charset="-122"/>
              </a:rPr>
              <a:t>超常</a:t>
            </a:r>
          </a:p>
        </p:txBody>
      </p:sp>
      <p:sp>
        <p:nvSpPr>
          <p:cNvPr id="12290" name="Rectangle 2"/>
          <p:cNvSpPr/>
          <p:nvPr/>
        </p:nvSpPr>
        <p:spPr>
          <a:xfrm>
            <a:off x="309880" y="230664"/>
            <a:ext cx="8091488" cy="768350"/>
          </a:xfrm>
          <a:prstGeom prst="rect">
            <a:avLst/>
          </a:prstGeom>
          <a:noFill/>
          <a:ln w="9525">
            <a:noFill/>
          </a:ln>
        </p:spPr>
        <p:txBody>
          <a:bodyPr anchor="ctr">
            <a:spAutoFit/>
          </a:bodyPr>
          <a:lstStyle/>
          <a:p>
            <a:pPr algn="l"/>
            <a:r>
              <a:rPr lang="zh-CN" altLang="en-US" sz="4400" b="1" dirty="0">
                <a:latin typeface="微软雅黑" panose="020B0503020204020204" charset="-122"/>
                <a:ea typeface="微软雅黑" panose="020B0503020204020204" charset="-122"/>
              </a:rPr>
              <a:t>四、考试时应注意什么？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335915" y="116523"/>
            <a:ext cx="6911975" cy="768350"/>
          </a:xfrm>
          <a:prstGeom prst="rect">
            <a:avLst/>
          </a:prstGeom>
          <a:noFill/>
          <a:ln w="9525">
            <a:noFill/>
          </a:ln>
        </p:spPr>
        <p:txBody>
          <a:bodyPr anchor="ctr">
            <a:spAutoFit/>
          </a:bodyPr>
          <a:lstStyle/>
          <a:p>
            <a:pPr algn="l"/>
            <a:r>
              <a:rPr lang="zh-CN" altLang="en-US" sz="4400" b="1" dirty="0">
                <a:latin typeface="微软雅黑" panose="020B0503020204020204" charset="-122"/>
                <a:ea typeface="微软雅黑" panose="020B0503020204020204" charset="-122"/>
              </a:rPr>
              <a:t>五、解题策略回顾</a:t>
            </a:r>
          </a:p>
        </p:txBody>
      </p:sp>
      <p:sp>
        <p:nvSpPr>
          <p:cNvPr id="4" name="Text Box 6"/>
          <p:cNvSpPr txBox="1"/>
          <p:nvPr/>
        </p:nvSpPr>
        <p:spPr>
          <a:xfrm>
            <a:off x="710565" y="2560955"/>
            <a:ext cx="10770870" cy="3723005"/>
          </a:xfrm>
          <a:prstGeom prst="rect">
            <a:avLst/>
          </a:prstGeom>
          <a:noFill/>
          <a:ln w="9525">
            <a:noFill/>
          </a:ln>
        </p:spPr>
        <p:txBody>
          <a:bodyPr wrap="square">
            <a:spAutoFit/>
          </a:bodyPr>
          <a:lstStyle/>
          <a:p>
            <a:pPr algn="l"/>
            <a:endParaRPr lang="en-US" altLang="zh-CN" sz="2800" b="1" dirty="0">
              <a:solidFill>
                <a:srgbClr val="000099"/>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algn="l"/>
            <a:r>
              <a:rPr lang="zh-CN" altLang="en-US" sz="3600" b="1" dirty="0">
                <a:latin typeface="微软雅黑" panose="020B0503020204020204" charset="-122"/>
                <a:ea typeface="微软雅黑" panose="020B0503020204020204" charset="-122"/>
                <a:cs typeface="微软雅黑" panose="020B0503020204020204" charset="-122"/>
              </a:rPr>
              <a:t>认真分析题干的</a:t>
            </a:r>
            <a:r>
              <a:rPr lang="zh-CN" altLang="en-US" sz="3600" b="1" dirty="0">
                <a:solidFill>
                  <a:srgbClr val="C00000"/>
                </a:solidFill>
                <a:latin typeface="微软雅黑" panose="020B0503020204020204" charset="-122"/>
                <a:ea typeface="微软雅黑" panose="020B0503020204020204" charset="-122"/>
                <a:cs typeface="微软雅黑" panose="020B0503020204020204" charset="-122"/>
              </a:rPr>
              <a:t>条件</a:t>
            </a:r>
            <a:r>
              <a:rPr lang="zh-CN" altLang="en-US" sz="3600" b="1" dirty="0">
                <a:latin typeface="微软雅黑" panose="020B0503020204020204" charset="-122"/>
                <a:ea typeface="微软雅黑" panose="020B0503020204020204" charset="-122"/>
                <a:cs typeface="微软雅黑" panose="020B0503020204020204" charset="-122"/>
              </a:rPr>
              <a:t>和</a:t>
            </a:r>
            <a:r>
              <a:rPr lang="zh-CN" altLang="en-US" sz="3600" b="1" dirty="0">
                <a:solidFill>
                  <a:srgbClr val="C00000"/>
                </a:solidFill>
                <a:latin typeface="微软雅黑" panose="020B0503020204020204" charset="-122"/>
                <a:ea typeface="微软雅黑" panose="020B0503020204020204" charset="-122"/>
                <a:cs typeface="微软雅黑" panose="020B0503020204020204" charset="-122"/>
              </a:rPr>
              <a:t>要求</a:t>
            </a:r>
            <a:r>
              <a:rPr lang="zh-CN" altLang="en-US" sz="3600" b="1" dirty="0">
                <a:latin typeface="微软雅黑" panose="020B0503020204020204" charset="-122"/>
                <a:ea typeface="微软雅黑" panose="020B0503020204020204" charset="-122"/>
                <a:cs typeface="微软雅黑" panose="020B0503020204020204" charset="-122"/>
              </a:rPr>
              <a:t>，消除</a:t>
            </a:r>
            <a:r>
              <a:rPr lang="zh-CN" altLang="en-US" sz="3600" b="1" dirty="0">
                <a:solidFill>
                  <a:srgbClr val="C00000"/>
                </a:solidFill>
                <a:latin typeface="微软雅黑" panose="020B0503020204020204" charset="-122"/>
                <a:ea typeface="微软雅黑" panose="020B0503020204020204" charset="-122"/>
                <a:cs typeface="微软雅黑" panose="020B0503020204020204" charset="-122"/>
              </a:rPr>
              <a:t>思维定势</a:t>
            </a:r>
            <a:r>
              <a:rPr lang="zh-CN" altLang="en-US" sz="3600" b="1" dirty="0">
                <a:latin typeface="微软雅黑" panose="020B0503020204020204" charset="-122"/>
                <a:ea typeface="微软雅黑" panose="020B0503020204020204" charset="-122"/>
                <a:cs typeface="微软雅黑" panose="020B0503020204020204" charset="-122"/>
              </a:rPr>
              <a:t>的影响，排除各种</a:t>
            </a:r>
            <a:r>
              <a:rPr lang="zh-CN" altLang="en-US" sz="3600" b="1" dirty="0">
                <a:solidFill>
                  <a:srgbClr val="C00000"/>
                </a:solidFill>
                <a:latin typeface="微软雅黑" panose="020B0503020204020204" charset="-122"/>
                <a:ea typeface="微软雅黑" panose="020B0503020204020204" charset="-122"/>
                <a:cs typeface="微软雅黑" panose="020B0503020204020204" charset="-122"/>
              </a:rPr>
              <a:t>干扰因素</a:t>
            </a:r>
            <a:r>
              <a:rPr lang="zh-CN" altLang="en-US" sz="3600" b="1" dirty="0">
                <a:latin typeface="微软雅黑" panose="020B0503020204020204" charset="-122"/>
                <a:ea typeface="微软雅黑" panose="020B0503020204020204" charset="-122"/>
                <a:cs typeface="微软雅黑" panose="020B0503020204020204" charset="-122"/>
              </a:rPr>
              <a:t>，在题干中找到命题指向，即“</a:t>
            </a:r>
            <a:r>
              <a:rPr lang="zh-CN" altLang="en-US" sz="3600" b="1" dirty="0">
                <a:solidFill>
                  <a:srgbClr val="C00000"/>
                </a:solidFill>
                <a:latin typeface="微软雅黑" panose="020B0503020204020204" charset="-122"/>
                <a:ea typeface="微软雅黑" panose="020B0503020204020204" charset="-122"/>
                <a:cs typeface="微软雅黑" panose="020B0503020204020204" charset="-122"/>
              </a:rPr>
              <a:t>关键词</a:t>
            </a:r>
            <a:r>
              <a:rPr lang="zh-CN" altLang="en-US" sz="3600" b="1" dirty="0">
                <a:latin typeface="微软雅黑" panose="020B0503020204020204" charset="-122"/>
                <a:ea typeface="微软雅黑" panose="020B0503020204020204" charset="-122"/>
                <a:cs typeface="微软雅黑" panose="020B0503020204020204" charset="-122"/>
              </a:rPr>
              <a:t>”。（题干和选项）仔细筛选供选答案，从中选出与题干最</a:t>
            </a:r>
            <a:r>
              <a:rPr lang="zh-CN" altLang="en-US" sz="3600" b="1" dirty="0">
                <a:solidFill>
                  <a:srgbClr val="C00000"/>
                </a:solidFill>
                <a:latin typeface="微软雅黑" panose="020B0503020204020204" charset="-122"/>
                <a:ea typeface="微软雅黑" panose="020B0503020204020204" charset="-122"/>
                <a:cs typeface="微软雅黑" panose="020B0503020204020204" charset="-122"/>
              </a:rPr>
              <a:t>相符</a:t>
            </a:r>
            <a:r>
              <a:rPr lang="zh-CN" altLang="en-US" sz="3600" b="1" dirty="0">
                <a:latin typeface="微软雅黑" panose="020B0503020204020204" charset="-122"/>
                <a:ea typeface="微软雅黑" panose="020B0503020204020204" charset="-122"/>
                <a:cs typeface="微软雅黑" panose="020B0503020204020204" charset="-122"/>
              </a:rPr>
              <a:t>的答案。</a:t>
            </a:r>
          </a:p>
          <a:p>
            <a:pPr algn="l"/>
            <a:endParaRPr lang="zh-CN" altLang="en-US" sz="3600" b="1" dirty="0">
              <a:solidFill>
                <a:srgbClr val="000099"/>
              </a:solidFill>
              <a:latin typeface="微软雅黑" panose="020B0503020204020204" charset="-122"/>
              <a:ea typeface="微软雅黑" panose="020B0503020204020204" charset="-122"/>
              <a:cs typeface="微软雅黑" panose="020B0503020204020204" charset="-122"/>
            </a:endParaRPr>
          </a:p>
          <a:p>
            <a:pPr algn="l"/>
            <a:endParaRPr lang="zh-CN" altLang="en-US" sz="2800" b="1" dirty="0">
              <a:solidFill>
                <a:srgbClr val="000099"/>
              </a:solidFill>
              <a:latin typeface="微软雅黑" panose="020B0503020204020204" charset="-122"/>
              <a:ea typeface="微软雅黑" panose="020B0503020204020204" charset="-122"/>
              <a:cs typeface="微软雅黑" panose="020B0503020204020204" charset="-122"/>
            </a:endParaRPr>
          </a:p>
        </p:txBody>
      </p:sp>
      <p:sp>
        <p:nvSpPr>
          <p:cNvPr id="5" name="WordArt 8"/>
          <p:cNvSpPr>
            <a:spLocks noTextEdit="1"/>
          </p:cNvSpPr>
          <p:nvPr/>
        </p:nvSpPr>
        <p:spPr>
          <a:xfrm rot="262606">
            <a:off x="3494723" y="1116648"/>
            <a:ext cx="3959225" cy="1295400"/>
          </a:xfrm>
          <a:prstGeom prst="rect">
            <a:avLst/>
          </a:prstGeom>
        </p:spPr>
        <p:txBody>
          <a:bodyPr wrap="none" fromWordArt="1">
            <a:prstTxWarp prst="textSlantUp">
              <a:avLst>
                <a:gd name="adj" fmla="val 32056"/>
              </a:avLst>
            </a:prstTxWarp>
            <a:normAutofit/>
          </a:bodyPr>
          <a:lstStyle/>
          <a:p>
            <a:pPr algn="ctr"/>
            <a:r>
              <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100000" scaled="1"/>
                  <a:tileRect/>
                </a:gradFill>
                <a:effectLst>
                  <a:outerShdw dist="53882" dir="2699999" algn="ctr" rotWithShape="0">
                    <a:srgbClr val="9999FF">
                      <a:alpha val="79999"/>
                    </a:srgbClr>
                  </a:outerShdw>
                </a:effectLst>
                <a:latin typeface="宋体" panose="02010600030101010101" pitchFamily="2" charset="-122"/>
                <a:ea typeface="宋体" panose="02010600030101010101" pitchFamily="2" charset="-122"/>
              </a:rPr>
              <a:t>选择题解题策略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6"/>
          <p:cNvSpPr/>
          <p:nvPr/>
        </p:nvSpPr>
        <p:spPr>
          <a:xfrm>
            <a:off x="1291590" y="1308735"/>
            <a:ext cx="10142220" cy="434022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20204"/>
              <a:ea typeface="Arial" panose="020B0604020202020204"/>
              <a:cs typeface="Arial" panose="020B0604020202020204"/>
            </a:endParaRPr>
          </a:p>
          <a:p>
            <a:pPr marL="365760" algn="l" rtl="0" eaLnBrk="0">
              <a:lnSpc>
                <a:spcPct val="92000"/>
              </a:lnSpc>
            </a:pPr>
            <a:r>
              <a:rPr sz="2900" kern="0" spc="-10" dirty="0">
                <a:solidFill>
                  <a:srgbClr val="0902F6">
                    <a:alpha val="100000"/>
                  </a:srgbClr>
                </a:solidFill>
                <a:latin typeface="黑体" panose="02010609060101010101" pitchFamily="2" charset="-122"/>
                <a:ea typeface="黑体" panose="02010609060101010101" pitchFamily="2" charset="-122"/>
                <a:cs typeface="黑体" panose="02010609060101010101" pitchFamily="2" charset="-122"/>
              </a:rPr>
              <a:t>仔细审题把握信息，进入生物思维状态。</a:t>
            </a:r>
            <a:endParaRPr sz="2900" dirty="0">
              <a:latin typeface="黑体" panose="02010609060101010101" pitchFamily="2" charset="-122"/>
              <a:ea typeface="黑体" panose="02010609060101010101" pitchFamily="2" charset="-122"/>
              <a:cs typeface="黑体" panose="02010609060101010101" pitchFamily="2" charset="-122"/>
            </a:endParaRPr>
          </a:p>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106000"/>
              </a:lnSpc>
            </a:pPr>
            <a:endParaRPr sz="1000" dirty="0">
              <a:latin typeface="Arial" panose="020B0604020202020204"/>
              <a:ea typeface="Arial" panose="020B0604020202020204"/>
              <a:cs typeface="Arial" panose="020B0604020202020204"/>
            </a:endParaRPr>
          </a:p>
          <a:p>
            <a:pPr marL="12700" indent="430530" algn="l" rtl="0" eaLnBrk="0">
              <a:lnSpc>
                <a:spcPct val="142000"/>
              </a:lnSpc>
              <a:spcBef>
                <a:spcPts val="755"/>
              </a:spcBef>
            </a:pPr>
            <a:r>
              <a:rPr sz="2500" kern="0" spc="4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在准确把握题目信息基础上，依托</a:t>
            </a:r>
            <a:r>
              <a:rPr sz="2500"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教材知识</a:t>
            </a:r>
            <a:r>
              <a:rPr sz="2500" kern="0" spc="30" dirty="0">
                <a:solidFill>
                  <a:srgbClr val="000000">
                    <a:alpha val="100000"/>
                  </a:srgbClr>
                </a:solidFill>
                <a:latin typeface="Arial" panose="020B0604020202020204"/>
                <a:ea typeface="Arial" panose="020B0604020202020204"/>
                <a:cs typeface="Arial" panose="020B0604020202020204"/>
              </a:rPr>
              <a:t>,</a:t>
            </a:r>
            <a:r>
              <a:rPr sz="2500" kern="0" spc="3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进入生物思维状</a:t>
            </a:r>
            <a:r>
              <a:rPr sz="2500" kern="0" spc="2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态。</a:t>
            </a:r>
            <a:r>
              <a:rPr sz="2500" kern="0" spc="-34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 </a:t>
            </a:r>
            <a:r>
              <a:rPr sz="2500" kern="0" spc="2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切忌一目十行，似懂非懂，盲目下笔。</a:t>
            </a:r>
            <a:endParaRPr sz="2500" dirty="0">
              <a:latin typeface="黑体" panose="02010609060101010101" pitchFamily="2" charset="-122"/>
              <a:ea typeface="黑体" panose="02010609060101010101" pitchFamily="2" charset="-122"/>
              <a:cs typeface="黑体" panose="02010609060101010101" pitchFamily="2" charset="-122"/>
            </a:endParaRPr>
          </a:p>
          <a:p>
            <a:pPr algn="l" rtl="0" eaLnBrk="0">
              <a:lnSpc>
                <a:spcPct val="119000"/>
              </a:lnSpc>
            </a:pPr>
            <a:endParaRPr sz="1000" dirty="0">
              <a:latin typeface="Arial" panose="020B0604020202020204"/>
              <a:ea typeface="Arial" panose="020B0604020202020204"/>
              <a:cs typeface="Arial" panose="020B0604020202020204"/>
            </a:endParaRPr>
          </a:p>
          <a:p>
            <a:pPr algn="l" rtl="0" eaLnBrk="0">
              <a:lnSpc>
                <a:spcPct val="119000"/>
              </a:lnSpc>
            </a:pPr>
            <a:endParaRPr sz="1000" dirty="0">
              <a:latin typeface="Arial" panose="020B0604020202020204"/>
              <a:ea typeface="Arial" panose="020B0604020202020204"/>
              <a:cs typeface="Arial" panose="020B0604020202020204"/>
            </a:endParaRPr>
          </a:p>
          <a:p>
            <a:pPr algn="l" rtl="0" eaLnBrk="0">
              <a:lnSpc>
                <a:spcPct val="119000"/>
              </a:lnSpc>
            </a:pPr>
            <a:endParaRPr sz="1000" dirty="0">
              <a:latin typeface="Arial" panose="020B0604020202020204"/>
              <a:ea typeface="Arial" panose="020B0604020202020204"/>
              <a:cs typeface="Arial" panose="020B0604020202020204"/>
            </a:endParaRPr>
          </a:p>
          <a:p>
            <a:pPr marL="233680" algn="l" rtl="0" eaLnBrk="0">
              <a:lnSpc>
                <a:spcPct val="92000"/>
              </a:lnSpc>
              <a:spcBef>
                <a:spcPts val="880"/>
              </a:spcBef>
            </a:pPr>
            <a:r>
              <a:rPr lang="zh-CN" altLang="en-US" sz="2900" kern="0" spc="-20" dirty="0">
                <a:solidFill>
                  <a:srgbClr val="FF0000">
                    <a:alpha val="100000"/>
                  </a:srgbClr>
                </a:solidFill>
                <a:latin typeface="黑体" panose="02010609060101010101" pitchFamily="2" charset="-122"/>
                <a:ea typeface="黑体" panose="02010609060101010101" pitchFamily="2" charset="-122"/>
                <a:cs typeface="黑体" panose="02010609060101010101" pitchFamily="2" charset="-122"/>
              </a:rPr>
              <a:t>注意：</a:t>
            </a:r>
            <a:r>
              <a:rPr sz="2900" kern="0" spc="-20" dirty="0" err="1">
                <a:solidFill>
                  <a:srgbClr val="FF0000">
                    <a:alpha val="100000"/>
                  </a:srgbClr>
                </a:solidFill>
                <a:latin typeface="黑体" panose="02010609060101010101" pitchFamily="2" charset="-122"/>
                <a:ea typeface="黑体" panose="02010609060101010101" pitchFamily="2" charset="-122"/>
                <a:cs typeface="黑体" panose="02010609060101010101" pitchFamily="2" charset="-122"/>
              </a:rPr>
              <a:t>不纠结信息，不质疑题干</a:t>
            </a:r>
            <a:r>
              <a:rPr sz="2900" kern="0" spc="-20" dirty="0">
                <a:solidFill>
                  <a:srgbClr val="FF0000">
                    <a:alpha val="100000"/>
                  </a:srgbClr>
                </a:solidFill>
                <a:latin typeface="黑体" panose="02010609060101010101" pitchFamily="2" charset="-122"/>
                <a:ea typeface="黑体" panose="02010609060101010101" pitchFamily="2" charset="-122"/>
                <a:cs typeface="黑体" panose="02010609060101010101" pitchFamily="2" charset="-122"/>
              </a:rPr>
              <a:t>。</a:t>
            </a:r>
            <a:endParaRPr sz="2900" dirty="0">
              <a:latin typeface="黑体" panose="02010609060101010101" pitchFamily="2" charset="-122"/>
              <a:ea typeface="黑体" panose="02010609060101010101" pitchFamily="2" charset="-122"/>
              <a:cs typeface="黑体" panose="02010609060101010101" pitchFamily="2" charset="-122"/>
            </a:endParaRPr>
          </a:p>
          <a:p>
            <a:pPr marL="233680" indent="5080" algn="l" rtl="0" eaLnBrk="0">
              <a:lnSpc>
                <a:spcPct val="142000"/>
              </a:lnSpc>
              <a:spcBef>
                <a:spcPts val="705"/>
              </a:spcBef>
            </a:pPr>
            <a:r>
              <a:rPr sz="2900" kern="0" spc="-1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高考考查生物学主干核心知识，考理性逻辑思维，</a:t>
            </a:r>
            <a:r>
              <a:rPr sz="2900" kern="0" spc="-20" dirty="0">
                <a:solidFill>
                  <a:srgbClr val="000000">
                    <a:alpha val="100000"/>
                  </a:srgbClr>
                </a:solidFill>
                <a:latin typeface="黑体" panose="02010609060101010101" pitchFamily="2" charset="-122"/>
                <a:ea typeface="黑体" panose="02010609060101010101" pitchFamily="2" charset="-122"/>
                <a:cs typeface="黑体" panose="02010609060101010101" pitchFamily="2" charset="-122"/>
              </a:rPr>
              <a:t>不会考“阴谋论”。</a:t>
            </a:r>
            <a:endParaRPr sz="2900" dirty="0">
              <a:latin typeface="黑体" panose="02010609060101010101" pitchFamily="2" charset="-122"/>
              <a:ea typeface="黑体" panose="02010609060101010101" pitchFamily="2" charset="-122"/>
              <a:cs typeface="黑体" panose="02010609060101010101" pitchFamily="2" charset="-122"/>
            </a:endParaRPr>
          </a:p>
        </p:txBody>
      </p:sp>
      <p:sp>
        <p:nvSpPr>
          <p:cNvPr id="68" name="textbox 68"/>
          <p:cNvSpPr/>
          <p:nvPr/>
        </p:nvSpPr>
        <p:spPr>
          <a:xfrm>
            <a:off x="948740" y="188086"/>
            <a:ext cx="2980054" cy="551180"/>
          </a:xfrm>
          <a:prstGeom prst="rect">
            <a:avLst/>
          </a:prstGeom>
          <a:noFill/>
          <a:ln w="0" cap="flat">
            <a:noFill/>
            <a:prstDash val="solid"/>
            <a:miter lim="0"/>
          </a:ln>
        </p:spPr>
        <p:txBody>
          <a:bodyPr vert="horz" wrap="square" lIns="0" tIns="0" rIns="0" bIns="0"/>
          <a:lstStyle/>
          <a:p>
            <a:pPr algn="l" rtl="0" eaLnBrk="0">
              <a:lnSpc>
                <a:spcPct val="123000"/>
              </a:lnSpc>
            </a:pPr>
            <a:endParaRPr sz="1000" dirty="0">
              <a:latin typeface="Arial" panose="020B0604020202020204"/>
              <a:ea typeface="Arial" panose="020B0604020202020204"/>
              <a:cs typeface="Arial" panose="020B0604020202020204"/>
            </a:endParaRPr>
          </a:p>
          <a:p>
            <a:pPr marL="466090" algn="l" rtl="0" eaLnBrk="0">
              <a:lnSpc>
                <a:spcPct val="92000"/>
              </a:lnSpc>
              <a:spcBef>
                <a:spcPts val="0"/>
              </a:spcBef>
              <a:tabLst>
                <a:tab pos="711200" algn="l"/>
              </a:tabLst>
            </a:pPr>
            <a:r>
              <a:rPr sz="25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5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选择题答题技巧</a:t>
            </a:r>
            <a:endParaRPr sz="2500" dirty="0">
              <a:latin typeface="微软雅黑" panose="020B0503020204020204" charset="-122"/>
              <a:ea typeface="微软雅黑" panose="020B0503020204020204" charset="-122"/>
              <a:cs typeface="微软雅黑" panose="020B0503020204020204" charset="-122"/>
            </a:endParaRPr>
          </a:p>
        </p:txBody>
      </p:sp>
      <p:sp>
        <p:nvSpPr>
          <p:cNvPr id="70" name="path 70"/>
          <p:cNvSpPr/>
          <p:nvPr/>
        </p:nvSpPr>
        <p:spPr>
          <a:xfrm>
            <a:off x="961440" y="200786"/>
            <a:ext cx="453707" cy="469633"/>
          </a:xfrm>
          <a:custGeom>
            <a:avLst/>
            <a:gdLst/>
            <a:ahLst/>
            <a:cxnLst/>
            <a:rect l="0" t="0" r="0" b="0"/>
            <a:pathLst>
              <a:path w="714" h="739">
                <a:moveTo>
                  <a:pt x="116" y="244"/>
                </a:moveTo>
                <a:lnTo>
                  <a:pt x="116" y="293"/>
                </a:lnTo>
                <a:lnTo>
                  <a:pt x="117" y="294"/>
                </a:lnTo>
                <a:lnTo>
                  <a:pt x="117" y="295"/>
                </a:lnTo>
                <a:lnTo>
                  <a:pt x="118" y="296"/>
                </a:lnTo>
                <a:lnTo>
                  <a:pt x="119" y="296"/>
                </a:lnTo>
                <a:lnTo>
                  <a:pt x="120" y="296"/>
                </a:lnTo>
                <a:lnTo>
                  <a:pt x="121" y="295"/>
                </a:lnTo>
                <a:lnTo>
                  <a:pt x="122" y="294"/>
                </a:lnTo>
                <a:lnTo>
                  <a:pt x="122" y="293"/>
                </a:lnTo>
                <a:lnTo>
                  <a:pt x="122" y="244"/>
                </a:lnTo>
                <a:lnTo>
                  <a:pt x="122" y="243"/>
                </a:lnTo>
                <a:lnTo>
                  <a:pt x="121" y="242"/>
                </a:lnTo>
                <a:lnTo>
                  <a:pt x="120" y="241"/>
                </a:lnTo>
                <a:lnTo>
                  <a:pt x="119" y="241"/>
                </a:lnTo>
                <a:lnTo>
                  <a:pt x="118" y="241"/>
                </a:lnTo>
                <a:lnTo>
                  <a:pt x="117" y="242"/>
                </a:lnTo>
                <a:lnTo>
                  <a:pt x="117" y="243"/>
                </a:lnTo>
                <a:lnTo>
                  <a:pt x="116" y="244"/>
                </a:lnTo>
              </a:path>
              <a:path w="714" h="739">
                <a:moveTo>
                  <a:pt x="162" y="273"/>
                </a:moveTo>
                <a:lnTo>
                  <a:pt x="161" y="277"/>
                </a:lnTo>
                <a:lnTo>
                  <a:pt x="159" y="281"/>
                </a:lnTo>
                <a:lnTo>
                  <a:pt x="157" y="291"/>
                </a:lnTo>
                <a:lnTo>
                  <a:pt x="155" y="301"/>
                </a:lnTo>
                <a:lnTo>
                  <a:pt x="155" y="311"/>
                </a:lnTo>
                <a:lnTo>
                  <a:pt x="155" y="333"/>
                </a:lnTo>
                <a:lnTo>
                  <a:pt x="156" y="352"/>
                </a:lnTo>
                <a:lnTo>
                  <a:pt x="157" y="353"/>
                </a:lnTo>
                <a:lnTo>
                  <a:pt x="157" y="354"/>
                </a:lnTo>
                <a:lnTo>
                  <a:pt x="158" y="355"/>
                </a:lnTo>
                <a:lnTo>
                  <a:pt x="159" y="355"/>
                </a:lnTo>
                <a:lnTo>
                  <a:pt x="161" y="355"/>
                </a:lnTo>
                <a:lnTo>
                  <a:pt x="161" y="354"/>
                </a:lnTo>
                <a:lnTo>
                  <a:pt x="162" y="353"/>
                </a:lnTo>
                <a:lnTo>
                  <a:pt x="162" y="352"/>
                </a:lnTo>
                <a:lnTo>
                  <a:pt x="161" y="333"/>
                </a:lnTo>
                <a:lnTo>
                  <a:pt x="161" y="313"/>
                </a:lnTo>
                <a:lnTo>
                  <a:pt x="161" y="303"/>
                </a:lnTo>
                <a:lnTo>
                  <a:pt x="162" y="293"/>
                </a:lnTo>
                <a:lnTo>
                  <a:pt x="164" y="284"/>
                </a:lnTo>
                <a:lnTo>
                  <a:pt x="166" y="280"/>
                </a:lnTo>
                <a:lnTo>
                  <a:pt x="168" y="277"/>
                </a:lnTo>
                <a:lnTo>
                  <a:pt x="169" y="275"/>
                </a:lnTo>
                <a:lnTo>
                  <a:pt x="168" y="273"/>
                </a:lnTo>
                <a:lnTo>
                  <a:pt x="167" y="272"/>
                </a:lnTo>
                <a:lnTo>
                  <a:pt x="166" y="271"/>
                </a:lnTo>
                <a:lnTo>
                  <a:pt x="166" y="271"/>
                </a:lnTo>
                <a:lnTo>
                  <a:pt x="164" y="271"/>
                </a:lnTo>
                <a:lnTo>
                  <a:pt x="163" y="271"/>
                </a:lnTo>
                <a:lnTo>
                  <a:pt x="162" y="273"/>
                </a:lnTo>
              </a:path>
              <a:path w="714" h="739">
                <a:moveTo>
                  <a:pt x="191" y="315"/>
                </a:moveTo>
                <a:lnTo>
                  <a:pt x="191" y="332"/>
                </a:lnTo>
                <a:lnTo>
                  <a:pt x="189" y="348"/>
                </a:lnTo>
                <a:lnTo>
                  <a:pt x="188" y="365"/>
                </a:lnTo>
                <a:lnTo>
                  <a:pt x="187" y="380"/>
                </a:lnTo>
                <a:lnTo>
                  <a:pt x="188" y="382"/>
                </a:lnTo>
                <a:lnTo>
                  <a:pt x="189" y="383"/>
                </a:lnTo>
                <a:lnTo>
                  <a:pt x="190" y="384"/>
                </a:lnTo>
                <a:lnTo>
                  <a:pt x="191" y="384"/>
                </a:lnTo>
                <a:lnTo>
                  <a:pt x="192" y="384"/>
                </a:lnTo>
                <a:lnTo>
                  <a:pt x="193" y="383"/>
                </a:lnTo>
                <a:lnTo>
                  <a:pt x="194" y="382"/>
                </a:lnTo>
                <a:lnTo>
                  <a:pt x="194" y="380"/>
                </a:lnTo>
                <a:lnTo>
                  <a:pt x="195" y="365"/>
                </a:lnTo>
                <a:lnTo>
                  <a:pt x="196" y="348"/>
                </a:lnTo>
                <a:lnTo>
                  <a:pt x="197" y="332"/>
                </a:lnTo>
                <a:lnTo>
                  <a:pt x="198" y="315"/>
                </a:lnTo>
                <a:lnTo>
                  <a:pt x="198" y="314"/>
                </a:lnTo>
                <a:lnTo>
                  <a:pt x="197" y="313"/>
                </a:lnTo>
                <a:lnTo>
                  <a:pt x="195" y="313"/>
                </a:lnTo>
                <a:lnTo>
                  <a:pt x="194" y="312"/>
                </a:lnTo>
                <a:lnTo>
                  <a:pt x="193" y="313"/>
                </a:lnTo>
                <a:lnTo>
                  <a:pt x="192" y="313"/>
                </a:lnTo>
                <a:lnTo>
                  <a:pt x="191" y="314"/>
                </a:lnTo>
                <a:lnTo>
                  <a:pt x="191" y="315"/>
                </a:lnTo>
              </a:path>
              <a:path w="714" h="739">
                <a:moveTo>
                  <a:pt x="224" y="352"/>
                </a:moveTo>
                <a:lnTo>
                  <a:pt x="224" y="437"/>
                </a:lnTo>
                <a:lnTo>
                  <a:pt x="224" y="439"/>
                </a:lnTo>
                <a:lnTo>
                  <a:pt x="225" y="440"/>
                </a:lnTo>
                <a:lnTo>
                  <a:pt x="226" y="440"/>
                </a:lnTo>
                <a:lnTo>
                  <a:pt x="227" y="441"/>
                </a:lnTo>
                <a:lnTo>
                  <a:pt x="228" y="440"/>
                </a:lnTo>
                <a:lnTo>
                  <a:pt x="229" y="440"/>
                </a:lnTo>
                <a:lnTo>
                  <a:pt x="230" y="439"/>
                </a:lnTo>
                <a:lnTo>
                  <a:pt x="230" y="437"/>
                </a:lnTo>
                <a:lnTo>
                  <a:pt x="230" y="352"/>
                </a:lnTo>
                <a:lnTo>
                  <a:pt x="230" y="350"/>
                </a:lnTo>
                <a:lnTo>
                  <a:pt x="229" y="350"/>
                </a:lnTo>
                <a:lnTo>
                  <a:pt x="228" y="349"/>
                </a:lnTo>
                <a:lnTo>
                  <a:pt x="227" y="349"/>
                </a:lnTo>
                <a:lnTo>
                  <a:pt x="226" y="349"/>
                </a:lnTo>
                <a:lnTo>
                  <a:pt x="225" y="350"/>
                </a:lnTo>
                <a:lnTo>
                  <a:pt x="224" y="350"/>
                </a:lnTo>
                <a:lnTo>
                  <a:pt x="224" y="352"/>
                </a:lnTo>
              </a:path>
              <a:path w="714" h="739">
                <a:moveTo>
                  <a:pt x="262" y="387"/>
                </a:moveTo>
                <a:lnTo>
                  <a:pt x="260" y="406"/>
                </a:lnTo>
                <a:lnTo>
                  <a:pt x="259" y="416"/>
                </a:lnTo>
                <a:lnTo>
                  <a:pt x="259" y="426"/>
                </a:lnTo>
                <a:lnTo>
                  <a:pt x="259" y="469"/>
                </a:lnTo>
                <a:lnTo>
                  <a:pt x="259" y="470"/>
                </a:lnTo>
                <a:lnTo>
                  <a:pt x="260" y="471"/>
                </a:lnTo>
                <a:lnTo>
                  <a:pt x="261" y="471"/>
                </a:lnTo>
                <a:lnTo>
                  <a:pt x="262" y="471"/>
                </a:lnTo>
                <a:lnTo>
                  <a:pt x="263" y="471"/>
                </a:lnTo>
                <a:lnTo>
                  <a:pt x="265" y="471"/>
                </a:lnTo>
                <a:lnTo>
                  <a:pt x="265" y="470"/>
                </a:lnTo>
                <a:lnTo>
                  <a:pt x="265" y="469"/>
                </a:lnTo>
                <a:lnTo>
                  <a:pt x="265" y="431"/>
                </a:lnTo>
                <a:lnTo>
                  <a:pt x="266" y="419"/>
                </a:lnTo>
                <a:lnTo>
                  <a:pt x="267" y="409"/>
                </a:lnTo>
                <a:lnTo>
                  <a:pt x="269" y="387"/>
                </a:lnTo>
                <a:lnTo>
                  <a:pt x="269" y="386"/>
                </a:lnTo>
                <a:lnTo>
                  <a:pt x="268" y="385"/>
                </a:lnTo>
                <a:lnTo>
                  <a:pt x="267" y="384"/>
                </a:lnTo>
                <a:lnTo>
                  <a:pt x="266" y="384"/>
                </a:lnTo>
                <a:lnTo>
                  <a:pt x="263" y="385"/>
                </a:lnTo>
                <a:lnTo>
                  <a:pt x="262" y="386"/>
                </a:lnTo>
                <a:lnTo>
                  <a:pt x="262" y="387"/>
                </a:lnTo>
              </a:path>
              <a:path w="714" h="739">
                <a:moveTo>
                  <a:pt x="293" y="426"/>
                </a:moveTo>
                <a:lnTo>
                  <a:pt x="293" y="491"/>
                </a:lnTo>
                <a:lnTo>
                  <a:pt x="293" y="493"/>
                </a:lnTo>
                <a:lnTo>
                  <a:pt x="294" y="493"/>
                </a:lnTo>
                <a:lnTo>
                  <a:pt x="297" y="494"/>
                </a:lnTo>
                <a:lnTo>
                  <a:pt x="298" y="494"/>
                </a:lnTo>
                <a:lnTo>
                  <a:pt x="299" y="494"/>
                </a:lnTo>
                <a:lnTo>
                  <a:pt x="300" y="493"/>
                </a:lnTo>
                <a:lnTo>
                  <a:pt x="301" y="493"/>
                </a:lnTo>
                <a:lnTo>
                  <a:pt x="302" y="491"/>
                </a:lnTo>
                <a:lnTo>
                  <a:pt x="302" y="426"/>
                </a:lnTo>
                <a:lnTo>
                  <a:pt x="301" y="424"/>
                </a:lnTo>
                <a:lnTo>
                  <a:pt x="300" y="423"/>
                </a:lnTo>
                <a:lnTo>
                  <a:pt x="299" y="422"/>
                </a:lnTo>
                <a:lnTo>
                  <a:pt x="298" y="422"/>
                </a:lnTo>
                <a:lnTo>
                  <a:pt x="297" y="422"/>
                </a:lnTo>
                <a:lnTo>
                  <a:pt x="294" y="423"/>
                </a:lnTo>
                <a:lnTo>
                  <a:pt x="293" y="424"/>
                </a:lnTo>
                <a:lnTo>
                  <a:pt x="293" y="426"/>
                </a:lnTo>
              </a:path>
              <a:path w="714" h="739">
                <a:moveTo>
                  <a:pt x="332" y="521"/>
                </a:moveTo>
                <a:lnTo>
                  <a:pt x="330" y="514"/>
                </a:lnTo>
                <a:lnTo>
                  <a:pt x="329" y="507"/>
                </a:lnTo>
                <a:lnTo>
                  <a:pt x="328" y="500"/>
                </a:lnTo>
                <a:lnTo>
                  <a:pt x="328" y="493"/>
                </a:lnTo>
                <a:lnTo>
                  <a:pt x="328" y="478"/>
                </a:lnTo>
                <a:lnTo>
                  <a:pt x="329" y="464"/>
                </a:lnTo>
                <a:lnTo>
                  <a:pt x="329" y="463"/>
                </a:lnTo>
                <a:lnTo>
                  <a:pt x="328" y="462"/>
                </a:lnTo>
                <a:lnTo>
                  <a:pt x="327" y="461"/>
                </a:lnTo>
                <a:lnTo>
                  <a:pt x="326" y="461"/>
                </a:lnTo>
                <a:lnTo>
                  <a:pt x="325" y="461"/>
                </a:lnTo>
                <a:lnTo>
                  <a:pt x="323" y="462"/>
                </a:lnTo>
                <a:lnTo>
                  <a:pt x="323" y="463"/>
                </a:lnTo>
                <a:lnTo>
                  <a:pt x="323" y="464"/>
                </a:lnTo>
                <a:lnTo>
                  <a:pt x="322" y="479"/>
                </a:lnTo>
                <a:lnTo>
                  <a:pt x="322" y="494"/>
                </a:lnTo>
                <a:lnTo>
                  <a:pt x="322" y="501"/>
                </a:lnTo>
                <a:lnTo>
                  <a:pt x="323" y="508"/>
                </a:lnTo>
                <a:lnTo>
                  <a:pt x="324" y="516"/>
                </a:lnTo>
                <a:lnTo>
                  <a:pt x="326" y="523"/>
                </a:lnTo>
                <a:lnTo>
                  <a:pt x="327" y="524"/>
                </a:lnTo>
                <a:lnTo>
                  <a:pt x="327" y="525"/>
                </a:lnTo>
                <a:lnTo>
                  <a:pt x="329" y="525"/>
                </a:lnTo>
                <a:lnTo>
                  <a:pt x="330" y="525"/>
                </a:lnTo>
                <a:lnTo>
                  <a:pt x="331" y="524"/>
                </a:lnTo>
                <a:lnTo>
                  <a:pt x="332" y="523"/>
                </a:lnTo>
                <a:lnTo>
                  <a:pt x="332" y="522"/>
                </a:lnTo>
                <a:lnTo>
                  <a:pt x="332" y="521"/>
                </a:lnTo>
              </a:path>
              <a:path w="714" h="739">
                <a:moveTo>
                  <a:pt x="363" y="483"/>
                </a:moveTo>
                <a:lnTo>
                  <a:pt x="362" y="492"/>
                </a:lnTo>
                <a:lnTo>
                  <a:pt x="361" y="501"/>
                </a:lnTo>
                <a:lnTo>
                  <a:pt x="359" y="509"/>
                </a:lnTo>
                <a:lnTo>
                  <a:pt x="359" y="519"/>
                </a:lnTo>
                <a:lnTo>
                  <a:pt x="359" y="539"/>
                </a:lnTo>
                <a:lnTo>
                  <a:pt x="359" y="558"/>
                </a:lnTo>
                <a:lnTo>
                  <a:pt x="359" y="559"/>
                </a:lnTo>
                <a:lnTo>
                  <a:pt x="360" y="560"/>
                </a:lnTo>
                <a:lnTo>
                  <a:pt x="361" y="561"/>
                </a:lnTo>
                <a:lnTo>
                  <a:pt x="363" y="561"/>
                </a:lnTo>
                <a:lnTo>
                  <a:pt x="364" y="561"/>
                </a:lnTo>
                <a:lnTo>
                  <a:pt x="365" y="560"/>
                </a:lnTo>
                <a:lnTo>
                  <a:pt x="366" y="559"/>
                </a:lnTo>
                <a:lnTo>
                  <a:pt x="366" y="558"/>
                </a:lnTo>
                <a:lnTo>
                  <a:pt x="366" y="519"/>
                </a:lnTo>
                <a:lnTo>
                  <a:pt x="366" y="509"/>
                </a:lnTo>
                <a:lnTo>
                  <a:pt x="368" y="501"/>
                </a:lnTo>
                <a:lnTo>
                  <a:pt x="368" y="492"/>
                </a:lnTo>
                <a:lnTo>
                  <a:pt x="369" y="483"/>
                </a:lnTo>
                <a:lnTo>
                  <a:pt x="369" y="482"/>
                </a:lnTo>
                <a:lnTo>
                  <a:pt x="368" y="480"/>
                </a:lnTo>
                <a:lnTo>
                  <a:pt x="367" y="480"/>
                </a:lnTo>
                <a:lnTo>
                  <a:pt x="366" y="480"/>
                </a:lnTo>
                <a:lnTo>
                  <a:pt x="365" y="480"/>
                </a:lnTo>
                <a:lnTo>
                  <a:pt x="364" y="480"/>
                </a:lnTo>
                <a:lnTo>
                  <a:pt x="363" y="482"/>
                </a:lnTo>
                <a:lnTo>
                  <a:pt x="363" y="483"/>
                </a:lnTo>
              </a:path>
              <a:path w="714" h="739">
                <a:moveTo>
                  <a:pt x="394" y="522"/>
                </a:moveTo>
                <a:lnTo>
                  <a:pt x="394" y="520"/>
                </a:lnTo>
                <a:lnTo>
                  <a:pt x="393" y="519"/>
                </a:lnTo>
                <a:lnTo>
                  <a:pt x="392" y="518"/>
                </a:lnTo>
                <a:lnTo>
                  <a:pt x="391" y="518"/>
                </a:lnTo>
                <a:lnTo>
                  <a:pt x="390" y="518"/>
                </a:lnTo>
                <a:lnTo>
                  <a:pt x="389" y="519"/>
                </a:lnTo>
                <a:lnTo>
                  <a:pt x="388" y="520"/>
                </a:lnTo>
                <a:lnTo>
                  <a:pt x="388" y="522"/>
                </a:lnTo>
                <a:lnTo>
                  <a:pt x="387" y="555"/>
                </a:lnTo>
                <a:lnTo>
                  <a:pt x="387" y="570"/>
                </a:lnTo>
                <a:lnTo>
                  <a:pt x="388" y="587"/>
                </a:lnTo>
                <a:lnTo>
                  <a:pt x="388" y="588"/>
                </a:lnTo>
                <a:lnTo>
                  <a:pt x="390" y="589"/>
                </a:lnTo>
                <a:lnTo>
                  <a:pt x="391" y="590"/>
                </a:lnTo>
                <a:lnTo>
                  <a:pt x="392" y="590"/>
                </a:lnTo>
                <a:lnTo>
                  <a:pt x="393" y="589"/>
                </a:lnTo>
                <a:lnTo>
                  <a:pt x="394" y="588"/>
                </a:lnTo>
                <a:lnTo>
                  <a:pt x="394" y="587"/>
                </a:lnTo>
                <a:lnTo>
                  <a:pt x="392" y="570"/>
                </a:lnTo>
                <a:lnTo>
                  <a:pt x="392" y="555"/>
                </a:lnTo>
                <a:lnTo>
                  <a:pt x="394" y="522"/>
                </a:lnTo>
              </a:path>
              <a:path w="714" h="739">
                <a:moveTo>
                  <a:pt x="420" y="552"/>
                </a:moveTo>
                <a:lnTo>
                  <a:pt x="419" y="550"/>
                </a:lnTo>
                <a:lnTo>
                  <a:pt x="419" y="550"/>
                </a:lnTo>
                <a:lnTo>
                  <a:pt x="418" y="549"/>
                </a:lnTo>
                <a:lnTo>
                  <a:pt x="417" y="549"/>
                </a:lnTo>
                <a:lnTo>
                  <a:pt x="416" y="549"/>
                </a:lnTo>
                <a:lnTo>
                  <a:pt x="415" y="550"/>
                </a:lnTo>
                <a:lnTo>
                  <a:pt x="414" y="550"/>
                </a:lnTo>
                <a:lnTo>
                  <a:pt x="414" y="552"/>
                </a:lnTo>
                <a:lnTo>
                  <a:pt x="414" y="587"/>
                </a:lnTo>
                <a:lnTo>
                  <a:pt x="415" y="605"/>
                </a:lnTo>
                <a:lnTo>
                  <a:pt x="417" y="622"/>
                </a:lnTo>
                <a:lnTo>
                  <a:pt x="417" y="623"/>
                </a:lnTo>
                <a:lnTo>
                  <a:pt x="418" y="624"/>
                </a:lnTo>
                <a:lnTo>
                  <a:pt x="420" y="625"/>
                </a:lnTo>
                <a:lnTo>
                  <a:pt x="421" y="625"/>
                </a:lnTo>
                <a:lnTo>
                  <a:pt x="421" y="624"/>
                </a:lnTo>
                <a:lnTo>
                  <a:pt x="422" y="623"/>
                </a:lnTo>
                <a:lnTo>
                  <a:pt x="422" y="622"/>
                </a:lnTo>
                <a:lnTo>
                  <a:pt x="421" y="605"/>
                </a:lnTo>
                <a:lnTo>
                  <a:pt x="420" y="587"/>
                </a:lnTo>
                <a:lnTo>
                  <a:pt x="420" y="552"/>
                </a:lnTo>
              </a:path>
              <a:path w="714" h="739">
                <a:moveTo>
                  <a:pt x="416" y="205"/>
                </a:moveTo>
                <a:lnTo>
                  <a:pt x="416" y="290"/>
                </a:lnTo>
                <a:lnTo>
                  <a:pt x="416" y="292"/>
                </a:lnTo>
                <a:lnTo>
                  <a:pt x="417" y="292"/>
                </a:lnTo>
                <a:lnTo>
                  <a:pt x="418" y="293"/>
                </a:lnTo>
                <a:lnTo>
                  <a:pt x="419" y="294"/>
                </a:lnTo>
                <a:lnTo>
                  <a:pt x="420" y="293"/>
                </a:lnTo>
                <a:lnTo>
                  <a:pt x="421" y="292"/>
                </a:lnTo>
                <a:lnTo>
                  <a:pt x="422" y="292"/>
                </a:lnTo>
                <a:lnTo>
                  <a:pt x="422" y="290"/>
                </a:lnTo>
                <a:lnTo>
                  <a:pt x="422" y="205"/>
                </a:lnTo>
                <a:lnTo>
                  <a:pt x="422" y="204"/>
                </a:lnTo>
                <a:lnTo>
                  <a:pt x="421" y="202"/>
                </a:lnTo>
                <a:lnTo>
                  <a:pt x="420" y="202"/>
                </a:lnTo>
                <a:lnTo>
                  <a:pt x="419" y="202"/>
                </a:lnTo>
                <a:lnTo>
                  <a:pt x="418" y="202"/>
                </a:lnTo>
                <a:lnTo>
                  <a:pt x="417" y="202"/>
                </a:lnTo>
                <a:lnTo>
                  <a:pt x="416" y="204"/>
                </a:lnTo>
                <a:lnTo>
                  <a:pt x="416" y="205"/>
                </a:lnTo>
              </a:path>
              <a:path w="714" h="739">
                <a:moveTo>
                  <a:pt x="453" y="238"/>
                </a:moveTo>
                <a:lnTo>
                  <a:pt x="453" y="315"/>
                </a:lnTo>
                <a:lnTo>
                  <a:pt x="453" y="316"/>
                </a:lnTo>
                <a:lnTo>
                  <a:pt x="453" y="317"/>
                </a:lnTo>
                <a:lnTo>
                  <a:pt x="454" y="318"/>
                </a:lnTo>
                <a:lnTo>
                  <a:pt x="455" y="318"/>
                </a:lnTo>
                <a:lnTo>
                  <a:pt x="457" y="318"/>
                </a:lnTo>
                <a:lnTo>
                  <a:pt x="457" y="317"/>
                </a:lnTo>
                <a:lnTo>
                  <a:pt x="458" y="316"/>
                </a:lnTo>
                <a:lnTo>
                  <a:pt x="459" y="315"/>
                </a:lnTo>
                <a:lnTo>
                  <a:pt x="459" y="238"/>
                </a:lnTo>
                <a:lnTo>
                  <a:pt x="458" y="236"/>
                </a:lnTo>
                <a:lnTo>
                  <a:pt x="457" y="235"/>
                </a:lnTo>
                <a:lnTo>
                  <a:pt x="457" y="235"/>
                </a:lnTo>
                <a:lnTo>
                  <a:pt x="455" y="234"/>
                </a:lnTo>
                <a:lnTo>
                  <a:pt x="454" y="235"/>
                </a:lnTo>
                <a:lnTo>
                  <a:pt x="453" y="235"/>
                </a:lnTo>
                <a:lnTo>
                  <a:pt x="453" y="236"/>
                </a:lnTo>
                <a:lnTo>
                  <a:pt x="453" y="238"/>
                </a:lnTo>
              </a:path>
              <a:path w="714" h="739">
                <a:moveTo>
                  <a:pt x="481" y="271"/>
                </a:moveTo>
                <a:lnTo>
                  <a:pt x="481" y="348"/>
                </a:lnTo>
                <a:lnTo>
                  <a:pt x="481" y="350"/>
                </a:lnTo>
                <a:lnTo>
                  <a:pt x="482" y="350"/>
                </a:lnTo>
                <a:lnTo>
                  <a:pt x="483" y="351"/>
                </a:lnTo>
                <a:lnTo>
                  <a:pt x="484" y="351"/>
                </a:lnTo>
                <a:lnTo>
                  <a:pt x="485" y="351"/>
                </a:lnTo>
                <a:lnTo>
                  <a:pt x="487" y="350"/>
                </a:lnTo>
                <a:lnTo>
                  <a:pt x="487" y="350"/>
                </a:lnTo>
                <a:lnTo>
                  <a:pt x="487" y="348"/>
                </a:lnTo>
                <a:lnTo>
                  <a:pt x="487" y="271"/>
                </a:lnTo>
                <a:lnTo>
                  <a:pt x="487" y="269"/>
                </a:lnTo>
                <a:lnTo>
                  <a:pt x="487" y="268"/>
                </a:lnTo>
                <a:lnTo>
                  <a:pt x="485" y="267"/>
                </a:lnTo>
                <a:lnTo>
                  <a:pt x="484" y="267"/>
                </a:lnTo>
                <a:lnTo>
                  <a:pt x="483" y="267"/>
                </a:lnTo>
                <a:lnTo>
                  <a:pt x="482" y="268"/>
                </a:lnTo>
                <a:lnTo>
                  <a:pt x="481" y="269"/>
                </a:lnTo>
                <a:lnTo>
                  <a:pt x="481" y="271"/>
                </a:lnTo>
              </a:path>
              <a:path w="714" h="739">
                <a:moveTo>
                  <a:pt x="520" y="303"/>
                </a:moveTo>
                <a:lnTo>
                  <a:pt x="517" y="320"/>
                </a:lnTo>
                <a:lnTo>
                  <a:pt x="517" y="329"/>
                </a:lnTo>
                <a:lnTo>
                  <a:pt x="516" y="338"/>
                </a:lnTo>
                <a:lnTo>
                  <a:pt x="516" y="390"/>
                </a:lnTo>
                <a:lnTo>
                  <a:pt x="517" y="392"/>
                </a:lnTo>
                <a:lnTo>
                  <a:pt x="517" y="393"/>
                </a:lnTo>
                <a:lnTo>
                  <a:pt x="518" y="394"/>
                </a:lnTo>
                <a:lnTo>
                  <a:pt x="520" y="394"/>
                </a:lnTo>
                <a:lnTo>
                  <a:pt x="521" y="394"/>
                </a:lnTo>
                <a:lnTo>
                  <a:pt x="522" y="393"/>
                </a:lnTo>
                <a:lnTo>
                  <a:pt x="523" y="392"/>
                </a:lnTo>
                <a:lnTo>
                  <a:pt x="523" y="390"/>
                </a:lnTo>
                <a:lnTo>
                  <a:pt x="523" y="342"/>
                </a:lnTo>
                <a:lnTo>
                  <a:pt x="523" y="332"/>
                </a:lnTo>
                <a:lnTo>
                  <a:pt x="524" y="322"/>
                </a:lnTo>
                <a:lnTo>
                  <a:pt x="526" y="303"/>
                </a:lnTo>
                <a:lnTo>
                  <a:pt x="526" y="302"/>
                </a:lnTo>
                <a:lnTo>
                  <a:pt x="525" y="300"/>
                </a:lnTo>
                <a:lnTo>
                  <a:pt x="525" y="300"/>
                </a:lnTo>
                <a:lnTo>
                  <a:pt x="523" y="300"/>
                </a:lnTo>
                <a:lnTo>
                  <a:pt x="521" y="300"/>
                </a:lnTo>
                <a:lnTo>
                  <a:pt x="520" y="302"/>
                </a:lnTo>
                <a:lnTo>
                  <a:pt x="520" y="303"/>
                </a:lnTo>
              </a:path>
              <a:path w="714" h="739">
                <a:moveTo>
                  <a:pt x="559" y="326"/>
                </a:moveTo>
                <a:lnTo>
                  <a:pt x="559" y="431"/>
                </a:lnTo>
                <a:lnTo>
                  <a:pt x="559" y="433"/>
                </a:lnTo>
                <a:lnTo>
                  <a:pt x="560" y="433"/>
                </a:lnTo>
                <a:lnTo>
                  <a:pt x="561" y="434"/>
                </a:lnTo>
                <a:lnTo>
                  <a:pt x="562" y="435"/>
                </a:lnTo>
                <a:lnTo>
                  <a:pt x="563" y="434"/>
                </a:lnTo>
                <a:lnTo>
                  <a:pt x="564" y="433"/>
                </a:lnTo>
                <a:lnTo>
                  <a:pt x="565" y="433"/>
                </a:lnTo>
                <a:lnTo>
                  <a:pt x="565" y="431"/>
                </a:lnTo>
                <a:lnTo>
                  <a:pt x="565" y="326"/>
                </a:lnTo>
                <a:lnTo>
                  <a:pt x="565" y="324"/>
                </a:lnTo>
                <a:lnTo>
                  <a:pt x="564" y="323"/>
                </a:lnTo>
                <a:lnTo>
                  <a:pt x="563" y="322"/>
                </a:lnTo>
                <a:lnTo>
                  <a:pt x="562" y="322"/>
                </a:lnTo>
                <a:lnTo>
                  <a:pt x="561" y="322"/>
                </a:lnTo>
                <a:lnTo>
                  <a:pt x="560" y="323"/>
                </a:lnTo>
                <a:lnTo>
                  <a:pt x="559" y="324"/>
                </a:lnTo>
                <a:lnTo>
                  <a:pt x="559" y="326"/>
                </a:lnTo>
              </a:path>
              <a:path w="714" h="739">
                <a:moveTo>
                  <a:pt x="585" y="375"/>
                </a:moveTo>
                <a:lnTo>
                  <a:pt x="583" y="386"/>
                </a:lnTo>
                <a:lnTo>
                  <a:pt x="582" y="397"/>
                </a:lnTo>
                <a:lnTo>
                  <a:pt x="581" y="407"/>
                </a:lnTo>
                <a:lnTo>
                  <a:pt x="581" y="418"/>
                </a:lnTo>
                <a:lnTo>
                  <a:pt x="582" y="439"/>
                </a:lnTo>
                <a:lnTo>
                  <a:pt x="582" y="460"/>
                </a:lnTo>
                <a:lnTo>
                  <a:pt x="583" y="461"/>
                </a:lnTo>
                <a:lnTo>
                  <a:pt x="583" y="463"/>
                </a:lnTo>
                <a:lnTo>
                  <a:pt x="584" y="463"/>
                </a:lnTo>
                <a:lnTo>
                  <a:pt x="585" y="463"/>
                </a:lnTo>
                <a:lnTo>
                  <a:pt x="586" y="463"/>
                </a:lnTo>
                <a:lnTo>
                  <a:pt x="587" y="463"/>
                </a:lnTo>
                <a:lnTo>
                  <a:pt x="588" y="461"/>
                </a:lnTo>
                <a:lnTo>
                  <a:pt x="588" y="460"/>
                </a:lnTo>
                <a:lnTo>
                  <a:pt x="588" y="439"/>
                </a:lnTo>
                <a:lnTo>
                  <a:pt x="587" y="418"/>
                </a:lnTo>
                <a:lnTo>
                  <a:pt x="587" y="408"/>
                </a:lnTo>
                <a:lnTo>
                  <a:pt x="588" y="398"/>
                </a:lnTo>
                <a:lnTo>
                  <a:pt x="589" y="388"/>
                </a:lnTo>
                <a:lnTo>
                  <a:pt x="592" y="377"/>
                </a:lnTo>
                <a:lnTo>
                  <a:pt x="592" y="375"/>
                </a:lnTo>
                <a:lnTo>
                  <a:pt x="591" y="375"/>
                </a:lnTo>
                <a:lnTo>
                  <a:pt x="590" y="373"/>
                </a:lnTo>
                <a:lnTo>
                  <a:pt x="589" y="373"/>
                </a:lnTo>
                <a:lnTo>
                  <a:pt x="588" y="373"/>
                </a:lnTo>
                <a:lnTo>
                  <a:pt x="587" y="373"/>
                </a:lnTo>
                <a:lnTo>
                  <a:pt x="586" y="374"/>
                </a:lnTo>
                <a:lnTo>
                  <a:pt x="585" y="375"/>
                </a:lnTo>
              </a:path>
              <a:path w="714" h="739">
                <a:moveTo>
                  <a:pt x="620" y="412"/>
                </a:moveTo>
                <a:lnTo>
                  <a:pt x="616" y="443"/>
                </a:lnTo>
                <a:lnTo>
                  <a:pt x="615" y="459"/>
                </a:lnTo>
                <a:lnTo>
                  <a:pt x="614" y="475"/>
                </a:lnTo>
                <a:lnTo>
                  <a:pt x="614" y="476"/>
                </a:lnTo>
                <a:lnTo>
                  <a:pt x="615" y="477"/>
                </a:lnTo>
                <a:lnTo>
                  <a:pt x="616" y="478"/>
                </a:lnTo>
                <a:lnTo>
                  <a:pt x="618" y="478"/>
                </a:lnTo>
                <a:lnTo>
                  <a:pt x="618" y="478"/>
                </a:lnTo>
                <a:lnTo>
                  <a:pt x="620" y="477"/>
                </a:lnTo>
                <a:lnTo>
                  <a:pt x="620" y="476"/>
                </a:lnTo>
                <a:lnTo>
                  <a:pt x="620" y="475"/>
                </a:lnTo>
                <a:lnTo>
                  <a:pt x="621" y="459"/>
                </a:lnTo>
                <a:lnTo>
                  <a:pt x="622" y="444"/>
                </a:lnTo>
                <a:lnTo>
                  <a:pt x="626" y="414"/>
                </a:lnTo>
                <a:lnTo>
                  <a:pt x="626" y="413"/>
                </a:lnTo>
                <a:lnTo>
                  <a:pt x="626" y="412"/>
                </a:lnTo>
                <a:lnTo>
                  <a:pt x="624" y="410"/>
                </a:lnTo>
                <a:lnTo>
                  <a:pt x="623" y="410"/>
                </a:lnTo>
                <a:lnTo>
                  <a:pt x="622" y="410"/>
                </a:lnTo>
                <a:lnTo>
                  <a:pt x="621" y="412"/>
                </a:lnTo>
                <a:lnTo>
                  <a:pt x="620" y="412"/>
                </a:lnTo>
              </a:path>
              <a:path w="714" h="739">
                <a:moveTo>
                  <a:pt x="641" y="442"/>
                </a:moveTo>
                <a:lnTo>
                  <a:pt x="641" y="508"/>
                </a:lnTo>
                <a:lnTo>
                  <a:pt x="641" y="510"/>
                </a:lnTo>
                <a:lnTo>
                  <a:pt x="641" y="512"/>
                </a:lnTo>
                <a:lnTo>
                  <a:pt x="643" y="512"/>
                </a:lnTo>
                <a:lnTo>
                  <a:pt x="643" y="512"/>
                </a:lnTo>
                <a:lnTo>
                  <a:pt x="645" y="512"/>
                </a:lnTo>
                <a:lnTo>
                  <a:pt x="645" y="512"/>
                </a:lnTo>
                <a:lnTo>
                  <a:pt x="647" y="510"/>
                </a:lnTo>
                <a:lnTo>
                  <a:pt x="647" y="508"/>
                </a:lnTo>
                <a:lnTo>
                  <a:pt x="647" y="442"/>
                </a:lnTo>
                <a:lnTo>
                  <a:pt x="647" y="441"/>
                </a:lnTo>
                <a:lnTo>
                  <a:pt x="645" y="440"/>
                </a:lnTo>
                <a:lnTo>
                  <a:pt x="645" y="439"/>
                </a:lnTo>
                <a:lnTo>
                  <a:pt x="643" y="439"/>
                </a:lnTo>
                <a:lnTo>
                  <a:pt x="643" y="439"/>
                </a:lnTo>
                <a:lnTo>
                  <a:pt x="641" y="440"/>
                </a:lnTo>
                <a:lnTo>
                  <a:pt x="641" y="441"/>
                </a:lnTo>
                <a:lnTo>
                  <a:pt x="641" y="442"/>
                </a:lnTo>
              </a:path>
              <a:path w="714" h="739">
                <a:moveTo>
                  <a:pt x="514" y="676"/>
                </a:moveTo>
                <a:lnTo>
                  <a:pt x="512" y="670"/>
                </a:lnTo>
                <a:lnTo>
                  <a:pt x="511" y="663"/>
                </a:lnTo>
                <a:lnTo>
                  <a:pt x="511" y="649"/>
                </a:lnTo>
                <a:lnTo>
                  <a:pt x="511" y="647"/>
                </a:lnTo>
                <a:lnTo>
                  <a:pt x="509" y="646"/>
                </a:lnTo>
                <a:lnTo>
                  <a:pt x="508" y="646"/>
                </a:lnTo>
                <a:lnTo>
                  <a:pt x="507" y="645"/>
                </a:lnTo>
                <a:lnTo>
                  <a:pt x="506" y="646"/>
                </a:lnTo>
                <a:lnTo>
                  <a:pt x="504" y="646"/>
                </a:lnTo>
                <a:lnTo>
                  <a:pt x="504" y="647"/>
                </a:lnTo>
                <a:lnTo>
                  <a:pt x="504" y="649"/>
                </a:lnTo>
                <a:lnTo>
                  <a:pt x="504" y="663"/>
                </a:lnTo>
                <a:lnTo>
                  <a:pt x="505" y="671"/>
                </a:lnTo>
                <a:lnTo>
                  <a:pt x="507" y="678"/>
                </a:lnTo>
                <a:lnTo>
                  <a:pt x="508" y="679"/>
                </a:lnTo>
                <a:lnTo>
                  <a:pt x="508" y="680"/>
                </a:lnTo>
                <a:lnTo>
                  <a:pt x="511" y="680"/>
                </a:lnTo>
                <a:lnTo>
                  <a:pt x="511" y="680"/>
                </a:lnTo>
                <a:lnTo>
                  <a:pt x="513" y="680"/>
                </a:lnTo>
                <a:lnTo>
                  <a:pt x="513" y="678"/>
                </a:lnTo>
                <a:lnTo>
                  <a:pt x="514" y="678"/>
                </a:lnTo>
                <a:lnTo>
                  <a:pt x="514" y="676"/>
                </a:lnTo>
              </a:path>
              <a:path w="714" h="739">
                <a:moveTo>
                  <a:pt x="559" y="672"/>
                </a:moveTo>
                <a:lnTo>
                  <a:pt x="556" y="666"/>
                </a:lnTo>
                <a:lnTo>
                  <a:pt x="555" y="661"/>
                </a:lnTo>
                <a:lnTo>
                  <a:pt x="553" y="654"/>
                </a:lnTo>
                <a:lnTo>
                  <a:pt x="553" y="649"/>
                </a:lnTo>
                <a:lnTo>
                  <a:pt x="552" y="647"/>
                </a:lnTo>
                <a:lnTo>
                  <a:pt x="551" y="646"/>
                </a:lnTo>
                <a:lnTo>
                  <a:pt x="551" y="646"/>
                </a:lnTo>
                <a:lnTo>
                  <a:pt x="549" y="645"/>
                </a:lnTo>
                <a:lnTo>
                  <a:pt x="549" y="646"/>
                </a:lnTo>
                <a:lnTo>
                  <a:pt x="547" y="646"/>
                </a:lnTo>
                <a:lnTo>
                  <a:pt x="547" y="647"/>
                </a:lnTo>
                <a:lnTo>
                  <a:pt x="547" y="649"/>
                </a:lnTo>
                <a:lnTo>
                  <a:pt x="547" y="657"/>
                </a:lnTo>
                <a:lnTo>
                  <a:pt x="547" y="661"/>
                </a:lnTo>
                <a:lnTo>
                  <a:pt x="549" y="666"/>
                </a:lnTo>
                <a:lnTo>
                  <a:pt x="551" y="671"/>
                </a:lnTo>
                <a:lnTo>
                  <a:pt x="553" y="676"/>
                </a:lnTo>
                <a:lnTo>
                  <a:pt x="555" y="682"/>
                </a:lnTo>
                <a:lnTo>
                  <a:pt x="556" y="687"/>
                </a:lnTo>
                <a:lnTo>
                  <a:pt x="557" y="689"/>
                </a:lnTo>
                <a:lnTo>
                  <a:pt x="557" y="689"/>
                </a:lnTo>
                <a:lnTo>
                  <a:pt x="559" y="690"/>
                </a:lnTo>
                <a:lnTo>
                  <a:pt x="560" y="690"/>
                </a:lnTo>
                <a:lnTo>
                  <a:pt x="561" y="690"/>
                </a:lnTo>
                <a:lnTo>
                  <a:pt x="562" y="689"/>
                </a:lnTo>
                <a:lnTo>
                  <a:pt x="562" y="689"/>
                </a:lnTo>
                <a:lnTo>
                  <a:pt x="563" y="687"/>
                </a:lnTo>
                <a:lnTo>
                  <a:pt x="562" y="683"/>
                </a:lnTo>
                <a:lnTo>
                  <a:pt x="562" y="678"/>
                </a:lnTo>
                <a:lnTo>
                  <a:pt x="559" y="672"/>
                </a:lnTo>
              </a:path>
              <a:path w="714" h="739">
                <a:moveTo>
                  <a:pt x="598" y="658"/>
                </a:moveTo>
                <a:lnTo>
                  <a:pt x="598" y="657"/>
                </a:lnTo>
                <a:lnTo>
                  <a:pt x="597" y="656"/>
                </a:lnTo>
                <a:lnTo>
                  <a:pt x="595" y="655"/>
                </a:lnTo>
                <a:lnTo>
                  <a:pt x="594" y="655"/>
                </a:lnTo>
                <a:lnTo>
                  <a:pt x="593" y="655"/>
                </a:lnTo>
                <a:lnTo>
                  <a:pt x="592" y="656"/>
                </a:lnTo>
                <a:lnTo>
                  <a:pt x="592" y="657"/>
                </a:lnTo>
                <a:lnTo>
                  <a:pt x="592" y="658"/>
                </a:lnTo>
                <a:lnTo>
                  <a:pt x="592" y="671"/>
                </a:lnTo>
                <a:lnTo>
                  <a:pt x="593" y="685"/>
                </a:lnTo>
                <a:lnTo>
                  <a:pt x="595" y="698"/>
                </a:lnTo>
                <a:lnTo>
                  <a:pt x="598" y="710"/>
                </a:lnTo>
                <a:lnTo>
                  <a:pt x="599" y="712"/>
                </a:lnTo>
                <a:lnTo>
                  <a:pt x="599" y="713"/>
                </a:lnTo>
                <a:lnTo>
                  <a:pt x="601" y="713"/>
                </a:lnTo>
                <a:lnTo>
                  <a:pt x="602" y="713"/>
                </a:lnTo>
                <a:lnTo>
                  <a:pt x="602" y="712"/>
                </a:lnTo>
                <a:lnTo>
                  <a:pt x="603" y="711"/>
                </a:lnTo>
                <a:lnTo>
                  <a:pt x="604" y="710"/>
                </a:lnTo>
                <a:lnTo>
                  <a:pt x="604" y="709"/>
                </a:lnTo>
                <a:lnTo>
                  <a:pt x="602" y="696"/>
                </a:lnTo>
                <a:lnTo>
                  <a:pt x="600" y="684"/>
                </a:lnTo>
                <a:lnTo>
                  <a:pt x="599" y="671"/>
                </a:lnTo>
                <a:lnTo>
                  <a:pt x="598" y="658"/>
                </a:lnTo>
              </a:path>
              <a:path w="714" h="739">
                <a:moveTo>
                  <a:pt x="293" y="226"/>
                </a:moveTo>
                <a:lnTo>
                  <a:pt x="287" y="253"/>
                </a:lnTo>
                <a:lnTo>
                  <a:pt x="283" y="281"/>
                </a:lnTo>
                <a:lnTo>
                  <a:pt x="279" y="309"/>
                </a:lnTo>
                <a:lnTo>
                  <a:pt x="275" y="335"/>
                </a:lnTo>
                <a:lnTo>
                  <a:pt x="275" y="337"/>
                </a:lnTo>
                <a:lnTo>
                  <a:pt x="276" y="338"/>
                </a:lnTo>
                <a:lnTo>
                  <a:pt x="277" y="339"/>
                </a:lnTo>
                <a:lnTo>
                  <a:pt x="279" y="339"/>
                </a:lnTo>
                <a:lnTo>
                  <a:pt x="281" y="338"/>
                </a:lnTo>
                <a:lnTo>
                  <a:pt x="282" y="337"/>
                </a:lnTo>
                <a:lnTo>
                  <a:pt x="282" y="335"/>
                </a:lnTo>
                <a:lnTo>
                  <a:pt x="285" y="309"/>
                </a:lnTo>
                <a:lnTo>
                  <a:pt x="289" y="282"/>
                </a:lnTo>
                <a:lnTo>
                  <a:pt x="293" y="255"/>
                </a:lnTo>
                <a:lnTo>
                  <a:pt x="300" y="228"/>
                </a:lnTo>
                <a:lnTo>
                  <a:pt x="300" y="227"/>
                </a:lnTo>
                <a:lnTo>
                  <a:pt x="299" y="226"/>
                </a:lnTo>
                <a:lnTo>
                  <a:pt x="298" y="225"/>
                </a:lnTo>
                <a:lnTo>
                  <a:pt x="296" y="224"/>
                </a:lnTo>
                <a:lnTo>
                  <a:pt x="295" y="224"/>
                </a:lnTo>
                <a:lnTo>
                  <a:pt x="294" y="224"/>
                </a:lnTo>
                <a:lnTo>
                  <a:pt x="293" y="225"/>
                </a:lnTo>
                <a:lnTo>
                  <a:pt x="293" y="226"/>
                </a:lnTo>
              </a:path>
              <a:path w="714" h="739">
                <a:moveTo>
                  <a:pt x="365" y="305"/>
                </a:moveTo>
                <a:lnTo>
                  <a:pt x="365" y="320"/>
                </a:lnTo>
                <a:lnTo>
                  <a:pt x="363" y="333"/>
                </a:lnTo>
                <a:lnTo>
                  <a:pt x="361" y="348"/>
                </a:lnTo>
                <a:lnTo>
                  <a:pt x="358" y="362"/>
                </a:lnTo>
                <a:lnTo>
                  <a:pt x="356" y="369"/>
                </a:lnTo>
                <a:lnTo>
                  <a:pt x="354" y="377"/>
                </a:lnTo>
                <a:lnTo>
                  <a:pt x="352" y="392"/>
                </a:lnTo>
                <a:lnTo>
                  <a:pt x="351" y="407"/>
                </a:lnTo>
                <a:lnTo>
                  <a:pt x="349" y="421"/>
                </a:lnTo>
                <a:lnTo>
                  <a:pt x="349" y="422"/>
                </a:lnTo>
                <a:lnTo>
                  <a:pt x="349" y="423"/>
                </a:lnTo>
                <a:lnTo>
                  <a:pt x="351" y="424"/>
                </a:lnTo>
                <a:lnTo>
                  <a:pt x="352" y="424"/>
                </a:lnTo>
                <a:lnTo>
                  <a:pt x="353" y="424"/>
                </a:lnTo>
                <a:lnTo>
                  <a:pt x="354" y="424"/>
                </a:lnTo>
                <a:lnTo>
                  <a:pt x="354" y="422"/>
                </a:lnTo>
                <a:lnTo>
                  <a:pt x="356" y="408"/>
                </a:lnTo>
                <a:lnTo>
                  <a:pt x="358" y="393"/>
                </a:lnTo>
                <a:lnTo>
                  <a:pt x="360" y="378"/>
                </a:lnTo>
                <a:lnTo>
                  <a:pt x="364" y="364"/>
                </a:lnTo>
                <a:lnTo>
                  <a:pt x="367" y="349"/>
                </a:lnTo>
                <a:lnTo>
                  <a:pt x="369" y="335"/>
                </a:lnTo>
                <a:lnTo>
                  <a:pt x="370" y="320"/>
                </a:lnTo>
                <a:lnTo>
                  <a:pt x="371" y="305"/>
                </a:lnTo>
                <a:lnTo>
                  <a:pt x="370" y="304"/>
                </a:lnTo>
                <a:lnTo>
                  <a:pt x="370" y="303"/>
                </a:lnTo>
                <a:lnTo>
                  <a:pt x="369" y="302"/>
                </a:lnTo>
                <a:lnTo>
                  <a:pt x="368" y="302"/>
                </a:lnTo>
                <a:lnTo>
                  <a:pt x="367" y="302"/>
                </a:lnTo>
                <a:lnTo>
                  <a:pt x="366" y="303"/>
                </a:lnTo>
                <a:lnTo>
                  <a:pt x="365" y="304"/>
                </a:lnTo>
                <a:lnTo>
                  <a:pt x="365" y="305"/>
                </a:lnTo>
              </a:path>
              <a:path w="714" h="739">
                <a:moveTo>
                  <a:pt x="421" y="335"/>
                </a:moveTo>
                <a:lnTo>
                  <a:pt x="418" y="347"/>
                </a:lnTo>
                <a:lnTo>
                  <a:pt x="416" y="358"/>
                </a:lnTo>
                <a:lnTo>
                  <a:pt x="414" y="370"/>
                </a:lnTo>
                <a:lnTo>
                  <a:pt x="412" y="382"/>
                </a:lnTo>
                <a:lnTo>
                  <a:pt x="412" y="384"/>
                </a:lnTo>
                <a:lnTo>
                  <a:pt x="413" y="384"/>
                </a:lnTo>
                <a:lnTo>
                  <a:pt x="413" y="385"/>
                </a:lnTo>
                <a:lnTo>
                  <a:pt x="414" y="386"/>
                </a:lnTo>
                <a:lnTo>
                  <a:pt x="416" y="386"/>
                </a:lnTo>
                <a:lnTo>
                  <a:pt x="417" y="386"/>
                </a:lnTo>
                <a:lnTo>
                  <a:pt x="418" y="385"/>
                </a:lnTo>
                <a:lnTo>
                  <a:pt x="419" y="384"/>
                </a:lnTo>
                <a:lnTo>
                  <a:pt x="421" y="372"/>
                </a:lnTo>
                <a:lnTo>
                  <a:pt x="422" y="359"/>
                </a:lnTo>
                <a:lnTo>
                  <a:pt x="424" y="348"/>
                </a:lnTo>
                <a:lnTo>
                  <a:pt x="428" y="337"/>
                </a:lnTo>
                <a:lnTo>
                  <a:pt x="428" y="335"/>
                </a:lnTo>
                <a:lnTo>
                  <a:pt x="428" y="334"/>
                </a:lnTo>
                <a:lnTo>
                  <a:pt x="427" y="333"/>
                </a:lnTo>
                <a:lnTo>
                  <a:pt x="426" y="333"/>
                </a:lnTo>
                <a:lnTo>
                  <a:pt x="424" y="333"/>
                </a:lnTo>
                <a:lnTo>
                  <a:pt x="423" y="333"/>
                </a:lnTo>
                <a:lnTo>
                  <a:pt x="422" y="333"/>
                </a:lnTo>
                <a:lnTo>
                  <a:pt x="421" y="335"/>
                </a:lnTo>
              </a:path>
              <a:path w="714" h="739">
                <a:moveTo>
                  <a:pt x="469" y="398"/>
                </a:moveTo>
                <a:lnTo>
                  <a:pt x="455" y="451"/>
                </a:lnTo>
                <a:lnTo>
                  <a:pt x="455" y="452"/>
                </a:lnTo>
                <a:lnTo>
                  <a:pt x="455" y="454"/>
                </a:lnTo>
                <a:lnTo>
                  <a:pt x="456" y="454"/>
                </a:lnTo>
                <a:lnTo>
                  <a:pt x="458" y="455"/>
                </a:lnTo>
                <a:lnTo>
                  <a:pt x="458" y="455"/>
                </a:lnTo>
                <a:lnTo>
                  <a:pt x="460" y="455"/>
                </a:lnTo>
                <a:lnTo>
                  <a:pt x="460" y="454"/>
                </a:lnTo>
                <a:lnTo>
                  <a:pt x="461" y="453"/>
                </a:lnTo>
                <a:lnTo>
                  <a:pt x="474" y="399"/>
                </a:lnTo>
                <a:lnTo>
                  <a:pt x="475" y="398"/>
                </a:lnTo>
                <a:lnTo>
                  <a:pt x="474" y="397"/>
                </a:lnTo>
                <a:lnTo>
                  <a:pt x="474" y="397"/>
                </a:lnTo>
                <a:lnTo>
                  <a:pt x="472" y="396"/>
                </a:lnTo>
                <a:lnTo>
                  <a:pt x="471" y="396"/>
                </a:lnTo>
                <a:lnTo>
                  <a:pt x="470" y="396"/>
                </a:lnTo>
                <a:lnTo>
                  <a:pt x="469" y="397"/>
                </a:lnTo>
                <a:lnTo>
                  <a:pt x="469" y="398"/>
                </a:lnTo>
              </a:path>
              <a:path w="714" h="739">
                <a:moveTo>
                  <a:pt x="576" y="542"/>
                </a:moveTo>
                <a:lnTo>
                  <a:pt x="576" y="547"/>
                </a:lnTo>
                <a:lnTo>
                  <a:pt x="575" y="552"/>
                </a:lnTo>
                <a:lnTo>
                  <a:pt x="571" y="563"/>
                </a:lnTo>
                <a:lnTo>
                  <a:pt x="569" y="573"/>
                </a:lnTo>
                <a:lnTo>
                  <a:pt x="568" y="579"/>
                </a:lnTo>
                <a:lnTo>
                  <a:pt x="567" y="584"/>
                </a:lnTo>
                <a:lnTo>
                  <a:pt x="567" y="591"/>
                </a:lnTo>
                <a:lnTo>
                  <a:pt x="566" y="600"/>
                </a:lnTo>
                <a:lnTo>
                  <a:pt x="566" y="607"/>
                </a:lnTo>
                <a:lnTo>
                  <a:pt x="563" y="614"/>
                </a:lnTo>
                <a:lnTo>
                  <a:pt x="563" y="616"/>
                </a:lnTo>
                <a:lnTo>
                  <a:pt x="563" y="616"/>
                </a:lnTo>
                <a:lnTo>
                  <a:pt x="564" y="619"/>
                </a:lnTo>
                <a:lnTo>
                  <a:pt x="565" y="619"/>
                </a:lnTo>
                <a:lnTo>
                  <a:pt x="567" y="619"/>
                </a:lnTo>
                <a:lnTo>
                  <a:pt x="569" y="617"/>
                </a:lnTo>
                <a:lnTo>
                  <a:pt x="569" y="616"/>
                </a:lnTo>
                <a:lnTo>
                  <a:pt x="571" y="609"/>
                </a:lnTo>
                <a:lnTo>
                  <a:pt x="573" y="602"/>
                </a:lnTo>
                <a:lnTo>
                  <a:pt x="573" y="594"/>
                </a:lnTo>
                <a:lnTo>
                  <a:pt x="573" y="587"/>
                </a:lnTo>
                <a:lnTo>
                  <a:pt x="575" y="581"/>
                </a:lnTo>
                <a:lnTo>
                  <a:pt x="576" y="576"/>
                </a:lnTo>
                <a:lnTo>
                  <a:pt x="578" y="564"/>
                </a:lnTo>
                <a:lnTo>
                  <a:pt x="581" y="553"/>
                </a:lnTo>
                <a:lnTo>
                  <a:pt x="583" y="547"/>
                </a:lnTo>
                <a:lnTo>
                  <a:pt x="583" y="542"/>
                </a:lnTo>
                <a:lnTo>
                  <a:pt x="583" y="540"/>
                </a:lnTo>
                <a:lnTo>
                  <a:pt x="582" y="540"/>
                </a:lnTo>
                <a:lnTo>
                  <a:pt x="581" y="539"/>
                </a:lnTo>
                <a:lnTo>
                  <a:pt x="580" y="539"/>
                </a:lnTo>
                <a:lnTo>
                  <a:pt x="578" y="539"/>
                </a:lnTo>
                <a:lnTo>
                  <a:pt x="578" y="540"/>
                </a:lnTo>
                <a:lnTo>
                  <a:pt x="577" y="540"/>
                </a:lnTo>
                <a:lnTo>
                  <a:pt x="576" y="542"/>
                </a:lnTo>
              </a:path>
              <a:path w="714" h="739">
                <a:moveTo>
                  <a:pt x="606" y="528"/>
                </a:moveTo>
                <a:lnTo>
                  <a:pt x="604" y="546"/>
                </a:lnTo>
                <a:lnTo>
                  <a:pt x="602" y="565"/>
                </a:lnTo>
                <a:lnTo>
                  <a:pt x="599" y="583"/>
                </a:lnTo>
                <a:lnTo>
                  <a:pt x="598" y="602"/>
                </a:lnTo>
                <a:lnTo>
                  <a:pt x="598" y="603"/>
                </a:lnTo>
                <a:lnTo>
                  <a:pt x="598" y="604"/>
                </a:lnTo>
                <a:lnTo>
                  <a:pt x="600" y="604"/>
                </a:lnTo>
                <a:lnTo>
                  <a:pt x="600" y="604"/>
                </a:lnTo>
                <a:lnTo>
                  <a:pt x="602" y="604"/>
                </a:lnTo>
                <a:lnTo>
                  <a:pt x="603" y="604"/>
                </a:lnTo>
                <a:lnTo>
                  <a:pt x="604" y="603"/>
                </a:lnTo>
                <a:lnTo>
                  <a:pt x="604" y="602"/>
                </a:lnTo>
                <a:lnTo>
                  <a:pt x="605" y="583"/>
                </a:lnTo>
                <a:lnTo>
                  <a:pt x="608" y="565"/>
                </a:lnTo>
                <a:lnTo>
                  <a:pt x="611" y="546"/>
                </a:lnTo>
                <a:lnTo>
                  <a:pt x="612" y="528"/>
                </a:lnTo>
                <a:lnTo>
                  <a:pt x="612" y="527"/>
                </a:lnTo>
                <a:lnTo>
                  <a:pt x="611" y="526"/>
                </a:lnTo>
                <a:lnTo>
                  <a:pt x="611" y="525"/>
                </a:lnTo>
                <a:lnTo>
                  <a:pt x="609" y="525"/>
                </a:lnTo>
                <a:lnTo>
                  <a:pt x="608" y="525"/>
                </a:lnTo>
                <a:lnTo>
                  <a:pt x="607" y="526"/>
                </a:lnTo>
                <a:lnTo>
                  <a:pt x="606" y="527"/>
                </a:lnTo>
                <a:lnTo>
                  <a:pt x="606" y="528"/>
                </a:lnTo>
              </a:path>
              <a:path w="714" h="739">
                <a:moveTo>
                  <a:pt x="673" y="739"/>
                </a:moveTo>
                <a:lnTo>
                  <a:pt x="647" y="736"/>
                </a:lnTo>
                <a:lnTo>
                  <a:pt x="619" y="732"/>
                </a:lnTo>
                <a:lnTo>
                  <a:pt x="588" y="726"/>
                </a:lnTo>
                <a:lnTo>
                  <a:pt x="555" y="717"/>
                </a:lnTo>
                <a:lnTo>
                  <a:pt x="525" y="711"/>
                </a:lnTo>
                <a:lnTo>
                  <a:pt x="510" y="707"/>
                </a:lnTo>
                <a:lnTo>
                  <a:pt x="494" y="704"/>
                </a:lnTo>
                <a:lnTo>
                  <a:pt x="486" y="703"/>
                </a:lnTo>
                <a:lnTo>
                  <a:pt x="479" y="700"/>
                </a:lnTo>
                <a:lnTo>
                  <a:pt x="466" y="696"/>
                </a:lnTo>
                <a:lnTo>
                  <a:pt x="457" y="693"/>
                </a:lnTo>
                <a:lnTo>
                  <a:pt x="448" y="690"/>
                </a:lnTo>
                <a:lnTo>
                  <a:pt x="444" y="689"/>
                </a:lnTo>
                <a:lnTo>
                  <a:pt x="442" y="688"/>
                </a:lnTo>
                <a:lnTo>
                  <a:pt x="441" y="687"/>
                </a:lnTo>
                <a:lnTo>
                  <a:pt x="441" y="687"/>
                </a:lnTo>
                <a:lnTo>
                  <a:pt x="438" y="686"/>
                </a:lnTo>
                <a:lnTo>
                  <a:pt x="435" y="683"/>
                </a:lnTo>
                <a:lnTo>
                  <a:pt x="431" y="680"/>
                </a:lnTo>
                <a:lnTo>
                  <a:pt x="426" y="673"/>
                </a:lnTo>
                <a:lnTo>
                  <a:pt x="423" y="670"/>
                </a:lnTo>
                <a:lnTo>
                  <a:pt x="421" y="668"/>
                </a:lnTo>
                <a:lnTo>
                  <a:pt x="420" y="667"/>
                </a:lnTo>
                <a:lnTo>
                  <a:pt x="417" y="665"/>
                </a:lnTo>
                <a:lnTo>
                  <a:pt x="415" y="663"/>
                </a:lnTo>
                <a:lnTo>
                  <a:pt x="413" y="659"/>
                </a:lnTo>
                <a:lnTo>
                  <a:pt x="413" y="655"/>
                </a:lnTo>
                <a:lnTo>
                  <a:pt x="413" y="654"/>
                </a:lnTo>
                <a:lnTo>
                  <a:pt x="411" y="653"/>
                </a:lnTo>
                <a:lnTo>
                  <a:pt x="401" y="643"/>
                </a:lnTo>
                <a:lnTo>
                  <a:pt x="392" y="631"/>
                </a:lnTo>
                <a:lnTo>
                  <a:pt x="381" y="619"/>
                </a:lnTo>
                <a:lnTo>
                  <a:pt x="371" y="608"/>
                </a:lnTo>
                <a:lnTo>
                  <a:pt x="359" y="597"/>
                </a:lnTo>
                <a:lnTo>
                  <a:pt x="348" y="587"/>
                </a:lnTo>
                <a:lnTo>
                  <a:pt x="333" y="575"/>
                </a:lnTo>
                <a:lnTo>
                  <a:pt x="318" y="562"/>
                </a:lnTo>
                <a:lnTo>
                  <a:pt x="290" y="536"/>
                </a:lnTo>
                <a:lnTo>
                  <a:pt x="282" y="528"/>
                </a:lnTo>
                <a:lnTo>
                  <a:pt x="273" y="521"/>
                </a:lnTo>
                <a:lnTo>
                  <a:pt x="256" y="506"/>
                </a:lnTo>
                <a:lnTo>
                  <a:pt x="242" y="495"/>
                </a:lnTo>
                <a:lnTo>
                  <a:pt x="228" y="483"/>
                </a:lnTo>
                <a:lnTo>
                  <a:pt x="215" y="471"/>
                </a:lnTo>
                <a:lnTo>
                  <a:pt x="208" y="464"/>
                </a:lnTo>
                <a:lnTo>
                  <a:pt x="203" y="457"/>
                </a:lnTo>
                <a:lnTo>
                  <a:pt x="184" y="433"/>
                </a:lnTo>
                <a:lnTo>
                  <a:pt x="161" y="405"/>
                </a:lnTo>
                <a:lnTo>
                  <a:pt x="150" y="390"/>
                </a:lnTo>
                <a:lnTo>
                  <a:pt x="140" y="375"/>
                </a:lnTo>
                <a:lnTo>
                  <a:pt x="131" y="362"/>
                </a:lnTo>
                <a:lnTo>
                  <a:pt x="121" y="349"/>
                </a:lnTo>
                <a:lnTo>
                  <a:pt x="108" y="335"/>
                </a:lnTo>
                <a:lnTo>
                  <a:pt x="94" y="320"/>
                </a:lnTo>
                <a:lnTo>
                  <a:pt x="87" y="313"/>
                </a:lnTo>
                <a:lnTo>
                  <a:pt x="78" y="307"/>
                </a:lnTo>
                <a:lnTo>
                  <a:pt x="70" y="301"/>
                </a:lnTo>
                <a:lnTo>
                  <a:pt x="65" y="298"/>
                </a:lnTo>
                <a:lnTo>
                  <a:pt x="62" y="294"/>
                </a:lnTo>
                <a:lnTo>
                  <a:pt x="50" y="281"/>
                </a:lnTo>
                <a:lnTo>
                  <a:pt x="38" y="267"/>
                </a:lnTo>
                <a:lnTo>
                  <a:pt x="21" y="244"/>
                </a:lnTo>
                <a:lnTo>
                  <a:pt x="10" y="234"/>
                </a:lnTo>
                <a:lnTo>
                  <a:pt x="1" y="223"/>
                </a:lnTo>
                <a:lnTo>
                  <a:pt x="0" y="222"/>
                </a:lnTo>
                <a:lnTo>
                  <a:pt x="18" y="203"/>
                </a:lnTo>
                <a:lnTo>
                  <a:pt x="30" y="218"/>
                </a:lnTo>
                <a:lnTo>
                  <a:pt x="46" y="238"/>
                </a:lnTo>
                <a:lnTo>
                  <a:pt x="57" y="252"/>
                </a:lnTo>
                <a:lnTo>
                  <a:pt x="69" y="266"/>
                </a:lnTo>
                <a:lnTo>
                  <a:pt x="75" y="272"/>
                </a:lnTo>
                <a:lnTo>
                  <a:pt x="81" y="279"/>
                </a:lnTo>
                <a:lnTo>
                  <a:pt x="89" y="284"/>
                </a:lnTo>
                <a:lnTo>
                  <a:pt x="95" y="289"/>
                </a:lnTo>
                <a:lnTo>
                  <a:pt x="102" y="295"/>
                </a:lnTo>
                <a:lnTo>
                  <a:pt x="110" y="301"/>
                </a:lnTo>
                <a:lnTo>
                  <a:pt x="118" y="308"/>
                </a:lnTo>
                <a:lnTo>
                  <a:pt x="126" y="316"/>
                </a:lnTo>
                <a:lnTo>
                  <a:pt x="133" y="324"/>
                </a:lnTo>
                <a:lnTo>
                  <a:pt x="141" y="333"/>
                </a:lnTo>
                <a:lnTo>
                  <a:pt x="148" y="343"/>
                </a:lnTo>
                <a:lnTo>
                  <a:pt x="155" y="354"/>
                </a:lnTo>
                <a:lnTo>
                  <a:pt x="177" y="385"/>
                </a:lnTo>
                <a:lnTo>
                  <a:pt x="197" y="412"/>
                </a:lnTo>
                <a:lnTo>
                  <a:pt x="207" y="424"/>
                </a:lnTo>
                <a:lnTo>
                  <a:pt x="216" y="435"/>
                </a:lnTo>
                <a:lnTo>
                  <a:pt x="225" y="444"/>
                </a:lnTo>
                <a:lnTo>
                  <a:pt x="235" y="454"/>
                </a:lnTo>
                <a:lnTo>
                  <a:pt x="252" y="470"/>
                </a:lnTo>
                <a:lnTo>
                  <a:pt x="270" y="485"/>
                </a:lnTo>
                <a:lnTo>
                  <a:pt x="291" y="503"/>
                </a:lnTo>
                <a:lnTo>
                  <a:pt x="302" y="513"/>
                </a:lnTo>
                <a:lnTo>
                  <a:pt x="312" y="522"/>
                </a:lnTo>
                <a:lnTo>
                  <a:pt x="327" y="537"/>
                </a:lnTo>
                <a:lnTo>
                  <a:pt x="342" y="549"/>
                </a:lnTo>
                <a:lnTo>
                  <a:pt x="357" y="562"/>
                </a:lnTo>
                <a:lnTo>
                  <a:pt x="372" y="577"/>
                </a:lnTo>
                <a:lnTo>
                  <a:pt x="388" y="592"/>
                </a:lnTo>
                <a:lnTo>
                  <a:pt x="403" y="609"/>
                </a:lnTo>
                <a:lnTo>
                  <a:pt x="418" y="625"/>
                </a:lnTo>
                <a:lnTo>
                  <a:pt x="433" y="641"/>
                </a:lnTo>
                <a:lnTo>
                  <a:pt x="437" y="644"/>
                </a:lnTo>
                <a:lnTo>
                  <a:pt x="439" y="641"/>
                </a:lnTo>
                <a:lnTo>
                  <a:pt x="447" y="631"/>
                </a:lnTo>
                <a:lnTo>
                  <a:pt x="454" y="623"/>
                </a:lnTo>
                <a:lnTo>
                  <a:pt x="463" y="614"/>
                </a:lnTo>
                <a:lnTo>
                  <a:pt x="473" y="607"/>
                </a:lnTo>
                <a:lnTo>
                  <a:pt x="492" y="592"/>
                </a:lnTo>
                <a:lnTo>
                  <a:pt x="511" y="578"/>
                </a:lnTo>
                <a:lnTo>
                  <a:pt x="532" y="563"/>
                </a:lnTo>
                <a:lnTo>
                  <a:pt x="552" y="548"/>
                </a:lnTo>
                <a:lnTo>
                  <a:pt x="573" y="534"/>
                </a:lnTo>
                <a:lnTo>
                  <a:pt x="615" y="508"/>
                </a:lnTo>
                <a:lnTo>
                  <a:pt x="641" y="492"/>
                </a:lnTo>
                <a:lnTo>
                  <a:pt x="666" y="477"/>
                </a:lnTo>
                <a:lnTo>
                  <a:pt x="670" y="474"/>
                </a:lnTo>
                <a:lnTo>
                  <a:pt x="666" y="471"/>
                </a:lnTo>
                <a:lnTo>
                  <a:pt x="655" y="459"/>
                </a:lnTo>
                <a:lnTo>
                  <a:pt x="645" y="448"/>
                </a:lnTo>
                <a:lnTo>
                  <a:pt x="625" y="424"/>
                </a:lnTo>
                <a:lnTo>
                  <a:pt x="623" y="421"/>
                </a:lnTo>
                <a:lnTo>
                  <a:pt x="599" y="393"/>
                </a:lnTo>
                <a:lnTo>
                  <a:pt x="577" y="369"/>
                </a:lnTo>
                <a:lnTo>
                  <a:pt x="556" y="346"/>
                </a:lnTo>
                <a:lnTo>
                  <a:pt x="536" y="326"/>
                </a:lnTo>
                <a:lnTo>
                  <a:pt x="510" y="303"/>
                </a:lnTo>
                <a:lnTo>
                  <a:pt x="484" y="280"/>
                </a:lnTo>
                <a:lnTo>
                  <a:pt x="454" y="252"/>
                </a:lnTo>
                <a:lnTo>
                  <a:pt x="424" y="225"/>
                </a:lnTo>
                <a:lnTo>
                  <a:pt x="410" y="212"/>
                </a:lnTo>
                <a:lnTo>
                  <a:pt x="396" y="197"/>
                </a:lnTo>
                <a:lnTo>
                  <a:pt x="383" y="182"/>
                </a:lnTo>
                <a:lnTo>
                  <a:pt x="369" y="167"/>
                </a:lnTo>
                <a:lnTo>
                  <a:pt x="354" y="150"/>
                </a:lnTo>
                <a:lnTo>
                  <a:pt x="340" y="132"/>
                </a:lnTo>
                <a:lnTo>
                  <a:pt x="322" y="112"/>
                </a:lnTo>
                <a:lnTo>
                  <a:pt x="305" y="91"/>
                </a:lnTo>
                <a:lnTo>
                  <a:pt x="299" y="84"/>
                </a:lnTo>
                <a:lnTo>
                  <a:pt x="293" y="78"/>
                </a:lnTo>
                <a:lnTo>
                  <a:pt x="286" y="72"/>
                </a:lnTo>
                <a:lnTo>
                  <a:pt x="280" y="66"/>
                </a:lnTo>
                <a:lnTo>
                  <a:pt x="271" y="55"/>
                </a:lnTo>
                <a:lnTo>
                  <a:pt x="264" y="45"/>
                </a:lnTo>
                <a:lnTo>
                  <a:pt x="256" y="36"/>
                </a:lnTo>
                <a:lnTo>
                  <a:pt x="248" y="29"/>
                </a:lnTo>
                <a:lnTo>
                  <a:pt x="241" y="22"/>
                </a:lnTo>
                <a:lnTo>
                  <a:pt x="235" y="14"/>
                </a:lnTo>
                <a:lnTo>
                  <a:pt x="256" y="0"/>
                </a:lnTo>
                <a:lnTo>
                  <a:pt x="259" y="4"/>
                </a:lnTo>
                <a:lnTo>
                  <a:pt x="294" y="43"/>
                </a:lnTo>
                <a:lnTo>
                  <a:pt x="337" y="91"/>
                </a:lnTo>
                <a:lnTo>
                  <a:pt x="358" y="115"/>
                </a:lnTo>
                <a:lnTo>
                  <a:pt x="379" y="140"/>
                </a:lnTo>
                <a:lnTo>
                  <a:pt x="397" y="162"/>
                </a:lnTo>
                <a:lnTo>
                  <a:pt x="417" y="185"/>
                </a:lnTo>
                <a:lnTo>
                  <a:pt x="428" y="197"/>
                </a:lnTo>
                <a:lnTo>
                  <a:pt x="439" y="208"/>
                </a:lnTo>
                <a:lnTo>
                  <a:pt x="452" y="220"/>
                </a:lnTo>
                <a:lnTo>
                  <a:pt x="464" y="231"/>
                </a:lnTo>
                <a:lnTo>
                  <a:pt x="495" y="258"/>
                </a:lnTo>
                <a:lnTo>
                  <a:pt x="520" y="279"/>
                </a:lnTo>
                <a:lnTo>
                  <a:pt x="544" y="301"/>
                </a:lnTo>
                <a:lnTo>
                  <a:pt x="568" y="324"/>
                </a:lnTo>
                <a:lnTo>
                  <a:pt x="590" y="347"/>
                </a:lnTo>
                <a:lnTo>
                  <a:pt x="611" y="371"/>
                </a:lnTo>
                <a:lnTo>
                  <a:pt x="632" y="394"/>
                </a:lnTo>
                <a:lnTo>
                  <a:pt x="643" y="407"/>
                </a:lnTo>
                <a:lnTo>
                  <a:pt x="653" y="421"/>
                </a:lnTo>
                <a:lnTo>
                  <a:pt x="666" y="435"/>
                </a:lnTo>
                <a:lnTo>
                  <a:pt x="678" y="449"/>
                </a:lnTo>
                <a:lnTo>
                  <a:pt x="685" y="454"/>
                </a:lnTo>
                <a:lnTo>
                  <a:pt x="692" y="460"/>
                </a:lnTo>
                <a:lnTo>
                  <a:pt x="692" y="460"/>
                </a:lnTo>
                <a:lnTo>
                  <a:pt x="693" y="460"/>
                </a:lnTo>
                <a:lnTo>
                  <a:pt x="696" y="462"/>
                </a:lnTo>
                <a:lnTo>
                  <a:pt x="699" y="464"/>
                </a:lnTo>
                <a:lnTo>
                  <a:pt x="699" y="465"/>
                </a:lnTo>
                <a:lnTo>
                  <a:pt x="700" y="466"/>
                </a:lnTo>
                <a:lnTo>
                  <a:pt x="701" y="468"/>
                </a:lnTo>
                <a:lnTo>
                  <a:pt x="703" y="470"/>
                </a:lnTo>
                <a:lnTo>
                  <a:pt x="704" y="472"/>
                </a:lnTo>
                <a:lnTo>
                  <a:pt x="704" y="474"/>
                </a:lnTo>
                <a:lnTo>
                  <a:pt x="704" y="475"/>
                </a:lnTo>
                <a:lnTo>
                  <a:pt x="704" y="475"/>
                </a:lnTo>
                <a:lnTo>
                  <a:pt x="707" y="483"/>
                </a:lnTo>
                <a:lnTo>
                  <a:pt x="710" y="491"/>
                </a:lnTo>
                <a:lnTo>
                  <a:pt x="711" y="499"/>
                </a:lnTo>
                <a:lnTo>
                  <a:pt x="713" y="508"/>
                </a:lnTo>
                <a:lnTo>
                  <a:pt x="714" y="526"/>
                </a:lnTo>
                <a:lnTo>
                  <a:pt x="714" y="543"/>
                </a:lnTo>
                <a:lnTo>
                  <a:pt x="713" y="561"/>
                </a:lnTo>
                <a:lnTo>
                  <a:pt x="711" y="578"/>
                </a:lnTo>
                <a:lnTo>
                  <a:pt x="709" y="592"/>
                </a:lnTo>
                <a:lnTo>
                  <a:pt x="707" y="606"/>
                </a:lnTo>
                <a:lnTo>
                  <a:pt x="704" y="619"/>
                </a:lnTo>
                <a:lnTo>
                  <a:pt x="703" y="631"/>
                </a:lnTo>
                <a:lnTo>
                  <a:pt x="700" y="657"/>
                </a:lnTo>
                <a:lnTo>
                  <a:pt x="700" y="661"/>
                </a:lnTo>
                <a:lnTo>
                  <a:pt x="699" y="673"/>
                </a:lnTo>
                <a:lnTo>
                  <a:pt x="699" y="685"/>
                </a:lnTo>
                <a:lnTo>
                  <a:pt x="698" y="691"/>
                </a:lnTo>
                <a:lnTo>
                  <a:pt x="697" y="696"/>
                </a:lnTo>
                <a:lnTo>
                  <a:pt x="696" y="700"/>
                </a:lnTo>
                <a:lnTo>
                  <a:pt x="695" y="706"/>
                </a:lnTo>
                <a:lnTo>
                  <a:pt x="695" y="714"/>
                </a:lnTo>
                <a:lnTo>
                  <a:pt x="695" y="719"/>
                </a:lnTo>
                <a:lnTo>
                  <a:pt x="694" y="725"/>
                </a:lnTo>
                <a:lnTo>
                  <a:pt x="692" y="730"/>
                </a:lnTo>
                <a:lnTo>
                  <a:pt x="690" y="733"/>
                </a:lnTo>
                <a:lnTo>
                  <a:pt x="688" y="736"/>
                </a:lnTo>
                <a:lnTo>
                  <a:pt x="686" y="737"/>
                </a:lnTo>
                <a:lnTo>
                  <a:pt x="685" y="738"/>
                </a:lnTo>
                <a:lnTo>
                  <a:pt x="683" y="738"/>
                </a:lnTo>
                <a:lnTo>
                  <a:pt x="681" y="739"/>
                </a:lnTo>
                <a:lnTo>
                  <a:pt x="678" y="738"/>
                </a:lnTo>
                <a:lnTo>
                  <a:pt x="677" y="738"/>
                </a:lnTo>
                <a:lnTo>
                  <a:pt x="677" y="738"/>
                </a:lnTo>
                <a:lnTo>
                  <a:pt x="674" y="739"/>
                </a:lnTo>
                <a:lnTo>
                  <a:pt x="673" y="739"/>
                </a:lnTo>
                <a:close/>
                <a:moveTo>
                  <a:pt x="681" y="496"/>
                </a:moveTo>
                <a:lnTo>
                  <a:pt x="648" y="517"/>
                </a:lnTo>
                <a:lnTo>
                  <a:pt x="624" y="532"/>
                </a:lnTo>
                <a:lnTo>
                  <a:pt x="601" y="545"/>
                </a:lnTo>
                <a:lnTo>
                  <a:pt x="581" y="558"/>
                </a:lnTo>
                <a:lnTo>
                  <a:pt x="572" y="564"/>
                </a:lnTo>
                <a:lnTo>
                  <a:pt x="563" y="570"/>
                </a:lnTo>
                <a:lnTo>
                  <a:pt x="556" y="575"/>
                </a:lnTo>
                <a:lnTo>
                  <a:pt x="525" y="598"/>
                </a:lnTo>
                <a:lnTo>
                  <a:pt x="495" y="623"/>
                </a:lnTo>
                <a:lnTo>
                  <a:pt x="487" y="628"/>
                </a:lnTo>
                <a:lnTo>
                  <a:pt x="478" y="636"/>
                </a:lnTo>
                <a:lnTo>
                  <a:pt x="469" y="644"/>
                </a:lnTo>
                <a:lnTo>
                  <a:pt x="460" y="652"/>
                </a:lnTo>
                <a:lnTo>
                  <a:pt x="456" y="657"/>
                </a:lnTo>
                <a:lnTo>
                  <a:pt x="454" y="662"/>
                </a:lnTo>
                <a:lnTo>
                  <a:pt x="451" y="666"/>
                </a:lnTo>
                <a:lnTo>
                  <a:pt x="456" y="667"/>
                </a:lnTo>
                <a:lnTo>
                  <a:pt x="475" y="673"/>
                </a:lnTo>
                <a:lnTo>
                  <a:pt x="488" y="677"/>
                </a:lnTo>
                <a:lnTo>
                  <a:pt x="501" y="681"/>
                </a:lnTo>
                <a:lnTo>
                  <a:pt x="513" y="684"/>
                </a:lnTo>
                <a:lnTo>
                  <a:pt x="524" y="686"/>
                </a:lnTo>
                <a:lnTo>
                  <a:pt x="538" y="689"/>
                </a:lnTo>
                <a:lnTo>
                  <a:pt x="551" y="692"/>
                </a:lnTo>
                <a:lnTo>
                  <a:pt x="580" y="698"/>
                </a:lnTo>
                <a:lnTo>
                  <a:pt x="609" y="706"/>
                </a:lnTo>
                <a:lnTo>
                  <a:pt x="639" y="711"/>
                </a:lnTo>
                <a:lnTo>
                  <a:pt x="653" y="713"/>
                </a:lnTo>
                <a:lnTo>
                  <a:pt x="668" y="714"/>
                </a:lnTo>
                <a:lnTo>
                  <a:pt x="673" y="715"/>
                </a:lnTo>
                <a:lnTo>
                  <a:pt x="673" y="710"/>
                </a:lnTo>
                <a:lnTo>
                  <a:pt x="672" y="706"/>
                </a:lnTo>
                <a:lnTo>
                  <a:pt x="670" y="701"/>
                </a:lnTo>
                <a:lnTo>
                  <a:pt x="670" y="699"/>
                </a:lnTo>
                <a:lnTo>
                  <a:pt x="670" y="698"/>
                </a:lnTo>
                <a:lnTo>
                  <a:pt x="673" y="692"/>
                </a:lnTo>
                <a:lnTo>
                  <a:pt x="674" y="685"/>
                </a:lnTo>
                <a:lnTo>
                  <a:pt x="675" y="671"/>
                </a:lnTo>
                <a:lnTo>
                  <a:pt x="675" y="662"/>
                </a:lnTo>
                <a:lnTo>
                  <a:pt x="676" y="650"/>
                </a:lnTo>
                <a:lnTo>
                  <a:pt x="678" y="628"/>
                </a:lnTo>
                <a:lnTo>
                  <a:pt x="679" y="618"/>
                </a:lnTo>
                <a:lnTo>
                  <a:pt x="682" y="607"/>
                </a:lnTo>
                <a:lnTo>
                  <a:pt x="686" y="581"/>
                </a:lnTo>
                <a:lnTo>
                  <a:pt x="688" y="567"/>
                </a:lnTo>
                <a:lnTo>
                  <a:pt x="690" y="552"/>
                </a:lnTo>
                <a:lnTo>
                  <a:pt x="690" y="539"/>
                </a:lnTo>
                <a:lnTo>
                  <a:pt x="690" y="524"/>
                </a:lnTo>
                <a:lnTo>
                  <a:pt x="689" y="511"/>
                </a:lnTo>
                <a:lnTo>
                  <a:pt x="686" y="498"/>
                </a:lnTo>
                <a:lnTo>
                  <a:pt x="685" y="493"/>
                </a:lnTo>
                <a:lnTo>
                  <a:pt x="681" y="496"/>
                </a:lnTo>
              </a:path>
              <a:path w="714" h="739">
                <a:moveTo>
                  <a:pt x="609" y="520"/>
                </a:moveTo>
                <a:lnTo>
                  <a:pt x="606" y="520"/>
                </a:lnTo>
                <a:lnTo>
                  <a:pt x="602" y="518"/>
                </a:lnTo>
                <a:lnTo>
                  <a:pt x="593" y="512"/>
                </a:lnTo>
                <a:lnTo>
                  <a:pt x="584" y="505"/>
                </a:lnTo>
                <a:lnTo>
                  <a:pt x="576" y="497"/>
                </a:lnTo>
                <a:lnTo>
                  <a:pt x="566" y="490"/>
                </a:lnTo>
                <a:lnTo>
                  <a:pt x="549" y="473"/>
                </a:lnTo>
                <a:lnTo>
                  <a:pt x="534" y="456"/>
                </a:lnTo>
                <a:lnTo>
                  <a:pt x="516" y="437"/>
                </a:lnTo>
                <a:lnTo>
                  <a:pt x="501" y="421"/>
                </a:lnTo>
                <a:lnTo>
                  <a:pt x="483" y="402"/>
                </a:lnTo>
                <a:lnTo>
                  <a:pt x="465" y="380"/>
                </a:lnTo>
                <a:lnTo>
                  <a:pt x="456" y="370"/>
                </a:lnTo>
                <a:lnTo>
                  <a:pt x="448" y="358"/>
                </a:lnTo>
                <a:lnTo>
                  <a:pt x="435" y="341"/>
                </a:lnTo>
                <a:lnTo>
                  <a:pt x="420" y="323"/>
                </a:lnTo>
                <a:lnTo>
                  <a:pt x="405" y="307"/>
                </a:lnTo>
                <a:lnTo>
                  <a:pt x="390" y="291"/>
                </a:lnTo>
                <a:lnTo>
                  <a:pt x="366" y="266"/>
                </a:lnTo>
                <a:lnTo>
                  <a:pt x="355" y="253"/>
                </a:lnTo>
                <a:lnTo>
                  <a:pt x="344" y="240"/>
                </a:lnTo>
                <a:lnTo>
                  <a:pt x="335" y="228"/>
                </a:lnTo>
                <a:lnTo>
                  <a:pt x="317" y="206"/>
                </a:lnTo>
                <a:lnTo>
                  <a:pt x="300" y="185"/>
                </a:lnTo>
                <a:lnTo>
                  <a:pt x="289" y="176"/>
                </a:lnTo>
                <a:lnTo>
                  <a:pt x="280" y="166"/>
                </a:lnTo>
                <a:lnTo>
                  <a:pt x="269" y="157"/>
                </a:lnTo>
                <a:lnTo>
                  <a:pt x="258" y="149"/>
                </a:lnTo>
                <a:lnTo>
                  <a:pt x="256" y="146"/>
                </a:lnTo>
                <a:lnTo>
                  <a:pt x="255" y="144"/>
                </a:lnTo>
                <a:lnTo>
                  <a:pt x="253" y="141"/>
                </a:lnTo>
                <a:lnTo>
                  <a:pt x="253" y="139"/>
                </a:lnTo>
                <a:lnTo>
                  <a:pt x="253" y="136"/>
                </a:lnTo>
                <a:lnTo>
                  <a:pt x="253" y="133"/>
                </a:lnTo>
                <a:lnTo>
                  <a:pt x="255" y="130"/>
                </a:lnTo>
                <a:lnTo>
                  <a:pt x="257" y="126"/>
                </a:lnTo>
                <a:lnTo>
                  <a:pt x="261" y="125"/>
                </a:lnTo>
                <a:lnTo>
                  <a:pt x="264" y="124"/>
                </a:lnTo>
                <a:lnTo>
                  <a:pt x="267" y="124"/>
                </a:lnTo>
                <a:lnTo>
                  <a:pt x="270" y="126"/>
                </a:lnTo>
                <a:lnTo>
                  <a:pt x="280" y="134"/>
                </a:lnTo>
                <a:lnTo>
                  <a:pt x="290" y="143"/>
                </a:lnTo>
                <a:lnTo>
                  <a:pt x="300" y="152"/>
                </a:lnTo>
                <a:lnTo>
                  <a:pt x="309" y="162"/>
                </a:lnTo>
                <a:lnTo>
                  <a:pt x="327" y="181"/>
                </a:lnTo>
                <a:lnTo>
                  <a:pt x="345" y="202"/>
                </a:lnTo>
                <a:lnTo>
                  <a:pt x="368" y="230"/>
                </a:lnTo>
                <a:lnTo>
                  <a:pt x="393" y="259"/>
                </a:lnTo>
                <a:lnTo>
                  <a:pt x="420" y="289"/>
                </a:lnTo>
                <a:lnTo>
                  <a:pt x="450" y="322"/>
                </a:lnTo>
                <a:lnTo>
                  <a:pt x="458" y="332"/>
                </a:lnTo>
                <a:lnTo>
                  <a:pt x="468" y="343"/>
                </a:lnTo>
                <a:lnTo>
                  <a:pt x="484" y="364"/>
                </a:lnTo>
                <a:lnTo>
                  <a:pt x="505" y="389"/>
                </a:lnTo>
                <a:lnTo>
                  <a:pt x="515" y="401"/>
                </a:lnTo>
                <a:lnTo>
                  <a:pt x="526" y="413"/>
                </a:lnTo>
                <a:lnTo>
                  <a:pt x="547" y="435"/>
                </a:lnTo>
                <a:lnTo>
                  <a:pt x="563" y="452"/>
                </a:lnTo>
                <a:lnTo>
                  <a:pt x="579" y="469"/>
                </a:lnTo>
                <a:lnTo>
                  <a:pt x="587" y="476"/>
                </a:lnTo>
                <a:lnTo>
                  <a:pt x="597" y="484"/>
                </a:lnTo>
                <a:lnTo>
                  <a:pt x="605" y="491"/>
                </a:lnTo>
                <a:lnTo>
                  <a:pt x="614" y="497"/>
                </a:lnTo>
                <a:lnTo>
                  <a:pt x="617" y="499"/>
                </a:lnTo>
                <a:lnTo>
                  <a:pt x="619" y="501"/>
                </a:lnTo>
                <a:lnTo>
                  <a:pt x="619" y="503"/>
                </a:lnTo>
                <a:lnTo>
                  <a:pt x="620" y="505"/>
                </a:lnTo>
                <a:lnTo>
                  <a:pt x="620" y="508"/>
                </a:lnTo>
                <a:lnTo>
                  <a:pt x="620" y="512"/>
                </a:lnTo>
                <a:lnTo>
                  <a:pt x="619" y="515"/>
                </a:lnTo>
                <a:lnTo>
                  <a:pt x="615" y="518"/>
                </a:lnTo>
                <a:lnTo>
                  <a:pt x="613" y="520"/>
                </a:lnTo>
                <a:lnTo>
                  <a:pt x="611" y="520"/>
                </a:lnTo>
                <a:lnTo>
                  <a:pt x="609" y="520"/>
                </a:lnTo>
              </a:path>
              <a:path w="714" h="739">
                <a:moveTo>
                  <a:pt x="468" y="610"/>
                </a:moveTo>
                <a:lnTo>
                  <a:pt x="464" y="610"/>
                </a:lnTo>
                <a:lnTo>
                  <a:pt x="461" y="608"/>
                </a:lnTo>
                <a:lnTo>
                  <a:pt x="457" y="606"/>
                </a:lnTo>
                <a:lnTo>
                  <a:pt x="456" y="604"/>
                </a:lnTo>
                <a:lnTo>
                  <a:pt x="455" y="602"/>
                </a:lnTo>
                <a:lnTo>
                  <a:pt x="452" y="595"/>
                </a:lnTo>
                <a:lnTo>
                  <a:pt x="449" y="591"/>
                </a:lnTo>
                <a:lnTo>
                  <a:pt x="444" y="587"/>
                </a:lnTo>
                <a:lnTo>
                  <a:pt x="440" y="582"/>
                </a:lnTo>
                <a:lnTo>
                  <a:pt x="435" y="578"/>
                </a:lnTo>
                <a:lnTo>
                  <a:pt x="431" y="572"/>
                </a:lnTo>
                <a:lnTo>
                  <a:pt x="425" y="565"/>
                </a:lnTo>
                <a:lnTo>
                  <a:pt x="418" y="556"/>
                </a:lnTo>
                <a:lnTo>
                  <a:pt x="414" y="550"/>
                </a:lnTo>
                <a:lnTo>
                  <a:pt x="408" y="546"/>
                </a:lnTo>
                <a:lnTo>
                  <a:pt x="406" y="544"/>
                </a:lnTo>
                <a:lnTo>
                  <a:pt x="402" y="540"/>
                </a:lnTo>
                <a:lnTo>
                  <a:pt x="397" y="533"/>
                </a:lnTo>
                <a:lnTo>
                  <a:pt x="392" y="525"/>
                </a:lnTo>
                <a:lnTo>
                  <a:pt x="389" y="521"/>
                </a:lnTo>
                <a:lnTo>
                  <a:pt x="384" y="518"/>
                </a:lnTo>
                <a:lnTo>
                  <a:pt x="378" y="514"/>
                </a:lnTo>
                <a:lnTo>
                  <a:pt x="374" y="508"/>
                </a:lnTo>
                <a:lnTo>
                  <a:pt x="363" y="496"/>
                </a:lnTo>
                <a:lnTo>
                  <a:pt x="355" y="486"/>
                </a:lnTo>
                <a:lnTo>
                  <a:pt x="347" y="478"/>
                </a:lnTo>
                <a:lnTo>
                  <a:pt x="332" y="465"/>
                </a:lnTo>
                <a:lnTo>
                  <a:pt x="319" y="452"/>
                </a:lnTo>
                <a:lnTo>
                  <a:pt x="300" y="433"/>
                </a:lnTo>
                <a:lnTo>
                  <a:pt x="282" y="416"/>
                </a:lnTo>
                <a:lnTo>
                  <a:pt x="264" y="398"/>
                </a:lnTo>
                <a:lnTo>
                  <a:pt x="231" y="363"/>
                </a:lnTo>
                <a:lnTo>
                  <a:pt x="200" y="331"/>
                </a:lnTo>
                <a:lnTo>
                  <a:pt x="187" y="318"/>
                </a:lnTo>
                <a:lnTo>
                  <a:pt x="172" y="301"/>
                </a:lnTo>
                <a:lnTo>
                  <a:pt x="155" y="283"/>
                </a:lnTo>
                <a:lnTo>
                  <a:pt x="151" y="278"/>
                </a:lnTo>
                <a:lnTo>
                  <a:pt x="144" y="273"/>
                </a:lnTo>
                <a:lnTo>
                  <a:pt x="137" y="265"/>
                </a:lnTo>
                <a:lnTo>
                  <a:pt x="134" y="261"/>
                </a:lnTo>
                <a:lnTo>
                  <a:pt x="130" y="256"/>
                </a:lnTo>
                <a:lnTo>
                  <a:pt x="129" y="254"/>
                </a:lnTo>
                <a:lnTo>
                  <a:pt x="128" y="251"/>
                </a:lnTo>
                <a:lnTo>
                  <a:pt x="128" y="248"/>
                </a:lnTo>
                <a:lnTo>
                  <a:pt x="129" y="245"/>
                </a:lnTo>
                <a:lnTo>
                  <a:pt x="132" y="243"/>
                </a:lnTo>
                <a:lnTo>
                  <a:pt x="134" y="241"/>
                </a:lnTo>
                <a:lnTo>
                  <a:pt x="138" y="239"/>
                </a:lnTo>
                <a:lnTo>
                  <a:pt x="141" y="239"/>
                </a:lnTo>
                <a:lnTo>
                  <a:pt x="143" y="239"/>
                </a:lnTo>
                <a:lnTo>
                  <a:pt x="146" y="240"/>
                </a:lnTo>
                <a:lnTo>
                  <a:pt x="149" y="241"/>
                </a:lnTo>
                <a:lnTo>
                  <a:pt x="151" y="244"/>
                </a:lnTo>
                <a:lnTo>
                  <a:pt x="157" y="251"/>
                </a:lnTo>
                <a:lnTo>
                  <a:pt x="163" y="258"/>
                </a:lnTo>
                <a:lnTo>
                  <a:pt x="177" y="271"/>
                </a:lnTo>
                <a:lnTo>
                  <a:pt x="185" y="277"/>
                </a:lnTo>
                <a:lnTo>
                  <a:pt x="192" y="284"/>
                </a:lnTo>
                <a:lnTo>
                  <a:pt x="213" y="307"/>
                </a:lnTo>
                <a:lnTo>
                  <a:pt x="231" y="329"/>
                </a:lnTo>
                <a:lnTo>
                  <a:pt x="240" y="338"/>
                </a:lnTo>
                <a:lnTo>
                  <a:pt x="258" y="358"/>
                </a:lnTo>
                <a:lnTo>
                  <a:pt x="277" y="378"/>
                </a:lnTo>
                <a:lnTo>
                  <a:pt x="297" y="397"/>
                </a:lnTo>
                <a:lnTo>
                  <a:pt x="316" y="416"/>
                </a:lnTo>
                <a:lnTo>
                  <a:pt x="340" y="438"/>
                </a:lnTo>
                <a:lnTo>
                  <a:pt x="361" y="457"/>
                </a:lnTo>
                <a:lnTo>
                  <a:pt x="376" y="472"/>
                </a:lnTo>
                <a:lnTo>
                  <a:pt x="391" y="486"/>
                </a:lnTo>
                <a:lnTo>
                  <a:pt x="398" y="494"/>
                </a:lnTo>
                <a:lnTo>
                  <a:pt x="406" y="502"/>
                </a:lnTo>
                <a:lnTo>
                  <a:pt x="411" y="510"/>
                </a:lnTo>
                <a:lnTo>
                  <a:pt x="417" y="518"/>
                </a:lnTo>
                <a:lnTo>
                  <a:pt x="419" y="522"/>
                </a:lnTo>
                <a:lnTo>
                  <a:pt x="421" y="525"/>
                </a:lnTo>
                <a:lnTo>
                  <a:pt x="428" y="531"/>
                </a:lnTo>
                <a:lnTo>
                  <a:pt x="432" y="535"/>
                </a:lnTo>
                <a:lnTo>
                  <a:pt x="436" y="538"/>
                </a:lnTo>
                <a:lnTo>
                  <a:pt x="442" y="546"/>
                </a:lnTo>
                <a:lnTo>
                  <a:pt x="449" y="556"/>
                </a:lnTo>
                <a:lnTo>
                  <a:pt x="452" y="560"/>
                </a:lnTo>
                <a:lnTo>
                  <a:pt x="456" y="564"/>
                </a:lnTo>
                <a:lnTo>
                  <a:pt x="462" y="570"/>
                </a:lnTo>
                <a:lnTo>
                  <a:pt x="466" y="574"/>
                </a:lnTo>
                <a:lnTo>
                  <a:pt x="470" y="580"/>
                </a:lnTo>
                <a:lnTo>
                  <a:pt x="474" y="585"/>
                </a:lnTo>
                <a:lnTo>
                  <a:pt x="474" y="586"/>
                </a:lnTo>
                <a:lnTo>
                  <a:pt x="475" y="587"/>
                </a:lnTo>
                <a:lnTo>
                  <a:pt x="477" y="588"/>
                </a:lnTo>
                <a:lnTo>
                  <a:pt x="479" y="590"/>
                </a:lnTo>
                <a:lnTo>
                  <a:pt x="479" y="593"/>
                </a:lnTo>
                <a:lnTo>
                  <a:pt x="479" y="595"/>
                </a:lnTo>
                <a:lnTo>
                  <a:pt x="479" y="599"/>
                </a:lnTo>
                <a:lnTo>
                  <a:pt x="479" y="602"/>
                </a:lnTo>
                <a:lnTo>
                  <a:pt x="479" y="604"/>
                </a:lnTo>
                <a:lnTo>
                  <a:pt x="478" y="606"/>
                </a:lnTo>
                <a:lnTo>
                  <a:pt x="476" y="608"/>
                </a:lnTo>
                <a:lnTo>
                  <a:pt x="473" y="610"/>
                </a:lnTo>
                <a:lnTo>
                  <a:pt x="468" y="610"/>
                </a:lnTo>
              </a:path>
              <a:path w="714" h="739">
                <a:moveTo>
                  <a:pt x="668" y="727"/>
                </a:moveTo>
                <a:lnTo>
                  <a:pt x="664" y="727"/>
                </a:lnTo>
                <a:lnTo>
                  <a:pt x="658" y="725"/>
                </a:lnTo>
                <a:lnTo>
                  <a:pt x="652" y="723"/>
                </a:lnTo>
                <a:lnTo>
                  <a:pt x="650" y="723"/>
                </a:lnTo>
                <a:lnTo>
                  <a:pt x="649" y="725"/>
                </a:lnTo>
                <a:lnTo>
                  <a:pt x="646" y="726"/>
                </a:lnTo>
                <a:lnTo>
                  <a:pt x="643" y="726"/>
                </a:lnTo>
                <a:lnTo>
                  <a:pt x="642" y="726"/>
                </a:lnTo>
                <a:lnTo>
                  <a:pt x="632" y="725"/>
                </a:lnTo>
                <a:lnTo>
                  <a:pt x="623" y="723"/>
                </a:lnTo>
                <a:lnTo>
                  <a:pt x="618" y="721"/>
                </a:lnTo>
                <a:lnTo>
                  <a:pt x="614" y="719"/>
                </a:lnTo>
                <a:lnTo>
                  <a:pt x="612" y="717"/>
                </a:lnTo>
                <a:lnTo>
                  <a:pt x="610" y="718"/>
                </a:lnTo>
                <a:lnTo>
                  <a:pt x="606" y="719"/>
                </a:lnTo>
                <a:lnTo>
                  <a:pt x="604" y="719"/>
                </a:lnTo>
                <a:lnTo>
                  <a:pt x="602" y="719"/>
                </a:lnTo>
                <a:lnTo>
                  <a:pt x="598" y="718"/>
                </a:lnTo>
                <a:lnTo>
                  <a:pt x="598" y="717"/>
                </a:lnTo>
                <a:lnTo>
                  <a:pt x="596" y="715"/>
                </a:lnTo>
                <a:lnTo>
                  <a:pt x="594" y="713"/>
                </a:lnTo>
                <a:lnTo>
                  <a:pt x="594" y="711"/>
                </a:lnTo>
                <a:lnTo>
                  <a:pt x="594" y="710"/>
                </a:lnTo>
                <a:lnTo>
                  <a:pt x="593" y="709"/>
                </a:lnTo>
                <a:lnTo>
                  <a:pt x="591" y="707"/>
                </a:lnTo>
                <a:lnTo>
                  <a:pt x="590" y="704"/>
                </a:lnTo>
                <a:lnTo>
                  <a:pt x="589" y="701"/>
                </a:lnTo>
                <a:lnTo>
                  <a:pt x="590" y="699"/>
                </a:lnTo>
                <a:lnTo>
                  <a:pt x="591" y="697"/>
                </a:lnTo>
                <a:lnTo>
                  <a:pt x="592" y="695"/>
                </a:lnTo>
                <a:lnTo>
                  <a:pt x="598" y="687"/>
                </a:lnTo>
                <a:lnTo>
                  <a:pt x="604" y="679"/>
                </a:lnTo>
                <a:lnTo>
                  <a:pt x="610" y="673"/>
                </a:lnTo>
                <a:lnTo>
                  <a:pt x="618" y="666"/>
                </a:lnTo>
                <a:lnTo>
                  <a:pt x="632" y="654"/>
                </a:lnTo>
                <a:lnTo>
                  <a:pt x="648" y="642"/>
                </a:lnTo>
                <a:lnTo>
                  <a:pt x="652" y="640"/>
                </a:lnTo>
                <a:lnTo>
                  <a:pt x="656" y="636"/>
                </a:lnTo>
                <a:lnTo>
                  <a:pt x="660" y="634"/>
                </a:lnTo>
                <a:lnTo>
                  <a:pt x="666" y="631"/>
                </a:lnTo>
                <a:lnTo>
                  <a:pt x="671" y="631"/>
                </a:lnTo>
                <a:lnTo>
                  <a:pt x="675" y="631"/>
                </a:lnTo>
                <a:lnTo>
                  <a:pt x="678" y="632"/>
                </a:lnTo>
                <a:lnTo>
                  <a:pt x="682" y="634"/>
                </a:lnTo>
                <a:lnTo>
                  <a:pt x="685" y="637"/>
                </a:lnTo>
                <a:lnTo>
                  <a:pt x="686" y="641"/>
                </a:lnTo>
                <a:lnTo>
                  <a:pt x="687" y="644"/>
                </a:lnTo>
                <a:lnTo>
                  <a:pt x="689" y="650"/>
                </a:lnTo>
                <a:lnTo>
                  <a:pt x="690" y="654"/>
                </a:lnTo>
                <a:lnTo>
                  <a:pt x="689" y="667"/>
                </a:lnTo>
                <a:lnTo>
                  <a:pt x="689" y="686"/>
                </a:lnTo>
                <a:lnTo>
                  <a:pt x="690" y="688"/>
                </a:lnTo>
                <a:lnTo>
                  <a:pt x="690" y="698"/>
                </a:lnTo>
                <a:lnTo>
                  <a:pt x="689" y="704"/>
                </a:lnTo>
                <a:lnTo>
                  <a:pt x="688" y="709"/>
                </a:lnTo>
                <a:lnTo>
                  <a:pt x="687" y="715"/>
                </a:lnTo>
                <a:lnTo>
                  <a:pt x="686" y="717"/>
                </a:lnTo>
                <a:lnTo>
                  <a:pt x="685" y="720"/>
                </a:lnTo>
                <a:lnTo>
                  <a:pt x="683" y="721"/>
                </a:lnTo>
                <a:lnTo>
                  <a:pt x="681" y="723"/>
                </a:lnTo>
                <a:lnTo>
                  <a:pt x="676" y="726"/>
                </a:lnTo>
                <a:lnTo>
                  <a:pt x="675" y="726"/>
                </a:lnTo>
                <a:lnTo>
                  <a:pt x="675" y="726"/>
                </a:lnTo>
                <a:lnTo>
                  <a:pt x="671" y="727"/>
                </a:lnTo>
                <a:lnTo>
                  <a:pt x="668" y="727"/>
                </a:lnTo>
              </a:path>
            </a:pathLst>
          </a:custGeom>
          <a:solidFill>
            <a:srgbClr val="13527A">
              <a:alpha val="100000"/>
            </a:srgbClr>
          </a:solidFill>
          <a:ln w="0" cap="flat">
            <a:noFill/>
            <a:prstDash val="solid"/>
            <a:miter lim="0"/>
          </a:ln>
        </p:spPr>
        <p:txBody>
          <a:bodyPr rtlCol="0"/>
          <a:lstStyle/>
          <a:p>
            <a:pPr algn="ctr"/>
            <a:endParaRPr lang="zh-CN" altLang="en-US"/>
          </a:p>
        </p:txBody>
      </p:sp>
      <p:sp>
        <p:nvSpPr>
          <p:cNvPr id="72" name="path 72"/>
          <p:cNvSpPr/>
          <p:nvPr/>
        </p:nvSpPr>
        <p:spPr>
          <a:xfrm>
            <a:off x="848398" y="758545"/>
            <a:ext cx="8945282" cy="69113"/>
          </a:xfrm>
          <a:custGeom>
            <a:avLst/>
            <a:gdLst/>
            <a:ahLst/>
            <a:cxnLst/>
            <a:rect l="0" t="0" r="0" b="0"/>
            <a:pathLst>
              <a:path w="14087" h="108">
                <a:moveTo>
                  <a:pt x="374" y="89"/>
                </a:moveTo>
                <a:cubicBezTo>
                  <a:pt x="413" y="87"/>
                  <a:pt x="453" y="92"/>
                  <a:pt x="492" y="90"/>
                </a:cubicBezTo>
                <a:cubicBezTo>
                  <a:pt x="472" y="89"/>
                  <a:pt x="492" y="88"/>
                  <a:pt x="472" y="87"/>
                </a:cubicBezTo>
                <a:cubicBezTo>
                  <a:pt x="374" y="89"/>
                  <a:pt x="374" y="83"/>
                  <a:pt x="275" y="82"/>
                </a:cubicBezTo>
                <a:cubicBezTo>
                  <a:pt x="315" y="79"/>
                  <a:pt x="394" y="83"/>
                  <a:pt x="394" y="76"/>
                </a:cubicBezTo>
                <a:cubicBezTo>
                  <a:pt x="531" y="80"/>
                  <a:pt x="571" y="93"/>
                  <a:pt x="669" y="90"/>
                </a:cubicBezTo>
                <a:cubicBezTo>
                  <a:pt x="650" y="89"/>
                  <a:pt x="689" y="87"/>
                  <a:pt x="669" y="85"/>
                </a:cubicBezTo>
                <a:cubicBezTo>
                  <a:pt x="610" y="82"/>
                  <a:pt x="551" y="79"/>
                  <a:pt x="630" y="75"/>
                </a:cubicBezTo>
                <a:cubicBezTo>
                  <a:pt x="669" y="76"/>
                  <a:pt x="689" y="79"/>
                  <a:pt x="728" y="80"/>
                </a:cubicBezTo>
                <a:cubicBezTo>
                  <a:pt x="709" y="85"/>
                  <a:pt x="689" y="90"/>
                  <a:pt x="748" y="95"/>
                </a:cubicBezTo>
                <a:cubicBezTo>
                  <a:pt x="768" y="89"/>
                  <a:pt x="788" y="89"/>
                  <a:pt x="866" y="83"/>
                </a:cubicBezTo>
                <a:cubicBezTo>
                  <a:pt x="788" y="79"/>
                  <a:pt x="748" y="79"/>
                  <a:pt x="728" y="72"/>
                </a:cubicBezTo>
                <a:cubicBezTo>
                  <a:pt x="669" y="77"/>
                  <a:pt x="669" y="71"/>
                  <a:pt x="669" y="68"/>
                </a:cubicBezTo>
                <a:cubicBezTo>
                  <a:pt x="650" y="71"/>
                  <a:pt x="630" y="72"/>
                  <a:pt x="610" y="73"/>
                </a:cubicBezTo>
                <a:cubicBezTo>
                  <a:pt x="492" y="66"/>
                  <a:pt x="591" y="60"/>
                  <a:pt x="492" y="56"/>
                </a:cubicBezTo>
                <a:cubicBezTo>
                  <a:pt x="512" y="57"/>
                  <a:pt x="551" y="57"/>
                  <a:pt x="591" y="57"/>
                </a:cubicBezTo>
                <a:cubicBezTo>
                  <a:pt x="531" y="55"/>
                  <a:pt x="551" y="53"/>
                  <a:pt x="512" y="51"/>
                </a:cubicBezTo>
                <a:cubicBezTo>
                  <a:pt x="472" y="59"/>
                  <a:pt x="394" y="50"/>
                  <a:pt x="334" y="53"/>
                </a:cubicBezTo>
                <a:cubicBezTo>
                  <a:pt x="394" y="61"/>
                  <a:pt x="413" y="69"/>
                  <a:pt x="492" y="75"/>
                </a:cubicBezTo>
                <a:cubicBezTo>
                  <a:pt x="433" y="76"/>
                  <a:pt x="354" y="74"/>
                  <a:pt x="315" y="77"/>
                </a:cubicBezTo>
                <a:cubicBezTo>
                  <a:pt x="236" y="74"/>
                  <a:pt x="197" y="71"/>
                  <a:pt x="197" y="67"/>
                </a:cubicBezTo>
                <a:cubicBezTo>
                  <a:pt x="256" y="66"/>
                  <a:pt x="236" y="74"/>
                  <a:pt x="315" y="72"/>
                </a:cubicBezTo>
                <a:cubicBezTo>
                  <a:pt x="354" y="68"/>
                  <a:pt x="275" y="67"/>
                  <a:pt x="295" y="65"/>
                </a:cubicBezTo>
                <a:cubicBezTo>
                  <a:pt x="315" y="65"/>
                  <a:pt x="354" y="66"/>
                  <a:pt x="354" y="65"/>
                </a:cubicBezTo>
                <a:cubicBezTo>
                  <a:pt x="137" y="58"/>
                  <a:pt x="137" y="48"/>
                  <a:pt x="0" y="40"/>
                </a:cubicBezTo>
                <a:cubicBezTo>
                  <a:pt x="118" y="43"/>
                  <a:pt x="236" y="48"/>
                  <a:pt x="334" y="43"/>
                </a:cubicBezTo>
                <a:cubicBezTo>
                  <a:pt x="374" y="48"/>
                  <a:pt x="157" y="49"/>
                  <a:pt x="256" y="55"/>
                </a:cubicBezTo>
                <a:cubicBezTo>
                  <a:pt x="275" y="49"/>
                  <a:pt x="433" y="51"/>
                  <a:pt x="492" y="44"/>
                </a:cubicBezTo>
                <a:cubicBezTo>
                  <a:pt x="433" y="42"/>
                  <a:pt x="374" y="38"/>
                  <a:pt x="315" y="36"/>
                </a:cubicBezTo>
                <a:cubicBezTo>
                  <a:pt x="236" y="41"/>
                  <a:pt x="137" y="35"/>
                  <a:pt x="59" y="35"/>
                </a:cubicBezTo>
                <a:cubicBezTo>
                  <a:pt x="118" y="32"/>
                  <a:pt x="39" y="26"/>
                  <a:pt x="137" y="28"/>
                </a:cubicBezTo>
                <a:cubicBezTo>
                  <a:pt x="137" y="35"/>
                  <a:pt x="472" y="35"/>
                  <a:pt x="512" y="28"/>
                </a:cubicBezTo>
                <a:cubicBezTo>
                  <a:pt x="551" y="30"/>
                  <a:pt x="610" y="33"/>
                  <a:pt x="669" y="35"/>
                </a:cubicBezTo>
                <a:cubicBezTo>
                  <a:pt x="709" y="28"/>
                  <a:pt x="788" y="35"/>
                  <a:pt x="847" y="32"/>
                </a:cubicBezTo>
                <a:cubicBezTo>
                  <a:pt x="847" y="24"/>
                  <a:pt x="788" y="29"/>
                  <a:pt x="709" y="27"/>
                </a:cubicBezTo>
                <a:cubicBezTo>
                  <a:pt x="689" y="25"/>
                  <a:pt x="689" y="22"/>
                  <a:pt x="728" y="19"/>
                </a:cubicBezTo>
                <a:cubicBezTo>
                  <a:pt x="807" y="25"/>
                  <a:pt x="866" y="22"/>
                  <a:pt x="945" y="27"/>
                </a:cubicBezTo>
                <a:cubicBezTo>
                  <a:pt x="906" y="30"/>
                  <a:pt x="827" y="40"/>
                  <a:pt x="985" y="40"/>
                </a:cubicBezTo>
                <a:cubicBezTo>
                  <a:pt x="945" y="43"/>
                  <a:pt x="866" y="46"/>
                  <a:pt x="925" y="50"/>
                </a:cubicBezTo>
                <a:cubicBezTo>
                  <a:pt x="1024" y="48"/>
                  <a:pt x="1024" y="58"/>
                  <a:pt x="1103" y="56"/>
                </a:cubicBezTo>
                <a:cubicBezTo>
                  <a:pt x="1063" y="53"/>
                  <a:pt x="1103" y="52"/>
                  <a:pt x="1083" y="51"/>
                </a:cubicBezTo>
                <a:cubicBezTo>
                  <a:pt x="1063" y="50"/>
                  <a:pt x="1004" y="51"/>
                  <a:pt x="1024" y="48"/>
                </a:cubicBezTo>
                <a:cubicBezTo>
                  <a:pt x="1103" y="48"/>
                  <a:pt x="985" y="29"/>
                  <a:pt x="965" y="22"/>
                </a:cubicBezTo>
                <a:cubicBezTo>
                  <a:pt x="1083" y="22"/>
                  <a:pt x="1123" y="30"/>
                  <a:pt x="1162" y="21"/>
                </a:cubicBezTo>
                <a:cubicBezTo>
                  <a:pt x="1221" y="28"/>
                  <a:pt x="1339" y="27"/>
                  <a:pt x="1280" y="34"/>
                </a:cubicBezTo>
                <a:cubicBezTo>
                  <a:pt x="1221" y="34"/>
                  <a:pt x="1201" y="33"/>
                  <a:pt x="1182" y="30"/>
                </a:cubicBezTo>
                <a:cubicBezTo>
                  <a:pt x="1182" y="33"/>
                  <a:pt x="1044" y="33"/>
                  <a:pt x="1103" y="36"/>
                </a:cubicBezTo>
                <a:cubicBezTo>
                  <a:pt x="1221" y="37"/>
                  <a:pt x="1201" y="38"/>
                  <a:pt x="1221" y="44"/>
                </a:cubicBezTo>
                <a:cubicBezTo>
                  <a:pt x="1260" y="42"/>
                  <a:pt x="1320" y="46"/>
                  <a:pt x="1359" y="42"/>
                </a:cubicBezTo>
                <a:cubicBezTo>
                  <a:pt x="1221" y="37"/>
                  <a:pt x="1320" y="35"/>
                  <a:pt x="1398" y="36"/>
                </a:cubicBezTo>
                <a:cubicBezTo>
                  <a:pt x="1320" y="32"/>
                  <a:pt x="1300" y="26"/>
                  <a:pt x="1280" y="21"/>
                </a:cubicBezTo>
                <a:cubicBezTo>
                  <a:pt x="1418" y="19"/>
                  <a:pt x="1477" y="35"/>
                  <a:pt x="1615" y="25"/>
                </a:cubicBezTo>
                <a:cubicBezTo>
                  <a:pt x="1595" y="22"/>
                  <a:pt x="1536" y="24"/>
                  <a:pt x="1556" y="21"/>
                </a:cubicBezTo>
                <a:cubicBezTo>
                  <a:pt x="1595" y="22"/>
                  <a:pt x="1576" y="20"/>
                  <a:pt x="1595" y="18"/>
                </a:cubicBezTo>
                <a:cubicBezTo>
                  <a:pt x="1674" y="25"/>
                  <a:pt x="1753" y="26"/>
                  <a:pt x="1812" y="34"/>
                </a:cubicBezTo>
                <a:cubicBezTo>
                  <a:pt x="1871" y="33"/>
                  <a:pt x="1930" y="36"/>
                  <a:pt x="1989" y="35"/>
                </a:cubicBezTo>
                <a:cubicBezTo>
                  <a:pt x="1891" y="32"/>
                  <a:pt x="1911" y="26"/>
                  <a:pt x="1871" y="21"/>
                </a:cubicBezTo>
                <a:cubicBezTo>
                  <a:pt x="1832" y="20"/>
                  <a:pt x="1714" y="24"/>
                  <a:pt x="1733" y="19"/>
                </a:cubicBezTo>
                <a:cubicBezTo>
                  <a:pt x="1773" y="21"/>
                  <a:pt x="1792" y="16"/>
                  <a:pt x="1832" y="17"/>
                </a:cubicBezTo>
                <a:cubicBezTo>
                  <a:pt x="1871" y="18"/>
                  <a:pt x="1911" y="20"/>
                  <a:pt x="1950" y="21"/>
                </a:cubicBezTo>
                <a:cubicBezTo>
                  <a:pt x="2009" y="18"/>
                  <a:pt x="1950" y="17"/>
                  <a:pt x="2029" y="16"/>
                </a:cubicBezTo>
                <a:cubicBezTo>
                  <a:pt x="2108" y="18"/>
                  <a:pt x="2127" y="19"/>
                  <a:pt x="2127" y="24"/>
                </a:cubicBezTo>
                <a:cubicBezTo>
                  <a:pt x="2265" y="22"/>
                  <a:pt x="2167" y="19"/>
                  <a:pt x="2305" y="14"/>
                </a:cubicBezTo>
                <a:cubicBezTo>
                  <a:pt x="2383" y="20"/>
                  <a:pt x="2443" y="14"/>
                  <a:pt x="2521" y="20"/>
                </a:cubicBezTo>
                <a:cubicBezTo>
                  <a:pt x="2541" y="19"/>
                  <a:pt x="2521" y="17"/>
                  <a:pt x="2580" y="14"/>
                </a:cubicBezTo>
                <a:cubicBezTo>
                  <a:pt x="2640" y="16"/>
                  <a:pt x="2718" y="17"/>
                  <a:pt x="2777" y="16"/>
                </a:cubicBezTo>
                <a:cubicBezTo>
                  <a:pt x="2718" y="19"/>
                  <a:pt x="2856" y="25"/>
                  <a:pt x="2915" y="21"/>
                </a:cubicBezTo>
                <a:cubicBezTo>
                  <a:pt x="2915" y="16"/>
                  <a:pt x="2758" y="22"/>
                  <a:pt x="2817" y="16"/>
                </a:cubicBezTo>
                <a:cubicBezTo>
                  <a:pt x="3034" y="18"/>
                  <a:pt x="3231" y="12"/>
                  <a:pt x="3467" y="16"/>
                </a:cubicBezTo>
                <a:cubicBezTo>
                  <a:pt x="3369" y="19"/>
                  <a:pt x="3447" y="22"/>
                  <a:pt x="3467" y="26"/>
                </a:cubicBezTo>
                <a:cubicBezTo>
                  <a:pt x="3447" y="18"/>
                  <a:pt x="3684" y="5"/>
                  <a:pt x="3684" y="17"/>
                </a:cubicBezTo>
                <a:cubicBezTo>
                  <a:pt x="3585" y="13"/>
                  <a:pt x="3625" y="26"/>
                  <a:pt x="3546" y="27"/>
                </a:cubicBezTo>
                <a:cubicBezTo>
                  <a:pt x="3566" y="28"/>
                  <a:pt x="3585" y="30"/>
                  <a:pt x="3585" y="32"/>
                </a:cubicBezTo>
                <a:cubicBezTo>
                  <a:pt x="3585" y="27"/>
                  <a:pt x="3625" y="28"/>
                  <a:pt x="3684" y="27"/>
                </a:cubicBezTo>
                <a:cubicBezTo>
                  <a:pt x="3566" y="22"/>
                  <a:pt x="3723" y="18"/>
                  <a:pt x="3782" y="20"/>
                </a:cubicBezTo>
                <a:cubicBezTo>
                  <a:pt x="3743" y="18"/>
                  <a:pt x="3723" y="16"/>
                  <a:pt x="3782" y="13"/>
                </a:cubicBezTo>
                <a:cubicBezTo>
                  <a:pt x="3802" y="13"/>
                  <a:pt x="3822" y="14"/>
                  <a:pt x="3841" y="13"/>
                </a:cubicBezTo>
                <a:cubicBezTo>
                  <a:pt x="3861" y="22"/>
                  <a:pt x="4019" y="21"/>
                  <a:pt x="3999" y="34"/>
                </a:cubicBezTo>
                <a:cubicBezTo>
                  <a:pt x="3999" y="33"/>
                  <a:pt x="4019" y="32"/>
                  <a:pt x="4038" y="33"/>
                </a:cubicBezTo>
                <a:cubicBezTo>
                  <a:pt x="4019" y="30"/>
                  <a:pt x="4019" y="27"/>
                  <a:pt x="4098" y="24"/>
                </a:cubicBezTo>
                <a:cubicBezTo>
                  <a:pt x="4157" y="26"/>
                  <a:pt x="4354" y="26"/>
                  <a:pt x="4295" y="20"/>
                </a:cubicBezTo>
                <a:cubicBezTo>
                  <a:pt x="4216" y="26"/>
                  <a:pt x="4117" y="19"/>
                  <a:pt x="3960" y="21"/>
                </a:cubicBezTo>
                <a:cubicBezTo>
                  <a:pt x="3920" y="19"/>
                  <a:pt x="3940" y="17"/>
                  <a:pt x="3920" y="16"/>
                </a:cubicBezTo>
                <a:cubicBezTo>
                  <a:pt x="4038" y="10"/>
                  <a:pt x="4176" y="14"/>
                  <a:pt x="4295" y="12"/>
                </a:cubicBezTo>
                <a:cubicBezTo>
                  <a:pt x="4275" y="13"/>
                  <a:pt x="4255" y="14"/>
                  <a:pt x="4295" y="17"/>
                </a:cubicBezTo>
                <a:cubicBezTo>
                  <a:pt x="4472" y="20"/>
                  <a:pt x="4432" y="4"/>
                  <a:pt x="4432" y="4"/>
                </a:cubicBezTo>
                <a:cubicBezTo>
                  <a:pt x="4492" y="8"/>
                  <a:pt x="4610" y="11"/>
                  <a:pt x="4472" y="11"/>
                </a:cubicBezTo>
                <a:cubicBezTo>
                  <a:pt x="4492" y="16"/>
                  <a:pt x="4590" y="19"/>
                  <a:pt x="4630" y="10"/>
                </a:cubicBezTo>
                <a:cubicBezTo>
                  <a:pt x="4846" y="13"/>
                  <a:pt x="4984" y="8"/>
                  <a:pt x="5181" y="14"/>
                </a:cubicBezTo>
                <a:cubicBezTo>
                  <a:pt x="5201" y="9"/>
                  <a:pt x="5378" y="10"/>
                  <a:pt x="5477" y="11"/>
                </a:cubicBezTo>
                <a:cubicBezTo>
                  <a:pt x="5496" y="18"/>
                  <a:pt x="5536" y="16"/>
                  <a:pt x="5496" y="19"/>
                </a:cubicBezTo>
                <a:cubicBezTo>
                  <a:pt x="5536" y="20"/>
                  <a:pt x="5556" y="22"/>
                  <a:pt x="5595" y="24"/>
                </a:cubicBezTo>
                <a:cubicBezTo>
                  <a:pt x="5595" y="20"/>
                  <a:pt x="5634" y="18"/>
                  <a:pt x="5693" y="21"/>
                </a:cubicBezTo>
                <a:cubicBezTo>
                  <a:pt x="5693" y="26"/>
                  <a:pt x="5654" y="24"/>
                  <a:pt x="5595" y="26"/>
                </a:cubicBezTo>
                <a:cubicBezTo>
                  <a:pt x="5634" y="28"/>
                  <a:pt x="5615" y="30"/>
                  <a:pt x="5674" y="33"/>
                </a:cubicBezTo>
                <a:cubicBezTo>
                  <a:pt x="5674" y="26"/>
                  <a:pt x="5792" y="17"/>
                  <a:pt x="5634" y="10"/>
                </a:cubicBezTo>
                <a:cubicBezTo>
                  <a:pt x="5693" y="4"/>
                  <a:pt x="5693" y="16"/>
                  <a:pt x="5753" y="8"/>
                </a:cubicBezTo>
                <a:cubicBezTo>
                  <a:pt x="5831" y="9"/>
                  <a:pt x="5831" y="16"/>
                  <a:pt x="5871" y="13"/>
                </a:cubicBezTo>
                <a:cubicBezTo>
                  <a:pt x="5910" y="4"/>
                  <a:pt x="5930" y="14"/>
                  <a:pt x="6048" y="13"/>
                </a:cubicBezTo>
                <a:cubicBezTo>
                  <a:pt x="6068" y="11"/>
                  <a:pt x="6028" y="10"/>
                  <a:pt x="6009" y="9"/>
                </a:cubicBezTo>
                <a:cubicBezTo>
                  <a:pt x="6206" y="2"/>
                  <a:pt x="6068" y="20"/>
                  <a:pt x="6225" y="24"/>
                </a:cubicBezTo>
                <a:cubicBezTo>
                  <a:pt x="6087" y="32"/>
                  <a:pt x="6087" y="10"/>
                  <a:pt x="5930" y="18"/>
                </a:cubicBezTo>
                <a:cubicBezTo>
                  <a:pt x="6087" y="17"/>
                  <a:pt x="6048" y="30"/>
                  <a:pt x="6206" y="28"/>
                </a:cubicBezTo>
                <a:cubicBezTo>
                  <a:pt x="6225" y="33"/>
                  <a:pt x="6245" y="37"/>
                  <a:pt x="6304" y="42"/>
                </a:cubicBezTo>
                <a:cubicBezTo>
                  <a:pt x="6363" y="37"/>
                  <a:pt x="6225" y="32"/>
                  <a:pt x="6363" y="33"/>
                </a:cubicBezTo>
                <a:cubicBezTo>
                  <a:pt x="6304" y="28"/>
                  <a:pt x="6265" y="33"/>
                  <a:pt x="6225" y="32"/>
                </a:cubicBezTo>
                <a:cubicBezTo>
                  <a:pt x="6383" y="22"/>
                  <a:pt x="6087" y="16"/>
                  <a:pt x="6225" y="6"/>
                </a:cubicBezTo>
                <a:cubicBezTo>
                  <a:pt x="6304" y="10"/>
                  <a:pt x="6363" y="14"/>
                  <a:pt x="6324" y="19"/>
                </a:cubicBezTo>
                <a:cubicBezTo>
                  <a:pt x="6403" y="24"/>
                  <a:pt x="6462" y="21"/>
                  <a:pt x="6521" y="20"/>
                </a:cubicBezTo>
                <a:cubicBezTo>
                  <a:pt x="6422" y="18"/>
                  <a:pt x="6501" y="14"/>
                  <a:pt x="6422" y="11"/>
                </a:cubicBezTo>
                <a:cubicBezTo>
                  <a:pt x="6403" y="13"/>
                  <a:pt x="6383" y="16"/>
                  <a:pt x="6363" y="14"/>
                </a:cubicBezTo>
                <a:cubicBezTo>
                  <a:pt x="6422" y="9"/>
                  <a:pt x="6344" y="12"/>
                  <a:pt x="6363" y="6"/>
                </a:cubicBezTo>
                <a:cubicBezTo>
                  <a:pt x="6442" y="8"/>
                  <a:pt x="6560" y="6"/>
                  <a:pt x="6580" y="10"/>
                </a:cubicBezTo>
                <a:cubicBezTo>
                  <a:pt x="6560" y="13"/>
                  <a:pt x="6521" y="12"/>
                  <a:pt x="6482" y="12"/>
                </a:cubicBezTo>
                <a:cubicBezTo>
                  <a:pt x="6600" y="12"/>
                  <a:pt x="6541" y="19"/>
                  <a:pt x="6600" y="17"/>
                </a:cubicBezTo>
                <a:cubicBezTo>
                  <a:pt x="6619" y="14"/>
                  <a:pt x="6619" y="11"/>
                  <a:pt x="6619" y="8"/>
                </a:cubicBezTo>
                <a:cubicBezTo>
                  <a:pt x="7073" y="9"/>
                  <a:pt x="7526" y="5"/>
                  <a:pt x="7979" y="8"/>
                </a:cubicBezTo>
                <a:cubicBezTo>
                  <a:pt x="7880" y="14"/>
                  <a:pt x="8038" y="18"/>
                  <a:pt x="8077" y="18"/>
                </a:cubicBezTo>
                <a:cubicBezTo>
                  <a:pt x="8097" y="12"/>
                  <a:pt x="8018" y="12"/>
                  <a:pt x="7979" y="8"/>
                </a:cubicBezTo>
                <a:cubicBezTo>
                  <a:pt x="8038" y="2"/>
                  <a:pt x="8117" y="8"/>
                  <a:pt x="8156" y="11"/>
                </a:cubicBezTo>
                <a:cubicBezTo>
                  <a:pt x="8235" y="10"/>
                  <a:pt x="8176" y="5"/>
                  <a:pt x="8255" y="11"/>
                </a:cubicBezTo>
                <a:cubicBezTo>
                  <a:pt x="8255" y="2"/>
                  <a:pt x="8432" y="11"/>
                  <a:pt x="8511" y="5"/>
                </a:cubicBezTo>
                <a:cubicBezTo>
                  <a:pt x="8511" y="6"/>
                  <a:pt x="8629" y="9"/>
                  <a:pt x="8649" y="13"/>
                </a:cubicBezTo>
                <a:cubicBezTo>
                  <a:pt x="8668" y="11"/>
                  <a:pt x="8708" y="11"/>
                  <a:pt x="8728" y="10"/>
                </a:cubicBezTo>
                <a:cubicBezTo>
                  <a:pt x="8708" y="8"/>
                  <a:pt x="8609" y="11"/>
                  <a:pt x="8629" y="6"/>
                </a:cubicBezTo>
                <a:cubicBezTo>
                  <a:pt x="8688" y="8"/>
                  <a:pt x="8649" y="4"/>
                  <a:pt x="8688" y="2"/>
                </a:cubicBezTo>
                <a:cubicBezTo>
                  <a:pt x="8826" y="8"/>
                  <a:pt x="9062" y="0"/>
                  <a:pt x="9141" y="6"/>
                </a:cubicBezTo>
                <a:cubicBezTo>
                  <a:pt x="9102" y="11"/>
                  <a:pt x="8826" y="6"/>
                  <a:pt x="8787" y="13"/>
                </a:cubicBezTo>
                <a:cubicBezTo>
                  <a:pt x="8944" y="9"/>
                  <a:pt x="9122" y="12"/>
                  <a:pt x="9299" y="13"/>
                </a:cubicBezTo>
                <a:cubicBezTo>
                  <a:pt x="9260" y="12"/>
                  <a:pt x="9240" y="11"/>
                  <a:pt x="9200" y="9"/>
                </a:cubicBezTo>
                <a:cubicBezTo>
                  <a:pt x="9240" y="6"/>
                  <a:pt x="9279" y="4"/>
                  <a:pt x="9299" y="2"/>
                </a:cubicBezTo>
                <a:cubicBezTo>
                  <a:pt x="9417" y="4"/>
                  <a:pt x="9299" y="10"/>
                  <a:pt x="9378" y="12"/>
                </a:cubicBezTo>
                <a:cubicBezTo>
                  <a:pt x="9397" y="11"/>
                  <a:pt x="9358" y="10"/>
                  <a:pt x="9397" y="8"/>
                </a:cubicBezTo>
                <a:cubicBezTo>
                  <a:pt x="9555" y="13"/>
                  <a:pt x="9437" y="26"/>
                  <a:pt x="9555" y="27"/>
                </a:cubicBezTo>
                <a:cubicBezTo>
                  <a:pt x="9496" y="21"/>
                  <a:pt x="9575" y="13"/>
                  <a:pt x="9437" y="8"/>
                </a:cubicBezTo>
                <a:cubicBezTo>
                  <a:pt x="9555" y="0"/>
                  <a:pt x="9575" y="11"/>
                  <a:pt x="9673" y="2"/>
                </a:cubicBezTo>
                <a:cubicBezTo>
                  <a:pt x="9732" y="5"/>
                  <a:pt x="9772" y="3"/>
                  <a:pt x="9831" y="8"/>
                </a:cubicBezTo>
                <a:cubicBezTo>
                  <a:pt x="9851" y="2"/>
                  <a:pt x="10067" y="0"/>
                  <a:pt x="10107" y="6"/>
                </a:cubicBezTo>
                <a:cubicBezTo>
                  <a:pt x="10186" y="3"/>
                  <a:pt x="10323" y="0"/>
                  <a:pt x="10402" y="8"/>
                </a:cubicBezTo>
                <a:cubicBezTo>
                  <a:pt x="10422" y="2"/>
                  <a:pt x="10560" y="2"/>
                  <a:pt x="10560" y="9"/>
                </a:cubicBezTo>
                <a:cubicBezTo>
                  <a:pt x="10599" y="6"/>
                  <a:pt x="10619" y="4"/>
                  <a:pt x="10619" y="3"/>
                </a:cubicBezTo>
                <a:cubicBezTo>
                  <a:pt x="10737" y="12"/>
                  <a:pt x="11190" y="4"/>
                  <a:pt x="11092" y="20"/>
                </a:cubicBezTo>
                <a:cubicBezTo>
                  <a:pt x="11131" y="21"/>
                  <a:pt x="11151" y="18"/>
                  <a:pt x="11171" y="16"/>
                </a:cubicBezTo>
                <a:cubicBezTo>
                  <a:pt x="11230" y="18"/>
                  <a:pt x="11190" y="20"/>
                  <a:pt x="11210" y="21"/>
                </a:cubicBezTo>
                <a:cubicBezTo>
                  <a:pt x="11249" y="21"/>
                  <a:pt x="11309" y="25"/>
                  <a:pt x="11348" y="21"/>
                </a:cubicBezTo>
                <a:cubicBezTo>
                  <a:pt x="11269" y="18"/>
                  <a:pt x="11230" y="16"/>
                  <a:pt x="11249" y="9"/>
                </a:cubicBezTo>
                <a:cubicBezTo>
                  <a:pt x="11171" y="10"/>
                  <a:pt x="11092" y="5"/>
                  <a:pt x="11033" y="5"/>
                </a:cubicBezTo>
                <a:cubicBezTo>
                  <a:pt x="11249" y="2"/>
                  <a:pt x="11644" y="1"/>
                  <a:pt x="11880" y="12"/>
                </a:cubicBezTo>
                <a:cubicBezTo>
                  <a:pt x="11919" y="5"/>
                  <a:pt x="11998" y="18"/>
                  <a:pt x="12057" y="14"/>
                </a:cubicBezTo>
                <a:cubicBezTo>
                  <a:pt x="11978" y="11"/>
                  <a:pt x="11900" y="8"/>
                  <a:pt x="11900" y="3"/>
                </a:cubicBezTo>
                <a:cubicBezTo>
                  <a:pt x="11939" y="4"/>
                  <a:pt x="11998" y="6"/>
                  <a:pt x="12038" y="3"/>
                </a:cubicBezTo>
                <a:cubicBezTo>
                  <a:pt x="12175" y="9"/>
                  <a:pt x="12116" y="20"/>
                  <a:pt x="12274" y="19"/>
                </a:cubicBezTo>
                <a:cubicBezTo>
                  <a:pt x="12294" y="24"/>
                  <a:pt x="12254" y="35"/>
                  <a:pt x="12412" y="35"/>
                </a:cubicBezTo>
                <a:cubicBezTo>
                  <a:pt x="12333" y="22"/>
                  <a:pt x="12432" y="14"/>
                  <a:pt x="12136" y="5"/>
                </a:cubicBezTo>
                <a:cubicBezTo>
                  <a:pt x="12274" y="0"/>
                  <a:pt x="12491" y="6"/>
                  <a:pt x="12589" y="14"/>
                </a:cubicBezTo>
                <a:cubicBezTo>
                  <a:pt x="12550" y="19"/>
                  <a:pt x="12491" y="14"/>
                  <a:pt x="12471" y="19"/>
                </a:cubicBezTo>
                <a:cubicBezTo>
                  <a:pt x="12491" y="19"/>
                  <a:pt x="12471" y="21"/>
                  <a:pt x="12491" y="21"/>
                </a:cubicBezTo>
                <a:cubicBezTo>
                  <a:pt x="12629" y="20"/>
                  <a:pt x="12826" y="21"/>
                  <a:pt x="12904" y="30"/>
                </a:cubicBezTo>
                <a:cubicBezTo>
                  <a:pt x="12983" y="27"/>
                  <a:pt x="12924" y="24"/>
                  <a:pt x="12865" y="20"/>
                </a:cubicBezTo>
                <a:cubicBezTo>
                  <a:pt x="12845" y="22"/>
                  <a:pt x="12865" y="25"/>
                  <a:pt x="12806" y="22"/>
                </a:cubicBezTo>
                <a:cubicBezTo>
                  <a:pt x="12767" y="16"/>
                  <a:pt x="12845" y="19"/>
                  <a:pt x="12904" y="16"/>
                </a:cubicBezTo>
                <a:cubicBezTo>
                  <a:pt x="12845" y="14"/>
                  <a:pt x="12806" y="9"/>
                  <a:pt x="12767" y="12"/>
                </a:cubicBezTo>
                <a:cubicBezTo>
                  <a:pt x="12707" y="14"/>
                  <a:pt x="12786" y="17"/>
                  <a:pt x="12747" y="19"/>
                </a:cubicBezTo>
                <a:cubicBezTo>
                  <a:pt x="12530" y="18"/>
                  <a:pt x="12688" y="10"/>
                  <a:pt x="12589" y="4"/>
                </a:cubicBezTo>
                <a:cubicBezTo>
                  <a:pt x="12707" y="2"/>
                  <a:pt x="12904" y="13"/>
                  <a:pt x="12983" y="19"/>
                </a:cubicBezTo>
                <a:cubicBezTo>
                  <a:pt x="13023" y="18"/>
                  <a:pt x="13042" y="19"/>
                  <a:pt x="13082" y="16"/>
                </a:cubicBezTo>
                <a:cubicBezTo>
                  <a:pt x="13141" y="25"/>
                  <a:pt x="13259" y="32"/>
                  <a:pt x="13377" y="37"/>
                </a:cubicBezTo>
                <a:cubicBezTo>
                  <a:pt x="13318" y="43"/>
                  <a:pt x="13279" y="38"/>
                  <a:pt x="13239" y="35"/>
                </a:cubicBezTo>
                <a:cubicBezTo>
                  <a:pt x="13121" y="43"/>
                  <a:pt x="13259" y="49"/>
                  <a:pt x="13377" y="51"/>
                </a:cubicBezTo>
                <a:cubicBezTo>
                  <a:pt x="13417" y="46"/>
                  <a:pt x="13259" y="49"/>
                  <a:pt x="13358" y="42"/>
                </a:cubicBezTo>
                <a:cubicBezTo>
                  <a:pt x="13397" y="44"/>
                  <a:pt x="13417" y="43"/>
                  <a:pt x="13456" y="45"/>
                </a:cubicBezTo>
                <a:cubicBezTo>
                  <a:pt x="13417" y="56"/>
                  <a:pt x="13633" y="64"/>
                  <a:pt x="13515" y="75"/>
                </a:cubicBezTo>
                <a:cubicBezTo>
                  <a:pt x="13574" y="77"/>
                  <a:pt x="13614" y="77"/>
                  <a:pt x="13633" y="74"/>
                </a:cubicBezTo>
                <a:cubicBezTo>
                  <a:pt x="13555" y="72"/>
                  <a:pt x="13653" y="68"/>
                  <a:pt x="13693" y="68"/>
                </a:cubicBezTo>
                <a:cubicBezTo>
                  <a:pt x="13633" y="66"/>
                  <a:pt x="13574" y="64"/>
                  <a:pt x="13614" y="60"/>
                </a:cubicBezTo>
                <a:cubicBezTo>
                  <a:pt x="13712" y="61"/>
                  <a:pt x="13732" y="67"/>
                  <a:pt x="13850" y="72"/>
                </a:cubicBezTo>
                <a:cubicBezTo>
                  <a:pt x="13890" y="69"/>
                  <a:pt x="13909" y="67"/>
                  <a:pt x="13949" y="67"/>
                </a:cubicBezTo>
                <a:cubicBezTo>
                  <a:pt x="14008" y="71"/>
                  <a:pt x="14067" y="68"/>
                  <a:pt x="14087" y="73"/>
                </a:cubicBezTo>
                <a:cubicBezTo>
                  <a:pt x="14047" y="80"/>
                  <a:pt x="13988" y="71"/>
                  <a:pt x="13968" y="74"/>
                </a:cubicBezTo>
                <a:cubicBezTo>
                  <a:pt x="13988" y="76"/>
                  <a:pt x="14047" y="79"/>
                  <a:pt x="14027" y="82"/>
                </a:cubicBezTo>
                <a:cubicBezTo>
                  <a:pt x="13890" y="81"/>
                  <a:pt x="13771" y="72"/>
                  <a:pt x="13653" y="73"/>
                </a:cubicBezTo>
                <a:cubicBezTo>
                  <a:pt x="13732" y="80"/>
                  <a:pt x="13574" y="79"/>
                  <a:pt x="13515" y="81"/>
                </a:cubicBezTo>
                <a:cubicBezTo>
                  <a:pt x="13535" y="82"/>
                  <a:pt x="13555" y="83"/>
                  <a:pt x="13535" y="84"/>
                </a:cubicBezTo>
                <a:cubicBezTo>
                  <a:pt x="13436" y="77"/>
                  <a:pt x="13495" y="69"/>
                  <a:pt x="13476" y="63"/>
                </a:cubicBezTo>
                <a:cubicBezTo>
                  <a:pt x="13397" y="61"/>
                  <a:pt x="13318" y="51"/>
                  <a:pt x="13200" y="59"/>
                </a:cubicBezTo>
                <a:cubicBezTo>
                  <a:pt x="13279" y="61"/>
                  <a:pt x="13200" y="65"/>
                  <a:pt x="13180" y="68"/>
                </a:cubicBezTo>
                <a:cubicBezTo>
                  <a:pt x="13062" y="63"/>
                  <a:pt x="13101" y="56"/>
                  <a:pt x="13082" y="49"/>
                </a:cubicBezTo>
                <a:cubicBezTo>
                  <a:pt x="13141" y="50"/>
                  <a:pt x="13121" y="57"/>
                  <a:pt x="13200" y="55"/>
                </a:cubicBezTo>
                <a:cubicBezTo>
                  <a:pt x="13220" y="49"/>
                  <a:pt x="13141" y="50"/>
                  <a:pt x="13062" y="45"/>
                </a:cubicBezTo>
                <a:cubicBezTo>
                  <a:pt x="13062" y="42"/>
                  <a:pt x="13180" y="44"/>
                  <a:pt x="13121" y="41"/>
                </a:cubicBezTo>
                <a:cubicBezTo>
                  <a:pt x="12924" y="35"/>
                  <a:pt x="12826" y="30"/>
                  <a:pt x="12648" y="26"/>
                </a:cubicBezTo>
                <a:cubicBezTo>
                  <a:pt x="12648" y="28"/>
                  <a:pt x="12707" y="32"/>
                  <a:pt x="12707" y="34"/>
                </a:cubicBezTo>
                <a:cubicBezTo>
                  <a:pt x="12806" y="35"/>
                  <a:pt x="13062" y="40"/>
                  <a:pt x="13042" y="44"/>
                </a:cubicBezTo>
                <a:cubicBezTo>
                  <a:pt x="12904" y="45"/>
                  <a:pt x="12885" y="41"/>
                  <a:pt x="12747" y="42"/>
                </a:cubicBezTo>
                <a:cubicBezTo>
                  <a:pt x="12806" y="49"/>
                  <a:pt x="12885" y="45"/>
                  <a:pt x="12983" y="49"/>
                </a:cubicBezTo>
                <a:cubicBezTo>
                  <a:pt x="13082" y="55"/>
                  <a:pt x="13042" y="65"/>
                  <a:pt x="13003" y="68"/>
                </a:cubicBezTo>
                <a:cubicBezTo>
                  <a:pt x="13042" y="68"/>
                  <a:pt x="13082" y="69"/>
                  <a:pt x="13141" y="72"/>
                </a:cubicBezTo>
                <a:cubicBezTo>
                  <a:pt x="13161" y="68"/>
                  <a:pt x="13200" y="68"/>
                  <a:pt x="13259" y="71"/>
                </a:cubicBezTo>
                <a:cubicBezTo>
                  <a:pt x="13220" y="75"/>
                  <a:pt x="13062" y="71"/>
                  <a:pt x="13082" y="76"/>
                </a:cubicBezTo>
                <a:cubicBezTo>
                  <a:pt x="13141" y="75"/>
                  <a:pt x="13220" y="73"/>
                  <a:pt x="13279" y="74"/>
                </a:cubicBezTo>
                <a:cubicBezTo>
                  <a:pt x="13259" y="77"/>
                  <a:pt x="13239" y="81"/>
                  <a:pt x="13259" y="84"/>
                </a:cubicBezTo>
                <a:cubicBezTo>
                  <a:pt x="13180" y="79"/>
                  <a:pt x="13121" y="82"/>
                  <a:pt x="13062" y="83"/>
                </a:cubicBezTo>
                <a:cubicBezTo>
                  <a:pt x="13003" y="81"/>
                  <a:pt x="13042" y="79"/>
                  <a:pt x="12964" y="76"/>
                </a:cubicBezTo>
                <a:cubicBezTo>
                  <a:pt x="12983" y="75"/>
                  <a:pt x="13023" y="74"/>
                  <a:pt x="13042" y="74"/>
                </a:cubicBezTo>
                <a:cubicBezTo>
                  <a:pt x="12924" y="74"/>
                  <a:pt x="13003" y="67"/>
                  <a:pt x="12924" y="64"/>
                </a:cubicBezTo>
                <a:cubicBezTo>
                  <a:pt x="12845" y="71"/>
                  <a:pt x="12944" y="69"/>
                  <a:pt x="12826" y="74"/>
                </a:cubicBezTo>
                <a:cubicBezTo>
                  <a:pt x="12707" y="72"/>
                  <a:pt x="12570" y="71"/>
                  <a:pt x="12530" y="80"/>
                </a:cubicBezTo>
                <a:cubicBezTo>
                  <a:pt x="12510" y="79"/>
                  <a:pt x="12471" y="79"/>
                  <a:pt x="12451" y="77"/>
                </a:cubicBezTo>
                <a:cubicBezTo>
                  <a:pt x="12432" y="73"/>
                  <a:pt x="12510" y="72"/>
                  <a:pt x="12510" y="68"/>
                </a:cubicBezTo>
                <a:cubicBezTo>
                  <a:pt x="12392" y="71"/>
                  <a:pt x="12235" y="57"/>
                  <a:pt x="12038" y="64"/>
                </a:cubicBezTo>
                <a:cubicBezTo>
                  <a:pt x="12136" y="61"/>
                  <a:pt x="12156" y="74"/>
                  <a:pt x="12274" y="72"/>
                </a:cubicBezTo>
                <a:cubicBezTo>
                  <a:pt x="12254" y="71"/>
                  <a:pt x="12215" y="69"/>
                  <a:pt x="12235" y="68"/>
                </a:cubicBezTo>
                <a:cubicBezTo>
                  <a:pt x="12274" y="69"/>
                  <a:pt x="12294" y="66"/>
                  <a:pt x="12353" y="69"/>
                </a:cubicBezTo>
                <a:cubicBezTo>
                  <a:pt x="12313" y="83"/>
                  <a:pt x="12629" y="81"/>
                  <a:pt x="12629" y="85"/>
                </a:cubicBezTo>
                <a:cubicBezTo>
                  <a:pt x="12471" y="81"/>
                  <a:pt x="12313" y="87"/>
                  <a:pt x="12156" y="83"/>
                </a:cubicBezTo>
                <a:cubicBezTo>
                  <a:pt x="12175" y="82"/>
                  <a:pt x="12136" y="81"/>
                  <a:pt x="12116" y="80"/>
                </a:cubicBezTo>
                <a:cubicBezTo>
                  <a:pt x="12136" y="77"/>
                  <a:pt x="12156" y="76"/>
                  <a:pt x="12136" y="74"/>
                </a:cubicBezTo>
                <a:cubicBezTo>
                  <a:pt x="12057" y="73"/>
                  <a:pt x="12038" y="66"/>
                  <a:pt x="12018" y="68"/>
                </a:cubicBezTo>
                <a:cubicBezTo>
                  <a:pt x="12018" y="71"/>
                  <a:pt x="12077" y="73"/>
                  <a:pt x="12018" y="75"/>
                </a:cubicBezTo>
                <a:cubicBezTo>
                  <a:pt x="11998" y="75"/>
                  <a:pt x="11978" y="73"/>
                  <a:pt x="11959" y="74"/>
                </a:cubicBezTo>
                <a:cubicBezTo>
                  <a:pt x="11880" y="71"/>
                  <a:pt x="11900" y="64"/>
                  <a:pt x="11781" y="66"/>
                </a:cubicBezTo>
                <a:cubicBezTo>
                  <a:pt x="11762" y="69"/>
                  <a:pt x="11900" y="71"/>
                  <a:pt x="11860" y="74"/>
                </a:cubicBezTo>
                <a:cubicBezTo>
                  <a:pt x="11781" y="69"/>
                  <a:pt x="11742" y="76"/>
                  <a:pt x="11683" y="72"/>
                </a:cubicBezTo>
                <a:cubicBezTo>
                  <a:pt x="11722" y="68"/>
                  <a:pt x="11762" y="66"/>
                  <a:pt x="11683" y="64"/>
                </a:cubicBezTo>
                <a:cubicBezTo>
                  <a:pt x="11703" y="74"/>
                  <a:pt x="11545" y="65"/>
                  <a:pt x="11663" y="75"/>
                </a:cubicBezTo>
                <a:cubicBezTo>
                  <a:pt x="11781" y="72"/>
                  <a:pt x="11939" y="82"/>
                  <a:pt x="12057" y="75"/>
                </a:cubicBezTo>
                <a:cubicBezTo>
                  <a:pt x="12136" y="76"/>
                  <a:pt x="12038" y="85"/>
                  <a:pt x="12018" y="83"/>
                </a:cubicBezTo>
                <a:cubicBezTo>
                  <a:pt x="12018" y="81"/>
                  <a:pt x="11880" y="81"/>
                  <a:pt x="11860" y="79"/>
                </a:cubicBezTo>
                <a:cubicBezTo>
                  <a:pt x="11821" y="81"/>
                  <a:pt x="11860" y="82"/>
                  <a:pt x="11860" y="84"/>
                </a:cubicBezTo>
                <a:cubicBezTo>
                  <a:pt x="11841" y="84"/>
                  <a:pt x="11841" y="83"/>
                  <a:pt x="11821" y="84"/>
                </a:cubicBezTo>
                <a:cubicBezTo>
                  <a:pt x="11801" y="84"/>
                  <a:pt x="11781" y="84"/>
                  <a:pt x="11762" y="84"/>
                </a:cubicBezTo>
                <a:cubicBezTo>
                  <a:pt x="11781" y="82"/>
                  <a:pt x="11841" y="80"/>
                  <a:pt x="11801" y="77"/>
                </a:cubicBezTo>
                <a:cubicBezTo>
                  <a:pt x="11781" y="80"/>
                  <a:pt x="11762" y="77"/>
                  <a:pt x="11722" y="79"/>
                </a:cubicBezTo>
                <a:cubicBezTo>
                  <a:pt x="11683" y="81"/>
                  <a:pt x="11722" y="82"/>
                  <a:pt x="11683" y="84"/>
                </a:cubicBezTo>
                <a:cubicBezTo>
                  <a:pt x="11604" y="85"/>
                  <a:pt x="11644" y="82"/>
                  <a:pt x="11565" y="80"/>
                </a:cubicBezTo>
                <a:cubicBezTo>
                  <a:pt x="11604" y="87"/>
                  <a:pt x="11230" y="84"/>
                  <a:pt x="11407" y="81"/>
                </a:cubicBezTo>
                <a:cubicBezTo>
                  <a:pt x="11387" y="80"/>
                  <a:pt x="11348" y="77"/>
                  <a:pt x="11328" y="76"/>
                </a:cubicBezTo>
                <a:cubicBezTo>
                  <a:pt x="11269" y="83"/>
                  <a:pt x="11171" y="77"/>
                  <a:pt x="11112" y="80"/>
                </a:cubicBezTo>
                <a:cubicBezTo>
                  <a:pt x="11092" y="81"/>
                  <a:pt x="11131" y="82"/>
                  <a:pt x="11112" y="84"/>
                </a:cubicBezTo>
                <a:cubicBezTo>
                  <a:pt x="11052" y="84"/>
                  <a:pt x="10993" y="79"/>
                  <a:pt x="10934" y="84"/>
                </a:cubicBezTo>
                <a:cubicBezTo>
                  <a:pt x="10855" y="83"/>
                  <a:pt x="10895" y="76"/>
                  <a:pt x="10836" y="79"/>
                </a:cubicBezTo>
                <a:cubicBezTo>
                  <a:pt x="10855" y="88"/>
                  <a:pt x="10501" y="88"/>
                  <a:pt x="10402" y="79"/>
                </a:cubicBezTo>
                <a:cubicBezTo>
                  <a:pt x="10304" y="77"/>
                  <a:pt x="10422" y="85"/>
                  <a:pt x="10343" y="83"/>
                </a:cubicBezTo>
                <a:cubicBezTo>
                  <a:pt x="10383" y="81"/>
                  <a:pt x="10245" y="79"/>
                  <a:pt x="10245" y="81"/>
                </a:cubicBezTo>
                <a:cubicBezTo>
                  <a:pt x="10264" y="83"/>
                  <a:pt x="10225" y="85"/>
                  <a:pt x="10225" y="87"/>
                </a:cubicBezTo>
                <a:cubicBezTo>
                  <a:pt x="10126" y="85"/>
                  <a:pt x="10264" y="82"/>
                  <a:pt x="10166" y="80"/>
                </a:cubicBezTo>
                <a:cubicBezTo>
                  <a:pt x="10166" y="82"/>
                  <a:pt x="10126" y="81"/>
                  <a:pt x="10126" y="82"/>
                </a:cubicBezTo>
                <a:cubicBezTo>
                  <a:pt x="10205" y="83"/>
                  <a:pt x="10126" y="90"/>
                  <a:pt x="10146" y="85"/>
                </a:cubicBezTo>
                <a:cubicBezTo>
                  <a:pt x="10087" y="84"/>
                  <a:pt x="10107" y="77"/>
                  <a:pt x="10028" y="80"/>
                </a:cubicBezTo>
                <a:cubicBezTo>
                  <a:pt x="10008" y="83"/>
                  <a:pt x="10087" y="88"/>
                  <a:pt x="9989" y="89"/>
                </a:cubicBezTo>
                <a:cubicBezTo>
                  <a:pt x="9969" y="82"/>
                  <a:pt x="9811" y="75"/>
                  <a:pt x="9752" y="82"/>
                </a:cubicBezTo>
                <a:cubicBezTo>
                  <a:pt x="9713" y="79"/>
                  <a:pt x="9713" y="69"/>
                  <a:pt x="9614" y="74"/>
                </a:cubicBezTo>
                <a:cubicBezTo>
                  <a:pt x="9654" y="75"/>
                  <a:pt x="9673" y="76"/>
                  <a:pt x="9634" y="79"/>
                </a:cubicBezTo>
                <a:cubicBezTo>
                  <a:pt x="9614" y="77"/>
                  <a:pt x="9594" y="76"/>
                  <a:pt x="9575" y="77"/>
                </a:cubicBezTo>
                <a:cubicBezTo>
                  <a:pt x="9594" y="88"/>
                  <a:pt x="9851" y="80"/>
                  <a:pt x="9851" y="89"/>
                </a:cubicBezTo>
                <a:cubicBezTo>
                  <a:pt x="9732" y="85"/>
                  <a:pt x="9634" y="90"/>
                  <a:pt x="9535" y="85"/>
                </a:cubicBezTo>
                <a:cubicBezTo>
                  <a:pt x="9496" y="84"/>
                  <a:pt x="9516" y="82"/>
                  <a:pt x="9496" y="81"/>
                </a:cubicBezTo>
                <a:cubicBezTo>
                  <a:pt x="9417" y="85"/>
                  <a:pt x="9397" y="69"/>
                  <a:pt x="9279" y="79"/>
                </a:cubicBezTo>
                <a:cubicBezTo>
                  <a:pt x="9417" y="79"/>
                  <a:pt x="9358" y="84"/>
                  <a:pt x="9496" y="87"/>
                </a:cubicBezTo>
                <a:cubicBezTo>
                  <a:pt x="9358" y="91"/>
                  <a:pt x="9220" y="85"/>
                  <a:pt x="9082" y="87"/>
                </a:cubicBezTo>
                <a:cubicBezTo>
                  <a:pt x="9122" y="81"/>
                  <a:pt x="9181" y="89"/>
                  <a:pt x="9200" y="83"/>
                </a:cubicBezTo>
                <a:cubicBezTo>
                  <a:pt x="9181" y="83"/>
                  <a:pt x="9181" y="81"/>
                  <a:pt x="9181" y="81"/>
                </a:cubicBezTo>
                <a:cubicBezTo>
                  <a:pt x="9102" y="84"/>
                  <a:pt x="8964" y="82"/>
                  <a:pt x="9023" y="90"/>
                </a:cubicBezTo>
                <a:cubicBezTo>
                  <a:pt x="9003" y="89"/>
                  <a:pt x="8984" y="89"/>
                  <a:pt x="8984" y="90"/>
                </a:cubicBezTo>
                <a:cubicBezTo>
                  <a:pt x="8944" y="89"/>
                  <a:pt x="8925" y="90"/>
                  <a:pt x="8905" y="89"/>
                </a:cubicBezTo>
                <a:cubicBezTo>
                  <a:pt x="8944" y="87"/>
                  <a:pt x="8925" y="85"/>
                  <a:pt x="8885" y="83"/>
                </a:cubicBezTo>
                <a:cubicBezTo>
                  <a:pt x="8964" y="81"/>
                  <a:pt x="8964" y="79"/>
                  <a:pt x="8865" y="74"/>
                </a:cubicBezTo>
                <a:cubicBezTo>
                  <a:pt x="8865" y="77"/>
                  <a:pt x="8846" y="79"/>
                  <a:pt x="8787" y="80"/>
                </a:cubicBezTo>
                <a:cubicBezTo>
                  <a:pt x="8885" y="81"/>
                  <a:pt x="8826" y="84"/>
                  <a:pt x="8846" y="87"/>
                </a:cubicBezTo>
                <a:cubicBezTo>
                  <a:pt x="8787" y="90"/>
                  <a:pt x="8747" y="93"/>
                  <a:pt x="8668" y="89"/>
                </a:cubicBezTo>
                <a:cubicBezTo>
                  <a:pt x="8708" y="83"/>
                  <a:pt x="8747" y="87"/>
                  <a:pt x="8787" y="85"/>
                </a:cubicBezTo>
                <a:cubicBezTo>
                  <a:pt x="8688" y="84"/>
                  <a:pt x="8826" y="81"/>
                  <a:pt x="8728" y="79"/>
                </a:cubicBezTo>
                <a:cubicBezTo>
                  <a:pt x="8728" y="82"/>
                  <a:pt x="8747" y="87"/>
                  <a:pt x="8668" y="84"/>
                </a:cubicBezTo>
                <a:cubicBezTo>
                  <a:pt x="8688" y="80"/>
                  <a:pt x="8531" y="82"/>
                  <a:pt x="8550" y="76"/>
                </a:cubicBezTo>
                <a:cubicBezTo>
                  <a:pt x="8452" y="84"/>
                  <a:pt x="8452" y="72"/>
                  <a:pt x="8373" y="76"/>
                </a:cubicBezTo>
                <a:cubicBezTo>
                  <a:pt x="8412" y="80"/>
                  <a:pt x="8334" y="83"/>
                  <a:pt x="8393" y="85"/>
                </a:cubicBezTo>
                <a:cubicBezTo>
                  <a:pt x="8373" y="83"/>
                  <a:pt x="8412" y="80"/>
                  <a:pt x="8471" y="80"/>
                </a:cubicBezTo>
                <a:cubicBezTo>
                  <a:pt x="8531" y="85"/>
                  <a:pt x="8570" y="81"/>
                  <a:pt x="8649" y="88"/>
                </a:cubicBezTo>
                <a:cubicBezTo>
                  <a:pt x="8491" y="90"/>
                  <a:pt x="8314" y="90"/>
                  <a:pt x="8215" y="87"/>
                </a:cubicBezTo>
                <a:cubicBezTo>
                  <a:pt x="8136" y="95"/>
                  <a:pt x="7821" y="95"/>
                  <a:pt x="7762" y="82"/>
                </a:cubicBezTo>
                <a:cubicBezTo>
                  <a:pt x="7762" y="89"/>
                  <a:pt x="7703" y="82"/>
                  <a:pt x="7664" y="84"/>
                </a:cubicBezTo>
                <a:cubicBezTo>
                  <a:pt x="7605" y="89"/>
                  <a:pt x="7742" y="88"/>
                  <a:pt x="7723" y="91"/>
                </a:cubicBezTo>
                <a:cubicBezTo>
                  <a:pt x="7605" y="91"/>
                  <a:pt x="7585" y="81"/>
                  <a:pt x="7467" y="83"/>
                </a:cubicBezTo>
                <a:cubicBezTo>
                  <a:pt x="7467" y="87"/>
                  <a:pt x="7545" y="85"/>
                  <a:pt x="7545" y="91"/>
                </a:cubicBezTo>
                <a:cubicBezTo>
                  <a:pt x="7506" y="89"/>
                  <a:pt x="7467" y="90"/>
                  <a:pt x="7427" y="88"/>
                </a:cubicBezTo>
                <a:cubicBezTo>
                  <a:pt x="7447" y="85"/>
                  <a:pt x="7486" y="77"/>
                  <a:pt x="7388" y="80"/>
                </a:cubicBezTo>
                <a:cubicBezTo>
                  <a:pt x="7388" y="84"/>
                  <a:pt x="7447" y="89"/>
                  <a:pt x="7368" y="93"/>
                </a:cubicBezTo>
                <a:cubicBezTo>
                  <a:pt x="7289" y="90"/>
                  <a:pt x="7250" y="93"/>
                  <a:pt x="7171" y="91"/>
                </a:cubicBezTo>
                <a:cubicBezTo>
                  <a:pt x="7210" y="84"/>
                  <a:pt x="7368" y="92"/>
                  <a:pt x="7329" y="85"/>
                </a:cubicBezTo>
                <a:cubicBezTo>
                  <a:pt x="7289" y="87"/>
                  <a:pt x="7033" y="82"/>
                  <a:pt x="7191" y="82"/>
                </a:cubicBezTo>
                <a:cubicBezTo>
                  <a:pt x="7112" y="80"/>
                  <a:pt x="7132" y="72"/>
                  <a:pt x="7033" y="75"/>
                </a:cubicBezTo>
                <a:cubicBezTo>
                  <a:pt x="7151" y="80"/>
                  <a:pt x="6954" y="85"/>
                  <a:pt x="7151" y="90"/>
                </a:cubicBezTo>
                <a:cubicBezTo>
                  <a:pt x="7053" y="95"/>
                  <a:pt x="6935" y="91"/>
                  <a:pt x="6816" y="91"/>
                </a:cubicBezTo>
                <a:cubicBezTo>
                  <a:pt x="6876" y="87"/>
                  <a:pt x="6935" y="88"/>
                  <a:pt x="7013" y="85"/>
                </a:cubicBezTo>
                <a:cubicBezTo>
                  <a:pt x="6935" y="85"/>
                  <a:pt x="6974" y="84"/>
                  <a:pt x="6915" y="81"/>
                </a:cubicBezTo>
                <a:cubicBezTo>
                  <a:pt x="6935" y="89"/>
                  <a:pt x="6836" y="80"/>
                  <a:pt x="6797" y="82"/>
                </a:cubicBezTo>
                <a:cubicBezTo>
                  <a:pt x="6718" y="87"/>
                  <a:pt x="6816" y="89"/>
                  <a:pt x="6757" y="92"/>
                </a:cubicBezTo>
                <a:cubicBezTo>
                  <a:pt x="6659" y="93"/>
                  <a:pt x="6679" y="85"/>
                  <a:pt x="6580" y="87"/>
                </a:cubicBezTo>
                <a:cubicBezTo>
                  <a:pt x="6560" y="89"/>
                  <a:pt x="6600" y="91"/>
                  <a:pt x="6580" y="93"/>
                </a:cubicBezTo>
                <a:cubicBezTo>
                  <a:pt x="6521" y="87"/>
                  <a:pt x="6422" y="87"/>
                  <a:pt x="6383" y="95"/>
                </a:cubicBezTo>
                <a:cubicBezTo>
                  <a:pt x="6245" y="91"/>
                  <a:pt x="6245" y="95"/>
                  <a:pt x="6127" y="87"/>
                </a:cubicBezTo>
                <a:cubicBezTo>
                  <a:pt x="6127" y="91"/>
                  <a:pt x="5989" y="92"/>
                  <a:pt x="5930" y="95"/>
                </a:cubicBezTo>
                <a:cubicBezTo>
                  <a:pt x="5812" y="90"/>
                  <a:pt x="5831" y="87"/>
                  <a:pt x="5753" y="87"/>
                </a:cubicBezTo>
                <a:cubicBezTo>
                  <a:pt x="5851" y="91"/>
                  <a:pt x="5654" y="92"/>
                  <a:pt x="5693" y="96"/>
                </a:cubicBezTo>
                <a:cubicBezTo>
                  <a:pt x="5595" y="93"/>
                  <a:pt x="5516" y="89"/>
                  <a:pt x="5437" y="96"/>
                </a:cubicBezTo>
                <a:cubicBezTo>
                  <a:pt x="5358" y="91"/>
                  <a:pt x="5260" y="88"/>
                  <a:pt x="5181" y="93"/>
                </a:cubicBezTo>
                <a:cubicBezTo>
                  <a:pt x="5122" y="91"/>
                  <a:pt x="5083" y="89"/>
                  <a:pt x="5024" y="87"/>
                </a:cubicBezTo>
                <a:cubicBezTo>
                  <a:pt x="4984" y="92"/>
                  <a:pt x="4905" y="88"/>
                  <a:pt x="4866" y="91"/>
                </a:cubicBezTo>
                <a:cubicBezTo>
                  <a:pt x="4925" y="93"/>
                  <a:pt x="5043" y="90"/>
                  <a:pt x="5004" y="96"/>
                </a:cubicBezTo>
                <a:cubicBezTo>
                  <a:pt x="4866" y="97"/>
                  <a:pt x="4708" y="89"/>
                  <a:pt x="4570" y="97"/>
                </a:cubicBezTo>
                <a:cubicBezTo>
                  <a:pt x="4472" y="91"/>
                  <a:pt x="4432" y="88"/>
                  <a:pt x="4334" y="92"/>
                </a:cubicBezTo>
                <a:cubicBezTo>
                  <a:pt x="4393" y="93"/>
                  <a:pt x="4511" y="93"/>
                  <a:pt x="4472" y="99"/>
                </a:cubicBezTo>
                <a:cubicBezTo>
                  <a:pt x="4413" y="97"/>
                  <a:pt x="4334" y="98"/>
                  <a:pt x="4275" y="96"/>
                </a:cubicBezTo>
                <a:cubicBezTo>
                  <a:pt x="4275" y="89"/>
                  <a:pt x="4354" y="88"/>
                  <a:pt x="4373" y="85"/>
                </a:cubicBezTo>
                <a:cubicBezTo>
                  <a:pt x="4295" y="89"/>
                  <a:pt x="4196" y="82"/>
                  <a:pt x="4137" y="88"/>
                </a:cubicBezTo>
                <a:cubicBezTo>
                  <a:pt x="4176" y="89"/>
                  <a:pt x="4216" y="87"/>
                  <a:pt x="4275" y="90"/>
                </a:cubicBezTo>
                <a:cubicBezTo>
                  <a:pt x="4196" y="95"/>
                  <a:pt x="4216" y="97"/>
                  <a:pt x="4137" y="100"/>
                </a:cubicBezTo>
                <a:cubicBezTo>
                  <a:pt x="4078" y="97"/>
                  <a:pt x="3960" y="98"/>
                  <a:pt x="3841" y="97"/>
                </a:cubicBezTo>
                <a:cubicBezTo>
                  <a:pt x="3822" y="91"/>
                  <a:pt x="3763" y="85"/>
                  <a:pt x="3625" y="85"/>
                </a:cubicBezTo>
                <a:cubicBezTo>
                  <a:pt x="3684" y="88"/>
                  <a:pt x="3644" y="89"/>
                  <a:pt x="3704" y="89"/>
                </a:cubicBezTo>
                <a:cubicBezTo>
                  <a:pt x="3684" y="93"/>
                  <a:pt x="3625" y="93"/>
                  <a:pt x="3585" y="93"/>
                </a:cubicBezTo>
                <a:cubicBezTo>
                  <a:pt x="3585" y="95"/>
                  <a:pt x="3605" y="95"/>
                  <a:pt x="3585" y="96"/>
                </a:cubicBezTo>
                <a:cubicBezTo>
                  <a:pt x="3664" y="96"/>
                  <a:pt x="3782" y="90"/>
                  <a:pt x="3802" y="98"/>
                </a:cubicBezTo>
                <a:cubicBezTo>
                  <a:pt x="3684" y="101"/>
                  <a:pt x="3605" y="97"/>
                  <a:pt x="3526" y="100"/>
                </a:cubicBezTo>
                <a:cubicBezTo>
                  <a:pt x="3467" y="95"/>
                  <a:pt x="3329" y="93"/>
                  <a:pt x="3250" y="95"/>
                </a:cubicBezTo>
                <a:cubicBezTo>
                  <a:pt x="3309" y="92"/>
                  <a:pt x="3231" y="90"/>
                  <a:pt x="3231" y="88"/>
                </a:cubicBezTo>
                <a:cubicBezTo>
                  <a:pt x="3172" y="98"/>
                  <a:pt x="3329" y="95"/>
                  <a:pt x="3369" y="100"/>
                </a:cubicBezTo>
                <a:cubicBezTo>
                  <a:pt x="3172" y="99"/>
                  <a:pt x="3073" y="105"/>
                  <a:pt x="3034" y="93"/>
                </a:cubicBezTo>
                <a:cubicBezTo>
                  <a:pt x="3034" y="96"/>
                  <a:pt x="3034" y="98"/>
                  <a:pt x="3014" y="100"/>
                </a:cubicBezTo>
                <a:cubicBezTo>
                  <a:pt x="2935" y="95"/>
                  <a:pt x="2876" y="101"/>
                  <a:pt x="2817" y="103"/>
                </a:cubicBezTo>
                <a:cubicBezTo>
                  <a:pt x="2738" y="101"/>
                  <a:pt x="2718" y="93"/>
                  <a:pt x="2679" y="96"/>
                </a:cubicBezTo>
                <a:cubicBezTo>
                  <a:pt x="2640" y="98"/>
                  <a:pt x="2699" y="104"/>
                  <a:pt x="2620" y="101"/>
                </a:cubicBezTo>
                <a:cubicBezTo>
                  <a:pt x="2620" y="100"/>
                  <a:pt x="2600" y="93"/>
                  <a:pt x="2541" y="96"/>
                </a:cubicBezTo>
                <a:cubicBezTo>
                  <a:pt x="2521" y="98"/>
                  <a:pt x="2600" y="100"/>
                  <a:pt x="2521" y="104"/>
                </a:cubicBezTo>
                <a:cubicBezTo>
                  <a:pt x="2482" y="96"/>
                  <a:pt x="2364" y="96"/>
                  <a:pt x="2305" y="88"/>
                </a:cubicBezTo>
                <a:cubicBezTo>
                  <a:pt x="2305" y="91"/>
                  <a:pt x="2285" y="89"/>
                  <a:pt x="2246" y="92"/>
                </a:cubicBezTo>
                <a:cubicBezTo>
                  <a:pt x="2344" y="96"/>
                  <a:pt x="2305" y="98"/>
                  <a:pt x="2403" y="99"/>
                </a:cubicBezTo>
                <a:cubicBezTo>
                  <a:pt x="2324" y="100"/>
                  <a:pt x="2167" y="108"/>
                  <a:pt x="2127" y="100"/>
                </a:cubicBezTo>
                <a:cubicBezTo>
                  <a:pt x="2167" y="101"/>
                  <a:pt x="2186" y="99"/>
                  <a:pt x="2167" y="98"/>
                </a:cubicBezTo>
                <a:cubicBezTo>
                  <a:pt x="2029" y="99"/>
                  <a:pt x="2009" y="89"/>
                  <a:pt x="1930" y="84"/>
                </a:cubicBezTo>
                <a:cubicBezTo>
                  <a:pt x="1773" y="93"/>
                  <a:pt x="2068" y="95"/>
                  <a:pt x="2049" y="101"/>
                </a:cubicBezTo>
                <a:cubicBezTo>
                  <a:pt x="1871" y="106"/>
                  <a:pt x="1536" y="95"/>
                  <a:pt x="1654" y="83"/>
                </a:cubicBezTo>
                <a:cubicBezTo>
                  <a:pt x="1576" y="84"/>
                  <a:pt x="1477" y="81"/>
                  <a:pt x="1398" y="85"/>
                </a:cubicBezTo>
                <a:cubicBezTo>
                  <a:pt x="1576" y="91"/>
                  <a:pt x="1654" y="93"/>
                  <a:pt x="1654" y="104"/>
                </a:cubicBezTo>
                <a:cubicBezTo>
                  <a:pt x="1477" y="103"/>
                  <a:pt x="1517" y="96"/>
                  <a:pt x="1339" y="91"/>
                </a:cubicBezTo>
                <a:cubicBezTo>
                  <a:pt x="1300" y="93"/>
                  <a:pt x="1280" y="92"/>
                  <a:pt x="1241" y="95"/>
                </a:cubicBezTo>
                <a:cubicBezTo>
                  <a:pt x="1359" y="93"/>
                  <a:pt x="1280" y="103"/>
                  <a:pt x="1379" y="101"/>
                </a:cubicBezTo>
                <a:cubicBezTo>
                  <a:pt x="1201" y="104"/>
                  <a:pt x="1024" y="100"/>
                  <a:pt x="866" y="103"/>
                </a:cubicBezTo>
                <a:cubicBezTo>
                  <a:pt x="788" y="91"/>
                  <a:pt x="394" y="100"/>
                  <a:pt x="374" y="89"/>
                </a:cubicBezTo>
                <a:moveTo>
                  <a:pt x="13141" y="37"/>
                </a:moveTo>
                <a:cubicBezTo>
                  <a:pt x="13141" y="35"/>
                  <a:pt x="13141" y="34"/>
                  <a:pt x="13180" y="32"/>
                </a:cubicBezTo>
                <a:cubicBezTo>
                  <a:pt x="13141" y="32"/>
                  <a:pt x="13121" y="30"/>
                  <a:pt x="13101" y="29"/>
                </a:cubicBezTo>
                <a:cubicBezTo>
                  <a:pt x="13082" y="30"/>
                  <a:pt x="13062" y="32"/>
                  <a:pt x="13042" y="30"/>
                </a:cubicBezTo>
                <a:cubicBezTo>
                  <a:pt x="13003" y="33"/>
                  <a:pt x="13121" y="35"/>
                  <a:pt x="13141" y="37"/>
                </a:cubicBezTo>
                <a:moveTo>
                  <a:pt x="7762" y="8"/>
                </a:moveTo>
                <a:cubicBezTo>
                  <a:pt x="7723" y="12"/>
                  <a:pt x="7644" y="8"/>
                  <a:pt x="7644" y="13"/>
                </a:cubicBezTo>
                <a:cubicBezTo>
                  <a:pt x="7782" y="10"/>
                  <a:pt x="7880" y="14"/>
                  <a:pt x="7939" y="20"/>
                </a:cubicBezTo>
                <a:cubicBezTo>
                  <a:pt x="7959" y="14"/>
                  <a:pt x="7861" y="11"/>
                  <a:pt x="7762" y="8"/>
                </a:cubicBezTo>
                <a:moveTo>
                  <a:pt x="8136" y="20"/>
                </a:moveTo>
                <a:cubicBezTo>
                  <a:pt x="8117" y="25"/>
                  <a:pt x="8255" y="28"/>
                  <a:pt x="8294" y="24"/>
                </a:cubicBezTo>
                <a:cubicBezTo>
                  <a:pt x="8314" y="25"/>
                  <a:pt x="8294" y="26"/>
                  <a:pt x="8274" y="27"/>
                </a:cubicBezTo>
                <a:cubicBezTo>
                  <a:pt x="8334" y="32"/>
                  <a:pt x="8353" y="27"/>
                  <a:pt x="8412" y="29"/>
                </a:cubicBezTo>
                <a:cubicBezTo>
                  <a:pt x="8393" y="26"/>
                  <a:pt x="8314" y="25"/>
                  <a:pt x="8255" y="19"/>
                </a:cubicBezTo>
                <a:cubicBezTo>
                  <a:pt x="8215" y="20"/>
                  <a:pt x="8176" y="24"/>
                  <a:pt x="8136" y="20"/>
                </a:cubicBezTo>
                <a:moveTo>
                  <a:pt x="8393" y="33"/>
                </a:moveTo>
                <a:cubicBezTo>
                  <a:pt x="8432" y="34"/>
                  <a:pt x="8452" y="35"/>
                  <a:pt x="8491" y="36"/>
                </a:cubicBezTo>
                <a:cubicBezTo>
                  <a:pt x="8531" y="30"/>
                  <a:pt x="8412" y="32"/>
                  <a:pt x="8550" y="27"/>
                </a:cubicBezTo>
                <a:cubicBezTo>
                  <a:pt x="8550" y="27"/>
                  <a:pt x="8570" y="28"/>
                  <a:pt x="8590" y="28"/>
                </a:cubicBezTo>
                <a:cubicBezTo>
                  <a:pt x="8629" y="25"/>
                  <a:pt x="8531" y="28"/>
                  <a:pt x="8491" y="25"/>
                </a:cubicBezTo>
                <a:cubicBezTo>
                  <a:pt x="8511" y="28"/>
                  <a:pt x="8432" y="29"/>
                  <a:pt x="8452" y="25"/>
                </a:cubicBezTo>
                <a:cubicBezTo>
                  <a:pt x="8432" y="21"/>
                  <a:pt x="8432" y="30"/>
                  <a:pt x="8393" y="33"/>
                </a:cubicBezTo>
                <a:moveTo>
                  <a:pt x="8274" y="12"/>
                </a:moveTo>
                <a:cubicBezTo>
                  <a:pt x="8235" y="16"/>
                  <a:pt x="8314" y="19"/>
                  <a:pt x="8373" y="19"/>
                </a:cubicBezTo>
                <a:cubicBezTo>
                  <a:pt x="8412" y="16"/>
                  <a:pt x="8314" y="12"/>
                  <a:pt x="8274" y="12"/>
                </a:cubicBezTo>
                <a:moveTo>
                  <a:pt x="8550" y="14"/>
                </a:moveTo>
                <a:cubicBezTo>
                  <a:pt x="8550" y="17"/>
                  <a:pt x="8550" y="18"/>
                  <a:pt x="8531" y="20"/>
                </a:cubicBezTo>
                <a:cubicBezTo>
                  <a:pt x="8590" y="24"/>
                  <a:pt x="8629" y="21"/>
                  <a:pt x="8668" y="22"/>
                </a:cubicBezTo>
                <a:cubicBezTo>
                  <a:pt x="8708" y="19"/>
                  <a:pt x="8590" y="18"/>
                  <a:pt x="8550" y="14"/>
                </a:cubicBezTo>
                <a:moveTo>
                  <a:pt x="9023" y="44"/>
                </a:moveTo>
                <a:cubicBezTo>
                  <a:pt x="8984" y="49"/>
                  <a:pt x="9102" y="46"/>
                  <a:pt x="9122" y="46"/>
                </a:cubicBezTo>
                <a:cubicBezTo>
                  <a:pt x="9122" y="44"/>
                  <a:pt x="9102" y="42"/>
                  <a:pt x="9122" y="38"/>
                </a:cubicBezTo>
                <a:cubicBezTo>
                  <a:pt x="9102" y="32"/>
                  <a:pt x="9102" y="51"/>
                  <a:pt x="9023" y="44"/>
                </a:cubicBezTo>
                <a:moveTo>
                  <a:pt x="9260" y="56"/>
                </a:moveTo>
                <a:cubicBezTo>
                  <a:pt x="9319" y="51"/>
                  <a:pt x="9279" y="46"/>
                  <a:pt x="9260" y="43"/>
                </a:cubicBezTo>
                <a:cubicBezTo>
                  <a:pt x="9200" y="48"/>
                  <a:pt x="9161" y="52"/>
                  <a:pt x="9260" y="56"/>
                </a:cubicBezTo>
                <a:moveTo>
                  <a:pt x="9023" y="16"/>
                </a:moveTo>
                <a:cubicBezTo>
                  <a:pt x="9003" y="17"/>
                  <a:pt x="9082" y="21"/>
                  <a:pt x="8984" y="18"/>
                </a:cubicBezTo>
                <a:cubicBezTo>
                  <a:pt x="8984" y="25"/>
                  <a:pt x="8865" y="19"/>
                  <a:pt x="8925" y="25"/>
                </a:cubicBezTo>
                <a:cubicBezTo>
                  <a:pt x="9102" y="26"/>
                  <a:pt x="9062" y="24"/>
                  <a:pt x="9200" y="26"/>
                </a:cubicBezTo>
                <a:cubicBezTo>
                  <a:pt x="9240" y="27"/>
                  <a:pt x="9200" y="22"/>
                  <a:pt x="9260" y="24"/>
                </a:cubicBezTo>
                <a:cubicBezTo>
                  <a:pt x="9240" y="17"/>
                  <a:pt x="9043" y="26"/>
                  <a:pt x="9023" y="16"/>
                </a:cubicBezTo>
                <a:moveTo>
                  <a:pt x="9319" y="37"/>
                </a:moveTo>
                <a:cubicBezTo>
                  <a:pt x="9338" y="36"/>
                  <a:pt x="9319" y="35"/>
                  <a:pt x="9299" y="34"/>
                </a:cubicBezTo>
                <a:cubicBezTo>
                  <a:pt x="9319" y="34"/>
                  <a:pt x="9338" y="33"/>
                  <a:pt x="9378" y="32"/>
                </a:cubicBezTo>
                <a:cubicBezTo>
                  <a:pt x="9279" y="26"/>
                  <a:pt x="9200" y="35"/>
                  <a:pt x="9319" y="37"/>
                </a:cubicBezTo>
                <a:moveTo>
                  <a:pt x="9378" y="19"/>
                </a:moveTo>
                <a:cubicBezTo>
                  <a:pt x="9358" y="18"/>
                  <a:pt x="9299" y="19"/>
                  <a:pt x="9319" y="17"/>
                </a:cubicBezTo>
                <a:cubicBezTo>
                  <a:pt x="9240" y="13"/>
                  <a:pt x="9279" y="24"/>
                  <a:pt x="9319" y="19"/>
                </a:cubicBezTo>
                <a:cubicBezTo>
                  <a:pt x="9319" y="21"/>
                  <a:pt x="9319" y="32"/>
                  <a:pt x="9417" y="25"/>
                </a:cubicBezTo>
                <a:cubicBezTo>
                  <a:pt x="9397" y="24"/>
                  <a:pt x="9397" y="25"/>
                  <a:pt x="9378" y="26"/>
                </a:cubicBezTo>
                <a:cubicBezTo>
                  <a:pt x="9378" y="24"/>
                  <a:pt x="9378" y="21"/>
                  <a:pt x="9378" y="19"/>
                </a:cubicBezTo>
                <a:moveTo>
                  <a:pt x="9575" y="29"/>
                </a:moveTo>
                <a:cubicBezTo>
                  <a:pt x="9594" y="32"/>
                  <a:pt x="9634" y="33"/>
                  <a:pt x="9614" y="34"/>
                </a:cubicBezTo>
                <a:cubicBezTo>
                  <a:pt x="9713" y="37"/>
                  <a:pt x="9654" y="26"/>
                  <a:pt x="9732" y="29"/>
                </a:cubicBezTo>
                <a:cubicBezTo>
                  <a:pt x="9752" y="26"/>
                  <a:pt x="9594" y="25"/>
                  <a:pt x="9575" y="29"/>
                </a:cubicBezTo>
                <a:moveTo>
                  <a:pt x="9910" y="35"/>
                </a:moveTo>
                <a:cubicBezTo>
                  <a:pt x="9870" y="38"/>
                  <a:pt x="9851" y="42"/>
                  <a:pt x="9910" y="44"/>
                </a:cubicBezTo>
                <a:cubicBezTo>
                  <a:pt x="9969" y="41"/>
                  <a:pt x="10008" y="37"/>
                  <a:pt x="9910" y="35"/>
                </a:cubicBezTo>
                <a:moveTo>
                  <a:pt x="10402" y="58"/>
                </a:moveTo>
                <a:cubicBezTo>
                  <a:pt x="10422" y="51"/>
                  <a:pt x="10284" y="55"/>
                  <a:pt x="10245" y="55"/>
                </a:cubicBezTo>
                <a:cubicBezTo>
                  <a:pt x="10225" y="59"/>
                  <a:pt x="10363" y="56"/>
                  <a:pt x="10402" y="58"/>
                </a:cubicBezTo>
                <a:moveTo>
                  <a:pt x="10166" y="46"/>
                </a:moveTo>
                <a:cubicBezTo>
                  <a:pt x="10186" y="50"/>
                  <a:pt x="10304" y="49"/>
                  <a:pt x="10383" y="52"/>
                </a:cubicBezTo>
                <a:cubicBezTo>
                  <a:pt x="10422" y="46"/>
                  <a:pt x="10304" y="49"/>
                  <a:pt x="10245" y="44"/>
                </a:cubicBezTo>
                <a:cubicBezTo>
                  <a:pt x="10205" y="45"/>
                  <a:pt x="10186" y="48"/>
                  <a:pt x="10166" y="46"/>
                </a:cubicBezTo>
                <a:moveTo>
                  <a:pt x="10186" y="27"/>
                </a:moveTo>
                <a:cubicBezTo>
                  <a:pt x="10107" y="27"/>
                  <a:pt x="10146" y="25"/>
                  <a:pt x="10087" y="22"/>
                </a:cubicBezTo>
                <a:cubicBezTo>
                  <a:pt x="10067" y="24"/>
                  <a:pt x="10067" y="25"/>
                  <a:pt x="10048" y="27"/>
                </a:cubicBezTo>
                <a:cubicBezTo>
                  <a:pt x="10146" y="26"/>
                  <a:pt x="10048" y="32"/>
                  <a:pt x="10146" y="34"/>
                </a:cubicBezTo>
                <a:cubicBezTo>
                  <a:pt x="10126" y="34"/>
                  <a:pt x="10087" y="36"/>
                  <a:pt x="10067" y="38"/>
                </a:cubicBezTo>
                <a:cubicBezTo>
                  <a:pt x="10087" y="38"/>
                  <a:pt x="10126" y="38"/>
                  <a:pt x="10107" y="40"/>
                </a:cubicBezTo>
                <a:cubicBezTo>
                  <a:pt x="10146" y="41"/>
                  <a:pt x="10166" y="38"/>
                  <a:pt x="10186" y="40"/>
                </a:cubicBezTo>
                <a:cubicBezTo>
                  <a:pt x="10205" y="37"/>
                  <a:pt x="10166" y="37"/>
                  <a:pt x="10166" y="38"/>
                </a:cubicBezTo>
                <a:cubicBezTo>
                  <a:pt x="10205" y="34"/>
                  <a:pt x="10126" y="30"/>
                  <a:pt x="10186" y="27"/>
                </a:cubicBezTo>
                <a:moveTo>
                  <a:pt x="9929" y="21"/>
                </a:moveTo>
                <a:cubicBezTo>
                  <a:pt x="9791" y="17"/>
                  <a:pt x="9713" y="20"/>
                  <a:pt x="9614" y="16"/>
                </a:cubicBezTo>
                <a:cubicBezTo>
                  <a:pt x="9614" y="22"/>
                  <a:pt x="9831" y="24"/>
                  <a:pt x="9929" y="21"/>
                </a:cubicBezTo>
                <a:moveTo>
                  <a:pt x="9614" y="8"/>
                </a:moveTo>
                <a:cubicBezTo>
                  <a:pt x="9575" y="10"/>
                  <a:pt x="9634" y="11"/>
                  <a:pt x="9614" y="13"/>
                </a:cubicBezTo>
                <a:cubicBezTo>
                  <a:pt x="9693" y="12"/>
                  <a:pt x="9752" y="10"/>
                  <a:pt x="9831" y="11"/>
                </a:cubicBezTo>
                <a:cubicBezTo>
                  <a:pt x="9831" y="3"/>
                  <a:pt x="9693" y="12"/>
                  <a:pt x="9614" y="8"/>
                </a:cubicBezTo>
                <a:moveTo>
                  <a:pt x="10245" y="37"/>
                </a:moveTo>
                <a:cubicBezTo>
                  <a:pt x="10205" y="45"/>
                  <a:pt x="10304" y="38"/>
                  <a:pt x="10383" y="44"/>
                </a:cubicBezTo>
                <a:cubicBezTo>
                  <a:pt x="10383" y="40"/>
                  <a:pt x="10383" y="37"/>
                  <a:pt x="10461" y="35"/>
                </a:cubicBezTo>
                <a:cubicBezTo>
                  <a:pt x="10520" y="37"/>
                  <a:pt x="10540" y="40"/>
                  <a:pt x="10520" y="42"/>
                </a:cubicBezTo>
                <a:cubicBezTo>
                  <a:pt x="10599" y="43"/>
                  <a:pt x="10560" y="37"/>
                  <a:pt x="10560" y="35"/>
                </a:cubicBezTo>
                <a:cubicBezTo>
                  <a:pt x="10363" y="30"/>
                  <a:pt x="10402" y="38"/>
                  <a:pt x="10245" y="37"/>
                </a:cubicBezTo>
                <a:moveTo>
                  <a:pt x="10855" y="61"/>
                </a:moveTo>
                <a:cubicBezTo>
                  <a:pt x="10855" y="58"/>
                  <a:pt x="10816" y="56"/>
                  <a:pt x="10757" y="53"/>
                </a:cubicBezTo>
                <a:cubicBezTo>
                  <a:pt x="10737" y="55"/>
                  <a:pt x="10718" y="56"/>
                  <a:pt x="10698" y="57"/>
                </a:cubicBezTo>
                <a:cubicBezTo>
                  <a:pt x="10757" y="60"/>
                  <a:pt x="10796" y="58"/>
                  <a:pt x="10855" y="61"/>
                </a:cubicBezTo>
                <a:moveTo>
                  <a:pt x="11171" y="59"/>
                </a:moveTo>
                <a:cubicBezTo>
                  <a:pt x="11112" y="57"/>
                  <a:pt x="11052" y="56"/>
                  <a:pt x="11013" y="60"/>
                </a:cubicBezTo>
                <a:cubicBezTo>
                  <a:pt x="11072" y="64"/>
                  <a:pt x="11131" y="64"/>
                  <a:pt x="11171" y="59"/>
                </a:cubicBezTo>
                <a:moveTo>
                  <a:pt x="10008" y="11"/>
                </a:moveTo>
                <a:cubicBezTo>
                  <a:pt x="10048" y="18"/>
                  <a:pt x="10186" y="19"/>
                  <a:pt x="10245" y="25"/>
                </a:cubicBezTo>
                <a:cubicBezTo>
                  <a:pt x="10323" y="17"/>
                  <a:pt x="10087" y="18"/>
                  <a:pt x="10166" y="12"/>
                </a:cubicBezTo>
                <a:cubicBezTo>
                  <a:pt x="10107" y="8"/>
                  <a:pt x="10067" y="12"/>
                  <a:pt x="10008" y="11"/>
                </a:cubicBezTo>
                <a:moveTo>
                  <a:pt x="10678" y="40"/>
                </a:moveTo>
                <a:cubicBezTo>
                  <a:pt x="10816" y="43"/>
                  <a:pt x="10757" y="48"/>
                  <a:pt x="10855" y="51"/>
                </a:cubicBezTo>
                <a:cubicBezTo>
                  <a:pt x="10915" y="48"/>
                  <a:pt x="10993" y="48"/>
                  <a:pt x="11072" y="53"/>
                </a:cubicBezTo>
                <a:cubicBezTo>
                  <a:pt x="11151" y="43"/>
                  <a:pt x="10954" y="50"/>
                  <a:pt x="10855" y="45"/>
                </a:cubicBezTo>
                <a:cubicBezTo>
                  <a:pt x="10816" y="43"/>
                  <a:pt x="10954" y="43"/>
                  <a:pt x="10974" y="42"/>
                </a:cubicBezTo>
                <a:cubicBezTo>
                  <a:pt x="10934" y="38"/>
                  <a:pt x="11052" y="34"/>
                  <a:pt x="10954" y="30"/>
                </a:cubicBezTo>
                <a:cubicBezTo>
                  <a:pt x="10934" y="42"/>
                  <a:pt x="10816" y="38"/>
                  <a:pt x="10678" y="40"/>
                </a:cubicBezTo>
                <a:moveTo>
                  <a:pt x="11033" y="37"/>
                </a:moveTo>
                <a:cubicBezTo>
                  <a:pt x="11072" y="37"/>
                  <a:pt x="11092" y="38"/>
                  <a:pt x="11112" y="40"/>
                </a:cubicBezTo>
                <a:cubicBezTo>
                  <a:pt x="11151" y="36"/>
                  <a:pt x="11171" y="38"/>
                  <a:pt x="11171" y="35"/>
                </a:cubicBezTo>
                <a:cubicBezTo>
                  <a:pt x="11131" y="34"/>
                  <a:pt x="11072" y="34"/>
                  <a:pt x="11033" y="37"/>
                </a:cubicBezTo>
                <a:moveTo>
                  <a:pt x="10402" y="10"/>
                </a:moveTo>
                <a:cubicBezTo>
                  <a:pt x="10383" y="16"/>
                  <a:pt x="10363" y="13"/>
                  <a:pt x="10343" y="18"/>
                </a:cubicBezTo>
                <a:cubicBezTo>
                  <a:pt x="10481" y="14"/>
                  <a:pt x="10619" y="27"/>
                  <a:pt x="10737" y="33"/>
                </a:cubicBezTo>
                <a:cubicBezTo>
                  <a:pt x="10796" y="26"/>
                  <a:pt x="10599" y="25"/>
                  <a:pt x="10580" y="20"/>
                </a:cubicBezTo>
                <a:cubicBezTo>
                  <a:pt x="10619" y="17"/>
                  <a:pt x="10639" y="18"/>
                  <a:pt x="10678" y="17"/>
                </a:cubicBezTo>
                <a:cubicBezTo>
                  <a:pt x="10777" y="20"/>
                  <a:pt x="10777" y="24"/>
                  <a:pt x="10836" y="28"/>
                </a:cubicBezTo>
                <a:cubicBezTo>
                  <a:pt x="10934" y="22"/>
                  <a:pt x="10757" y="20"/>
                  <a:pt x="10875" y="14"/>
                </a:cubicBezTo>
                <a:cubicBezTo>
                  <a:pt x="10698" y="17"/>
                  <a:pt x="10599" y="11"/>
                  <a:pt x="10402" y="10"/>
                </a:cubicBezTo>
                <a:moveTo>
                  <a:pt x="10895" y="24"/>
                </a:moveTo>
                <a:cubicBezTo>
                  <a:pt x="10993" y="29"/>
                  <a:pt x="11013" y="27"/>
                  <a:pt x="11092" y="33"/>
                </a:cubicBezTo>
                <a:cubicBezTo>
                  <a:pt x="11131" y="30"/>
                  <a:pt x="11092" y="29"/>
                  <a:pt x="11052" y="27"/>
                </a:cubicBezTo>
                <a:cubicBezTo>
                  <a:pt x="11072" y="26"/>
                  <a:pt x="11092" y="27"/>
                  <a:pt x="11092" y="27"/>
                </a:cubicBezTo>
                <a:cubicBezTo>
                  <a:pt x="11092" y="26"/>
                  <a:pt x="10934" y="25"/>
                  <a:pt x="10934" y="18"/>
                </a:cubicBezTo>
                <a:cubicBezTo>
                  <a:pt x="10855" y="16"/>
                  <a:pt x="10974" y="22"/>
                  <a:pt x="10895" y="24"/>
                </a:cubicBezTo>
                <a:moveTo>
                  <a:pt x="11171" y="33"/>
                </a:moveTo>
                <a:cubicBezTo>
                  <a:pt x="11249" y="37"/>
                  <a:pt x="11348" y="36"/>
                  <a:pt x="11368" y="45"/>
                </a:cubicBezTo>
                <a:cubicBezTo>
                  <a:pt x="11387" y="41"/>
                  <a:pt x="11446" y="44"/>
                  <a:pt x="11486" y="44"/>
                </a:cubicBezTo>
                <a:cubicBezTo>
                  <a:pt x="11446" y="40"/>
                  <a:pt x="11328" y="30"/>
                  <a:pt x="11171" y="33"/>
                </a:cubicBezTo>
                <a:moveTo>
                  <a:pt x="11565" y="11"/>
                </a:moveTo>
                <a:cubicBezTo>
                  <a:pt x="11486" y="14"/>
                  <a:pt x="11584" y="17"/>
                  <a:pt x="11565" y="19"/>
                </a:cubicBezTo>
                <a:cubicBezTo>
                  <a:pt x="11506" y="21"/>
                  <a:pt x="11565" y="14"/>
                  <a:pt x="11466" y="13"/>
                </a:cubicBezTo>
                <a:cubicBezTo>
                  <a:pt x="11407" y="17"/>
                  <a:pt x="11446" y="19"/>
                  <a:pt x="11486" y="22"/>
                </a:cubicBezTo>
                <a:cubicBezTo>
                  <a:pt x="11565" y="21"/>
                  <a:pt x="11624" y="18"/>
                  <a:pt x="11703" y="14"/>
                </a:cubicBezTo>
                <a:cubicBezTo>
                  <a:pt x="11683" y="11"/>
                  <a:pt x="11624" y="12"/>
                  <a:pt x="11565" y="11"/>
                </a:cubicBezTo>
                <a:moveTo>
                  <a:pt x="12038" y="41"/>
                </a:moveTo>
                <a:cubicBezTo>
                  <a:pt x="12057" y="36"/>
                  <a:pt x="12038" y="32"/>
                  <a:pt x="11939" y="28"/>
                </a:cubicBezTo>
                <a:cubicBezTo>
                  <a:pt x="11919" y="32"/>
                  <a:pt x="11880" y="33"/>
                  <a:pt x="11821" y="32"/>
                </a:cubicBezTo>
                <a:cubicBezTo>
                  <a:pt x="11821" y="33"/>
                  <a:pt x="11978" y="36"/>
                  <a:pt x="12038" y="41"/>
                </a:cubicBezTo>
                <a:moveTo>
                  <a:pt x="11683" y="18"/>
                </a:moveTo>
                <a:cubicBezTo>
                  <a:pt x="11663" y="20"/>
                  <a:pt x="11703" y="22"/>
                  <a:pt x="11683" y="25"/>
                </a:cubicBezTo>
                <a:cubicBezTo>
                  <a:pt x="11722" y="26"/>
                  <a:pt x="11762" y="25"/>
                  <a:pt x="11781" y="21"/>
                </a:cubicBezTo>
                <a:cubicBezTo>
                  <a:pt x="11742" y="18"/>
                  <a:pt x="11722" y="19"/>
                  <a:pt x="11683" y="18"/>
                </a:cubicBezTo>
                <a:moveTo>
                  <a:pt x="12057" y="29"/>
                </a:moveTo>
                <a:cubicBezTo>
                  <a:pt x="12077" y="34"/>
                  <a:pt x="12136" y="37"/>
                  <a:pt x="12116" y="42"/>
                </a:cubicBezTo>
                <a:cubicBezTo>
                  <a:pt x="12136" y="43"/>
                  <a:pt x="12136" y="41"/>
                  <a:pt x="12136" y="41"/>
                </a:cubicBezTo>
                <a:cubicBezTo>
                  <a:pt x="12195" y="38"/>
                  <a:pt x="12274" y="42"/>
                  <a:pt x="12313" y="37"/>
                </a:cubicBezTo>
                <a:cubicBezTo>
                  <a:pt x="12215" y="37"/>
                  <a:pt x="12156" y="30"/>
                  <a:pt x="12057" y="29"/>
                </a:cubicBezTo>
                <a:moveTo>
                  <a:pt x="12215" y="24"/>
                </a:moveTo>
                <a:cubicBezTo>
                  <a:pt x="12136" y="19"/>
                  <a:pt x="12097" y="25"/>
                  <a:pt x="12018" y="19"/>
                </a:cubicBezTo>
                <a:cubicBezTo>
                  <a:pt x="11998" y="21"/>
                  <a:pt x="11998" y="24"/>
                  <a:pt x="12018" y="25"/>
                </a:cubicBezTo>
                <a:cubicBezTo>
                  <a:pt x="12077" y="26"/>
                  <a:pt x="12156" y="27"/>
                  <a:pt x="12215" y="24"/>
                </a:cubicBezTo>
                <a:moveTo>
                  <a:pt x="12648" y="37"/>
                </a:moveTo>
                <a:cubicBezTo>
                  <a:pt x="12589" y="36"/>
                  <a:pt x="12530" y="37"/>
                  <a:pt x="12471" y="34"/>
                </a:cubicBezTo>
                <a:cubicBezTo>
                  <a:pt x="12451" y="36"/>
                  <a:pt x="12491" y="37"/>
                  <a:pt x="12471" y="40"/>
                </a:cubicBezTo>
                <a:cubicBezTo>
                  <a:pt x="12530" y="42"/>
                  <a:pt x="12589" y="42"/>
                  <a:pt x="12648" y="37"/>
                </a:cubicBezTo>
                <a:moveTo>
                  <a:pt x="12983" y="61"/>
                </a:moveTo>
                <a:cubicBezTo>
                  <a:pt x="12865" y="60"/>
                  <a:pt x="12964" y="56"/>
                  <a:pt x="12865" y="52"/>
                </a:cubicBezTo>
                <a:cubicBezTo>
                  <a:pt x="12845" y="52"/>
                  <a:pt x="12826" y="53"/>
                  <a:pt x="12786" y="52"/>
                </a:cubicBezTo>
                <a:cubicBezTo>
                  <a:pt x="12767" y="58"/>
                  <a:pt x="12885" y="69"/>
                  <a:pt x="12983" y="61"/>
                </a:cubicBezTo>
                <a:moveTo>
                  <a:pt x="12727" y="68"/>
                </a:moveTo>
                <a:cubicBezTo>
                  <a:pt x="12727" y="64"/>
                  <a:pt x="12668" y="60"/>
                  <a:pt x="12589" y="57"/>
                </a:cubicBezTo>
                <a:cubicBezTo>
                  <a:pt x="12570" y="58"/>
                  <a:pt x="12589" y="59"/>
                  <a:pt x="12609" y="60"/>
                </a:cubicBezTo>
                <a:cubicBezTo>
                  <a:pt x="12629" y="63"/>
                  <a:pt x="12589" y="61"/>
                  <a:pt x="12570" y="65"/>
                </a:cubicBezTo>
                <a:cubicBezTo>
                  <a:pt x="12609" y="66"/>
                  <a:pt x="12589" y="68"/>
                  <a:pt x="12629" y="69"/>
                </a:cubicBezTo>
                <a:cubicBezTo>
                  <a:pt x="12668" y="69"/>
                  <a:pt x="12688" y="67"/>
                  <a:pt x="12727" y="68"/>
                </a:cubicBezTo>
                <a:moveTo>
                  <a:pt x="12668" y="59"/>
                </a:moveTo>
                <a:cubicBezTo>
                  <a:pt x="12668" y="49"/>
                  <a:pt x="12451" y="43"/>
                  <a:pt x="12254" y="44"/>
                </a:cubicBezTo>
                <a:cubicBezTo>
                  <a:pt x="12254" y="50"/>
                  <a:pt x="12432" y="45"/>
                  <a:pt x="12471" y="52"/>
                </a:cubicBezTo>
                <a:cubicBezTo>
                  <a:pt x="12451" y="55"/>
                  <a:pt x="12412" y="55"/>
                  <a:pt x="12372" y="55"/>
                </a:cubicBezTo>
                <a:cubicBezTo>
                  <a:pt x="12372" y="57"/>
                  <a:pt x="12392" y="59"/>
                  <a:pt x="12451" y="61"/>
                </a:cubicBezTo>
                <a:cubicBezTo>
                  <a:pt x="12471" y="56"/>
                  <a:pt x="12570" y="53"/>
                  <a:pt x="12668" y="59"/>
                </a:cubicBezTo>
                <a:moveTo>
                  <a:pt x="12235" y="60"/>
                </a:moveTo>
                <a:cubicBezTo>
                  <a:pt x="12353" y="56"/>
                  <a:pt x="12175" y="55"/>
                  <a:pt x="12254" y="50"/>
                </a:cubicBezTo>
                <a:cubicBezTo>
                  <a:pt x="12215" y="49"/>
                  <a:pt x="12156" y="50"/>
                  <a:pt x="12175" y="48"/>
                </a:cubicBezTo>
                <a:cubicBezTo>
                  <a:pt x="12156" y="46"/>
                  <a:pt x="12136" y="49"/>
                  <a:pt x="12116" y="50"/>
                </a:cubicBezTo>
                <a:cubicBezTo>
                  <a:pt x="12215" y="53"/>
                  <a:pt x="12116" y="57"/>
                  <a:pt x="12235" y="60"/>
                </a:cubicBezTo>
                <a:moveTo>
                  <a:pt x="12018" y="49"/>
                </a:moveTo>
                <a:cubicBezTo>
                  <a:pt x="12057" y="44"/>
                  <a:pt x="11919" y="44"/>
                  <a:pt x="11900" y="42"/>
                </a:cubicBezTo>
                <a:cubicBezTo>
                  <a:pt x="11821" y="49"/>
                  <a:pt x="11998" y="46"/>
                  <a:pt x="12018" y="49"/>
                </a:cubicBezTo>
                <a:moveTo>
                  <a:pt x="11703" y="32"/>
                </a:moveTo>
                <a:cubicBezTo>
                  <a:pt x="11722" y="33"/>
                  <a:pt x="11584" y="34"/>
                  <a:pt x="11565" y="25"/>
                </a:cubicBezTo>
                <a:cubicBezTo>
                  <a:pt x="11387" y="30"/>
                  <a:pt x="11781" y="43"/>
                  <a:pt x="11821" y="51"/>
                </a:cubicBezTo>
                <a:cubicBezTo>
                  <a:pt x="11860" y="44"/>
                  <a:pt x="11762" y="38"/>
                  <a:pt x="11703" y="32"/>
                </a:cubicBezTo>
                <a:moveTo>
                  <a:pt x="11978" y="55"/>
                </a:moveTo>
                <a:cubicBezTo>
                  <a:pt x="11959" y="50"/>
                  <a:pt x="11860" y="55"/>
                  <a:pt x="11900" y="51"/>
                </a:cubicBezTo>
                <a:cubicBezTo>
                  <a:pt x="11821" y="48"/>
                  <a:pt x="11880" y="59"/>
                  <a:pt x="11781" y="56"/>
                </a:cubicBezTo>
                <a:cubicBezTo>
                  <a:pt x="11742" y="59"/>
                  <a:pt x="11841" y="56"/>
                  <a:pt x="11880" y="60"/>
                </a:cubicBezTo>
                <a:cubicBezTo>
                  <a:pt x="11900" y="56"/>
                  <a:pt x="11939" y="58"/>
                  <a:pt x="11978" y="55"/>
                </a:cubicBezTo>
                <a:moveTo>
                  <a:pt x="11978" y="57"/>
                </a:moveTo>
                <a:cubicBezTo>
                  <a:pt x="11939" y="63"/>
                  <a:pt x="11919" y="61"/>
                  <a:pt x="11900" y="66"/>
                </a:cubicBezTo>
                <a:cubicBezTo>
                  <a:pt x="11959" y="67"/>
                  <a:pt x="12077" y="60"/>
                  <a:pt x="11978" y="57"/>
                </a:cubicBezTo>
                <a:moveTo>
                  <a:pt x="11624" y="44"/>
                </a:moveTo>
                <a:cubicBezTo>
                  <a:pt x="11525" y="49"/>
                  <a:pt x="11644" y="52"/>
                  <a:pt x="11584" y="57"/>
                </a:cubicBezTo>
                <a:cubicBezTo>
                  <a:pt x="11703" y="59"/>
                  <a:pt x="11703" y="48"/>
                  <a:pt x="11624" y="44"/>
                </a:cubicBezTo>
                <a:moveTo>
                  <a:pt x="11328" y="50"/>
                </a:moveTo>
                <a:cubicBezTo>
                  <a:pt x="11269" y="59"/>
                  <a:pt x="11466" y="53"/>
                  <a:pt x="11525" y="59"/>
                </a:cubicBezTo>
                <a:cubicBezTo>
                  <a:pt x="11565" y="50"/>
                  <a:pt x="11348" y="59"/>
                  <a:pt x="11328" y="50"/>
                </a:cubicBezTo>
                <a:moveTo>
                  <a:pt x="11368" y="63"/>
                </a:moveTo>
                <a:cubicBezTo>
                  <a:pt x="11545" y="65"/>
                  <a:pt x="11368" y="68"/>
                  <a:pt x="11486" y="73"/>
                </a:cubicBezTo>
                <a:cubicBezTo>
                  <a:pt x="11506" y="73"/>
                  <a:pt x="11525" y="72"/>
                  <a:pt x="11545" y="71"/>
                </a:cubicBezTo>
                <a:cubicBezTo>
                  <a:pt x="11525" y="66"/>
                  <a:pt x="11525" y="52"/>
                  <a:pt x="11368" y="63"/>
                </a:cubicBezTo>
                <a:moveTo>
                  <a:pt x="11525" y="80"/>
                </a:moveTo>
                <a:cubicBezTo>
                  <a:pt x="11624" y="75"/>
                  <a:pt x="11486" y="71"/>
                  <a:pt x="11446" y="76"/>
                </a:cubicBezTo>
                <a:cubicBezTo>
                  <a:pt x="11466" y="80"/>
                  <a:pt x="11466" y="77"/>
                  <a:pt x="11525" y="80"/>
                </a:cubicBezTo>
                <a:moveTo>
                  <a:pt x="11368" y="71"/>
                </a:moveTo>
                <a:cubicBezTo>
                  <a:pt x="11387" y="65"/>
                  <a:pt x="11289" y="63"/>
                  <a:pt x="11210" y="64"/>
                </a:cubicBezTo>
                <a:cubicBezTo>
                  <a:pt x="11249" y="68"/>
                  <a:pt x="11230" y="69"/>
                  <a:pt x="11309" y="75"/>
                </a:cubicBezTo>
                <a:cubicBezTo>
                  <a:pt x="11309" y="75"/>
                  <a:pt x="11309" y="68"/>
                  <a:pt x="11368" y="71"/>
                </a:cubicBezTo>
                <a:moveTo>
                  <a:pt x="11151" y="74"/>
                </a:moveTo>
                <a:cubicBezTo>
                  <a:pt x="11131" y="72"/>
                  <a:pt x="11171" y="68"/>
                  <a:pt x="11171" y="65"/>
                </a:cubicBezTo>
                <a:cubicBezTo>
                  <a:pt x="11112" y="61"/>
                  <a:pt x="11092" y="66"/>
                  <a:pt x="11033" y="64"/>
                </a:cubicBezTo>
                <a:cubicBezTo>
                  <a:pt x="11033" y="66"/>
                  <a:pt x="11033" y="67"/>
                  <a:pt x="11072" y="69"/>
                </a:cubicBezTo>
                <a:cubicBezTo>
                  <a:pt x="11033" y="69"/>
                  <a:pt x="11013" y="71"/>
                  <a:pt x="10974" y="73"/>
                </a:cubicBezTo>
                <a:cubicBezTo>
                  <a:pt x="10875" y="71"/>
                  <a:pt x="10954" y="67"/>
                  <a:pt x="10875" y="65"/>
                </a:cubicBezTo>
                <a:cubicBezTo>
                  <a:pt x="10777" y="82"/>
                  <a:pt x="11013" y="73"/>
                  <a:pt x="11151" y="74"/>
                </a:cubicBezTo>
                <a:moveTo>
                  <a:pt x="10718" y="82"/>
                </a:moveTo>
                <a:cubicBezTo>
                  <a:pt x="10816" y="84"/>
                  <a:pt x="10678" y="77"/>
                  <a:pt x="10639" y="76"/>
                </a:cubicBezTo>
                <a:cubicBezTo>
                  <a:pt x="10678" y="72"/>
                  <a:pt x="10737" y="79"/>
                  <a:pt x="10757" y="74"/>
                </a:cubicBezTo>
                <a:cubicBezTo>
                  <a:pt x="10639" y="71"/>
                  <a:pt x="10816" y="66"/>
                  <a:pt x="10718" y="64"/>
                </a:cubicBezTo>
                <a:cubicBezTo>
                  <a:pt x="10658" y="72"/>
                  <a:pt x="10580" y="76"/>
                  <a:pt x="10560" y="81"/>
                </a:cubicBezTo>
                <a:cubicBezTo>
                  <a:pt x="10619" y="85"/>
                  <a:pt x="10658" y="75"/>
                  <a:pt x="10718" y="82"/>
                </a:cubicBezTo>
                <a:moveTo>
                  <a:pt x="10442" y="76"/>
                </a:moveTo>
                <a:cubicBezTo>
                  <a:pt x="10402" y="73"/>
                  <a:pt x="10520" y="68"/>
                  <a:pt x="10422" y="65"/>
                </a:cubicBezTo>
                <a:cubicBezTo>
                  <a:pt x="10461" y="64"/>
                  <a:pt x="10481" y="66"/>
                  <a:pt x="10520" y="63"/>
                </a:cubicBezTo>
                <a:cubicBezTo>
                  <a:pt x="10560" y="64"/>
                  <a:pt x="10540" y="66"/>
                  <a:pt x="10520" y="67"/>
                </a:cubicBezTo>
                <a:cubicBezTo>
                  <a:pt x="10619" y="67"/>
                  <a:pt x="10580" y="61"/>
                  <a:pt x="10737" y="60"/>
                </a:cubicBezTo>
                <a:cubicBezTo>
                  <a:pt x="10658" y="57"/>
                  <a:pt x="10639" y="53"/>
                  <a:pt x="10698" y="50"/>
                </a:cubicBezTo>
                <a:cubicBezTo>
                  <a:pt x="10639" y="49"/>
                  <a:pt x="10580" y="46"/>
                  <a:pt x="10540" y="50"/>
                </a:cubicBezTo>
                <a:cubicBezTo>
                  <a:pt x="10619" y="52"/>
                  <a:pt x="10580" y="58"/>
                  <a:pt x="10658" y="57"/>
                </a:cubicBezTo>
                <a:cubicBezTo>
                  <a:pt x="10560" y="65"/>
                  <a:pt x="10422" y="53"/>
                  <a:pt x="10323" y="64"/>
                </a:cubicBezTo>
                <a:cubicBezTo>
                  <a:pt x="10422" y="68"/>
                  <a:pt x="10304" y="75"/>
                  <a:pt x="10442" y="76"/>
                </a:cubicBezTo>
                <a:moveTo>
                  <a:pt x="10225" y="71"/>
                </a:moveTo>
                <a:cubicBezTo>
                  <a:pt x="10245" y="63"/>
                  <a:pt x="10107" y="63"/>
                  <a:pt x="10067" y="55"/>
                </a:cubicBezTo>
                <a:cubicBezTo>
                  <a:pt x="9969" y="58"/>
                  <a:pt x="10087" y="61"/>
                  <a:pt x="10067" y="65"/>
                </a:cubicBezTo>
                <a:cubicBezTo>
                  <a:pt x="10186" y="64"/>
                  <a:pt x="10146" y="69"/>
                  <a:pt x="10225" y="71"/>
                </a:cubicBezTo>
                <a:moveTo>
                  <a:pt x="9949" y="60"/>
                </a:moveTo>
                <a:cubicBezTo>
                  <a:pt x="9890" y="53"/>
                  <a:pt x="9969" y="53"/>
                  <a:pt x="9890" y="49"/>
                </a:cubicBezTo>
                <a:cubicBezTo>
                  <a:pt x="9870" y="52"/>
                  <a:pt x="9929" y="58"/>
                  <a:pt x="9831" y="56"/>
                </a:cubicBezTo>
                <a:cubicBezTo>
                  <a:pt x="9732" y="58"/>
                  <a:pt x="9910" y="56"/>
                  <a:pt x="9949" y="60"/>
                </a:cubicBezTo>
                <a:moveTo>
                  <a:pt x="9693" y="46"/>
                </a:moveTo>
                <a:cubicBezTo>
                  <a:pt x="9772" y="51"/>
                  <a:pt x="9752" y="50"/>
                  <a:pt x="9851" y="53"/>
                </a:cubicBezTo>
                <a:cubicBezTo>
                  <a:pt x="9890" y="49"/>
                  <a:pt x="9752" y="45"/>
                  <a:pt x="9732" y="42"/>
                </a:cubicBezTo>
                <a:cubicBezTo>
                  <a:pt x="9713" y="44"/>
                  <a:pt x="9673" y="45"/>
                  <a:pt x="9634" y="43"/>
                </a:cubicBezTo>
                <a:cubicBezTo>
                  <a:pt x="9594" y="52"/>
                  <a:pt x="9535" y="46"/>
                  <a:pt x="9476" y="46"/>
                </a:cubicBezTo>
                <a:cubicBezTo>
                  <a:pt x="9397" y="52"/>
                  <a:pt x="9555" y="49"/>
                  <a:pt x="9594" y="55"/>
                </a:cubicBezTo>
                <a:cubicBezTo>
                  <a:pt x="9614" y="48"/>
                  <a:pt x="9693" y="52"/>
                  <a:pt x="9693" y="46"/>
                </a:cubicBezTo>
                <a:moveTo>
                  <a:pt x="9989" y="72"/>
                </a:moveTo>
                <a:cubicBezTo>
                  <a:pt x="10008" y="69"/>
                  <a:pt x="9949" y="69"/>
                  <a:pt x="9929" y="72"/>
                </a:cubicBezTo>
                <a:cubicBezTo>
                  <a:pt x="9929" y="68"/>
                  <a:pt x="9949" y="66"/>
                  <a:pt x="9870" y="66"/>
                </a:cubicBezTo>
                <a:cubicBezTo>
                  <a:pt x="9870" y="68"/>
                  <a:pt x="9890" y="69"/>
                  <a:pt x="9851" y="72"/>
                </a:cubicBezTo>
                <a:cubicBezTo>
                  <a:pt x="9910" y="76"/>
                  <a:pt x="9949" y="69"/>
                  <a:pt x="9989" y="72"/>
                </a:cubicBezTo>
                <a:moveTo>
                  <a:pt x="9555" y="75"/>
                </a:moveTo>
                <a:cubicBezTo>
                  <a:pt x="9634" y="72"/>
                  <a:pt x="9516" y="71"/>
                  <a:pt x="9535" y="67"/>
                </a:cubicBezTo>
                <a:cubicBezTo>
                  <a:pt x="9555" y="67"/>
                  <a:pt x="9614" y="66"/>
                  <a:pt x="9575" y="64"/>
                </a:cubicBezTo>
                <a:cubicBezTo>
                  <a:pt x="9673" y="63"/>
                  <a:pt x="9732" y="69"/>
                  <a:pt x="9851" y="64"/>
                </a:cubicBezTo>
                <a:cubicBezTo>
                  <a:pt x="9772" y="64"/>
                  <a:pt x="9634" y="60"/>
                  <a:pt x="9575" y="56"/>
                </a:cubicBezTo>
                <a:cubicBezTo>
                  <a:pt x="9496" y="60"/>
                  <a:pt x="9516" y="69"/>
                  <a:pt x="9378" y="67"/>
                </a:cubicBezTo>
                <a:cubicBezTo>
                  <a:pt x="9397" y="72"/>
                  <a:pt x="9516" y="68"/>
                  <a:pt x="9555" y="75"/>
                </a:cubicBezTo>
                <a:moveTo>
                  <a:pt x="9338" y="71"/>
                </a:moveTo>
                <a:cubicBezTo>
                  <a:pt x="9279" y="67"/>
                  <a:pt x="9220" y="67"/>
                  <a:pt x="9338" y="60"/>
                </a:cubicBezTo>
                <a:cubicBezTo>
                  <a:pt x="9299" y="56"/>
                  <a:pt x="9240" y="56"/>
                  <a:pt x="9161" y="59"/>
                </a:cubicBezTo>
                <a:cubicBezTo>
                  <a:pt x="9220" y="61"/>
                  <a:pt x="9200" y="63"/>
                  <a:pt x="9181" y="61"/>
                </a:cubicBezTo>
                <a:cubicBezTo>
                  <a:pt x="9200" y="66"/>
                  <a:pt x="9260" y="71"/>
                  <a:pt x="9240" y="75"/>
                </a:cubicBezTo>
                <a:cubicBezTo>
                  <a:pt x="9299" y="79"/>
                  <a:pt x="9260" y="68"/>
                  <a:pt x="9338" y="71"/>
                </a:cubicBezTo>
                <a:moveTo>
                  <a:pt x="9003" y="64"/>
                </a:moveTo>
                <a:cubicBezTo>
                  <a:pt x="9082" y="55"/>
                  <a:pt x="8846" y="59"/>
                  <a:pt x="8767" y="58"/>
                </a:cubicBezTo>
                <a:cubicBezTo>
                  <a:pt x="8767" y="66"/>
                  <a:pt x="8708" y="53"/>
                  <a:pt x="8629" y="60"/>
                </a:cubicBezTo>
                <a:cubicBezTo>
                  <a:pt x="8787" y="67"/>
                  <a:pt x="8865" y="55"/>
                  <a:pt x="9003" y="64"/>
                </a:cubicBezTo>
                <a:moveTo>
                  <a:pt x="7742" y="22"/>
                </a:moveTo>
                <a:cubicBezTo>
                  <a:pt x="7723" y="24"/>
                  <a:pt x="7703" y="25"/>
                  <a:pt x="7683" y="27"/>
                </a:cubicBezTo>
                <a:cubicBezTo>
                  <a:pt x="7683" y="21"/>
                  <a:pt x="7605" y="19"/>
                  <a:pt x="7526" y="18"/>
                </a:cubicBezTo>
                <a:cubicBezTo>
                  <a:pt x="7486" y="26"/>
                  <a:pt x="7723" y="25"/>
                  <a:pt x="7703" y="30"/>
                </a:cubicBezTo>
                <a:cubicBezTo>
                  <a:pt x="7782" y="32"/>
                  <a:pt x="7861" y="25"/>
                  <a:pt x="7742" y="22"/>
                </a:cubicBezTo>
                <a:moveTo>
                  <a:pt x="8294" y="51"/>
                </a:moveTo>
                <a:cubicBezTo>
                  <a:pt x="8215" y="44"/>
                  <a:pt x="8176" y="53"/>
                  <a:pt x="8097" y="49"/>
                </a:cubicBezTo>
                <a:cubicBezTo>
                  <a:pt x="8077" y="51"/>
                  <a:pt x="8117" y="53"/>
                  <a:pt x="8176" y="56"/>
                </a:cubicBezTo>
                <a:cubicBezTo>
                  <a:pt x="8255" y="55"/>
                  <a:pt x="8215" y="53"/>
                  <a:pt x="8294" y="51"/>
                </a:cubicBezTo>
                <a:moveTo>
                  <a:pt x="8688" y="74"/>
                </a:moveTo>
                <a:cubicBezTo>
                  <a:pt x="8728" y="69"/>
                  <a:pt x="8570" y="68"/>
                  <a:pt x="8550" y="66"/>
                </a:cubicBezTo>
                <a:cubicBezTo>
                  <a:pt x="8511" y="69"/>
                  <a:pt x="8511" y="73"/>
                  <a:pt x="8570" y="75"/>
                </a:cubicBezTo>
                <a:cubicBezTo>
                  <a:pt x="8531" y="68"/>
                  <a:pt x="8629" y="69"/>
                  <a:pt x="8688" y="74"/>
                </a:cubicBezTo>
                <a:moveTo>
                  <a:pt x="7388" y="18"/>
                </a:moveTo>
                <a:cubicBezTo>
                  <a:pt x="7388" y="14"/>
                  <a:pt x="7171" y="14"/>
                  <a:pt x="7191" y="19"/>
                </a:cubicBezTo>
                <a:cubicBezTo>
                  <a:pt x="7230" y="18"/>
                  <a:pt x="7289" y="18"/>
                  <a:pt x="7348" y="22"/>
                </a:cubicBezTo>
                <a:cubicBezTo>
                  <a:pt x="7388" y="21"/>
                  <a:pt x="7309" y="16"/>
                  <a:pt x="7388" y="18"/>
                </a:cubicBezTo>
                <a:moveTo>
                  <a:pt x="7664" y="41"/>
                </a:moveTo>
                <a:cubicBezTo>
                  <a:pt x="7644" y="43"/>
                  <a:pt x="7821" y="45"/>
                  <a:pt x="7703" y="46"/>
                </a:cubicBezTo>
                <a:cubicBezTo>
                  <a:pt x="7683" y="52"/>
                  <a:pt x="7802" y="45"/>
                  <a:pt x="7841" y="46"/>
                </a:cubicBezTo>
                <a:cubicBezTo>
                  <a:pt x="7880" y="51"/>
                  <a:pt x="7959" y="58"/>
                  <a:pt x="8038" y="53"/>
                </a:cubicBezTo>
                <a:cubicBezTo>
                  <a:pt x="7920" y="42"/>
                  <a:pt x="7821" y="48"/>
                  <a:pt x="7664" y="41"/>
                </a:cubicBezTo>
                <a:moveTo>
                  <a:pt x="8215" y="66"/>
                </a:moveTo>
                <a:cubicBezTo>
                  <a:pt x="8235" y="63"/>
                  <a:pt x="8097" y="59"/>
                  <a:pt x="8058" y="65"/>
                </a:cubicBezTo>
                <a:cubicBezTo>
                  <a:pt x="8117" y="68"/>
                  <a:pt x="8176" y="64"/>
                  <a:pt x="8215" y="66"/>
                </a:cubicBezTo>
                <a:moveTo>
                  <a:pt x="7053" y="21"/>
                </a:moveTo>
                <a:cubicBezTo>
                  <a:pt x="7053" y="20"/>
                  <a:pt x="7073" y="20"/>
                  <a:pt x="7092" y="21"/>
                </a:cubicBezTo>
                <a:cubicBezTo>
                  <a:pt x="7112" y="19"/>
                  <a:pt x="7073" y="19"/>
                  <a:pt x="7073" y="20"/>
                </a:cubicBezTo>
                <a:cubicBezTo>
                  <a:pt x="7013" y="18"/>
                  <a:pt x="7112" y="17"/>
                  <a:pt x="7132" y="17"/>
                </a:cubicBezTo>
                <a:cubicBezTo>
                  <a:pt x="7151" y="16"/>
                  <a:pt x="7112" y="13"/>
                  <a:pt x="7092" y="14"/>
                </a:cubicBezTo>
                <a:cubicBezTo>
                  <a:pt x="7073" y="14"/>
                  <a:pt x="7073" y="13"/>
                  <a:pt x="7092" y="12"/>
                </a:cubicBezTo>
                <a:cubicBezTo>
                  <a:pt x="7073" y="12"/>
                  <a:pt x="7053" y="13"/>
                  <a:pt x="7073" y="14"/>
                </a:cubicBezTo>
                <a:cubicBezTo>
                  <a:pt x="7033" y="17"/>
                  <a:pt x="6994" y="13"/>
                  <a:pt x="6954" y="17"/>
                </a:cubicBezTo>
                <a:cubicBezTo>
                  <a:pt x="7013" y="17"/>
                  <a:pt x="7033" y="19"/>
                  <a:pt x="7033" y="22"/>
                </a:cubicBezTo>
                <a:cubicBezTo>
                  <a:pt x="7053" y="24"/>
                  <a:pt x="7053" y="21"/>
                  <a:pt x="7053" y="21"/>
                </a:cubicBezTo>
                <a:moveTo>
                  <a:pt x="7092" y="37"/>
                </a:moveTo>
                <a:cubicBezTo>
                  <a:pt x="7092" y="40"/>
                  <a:pt x="7112" y="40"/>
                  <a:pt x="7171" y="43"/>
                </a:cubicBezTo>
                <a:cubicBezTo>
                  <a:pt x="7191" y="42"/>
                  <a:pt x="7171" y="41"/>
                  <a:pt x="7151" y="40"/>
                </a:cubicBezTo>
                <a:cubicBezTo>
                  <a:pt x="7250" y="41"/>
                  <a:pt x="7230" y="33"/>
                  <a:pt x="7348" y="36"/>
                </a:cubicBezTo>
                <a:cubicBezTo>
                  <a:pt x="7270" y="27"/>
                  <a:pt x="7210" y="43"/>
                  <a:pt x="7092" y="37"/>
                </a:cubicBezTo>
                <a:moveTo>
                  <a:pt x="8097" y="81"/>
                </a:moveTo>
                <a:cubicBezTo>
                  <a:pt x="8156" y="81"/>
                  <a:pt x="8215" y="81"/>
                  <a:pt x="8274" y="81"/>
                </a:cubicBezTo>
                <a:cubicBezTo>
                  <a:pt x="8274" y="71"/>
                  <a:pt x="8176" y="81"/>
                  <a:pt x="8097" y="79"/>
                </a:cubicBezTo>
                <a:cubicBezTo>
                  <a:pt x="8097" y="81"/>
                  <a:pt x="8058" y="83"/>
                  <a:pt x="8077" y="84"/>
                </a:cubicBezTo>
                <a:cubicBezTo>
                  <a:pt x="8058" y="90"/>
                  <a:pt x="8136" y="82"/>
                  <a:pt x="8097" y="81"/>
                </a:cubicBezTo>
                <a:moveTo>
                  <a:pt x="6797" y="26"/>
                </a:moveTo>
                <a:cubicBezTo>
                  <a:pt x="6856" y="21"/>
                  <a:pt x="6954" y="30"/>
                  <a:pt x="7013" y="26"/>
                </a:cubicBezTo>
                <a:cubicBezTo>
                  <a:pt x="6836" y="25"/>
                  <a:pt x="6876" y="14"/>
                  <a:pt x="6738" y="18"/>
                </a:cubicBezTo>
                <a:cubicBezTo>
                  <a:pt x="6757" y="20"/>
                  <a:pt x="6777" y="20"/>
                  <a:pt x="6797" y="18"/>
                </a:cubicBezTo>
                <a:cubicBezTo>
                  <a:pt x="6777" y="29"/>
                  <a:pt x="6560" y="21"/>
                  <a:pt x="6462" y="25"/>
                </a:cubicBezTo>
                <a:cubicBezTo>
                  <a:pt x="6639" y="29"/>
                  <a:pt x="6757" y="28"/>
                  <a:pt x="6836" y="32"/>
                </a:cubicBezTo>
                <a:cubicBezTo>
                  <a:pt x="6836" y="30"/>
                  <a:pt x="6816" y="28"/>
                  <a:pt x="6797" y="26"/>
                </a:cubicBezTo>
                <a:moveTo>
                  <a:pt x="7073" y="45"/>
                </a:moveTo>
                <a:cubicBezTo>
                  <a:pt x="7053" y="49"/>
                  <a:pt x="6994" y="52"/>
                  <a:pt x="7112" y="53"/>
                </a:cubicBezTo>
                <a:cubicBezTo>
                  <a:pt x="7171" y="50"/>
                  <a:pt x="7151" y="48"/>
                  <a:pt x="7073" y="45"/>
                </a:cubicBezTo>
                <a:moveTo>
                  <a:pt x="7545" y="72"/>
                </a:moveTo>
                <a:cubicBezTo>
                  <a:pt x="7565" y="66"/>
                  <a:pt x="7447" y="66"/>
                  <a:pt x="7408" y="68"/>
                </a:cubicBezTo>
                <a:cubicBezTo>
                  <a:pt x="7427" y="65"/>
                  <a:pt x="7309" y="63"/>
                  <a:pt x="7368" y="58"/>
                </a:cubicBezTo>
                <a:cubicBezTo>
                  <a:pt x="7329" y="58"/>
                  <a:pt x="7309" y="60"/>
                  <a:pt x="7270" y="58"/>
                </a:cubicBezTo>
                <a:cubicBezTo>
                  <a:pt x="7309" y="65"/>
                  <a:pt x="7408" y="72"/>
                  <a:pt x="7545" y="72"/>
                </a:cubicBezTo>
                <a:moveTo>
                  <a:pt x="4669" y="20"/>
                </a:moveTo>
                <a:cubicBezTo>
                  <a:pt x="4630" y="24"/>
                  <a:pt x="4748" y="21"/>
                  <a:pt x="4767" y="24"/>
                </a:cubicBezTo>
                <a:cubicBezTo>
                  <a:pt x="4807" y="20"/>
                  <a:pt x="4846" y="18"/>
                  <a:pt x="4767" y="16"/>
                </a:cubicBezTo>
                <a:cubicBezTo>
                  <a:pt x="4748" y="17"/>
                  <a:pt x="4708" y="22"/>
                  <a:pt x="4669" y="20"/>
                </a:cubicBezTo>
                <a:moveTo>
                  <a:pt x="5122" y="35"/>
                </a:moveTo>
                <a:cubicBezTo>
                  <a:pt x="5181" y="37"/>
                  <a:pt x="5221" y="40"/>
                  <a:pt x="5201" y="42"/>
                </a:cubicBezTo>
                <a:cubicBezTo>
                  <a:pt x="5299" y="41"/>
                  <a:pt x="5161" y="32"/>
                  <a:pt x="5142" y="28"/>
                </a:cubicBezTo>
                <a:cubicBezTo>
                  <a:pt x="5122" y="29"/>
                  <a:pt x="5102" y="30"/>
                  <a:pt x="5083" y="32"/>
                </a:cubicBezTo>
                <a:cubicBezTo>
                  <a:pt x="5122" y="33"/>
                  <a:pt x="5122" y="30"/>
                  <a:pt x="5142" y="30"/>
                </a:cubicBezTo>
                <a:cubicBezTo>
                  <a:pt x="5181" y="32"/>
                  <a:pt x="5142" y="33"/>
                  <a:pt x="5122" y="35"/>
                </a:cubicBezTo>
                <a:moveTo>
                  <a:pt x="4886" y="14"/>
                </a:moveTo>
                <a:cubicBezTo>
                  <a:pt x="4846" y="18"/>
                  <a:pt x="4905" y="20"/>
                  <a:pt x="4945" y="24"/>
                </a:cubicBezTo>
                <a:cubicBezTo>
                  <a:pt x="5004" y="18"/>
                  <a:pt x="4984" y="16"/>
                  <a:pt x="4886" y="14"/>
                </a:cubicBezTo>
                <a:moveTo>
                  <a:pt x="5358" y="35"/>
                </a:moveTo>
                <a:cubicBezTo>
                  <a:pt x="5260" y="41"/>
                  <a:pt x="5477" y="40"/>
                  <a:pt x="5418" y="42"/>
                </a:cubicBezTo>
                <a:cubicBezTo>
                  <a:pt x="5536" y="42"/>
                  <a:pt x="5437" y="35"/>
                  <a:pt x="5358" y="35"/>
                </a:cubicBezTo>
                <a:moveTo>
                  <a:pt x="5674" y="55"/>
                </a:moveTo>
                <a:cubicBezTo>
                  <a:pt x="5713" y="52"/>
                  <a:pt x="5772" y="52"/>
                  <a:pt x="5693" y="59"/>
                </a:cubicBezTo>
                <a:cubicBezTo>
                  <a:pt x="5772" y="60"/>
                  <a:pt x="5733" y="58"/>
                  <a:pt x="5772" y="55"/>
                </a:cubicBezTo>
                <a:cubicBezTo>
                  <a:pt x="5792" y="57"/>
                  <a:pt x="5772" y="58"/>
                  <a:pt x="5812" y="60"/>
                </a:cubicBezTo>
                <a:cubicBezTo>
                  <a:pt x="5792" y="56"/>
                  <a:pt x="5890" y="58"/>
                  <a:pt x="5930" y="53"/>
                </a:cubicBezTo>
                <a:cubicBezTo>
                  <a:pt x="5930" y="51"/>
                  <a:pt x="5910" y="50"/>
                  <a:pt x="5871" y="48"/>
                </a:cubicBezTo>
                <a:cubicBezTo>
                  <a:pt x="5930" y="57"/>
                  <a:pt x="5733" y="51"/>
                  <a:pt x="5733" y="48"/>
                </a:cubicBezTo>
                <a:cubicBezTo>
                  <a:pt x="5634" y="46"/>
                  <a:pt x="5713" y="52"/>
                  <a:pt x="5674" y="55"/>
                </a:cubicBezTo>
                <a:moveTo>
                  <a:pt x="5319" y="29"/>
                </a:moveTo>
                <a:cubicBezTo>
                  <a:pt x="5339" y="28"/>
                  <a:pt x="5319" y="27"/>
                  <a:pt x="5299" y="27"/>
                </a:cubicBezTo>
                <a:cubicBezTo>
                  <a:pt x="5319" y="26"/>
                  <a:pt x="5358" y="26"/>
                  <a:pt x="5378" y="24"/>
                </a:cubicBezTo>
                <a:cubicBezTo>
                  <a:pt x="5378" y="26"/>
                  <a:pt x="5398" y="27"/>
                  <a:pt x="5437" y="25"/>
                </a:cubicBezTo>
                <a:cubicBezTo>
                  <a:pt x="5339" y="21"/>
                  <a:pt x="5319" y="18"/>
                  <a:pt x="5260" y="14"/>
                </a:cubicBezTo>
                <a:cubicBezTo>
                  <a:pt x="5240" y="20"/>
                  <a:pt x="5260" y="25"/>
                  <a:pt x="5319" y="29"/>
                </a:cubicBezTo>
                <a:moveTo>
                  <a:pt x="5969" y="55"/>
                </a:moveTo>
                <a:cubicBezTo>
                  <a:pt x="5989" y="57"/>
                  <a:pt x="6028" y="57"/>
                  <a:pt x="6068" y="55"/>
                </a:cubicBezTo>
                <a:cubicBezTo>
                  <a:pt x="6048" y="53"/>
                  <a:pt x="6028" y="55"/>
                  <a:pt x="6028" y="56"/>
                </a:cubicBezTo>
                <a:cubicBezTo>
                  <a:pt x="6009" y="53"/>
                  <a:pt x="6127" y="49"/>
                  <a:pt x="6028" y="44"/>
                </a:cubicBezTo>
                <a:cubicBezTo>
                  <a:pt x="5950" y="49"/>
                  <a:pt x="6048" y="51"/>
                  <a:pt x="5969" y="55"/>
                </a:cubicBezTo>
                <a:moveTo>
                  <a:pt x="6482" y="72"/>
                </a:moveTo>
                <a:cubicBezTo>
                  <a:pt x="6521" y="69"/>
                  <a:pt x="6482" y="68"/>
                  <a:pt x="6462" y="67"/>
                </a:cubicBezTo>
                <a:cubicBezTo>
                  <a:pt x="6501" y="63"/>
                  <a:pt x="6541" y="65"/>
                  <a:pt x="6580" y="61"/>
                </a:cubicBezTo>
                <a:cubicBezTo>
                  <a:pt x="6482" y="60"/>
                  <a:pt x="6363" y="67"/>
                  <a:pt x="6482" y="72"/>
                </a:cubicBezTo>
                <a:moveTo>
                  <a:pt x="6422" y="55"/>
                </a:moveTo>
                <a:cubicBezTo>
                  <a:pt x="6225" y="52"/>
                  <a:pt x="6284" y="43"/>
                  <a:pt x="6186" y="37"/>
                </a:cubicBezTo>
                <a:cubicBezTo>
                  <a:pt x="6147" y="37"/>
                  <a:pt x="6147" y="38"/>
                  <a:pt x="6166" y="38"/>
                </a:cubicBezTo>
                <a:cubicBezTo>
                  <a:pt x="6147" y="40"/>
                  <a:pt x="6127" y="38"/>
                  <a:pt x="6107" y="38"/>
                </a:cubicBezTo>
                <a:cubicBezTo>
                  <a:pt x="6068" y="43"/>
                  <a:pt x="6206" y="45"/>
                  <a:pt x="6245" y="46"/>
                </a:cubicBezTo>
                <a:cubicBezTo>
                  <a:pt x="6206" y="48"/>
                  <a:pt x="6186" y="48"/>
                  <a:pt x="6147" y="46"/>
                </a:cubicBezTo>
                <a:cubicBezTo>
                  <a:pt x="6225" y="50"/>
                  <a:pt x="6284" y="64"/>
                  <a:pt x="6422" y="55"/>
                </a:cubicBezTo>
                <a:moveTo>
                  <a:pt x="5831" y="21"/>
                </a:moveTo>
                <a:cubicBezTo>
                  <a:pt x="5812" y="24"/>
                  <a:pt x="5851" y="22"/>
                  <a:pt x="5871" y="24"/>
                </a:cubicBezTo>
                <a:cubicBezTo>
                  <a:pt x="5792" y="25"/>
                  <a:pt x="5792" y="24"/>
                  <a:pt x="5772" y="29"/>
                </a:cubicBezTo>
                <a:cubicBezTo>
                  <a:pt x="5792" y="30"/>
                  <a:pt x="5812" y="28"/>
                  <a:pt x="5831" y="27"/>
                </a:cubicBezTo>
                <a:cubicBezTo>
                  <a:pt x="5851" y="28"/>
                  <a:pt x="5831" y="29"/>
                  <a:pt x="5831" y="29"/>
                </a:cubicBezTo>
                <a:cubicBezTo>
                  <a:pt x="5851" y="30"/>
                  <a:pt x="5890" y="28"/>
                  <a:pt x="5871" y="27"/>
                </a:cubicBezTo>
                <a:cubicBezTo>
                  <a:pt x="5871" y="26"/>
                  <a:pt x="5890" y="25"/>
                  <a:pt x="5910" y="26"/>
                </a:cubicBezTo>
                <a:cubicBezTo>
                  <a:pt x="5950" y="22"/>
                  <a:pt x="5851" y="21"/>
                  <a:pt x="5831" y="21"/>
                </a:cubicBezTo>
                <a:moveTo>
                  <a:pt x="6580" y="33"/>
                </a:moveTo>
                <a:cubicBezTo>
                  <a:pt x="6501" y="30"/>
                  <a:pt x="6442" y="30"/>
                  <a:pt x="6383" y="34"/>
                </a:cubicBezTo>
                <a:cubicBezTo>
                  <a:pt x="6442" y="36"/>
                  <a:pt x="6560" y="34"/>
                  <a:pt x="6501" y="41"/>
                </a:cubicBezTo>
                <a:cubicBezTo>
                  <a:pt x="6541" y="44"/>
                  <a:pt x="6560" y="37"/>
                  <a:pt x="6600" y="36"/>
                </a:cubicBezTo>
                <a:cubicBezTo>
                  <a:pt x="6580" y="35"/>
                  <a:pt x="6560" y="34"/>
                  <a:pt x="6580" y="33"/>
                </a:cubicBezTo>
                <a:moveTo>
                  <a:pt x="6836" y="46"/>
                </a:moveTo>
                <a:cubicBezTo>
                  <a:pt x="6797" y="51"/>
                  <a:pt x="6816" y="55"/>
                  <a:pt x="6797" y="58"/>
                </a:cubicBezTo>
                <a:cubicBezTo>
                  <a:pt x="6915" y="59"/>
                  <a:pt x="6915" y="51"/>
                  <a:pt x="6836" y="46"/>
                </a:cubicBezTo>
                <a:moveTo>
                  <a:pt x="7013" y="69"/>
                </a:moveTo>
                <a:cubicBezTo>
                  <a:pt x="7073" y="65"/>
                  <a:pt x="6994" y="63"/>
                  <a:pt x="7013" y="59"/>
                </a:cubicBezTo>
                <a:cubicBezTo>
                  <a:pt x="6974" y="58"/>
                  <a:pt x="6954" y="60"/>
                  <a:pt x="6935" y="61"/>
                </a:cubicBezTo>
                <a:cubicBezTo>
                  <a:pt x="7033" y="64"/>
                  <a:pt x="6935" y="67"/>
                  <a:pt x="7013" y="69"/>
                </a:cubicBezTo>
                <a:moveTo>
                  <a:pt x="6698" y="52"/>
                </a:moveTo>
                <a:cubicBezTo>
                  <a:pt x="6659" y="49"/>
                  <a:pt x="6600" y="45"/>
                  <a:pt x="6679" y="41"/>
                </a:cubicBezTo>
                <a:cubicBezTo>
                  <a:pt x="6580" y="41"/>
                  <a:pt x="6580" y="50"/>
                  <a:pt x="6580" y="53"/>
                </a:cubicBezTo>
                <a:cubicBezTo>
                  <a:pt x="6501" y="55"/>
                  <a:pt x="6501" y="53"/>
                  <a:pt x="6442" y="50"/>
                </a:cubicBezTo>
                <a:cubicBezTo>
                  <a:pt x="6422" y="52"/>
                  <a:pt x="6521" y="55"/>
                  <a:pt x="6482" y="58"/>
                </a:cubicBezTo>
                <a:cubicBezTo>
                  <a:pt x="6521" y="58"/>
                  <a:pt x="6639" y="51"/>
                  <a:pt x="6619" y="58"/>
                </a:cubicBezTo>
                <a:cubicBezTo>
                  <a:pt x="6679" y="60"/>
                  <a:pt x="6619" y="55"/>
                  <a:pt x="6698" y="52"/>
                </a:cubicBezTo>
                <a:moveTo>
                  <a:pt x="6856" y="75"/>
                </a:moveTo>
                <a:cubicBezTo>
                  <a:pt x="6836" y="69"/>
                  <a:pt x="6757" y="66"/>
                  <a:pt x="6659" y="61"/>
                </a:cubicBezTo>
                <a:cubicBezTo>
                  <a:pt x="6679" y="69"/>
                  <a:pt x="6757" y="74"/>
                  <a:pt x="6856" y="79"/>
                </a:cubicBezTo>
                <a:cubicBezTo>
                  <a:pt x="6876" y="76"/>
                  <a:pt x="6738" y="71"/>
                  <a:pt x="6856" y="75"/>
                </a:cubicBezTo>
                <a:moveTo>
                  <a:pt x="6541" y="66"/>
                </a:moveTo>
                <a:cubicBezTo>
                  <a:pt x="6521" y="74"/>
                  <a:pt x="6560" y="79"/>
                  <a:pt x="6619" y="82"/>
                </a:cubicBezTo>
                <a:cubicBezTo>
                  <a:pt x="6600" y="77"/>
                  <a:pt x="6659" y="73"/>
                  <a:pt x="6541" y="66"/>
                </a:cubicBezTo>
                <a:moveTo>
                  <a:pt x="6541" y="81"/>
                </a:moveTo>
                <a:cubicBezTo>
                  <a:pt x="6501" y="81"/>
                  <a:pt x="6482" y="80"/>
                  <a:pt x="6482" y="79"/>
                </a:cubicBezTo>
                <a:cubicBezTo>
                  <a:pt x="6462" y="77"/>
                  <a:pt x="6442" y="81"/>
                  <a:pt x="6403" y="79"/>
                </a:cubicBezTo>
                <a:cubicBezTo>
                  <a:pt x="6403" y="77"/>
                  <a:pt x="6403" y="76"/>
                  <a:pt x="6363" y="75"/>
                </a:cubicBezTo>
                <a:cubicBezTo>
                  <a:pt x="6324" y="79"/>
                  <a:pt x="6403" y="82"/>
                  <a:pt x="6422" y="85"/>
                </a:cubicBezTo>
                <a:cubicBezTo>
                  <a:pt x="6462" y="82"/>
                  <a:pt x="6501" y="84"/>
                  <a:pt x="6541" y="81"/>
                </a:cubicBezTo>
                <a:moveTo>
                  <a:pt x="6284" y="77"/>
                </a:moveTo>
                <a:cubicBezTo>
                  <a:pt x="6245" y="75"/>
                  <a:pt x="6225" y="76"/>
                  <a:pt x="6245" y="77"/>
                </a:cubicBezTo>
                <a:cubicBezTo>
                  <a:pt x="6245" y="80"/>
                  <a:pt x="6107" y="73"/>
                  <a:pt x="6186" y="75"/>
                </a:cubicBezTo>
                <a:cubicBezTo>
                  <a:pt x="6225" y="72"/>
                  <a:pt x="6107" y="73"/>
                  <a:pt x="6087" y="76"/>
                </a:cubicBezTo>
                <a:cubicBezTo>
                  <a:pt x="6166" y="81"/>
                  <a:pt x="6225" y="82"/>
                  <a:pt x="6284" y="77"/>
                </a:cubicBezTo>
                <a:moveTo>
                  <a:pt x="5989" y="74"/>
                </a:moveTo>
                <a:cubicBezTo>
                  <a:pt x="5950" y="66"/>
                  <a:pt x="6068" y="69"/>
                  <a:pt x="6087" y="63"/>
                </a:cubicBezTo>
                <a:cubicBezTo>
                  <a:pt x="6127" y="71"/>
                  <a:pt x="6225" y="67"/>
                  <a:pt x="6363" y="73"/>
                </a:cubicBezTo>
                <a:cubicBezTo>
                  <a:pt x="6363" y="71"/>
                  <a:pt x="6344" y="68"/>
                  <a:pt x="6363" y="67"/>
                </a:cubicBezTo>
                <a:cubicBezTo>
                  <a:pt x="6304" y="65"/>
                  <a:pt x="6166" y="68"/>
                  <a:pt x="6206" y="61"/>
                </a:cubicBezTo>
                <a:cubicBezTo>
                  <a:pt x="6186" y="60"/>
                  <a:pt x="6068" y="65"/>
                  <a:pt x="6087" y="60"/>
                </a:cubicBezTo>
                <a:cubicBezTo>
                  <a:pt x="6028" y="64"/>
                  <a:pt x="5950" y="60"/>
                  <a:pt x="5890" y="64"/>
                </a:cubicBezTo>
                <a:cubicBezTo>
                  <a:pt x="5989" y="67"/>
                  <a:pt x="5851" y="72"/>
                  <a:pt x="5989" y="74"/>
                </a:cubicBezTo>
                <a:moveTo>
                  <a:pt x="5477" y="51"/>
                </a:moveTo>
                <a:cubicBezTo>
                  <a:pt x="5437" y="51"/>
                  <a:pt x="5418" y="52"/>
                  <a:pt x="5378" y="55"/>
                </a:cubicBezTo>
                <a:cubicBezTo>
                  <a:pt x="5437" y="57"/>
                  <a:pt x="5457" y="56"/>
                  <a:pt x="5457" y="52"/>
                </a:cubicBezTo>
                <a:cubicBezTo>
                  <a:pt x="5457" y="60"/>
                  <a:pt x="5575" y="56"/>
                  <a:pt x="5595" y="58"/>
                </a:cubicBezTo>
                <a:cubicBezTo>
                  <a:pt x="5713" y="55"/>
                  <a:pt x="5556" y="56"/>
                  <a:pt x="5477" y="51"/>
                </a:cubicBezTo>
                <a:moveTo>
                  <a:pt x="5871" y="80"/>
                </a:moveTo>
                <a:cubicBezTo>
                  <a:pt x="5969" y="80"/>
                  <a:pt x="5812" y="72"/>
                  <a:pt x="5812" y="68"/>
                </a:cubicBezTo>
                <a:cubicBezTo>
                  <a:pt x="5753" y="69"/>
                  <a:pt x="5693" y="66"/>
                  <a:pt x="5634" y="71"/>
                </a:cubicBezTo>
                <a:cubicBezTo>
                  <a:pt x="5674" y="72"/>
                  <a:pt x="5693" y="73"/>
                  <a:pt x="5674" y="75"/>
                </a:cubicBezTo>
                <a:cubicBezTo>
                  <a:pt x="5753" y="68"/>
                  <a:pt x="5792" y="79"/>
                  <a:pt x="5871" y="80"/>
                </a:cubicBezTo>
                <a:moveTo>
                  <a:pt x="5358" y="55"/>
                </a:moveTo>
                <a:cubicBezTo>
                  <a:pt x="5299" y="50"/>
                  <a:pt x="5260" y="53"/>
                  <a:pt x="5221" y="51"/>
                </a:cubicBezTo>
                <a:cubicBezTo>
                  <a:pt x="5161" y="57"/>
                  <a:pt x="5319" y="58"/>
                  <a:pt x="5358" y="55"/>
                </a:cubicBezTo>
                <a:moveTo>
                  <a:pt x="4531" y="22"/>
                </a:moveTo>
                <a:cubicBezTo>
                  <a:pt x="4551" y="21"/>
                  <a:pt x="4531" y="21"/>
                  <a:pt x="4531" y="20"/>
                </a:cubicBezTo>
                <a:cubicBezTo>
                  <a:pt x="4511" y="20"/>
                  <a:pt x="4511" y="19"/>
                  <a:pt x="4531" y="18"/>
                </a:cubicBezTo>
                <a:cubicBezTo>
                  <a:pt x="4492" y="18"/>
                  <a:pt x="4413" y="27"/>
                  <a:pt x="4314" y="26"/>
                </a:cubicBezTo>
                <a:cubicBezTo>
                  <a:pt x="4314" y="32"/>
                  <a:pt x="4452" y="40"/>
                  <a:pt x="4531" y="33"/>
                </a:cubicBezTo>
                <a:cubicBezTo>
                  <a:pt x="4511" y="33"/>
                  <a:pt x="4492" y="34"/>
                  <a:pt x="4472" y="35"/>
                </a:cubicBezTo>
                <a:cubicBezTo>
                  <a:pt x="4452" y="34"/>
                  <a:pt x="4492" y="33"/>
                  <a:pt x="4492" y="32"/>
                </a:cubicBezTo>
                <a:cubicBezTo>
                  <a:pt x="4432" y="30"/>
                  <a:pt x="4393" y="32"/>
                  <a:pt x="4314" y="28"/>
                </a:cubicBezTo>
                <a:cubicBezTo>
                  <a:pt x="4354" y="26"/>
                  <a:pt x="4413" y="30"/>
                  <a:pt x="4452" y="29"/>
                </a:cubicBezTo>
                <a:cubicBezTo>
                  <a:pt x="4452" y="26"/>
                  <a:pt x="4432" y="20"/>
                  <a:pt x="4531" y="22"/>
                </a:cubicBezTo>
                <a:moveTo>
                  <a:pt x="5043" y="52"/>
                </a:moveTo>
                <a:cubicBezTo>
                  <a:pt x="5024" y="46"/>
                  <a:pt x="5004" y="55"/>
                  <a:pt x="4964" y="57"/>
                </a:cubicBezTo>
                <a:cubicBezTo>
                  <a:pt x="5024" y="60"/>
                  <a:pt x="5083" y="60"/>
                  <a:pt x="5142" y="57"/>
                </a:cubicBezTo>
                <a:cubicBezTo>
                  <a:pt x="5161" y="53"/>
                  <a:pt x="5102" y="57"/>
                  <a:pt x="5083" y="58"/>
                </a:cubicBezTo>
                <a:cubicBezTo>
                  <a:pt x="5043" y="56"/>
                  <a:pt x="5024" y="55"/>
                  <a:pt x="5043" y="52"/>
                </a:cubicBezTo>
                <a:moveTo>
                  <a:pt x="5516" y="76"/>
                </a:moveTo>
                <a:cubicBezTo>
                  <a:pt x="5615" y="88"/>
                  <a:pt x="5753" y="77"/>
                  <a:pt x="5516" y="76"/>
                </a:cubicBezTo>
                <a:moveTo>
                  <a:pt x="5457" y="83"/>
                </a:moveTo>
                <a:cubicBezTo>
                  <a:pt x="5516" y="84"/>
                  <a:pt x="5477" y="75"/>
                  <a:pt x="5477" y="72"/>
                </a:cubicBezTo>
                <a:cubicBezTo>
                  <a:pt x="5398" y="69"/>
                  <a:pt x="5457" y="76"/>
                  <a:pt x="5437" y="77"/>
                </a:cubicBezTo>
                <a:cubicBezTo>
                  <a:pt x="5358" y="81"/>
                  <a:pt x="5378" y="74"/>
                  <a:pt x="5319" y="73"/>
                </a:cubicBezTo>
                <a:cubicBezTo>
                  <a:pt x="5240" y="81"/>
                  <a:pt x="5457" y="80"/>
                  <a:pt x="5457" y="83"/>
                </a:cubicBezTo>
                <a:moveTo>
                  <a:pt x="5240" y="72"/>
                </a:moveTo>
                <a:cubicBezTo>
                  <a:pt x="5299" y="67"/>
                  <a:pt x="5260" y="63"/>
                  <a:pt x="5339" y="68"/>
                </a:cubicBezTo>
                <a:cubicBezTo>
                  <a:pt x="5398" y="61"/>
                  <a:pt x="5240" y="64"/>
                  <a:pt x="5181" y="63"/>
                </a:cubicBezTo>
                <a:cubicBezTo>
                  <a:pt x="5142" y="67"/>
                  <a:pt x="5122" y="65"/>
                  <a:pt x="5102" y="69"/>
                </a:cubicBezTo>
                <a:cubicBezTo>
                  <a:pt x="5161" y="71"/>
                  <a:pt x="5201" y="71"/>
                  <a:pt x="5240" y="72"/>
                </a:cubicBezTo>
                <a:moveTo>
                  <a:pt x="4866" y="61"/>
                </a:moveTo>
                <a:cubicBezTo>
                  <a:pt x="4905" y="58"/>
                  <a:pt x="4787" y="56"/>
                  <a:pt x="4807" y="52"/>
                </a:cubicBezTo>
                <a:cubicBezTo>
                  <a:pt x="4787" y="51"/>
                  <a:pt x="4767" y="53"/>
                  <a:pt x="4787" y="55"/>
                </a:cubicBezTo>
                <a:cubicBezTo>
                  <a:pt x="4767" y="56"/>
                  <a:pt x="4748" y="56"/>
                  <a:pt x="4748" y="55"/>
                </a:cubicBezTo>
                <a:cubicBezTo>
                  <a:pt x="4728" y="57"/>
                  <a:pt x="4748" y="57"/>
                  <a:pt x="4767" y="56"/>
                </a:cubicBezTo>
                <a:cubicBezTo>
                  <a:pt x="4846" y="58"/>
                  <a:pt x="4807" y="61"/>
                  <a:pt x="4866" y="61"/>
                </a:cubicBezTo>
                <a:moveTo>
                  <a:pt x="3763" y="25"/>
                </a:moveTo>
                <a:cubicBezTo>
                  <a:pt x="3743" y="29"/>
                  <a:pt x="3763" y="27"/>
                  <a:pt x="3704" y="24"/>
                </a:cubicBezTo>
                <a:cubicBezTo>
                  <a:pt x="3684" y="27"/>
                  <a:pt x="3684" y="29"/>
                  <a:pt x="3723" y="32"/>
                </a:cubicBezTo>
                <a:cubicBezTo>
                  <a:pt x="3802" y="32"/>
                  <a:pt x="3841" y="27"/>
                  <a:pt x="3763" y="25"/>
                </a:cubicBezTo>
                <a:moveTo>
                  <a:pt x="4235" y="48"/>
                </a:moveTo>
                <a:cubicBezTo>
                  <a:pt x="4216" y="46"/>
                  <a:pt x="4196" y="48"/>
                  <a:pt x="4196" y="49"/>
                </a:cubicBezTo>
                <a:cubicBezTo>
                  <a:pt x="4176" y="50"/>
                  <a:pt x="4157" y="49"/>
                  <a:pt x="4157" y="49"/>
                </a:cubicBezTo>
                <a:cubicBezTo>
                  <a:pt x="4098" y="50"/>
                  <a:pt x="4295" y="52"/>
                  <a:pt x="4176" y="52"/>
                </a:cubicBezTo>
                <a:cubicBezTo>
                  <a:pt x="4176" y="57"/>
                  <a:pt x="4354" y="53"/>
                  <a:pt x="4373" y="61"/>
                </a:cubicBezTo>
                <a:cubicBezTo>
                  <a:pt x="4413" y="57"/>
                  <a:pt x="4472" y="63"/>
                  <a:pt x="4511" y="57"/>
                </a:cubicBezTo>
                <a:cubicBezTo>
                  <a:pt x="4413" y="56"/>
                  <a:pt x="4235" y="56"/>
                  <a:pt x="4235" y="48"/>
                </a:cubicBezTo>
                <a:moveTo>
                  <a:pt x="5102" y="75"/>
                </a:moveTo>
                <a:cubicBezTo>
                  <a:pt x="4984" y="76"/>
                  <a:pt x="4984" y="66"/>
                  <a:pt x="4866" y="67"/>
                </a:cubicBezTo>
                <a:cubicBezTo>
                  <a:pt x="4846" y="69"/>
                  <a:pt x="5004" y="81"/>
                  <a:pt x="5004" y="75"/>
                </a:cubicBezTo>
                <a:cubicBezTo>
                  <a:pt x="5024" y="77"/>
                  <a:pt x="5063" y="80"/>
                  <a:pt x="5043" y="83"/>
                </a:cubicBezTo>
                <a:cubicBezTo>
                  <a:pt x="5142" y="84"/>
                  <a:pt x="5043" y="77"/>
                  <a:pt x="5102" y="75"/>
                </a:cubicBezTo>
                <a:moveTo>
                  <a:pt x="4649" y="75"/>
                </a:moveTo>
                <a:cubicBezTo>
                  <a:pt x="4708" y="71"/>
                  <a:pt x="4610" y="68"/>
                  <a:pt x="4669" y="64"/>
                </a:cubicBezTo>
                <a:cubicBezTo>
                  <a:pt x="4630" y="63"/>
                  <a:pt x="4630" y="65"/>
                  <a:pt x="4649" y="65"/>
                </a:cubicBezTo>
                <a:cubicBezTo>
                  <a:pt x="4610" y="68"/>
                  <a:pt x="4551" y="59"/>
                  <a:pt x="4531" y="66"/>
                </a:cubicBezTo>
                <a:cubicBezTo>
                  <a:pt x="4531" y="67"/>
                  <a:pt x="4551" y="66"/>
                  <a:pt x="4570" y="66"/>
                </a:cubicBezTo>
                <a:cubicBezTo>
                  <a:pt x="4669" y="68"/>
                  <a:pt x="4531" y="73"/>
                  <a:pt x="4649" y="75"/>
                </a:cubicBezTo>
                <a:moveTo>
                  <a:pt x="3999" y="46"/>
                </a:moveTo>
                <a:cubicBezTo>
                  <a:pt x="3999" y="43"/>
                  <a:pt x="4038" y="41"/>
                  <a:pt x="4038" y="37"/>
                </a:cubicBezTo>
                <a:cubicBezTo>
                  <a:pt x="3999" y="34"/>
                  <a:pt x="3901" y="42"/>
                  <a:pt x="3979" y="35"/>
                </a:cubicBezTo>
                <a:cubicBezTo>
                  <a:pt x="3940" y="34"/>
                  <a:pt x="3861" y="38"/>
                  <a:pt x="3940" y="33"/>
                </a:cubicBezTo>
                <a:cubicBezTo>
                  <a:pt x="3881" y="34"/>
                  <a:pt x="3782" y="33"/>
                  <a:pt x="3782" y="38"/>
                </a:cubicBezTo>
                <a:cubicBezTo>
                  <a:pt x="3920" y="34"/>
                  <a:pt x="3901" y="41"/>
                  <a:pt x="3999" y="46"/>
                </a:cubicBezTo>
                <a:moveTo>
                  <a:pt x="1615" y="38"/>
                </a:moveTo>
                <a:cubicBezTo>
                  <a:pt x="1497" y="40"/>
                  <a:pt x="1615" y="49"/>
                  <a:pt x="1477" y="41"/>
                </a:cubicBezTo>
                <a:cubicBezTo>
                  <a:pt x="1457" y="45"/>
                  <a:pt x="1635" y="50"/>
                  <a:pt x="1753" y="55"/>
                </a:cubicBezTo>
                <a:cubicBezTo>
                  <a:pt x="1773" y="51"/>
                  <a:pt x="1773" y="49"/>
                  <a:pt x="1792" y="46"/>
                </a:cubicBezTo>
                <a:cubicBezTo>
                  <a:pt x="1674" y="45"/>
                  <a:pt x="1635" y="45"/>
                  <a:pt x="1615" y="38"/>
                </a:cubicBezTo>
                <a:moveTo>
                  <a:pt x="2088" y="65"/>
                </a:moveTo>
                <a:cubicBezTo>
                  <a:pt x="2167" y="68"/>
                  <a:pt x="2088" y="58"/>
                  <a:pt x="2147" y="61"/>
                </a:cubicBezTo>
                <a:cubicBezTo>
                  <a:pt x="2167" y="59"/>
                  <a:pt x="2108" y="58"/>
                  <a:pt x="2088" y="57"/>
                </a:cubicBezTo>
                <a:cubicBezTo>
                  <a:pt x="2009" y="59"/>
                  <a:pt x="2108" y="61"/>
                  <a:pt x="2088" y="65"/>
                </a:cubicBezTo>
                <a:moveTo>
                  <a:pt x="1576" y="28"/>
                </a:moveTo>
                <a:cubicBezTo>
                  <a:pt x="1477" y="32"/>
                  <a:pt x="1694" y="37"/>
                  <a:pt x="1733" y="32"/>
                </a:cubicBezTo>
                <a:cubicBezTo>
                  <a:pt x="1674" y="28"/>
                  <a:pt x="1635" y="34"/>
                  <a:pt x="1576" y="28"/>
                </a:cubicBezTo>
                <a:moveTo>
                  <a:pt x="2975" y="59"/>
                </a:moveTo>
                <a:cubicBezTo>
                  <a:pt x="3073" y="65"/>
                  <a:pt x="2975" y="65"/>
                  <a:pt x="3132" y="66"/>
                </a:cubicBezTo>
                <a:cubicBezTo>
                  <a:pt x="3132" y="65"/>
                  <a:pt x="3112" y="65"/>
                  <a:pt x="3112" y="65"/>
                </a:cubicBezTo>
                <a:cubicBezTo>
                  <a:pt x="3073" y="64"/>
                  <a:pt x="3112" y="63"/>
                  <a:pt x="3132" y="60"/>
                </a:cubicBezTo>
                <a:cubicBezTo>
                  <a:pt x="3073" y="57"/>
                  <a:pt x="3034" y="61"/>
                  <a:pt x="2975" y="59"/>
                </a:cubicBezTo>
                <a:moveTo>
                  <a:pt x="2383" y="30"/>
                </a:moveTo>
                <a:cubicBezTo>
                  <a:pt x="2423" y="29"/>
                  <a:pt x="2443" y="27"/>
                  <a:pt x="2462" y="26"/>
                </a:cubicBezTo>
                <a:cubicBezTo>
                  <a:pt x="2383" y="21"/>
                  <a:pt x="2285" y="28"/>
                  <a:pt x="2383" y="30"/>
                </a:cubicBezTo>
                <a:moveTo>
                  <a:pt x="3349" y="63"/>
                </a:moveTo>
                <a:cubicBezTo>
                  <a:pt x="3388" y="57"/>
                  <a:pt x="3349" y="57"/>
                  <a:pt x="3250" y="53"/>
                </a:cubicBezTo>
                <a:cubicBezTo>
                  <a:pt x="3172" y="58"/>
                  <a:pt x="3329" y="59"/>
                  <a:pt x="3349" y="63"/>
                </a:cubicBezTo>
                <a:moveTo>
                  <a:pt x="2640" y="20"/>
                </a:moveTo>
                <a:cubicBezTo>
                  <a:pt x="2600" y="22"/>
                  <a:pt x="2620" y="24"/>
                  <a:pt x="2600" y="26"/>
                </a:cubicBezTo>
                <a:cubicBezTo>
                  <a:pt x="2640" y="26"/>
                  <a:pt x="2659" y="27"/>
                  <a:pt x="2699" y="28"/>
                </a:cubicBezTo>
                <a:cubicBezTo>
                  <a:pt x="2758" y="26"/>
                  <a:pt x="2738" y="25"/>
                  <a:pt x="2758" y="22"/>
                </a:cubicBezTo>
                <a:cubicBezTo>
                  <a:pt x="2718" y="20"/>
                  <a:pt x="2679" y="22"/>
                  <a:pt x="2640" y="20"/>
                </a:cubicBezTo>
                <a:moveTo>
                  <a:pt x="2797" y="27"/>
                </a:moveTo>
                <a:cubicBezTo>
                  <a:pt x="2797" y="34"/>
                  <a:pt x="2876" y="27"/>
                  <a:pt x="2994" y="32"/>
                </a:cubicBezTo>
                <a:cubicBezTo>
                  <a:pt x="2955" y="32"/>
                  <a:pt x="2915" y="30"/>
                  <a:pt x="2896" y="33"/>
                </a:cubicBezTo>
                <a:cubicBezTo>
                  <a:pt x="2935" y="35"/>
                  <a:pt x="2975" y="35"/>
                  <a:pt x="3014" y="33"/>
                </a:cubicBezTo>
                <a:cubicBezTo>
                  <a:pt x="2994" y="26"/>
                  <a:pt x="2876" y="30"/>
                  <a:pt x="2797" y="27"/>
                </a:cubicBezTo>
                <a:moveTo>
                  <a:pt x="3132" y="36"/>
                </a:moveTo>
                <a:cubicBezTo>
                  <a:pt x="3112" y="38"/>
                  <a:pt x="3191" y="36"/>
                  <a:pt x="3172" y="40"/>
                </a:cubicBezTo>
                <a:cubicBezTo>
                  <a:pt x="3250" y="35"/>
                  <a:pt x="3172" y="29"/>
                  <a:pt x="3191" y="24"/>
                </a:cubicBezTo>
                <a:cubicBezTo>
                  <a:pt x="3132" y="27"/>
                  <a:pt x="3172" y="35"/>
                  <a:pt x="3132" y="36"/>
                </a:cubicBezTo>
                <a:moveTo>
                  <a:pt x="3841" y="66"/>
                </a:moveTo>
                <a:cubicBezTo>
                  <a:pt x="3763" y="69"/>
                  <a:pt x="3920" y="74"/>
                  <a:pt x="3960" y="73"/>
                </a:cubicBezTo>
                <a:cubicBezTo>
                  <a:pt x="3999" y="67"/>
                  <a:pt x="3901" y="69"/>
                  <a:pt x="3841" y="66"/>
                </a:cubicBezTo>
                <a:moveTo>
                  <a:pt x="4511" y="75"/>
                </a:moveTo>
                <a:cubicBezTo>
                  <a:pt x="4472" y="73"/>
                  <a:pt x="4432" y="75"/>
                  <a:pt x="4393" y="73"/>
                </a:cubicBezTo>
                <a:cubicBezTo>
                  <a:pt x="4354" y="71"/>
                  <a:pt x="4492" y="76"/>
                  <a:pt x="4413" y="80"/>
                </a:cubicBezTo>
                <a:cubicBezTo>
                  <a:pt x="4452" y="81"/>
                  <a:pt x="4492" y="83"/>
                  <a:pt x="4531" y="84"/>
                </a:cubicBezTo>
                <a:cubicBezTo>
                  <a:pt x="4472" y="84"/>
                  <a:pt x="4472" y="87"/>
                  <a:pt x="4511" y="88"/>
                </a:cubicBezTo>
                <a:cubicBezTo>
                  <a:pt x="4590" y="83"/>
                  <a:pt x="4452" y="80"/>
                  <a:pt x="4511" y="75"/>
                </a:cubicBezTo>
                <a:moveTo>
                  <a:pt x="3585" y="50"/>
                </a:moveTo>
                <a:cubicBezTo>
                  <a:pt x="3644" y="51"/>
                  <a:pt x="3546" y="44"/>
                  <a:pt x="3566" y="41"/>
                </a:cubicBezTo>
                <a:cubicBezTo>
                  <a:pt x="3506" y="38"/>
                  <a:pt x="3447" y="44"/>
                  <a:pt x="3526" y="48"/>
                </a:cubicBezTo>
                <a:cubicBezTo>
                  <a:pt x="3546" y="41"/>
                  <a:pt x="3526" y="48"/>
                  <a:pt x="3585" y="50"/>
                </a:cubicBezTo>
                <a:moveTo>
                  <a:pt x="4176" y="81"/>
                </a:moveTo>
                <a:cubicBezTo>
                  <a:pt x="4295" y="80"/>
                  <a:pt x="4117" y="77"/>
                  <a:pt x="4058" y="74"/>
                </a:cubicBezTo>
                <a:cubicBezTo>
                  <a:pt x="4058" y="75"/>
                  <a:pt x="4058" y="76"/>
                  <a:pt x="4038" y="79"/>
                </a:cubicBezTo>
                <a:cubicBezTo>
                  <a:pt x="4078" y="84"/>
                  <a:pt x="4196" y="74"/>
                  <a:pt x="4176" y="81"/>
                </a:cubicBezTo>
                <a:moveTo>
                  <a:pt x="3625" y="58"/>
                </a:moveTo>
                <a:cubicBezTo>
                  <a:pt x="3585" y="53"/>
                  <a:pt x="3467" y="60"/>
                  <a:pt x="3487" y="53"/>
                </a:cubicBezTo>
                <a:cubicBezTo>
                  <a:pt x="3388" y="52"/>
                  <a:pt x="3447" y="58"/>
                  <a:pt x="3506" y="59"/>
                </a:cubicBezTo>
                <a:cubicBezTo>
                  <a:pt x="3467" y="61"/>
                  <a:pt x="3428" y="58"/>
                  <a:pt x="3388" y="63"/>
                </a:cubicBezTo>
                <a:cubicBezTo>
                  <a:pt x="3428" y="65"/>
                  <a:pt x="3467" y="63"/>
                  <a:pt x="3428" y="61"/>
                </a:cubicBezTo>
                <a:cubicBezTo>
                  <a:pt x="3526" y="59"/>
                  <a:pt x="3546" y="66"/>
                  <a:pt x="3605" y="65"/>
                </a:cubicBezTo>
                <a:cubicBezTo>
                  <a:pt x="3625" y="63"/>
                  <a:pt x="3546" y="61"/>
                  <a:pt x="3625" y="58"/>
                </a:cubicBezTo>
                <a:moveTo>
                  <a:pt x="3822" y="88"/>
                </a:moveTo>
                <a:cubicBezTo>
                  <a:pt x="3881" y="89"/>
                  <a:pt x="3920" y="89"/>
                  <a:pt x="3960" y="90"/>
                </a:cubicBezTo>
                <a:cubicBezTo>
                  <a:pt x="4038" y="81"/>
                  <a:pt x="3841" y="85"/>
                  <a:pt x="3822" y="75"/>
                </a:cubicBezTo>
                <a:cubicBezTo>
                  <a:pt x="3743" y="75"/>
                  <a:pt x="3743" y="77"/>
                  <a:pt x="3743" y="82"/>
                </a:cubicBezTo>
                <a:cubicBezTo>
                  <a:pt x="3723" y="79"/>
                  <a:pt x="3704" y="79"/>
                  <a:pt x="3684" y="81"/>
                </a:cubicBezTo>
                <a:cubicBezTo>
                  <a:pt x="3743" y="82"/>
                  <a:pt x="3822" y="83"/>
                  <a:pt x="3881" y="84"/>
                </a:cubicBezTo>
                <a:cubicBezTo>
                  <a:pt x="3901" y="87"/>
                  <a:pt x="3861" y="85"/>
                  <a:pt x="3822" y="88"/>
                </a:cubicBezTo>
                <a:moveTo>
                  <a:pt x="3644" y="73"/>
                </a:moveTo>
                <a:cubicBezTo>
                  <a:pt x="3585" y="72"/>
                  <a:pt x="3487" y="73"/>
                  <a:pt x="3487" y="76"/>
                </a:cubicBezTo>
                <a:cubicBezTo>
                  <a:pt x="3546" y="80"/>
                  <a:pt x="3644" y="76"/>
                  <a:pt x="3644" y="73"/>
                </a:cubicBezTo>
                <a:moveTo>
                  <a:pt x="3329" y="69"/>
                </a:moveTo>
                <a:cubicBezTo>
                  <a:pt x="3231" y="74"/>
                  <a:pt x="3369" y="76"/>
                  <a:pt x="3329" y="80"/>
                </a:cubicBezTo>
                <a:cubicBezTo>
                  <a:pt x="3369" y="81"/>
                  <a:pt x="3369" y="72"/>
                  <a:pt x="3329" y="69"/>
                </a:cubicBezTo>
                <a:moveTo>
                  <a:pt x="2364" y="36"/>
                </a:moveTo>
                <a:cubicBezTo>
                  <a:pt x="2383" y="33"/>
                  <a:pt x="2344" y="35"/>
                  <a:pt x="2324" y="36"/>
                </a:cubicBezTo>
                <a:cubicBezTo>
                  <a:pt x="2246" y="32"/>
                  <a:pt x="2246" y="19"/>
                  <a:pt x="2108" y="28"/>
                </a:cubicBezTo>
                <a:cubicBezTo>
                  <a:pt x="2226" y="30"/>
                  <a:pt x="2206" y="34"/>
                  <a:pt x="2246" y="38"/>
                </a:cubicBezTo>
                <a:cubicBezTo>
                  <a:pt x="2285" y="41"/>
                  <a:pt x="2324" y="35"/>
                  <a:pt x="2364" y="36"/>
                </a:cubicBezTo>
                <a:moveTo>
                  <a:pt x="2699" y="58"/>
                </a:moveTo>
                <a:cubicBezTo>
                  <a:pt x="2679" y="57"/>
                  <a:pt x="2699" y="57"/>
                  <a:pt x="2699" y="56"/>
                </a:cubicBezTo>
                <a:cubicBezTo>
                  <a:pt x="2580" y="57"/>
                  <a:pt x="2758" y="59"/>
                  <a:pt x="2777" y="63"/>
                </a:cubicBezTo>
                <a:cubicBezTo>
                  <a:pt x="2856" y="59"/>
                  <a:pt x="2758" y="56"/>
                  <a:pt x="2699" y="58"/>
                </a:cubicBezTo>
                <a:moveTo>
                  <a:pt x="3152" y="75"/>
                </a:moveTo>
                <a:cubicBezTo>
                  <a:pt x="3093" y="74"/>
                  <a:pt x="3053" y="72"/>
                  <a:pt x="3014" y="69"/>
                </a:cubicBezTo>
                <a:cubicBezTo>
                  <a:pt x="2975" y="74"/>
                  <a:pt x="3073" y="77"/>
                  <a:pt x="3073" y="81"/>
                </a:cubicBezTo>
                <a:cubicBezTo>
                  <a:pt x="3152" y="80"/>
                  <a:pt x="3093" y="79"/>
                  <a:pt x="3152" y="75"/>
                </a:cubicBezTo>
                <a:moveTo>
                  <a:pt x="2324" y="46"/>
                </a:moveTo>
                <a:cubicBezTo>
                  <a:pt x="2383" y="45"/>
                  <a:pt x="2383" y="51"/>
                  <a:pt x="2462" y="49"/>
                </a:cubicBezTo>
                <a:cubicBezTo>
                  <a:pt x="2482" y="42"/>
                  <a:pt x="2344" y="44"/>
                  <a:pt x="2285" y="41"/>
                </a:cubicBezTo>
                <a:cubicBezTo>
                  <a:pt x="2265" y="43"/>
                  <a:pt x="2246" y="44"/>
                  <a:pt x="2226" y="46"/>
                </a:cubicBezTo>
                <a:cubicBezTo>
                  <a:pt x="2265" y="50"/>
                  <a:pt x="2285" y="52"/>
                  <a:pt x="2305" y="53"/>
                </a:cubicBezTo>
                <a:cubicBezTo>
                  <a:pt x="2383" y="56"/>
                  <a:pt x="2285" y="49"/>
                  <a:pt x="2324" y="46"/>
                </a:cubicBezTo>
                <a:moveTo>
                  <a:pt x="2443" y="67"/>
                </a:moveTo>
                <a:cubicBezTo>
                  <a:pt x="2521" y="63"/>
                  <a:pt x="2443" y="59"/>
                  <a:pt x="2443" y="56"/>
                </a:cubicBezTo>
                <a:cubicBezTo>
                  <a:pt x="2423" y="56"/>
                  <a:pt x="2423" y="57"/>
                  <a:pt x="2423" y="58"/>
                </a:cubicBezTo>
                <a:cubicBezTo>
                  <a:pt x="2403" y="58"/>
                  <a:pt x="2364" y="58"/>
                  <a:pt x="2324" y="57"/>
                </a:cubicBezTo>
                <a:cubicBezTo>
                  <a:pt x="2305" y="60"/>
                  <a:pt x="2364" y="64"/>
                  <a:pt x="2443" y="67"/>
                </a:cubicBezTo>
                <a:moveTo>
                  <a:pt x="2127" y="50"/>
                </a:moveTo>
                <a:cubicBezTo>
                  <a:pt x="2068" y="45"/>
                  <a:pt x="2029" y="38"/>
                  <a:pt x="1950" y="37"/>
                </a:cubicBezTo>
                <a:cubicBezTo>
                  <a:pt x="1950" y="43"/>
                  <a:pt x="1891" y="49"/>
                  <a:pt x="2009" y="53"/>
                </a:cubicBezTo>
                <a:cubicBezTo>
                  <a:pt x="2088" y="53"/>
                  <a:pt x="2049" y="48"/>
                  <a:pt x="2127" y="50"/>
                </a:cubicBezTo>
                <a:moveTo>
                  <a:pt x="2896" y="91"/>
                </a:moveTo>
                <a:cubicBezTo>
                  <a:pt x="2856" y="89"/>
                  <a:pt x="2837" y="90"/>
                  <a:pt x="2856" y="91"/>
                </a:cubicBezTo>
                <a:cubicBezTo>
                  <a:pt x="2817" y="92"/>
                  <a:pt x="2738" y="89"/>
                  <a:pt x="2699" y="88"/>
                </a:cubicBezTo>
                <a:cubicBezTo>
                  <a:pt x="2640" y="92"/>
                  <a:pt x="2837" y="98"/>
                  <a:pt x="2896" y="91"/>
                </a:cubicBezTo>
                <a:moveTo>
                  <a:pt x="2640" y="87"/>
                </a:moveTo>
                <a:cubicBezTo>
                  <a:pt x="2640" y="81"/>
                  <a:pt x="2561" y="79"/>
                  <a:pt x="2580" y="75"/>
                </a:cubicBezTo>
                <a:cubicBezTo>
                  <a:pt x="2541" y="73"/>
                  <a:pt x="2502" y="71"/>
                  <a:pt x="2443" y="69"/>
                </a:cubicBezTo>
                <a:cubicBezTo>
                  <a:pt x="2403" y="71"/>
                  <a:pt x="2403" y="73"/>
                  <a:pt x="2443" y="75"/>
                </a:cubicBezTo>
                <a:cubicBezTo>
                  <a:pt x="2462" y="74"/>
                  <a:pt x="2443" y="73"/>
                  <a:pt x="2443" y="73"/>
                </a:cubicBezTo>
                <a:cubicBezTo>
                  <a:pt x="2521" y="72"/>
                  <a:pt x="2561" y="88"/>
                  <a:pt x="2521" y="84"/>
                </a:cubicBezTo>
                <a:cubicBezTo>
                  <a:pt x="2502" y="87"/>
                  <a:pt x="2580" y="88"/>
                  <a:pt x="2561" y="90"/>
                </a:cubicBezTo>
                <a:cubicBezTo>
                  <a:pt x="2600" y="91"/>
                  <a:pt x="2580" y="88"/>
                  <a:pt x="2640" y="87"/>
                </a:cubicBezTo>
                <a:moveTo>
                  <a:pt x="2364" y="81"/>
                </a:moveTo>
                <a:cubicBezTo>
                  <a:pt x="2423" y="77"/>
                  <a:pt x="2305" y="75"/>
                  <a:pt x="2344" y="72"/>
                </a:cubicBezTo>
                <a:cubicBezTo>
                  <a:pt x="2285" y="71"/>
                  <a:pt x="2265" y="80"/>
                  <a:pt x="2364" y="81"/>
                </a:cubicBezTo>
                <a:moveTo>
                  <a:pt x="2088" y="69"/>
                </a:moveTo>
                <a:cubicBezTo>
                  <a:pt x="2088" y="73"/>
                  <a:pt x="2147" y="76"/>
                  <a:pt x="2206" y="79"/>
                </a:cubicBezTo>
                <a:cubicBezTo>
                  <a:pt x="2305" y="73"/>
                  <a:pt x="2167" y="72"/>
                  <a:pt x="2088" y="69"/>
                </a:cubicBezTo>
                <a:moveTo>
                  <a:pt x="886" y="45"/>
                </a:moveTo>
                <a:cubicBezTo>
                  <a:pt x="807" y="43"/>
                  <a:pt x="728" y="43"/>
                  <a:pt x="669" y="48"/>
                </a:cubicBezTo>
                <a:cubicBezTo>
                  <a:pt x="650" y="44"/>
                  <a:pt x="610" y="41"/>
                  <a:pt x="669" y="37"/>
                </a:cubicBezTo>
                <a:cubicBezTo>
                  <a:pt x="551" y="34"/>
                  <a:pt x="571" y="33"/>
                  <a:pt x="472" y="33"/>
                </a:cubicBezTo>
                <a:cubicBezTo>
                  <a:pt x="531" y="40"/>
                  <a:pt x="610" y="41"/>
                  <a:pt x="531" y="50"/>
                </a:cubicBezTo>
                <a:cubicBezTo>
                  <a:pt x="709" y="51"/>
                  <a:pt x="630" y="61"/>
                  <a:pt x="689" y="67"/>
                </a:cubicBezTo>
                <a:cubicBezTo>
                  <a:pt x="709" y="63"/>
                  <a:pt x="748" y="57"/>
                  <a:pt x="669" y="52"/>
                </a:cubicBezTo>
                <a:cubicBezTo>
                  <a:pt x="669" y="53"/>
                  <a:pt x="650" y="53"/>
                  <a:pt x="630" y="52"/>
                </a:cubicBezTo>
                <a:cubicBezTo>
                  <a:pt x="650" y="52"/>
                  <a:pt x="669" y="51"/>
                  <a:pt x="669" y="50"/>
                </a:cubicBezTo>
                <a:cubicBezTo>
                  <a:pt x="709" y="48"/>
                  <a:pt x="748" y="52"/>
                  <a:pt x="788" y="51"/>
                </a:cubicBezTo>
                <a:cubicBezTo>
                  <a:pt x="807" y="53"/>
                  <a:pt x="827" y="56"/>
                  <a:pt x="788" y="58"/>
                </a:cubicBezTo>
                <a:cubicBezTo>
                  <a:pt x="847" y="60"/>
                  <a:pt x="906" y="63"/>
                  <a:pt x="965" y="66"/>
                </a:cubicBezTo>
                <a:cubicBezTo>
                  <a:pt x="1083" y="58"/>
                  <a:pt x="827" y="55"/>
                  <a:pt x="886" y="45"/>
                </a:cubicBezTo>
                <a:moveTo>
                  <a:pt x="1260" y="52"/>
                </a:moveTo>
                <a:cubicBezTo>
                  <a:pt x="1241" y="53"/>
                  <a:pt x="1221" y="51"/>
                  <a:pt x="1201" y="51"/>
                </a:cubicBezTo>
                <a:cubicBezTo>
                  <a:pt x="1123" y="61"/>
                  <a:pt x="1438" y="52"/>
                  <a:pt x="1280" y="46"/>
                </a:cubicBezTo>
                <a:cubicBezTo>
                  <a:pt x="1260" y="49"/>
                  <a:pt x="1280" y="50"/>
                  <a:pt x="1260" y="52"/>
                </a:cubicBezTo>
                <a:moveTo>
                  <a:pt x="1911" y="75"/>
                </a:moveTo>
                <a:cubicBezTo>
                  <a:pt x="1871" y="83"/>
                  <a:pt x="2088" y="77"/>
                  <a:pt x="2049" y="85"/>
                </a:cubicBezTo>
                <a:cubicBezTo>
                  <a:pt x="2127" y="82"/>
                  <a:pt x="2226" y="93"/>
                  <a:pt x="2285" y="87"/>
                </a:cubicBezTo>
                <a:cubicBezTo>
                  <a:pt x="2206" y="84"/>
                  <a:pt x="2226" y="85"/>
                  <a:pt x="2186" y="81"/>
                </a:cubicBezTo>
                <a:cubicBezTo>
                  <a:pt x="2167" y="88"/>
                  <a:pt x="2029" y="77"/>
                  <a:pt x="1970" y="72"/>
                </a:cubicBezTo>
                <a:cubicBezTo>
                  <a:pt x="1871" y="75"/>
                  <a:pt x="1832" y="73"/>
                  <a:pt x="1694" y="77"/>
                </a:cubicBezTo>
                <a:cubicBezTo>
                  <a:pt x="1773" y="80"/>
                  <a:pt x="1832" y="80"/>
                  <a:pt x="1911" y="75"/>
                </a:cubicBezTo>
                <a:moveTo>
                  <a:pt x="1576" y="58"/>
                </a:moveTo>
                <a:cubicBezTo>
                  <a:pt x="1497" y="65"/>
                  <a:pt x="1714" y="65"/>
                  <a:pt x="1773" y="67"/>
                </a:cubicBezTo>
                <a:cubicBezTo>
                  <a:pt x="1812" y="60"/>
                  <a:pt x="1635" y="63"/>
                  <a:pt x="1576" y="58"/>
                </a:cubicBezTo>
                <a:moveTo>
                  <a:pt x="1654" y="72"/>
                </a:moveTo>
                <a:cubicBezTo>
                  <a:pt x="1595" y="72"/>
                  <a:pt x="1536" y="67"/>
                  <a:pt x="1497" y="68"/>
                </a:cubicBezTo>
                <a:cubicBezTo>
                  <a:pt x="1438" y="73"/>
                  <a:pt x="1576" y="79"/>
                  <a:pt x="1615" y="79"/>
                </a:cubicBezTo>
                <a:cubicBezTo>
                  <a:pt x="1615" y="76"/>
                  <a:pt x="1635" y="74"/>
                  <a:pt x="1654" y="72"/>
                </a:cubicBezTo>
                <a:moveTo>
                  <a:pt x="1792" y="93"/>
                </a:moveTo>
                <a:cubicBezTo>
                  <a:pt x="1832" y="89"/>
                  <a:pt x="1792" y="83"/>
                  <a:pt x="1714" y="83"/>
                </a:cubicBezTo>
                <a:cubicBezTo>
                  <a:pt x="1694" y="87"/>
                  <a:pt x="1714" y="90"/>
                  <a:pt x="1792" y="93"/>
                </a:cubicBezTo>
                <a:moveTo>
                  <a:pt x="1359" y="44"/>
                </a:moveTo>
                <a:cubicBezTo>
                  <a:pt x="1398" y="51"/>
                  <a:pt x="1359" y="52"/>
                  <a:pt x="1339" y="58"/>
                </a:cubicBezTo>
                <a:cubicBezTo>
                  <a:pt x="1320" y="63"/>
                  <a:pt x="1182" y="58"/>
                  <a:pt x="1221" y="63"/>
                </a:cubicBezTo>
                <a:cubicBezTo>
                  <a:pt x="1339" y="71"/>
                  <a:pt x="1654" y="53"/>
                  <a:pt x="1359" y="44"/>
                </a:cubicBezTo>
                <a:moveTo>
                  <a:pt x="1418" y="72"/>
                </a:moveTo>
                <a:cubicBezTo>
                  <a:pt x="1379" y="69"/>
                  <a:pt x="1142" y="66"/>
                  <a:pt x="1103" y="61"/>
                </a:cubicBezTo>
                <a:cubicBezTo>
                  <a:pt x="1083" y="66"/>
                  <a:pt x="1162" y="69"/>
                  <a:pt x="1241" y="74"/>
                </a:cubicBezTo>
                <a:cubicBezTo>
                  <a:pt x="1300" y="73"/>
                  <a:pt x="1359" y="71"/>
                  <a:pt x="1418" y="72"/>
                </a:cubicBezTo>
                <a:moveTo>
                  <a:pt x="1497" y="80"/>
                </a:moveTo>
                <a:cubicBezTo>
                  <a:pt x="1379" y="80"/>
                  <a:pt x="1379" y="79"/>
                  <a:pt x="1280" y="76"/>
                </a:cubicBezTo>
                <a:cubicBezTo>
                  <a:pt x="1241" y="79"/>
                  <a:pt x="1300" y="80"/>
                  <a:pt x="1280" y="82"/>
                </a:cubicBezTo>
                <a:cubicBezTo>
                  <a:pt x="1221" y="83"/>
                  <a:pt x="1142" y="71"/>
                  <a:pt x="1044" y="77"/>
                </a:cubicBezTo>
                <a:cubicBezTo>
                  <a:pt x="1182" y="82"/>
                  <a:pt x="1162" y="87"/>
                  <a:pt x="1260" y="91"/>
                </a:cubicBezTo>
                <a:cubicBezTo>
                  <a:pt x="1300" y="84"/>
                  <a:pt x="1359" y="82"/>
                  <a:pt x="1497" y="80"/>
                </a:cubicBezTo>
                <a:moveTo>
                  <a:pt x="985" y="80"/>
                </a:moveTo>
                <a:cubicBezTo>
                  <a:pt x="906" y="72"/>
                  <a:pt x="1123" y="71"/>
                  <a:pt x="1044" y="67"/>
                </a:cubicBezTo>
                <a:cubicBezTo>
                  <a:pt x="1004" y="72"/>
                  <a:pt x="945" y="67"/>
                  <a:pt x="925" y="72"/>
                </a:cubicBezTo>
                <a:cubicBezTo>
                  <a:pt x="886" y="68"/>
                  <a:pt x="886" y="65"/>
                  <a:pt x="788" y="63"/>
                </a:cubicBezTo>
                <a:cubicBezTo>
                  <a:pt x="788" y="72"/>
                  <a:pt x="807" y="77"/>
                  <a:pt x="985" y="80"/>
                </a:cubicBezTo>
                <a:moveTo>
                  <a:pt x="1221" y="93"/>
                </a:moveTo>
                <a:cubicBezTo>
                  <a:pt x="1221" y="89"/>
                  <a:pt x="1044" y="91"/>
                  <a:pt x="985" y="83"/>
                </a:cubicBezTo>
                <a:cubicBezTo>
                  <a:pt x="945" y="85"/>
                  <a:pt x="906" y="82"/>
                  <a:pt x="866" y="85"/>
                </a:cubicBezTo>
                <a:cubicBezTo>
                  <a:pt x="925" y="89"/>
                  <a:pt x="1044" y="85"/>
                  <a:pt x="965" y="92"/>
                </a:cubicBezTo>
                <a:cubicBezTo>
                  <a:pt x="1063" y="97"/>
                  <a:pt x="1142" y="92"/>
                  <a:pt x="1221" y="93"/>
                </a:cubicBezTo>
              </a:path>
            </a:pathLst>
          </a:custGeom>
          <a:solidFill>
            <a:srgbClr val="5F7797">
              <a:alpha val="100000"/>
            </a:srgbClr>
          </a:solidFill>
          <a:ln w="0" cap="flat">
            <a:noFill/>
            <a:prstDash val="solid"/>
            <a:miter lim="0"/>
          </a:ln>
        </p:spPr>
        <p:txBody>
          <a:bodyPr rtlCol="0"/>
          <a:lstStyle/>
          <a:p>
            <a:pPr algn="ctr"/>
            <a:endParaRPr lang="zh-CN" altLang="en-US"/>
          </a:p>
        </p:txBody>
      </p:sp>
      <p:sp>
        <p:nvSpPr>
          <p:cNvPr id="74" name="path 74"/>
          <p:cNvSpPr/>
          <p:nvPr/>
        </p:nvSpPr>
        <p:spPr>
          <a:xfrm>
            <a:off x="918667" y="146291"/>
            <a:ext cx="289064" cy="240017"/>
          </a:xfrm>
          <a:custGeom>
            <a:avLst/>
            <a:gdLst/>
            <a:ahLst/>
            <a:cxnLst/>
            <a:rect l="0" t="0" r="0" b="0"/>
            <a:pathLst>
              <a:path w="455" h="377">
                <a:moveTo>
                  <a:pt x="84" y="38"/>
                </a:moveTo>
                <a:lnTo>
                  <a:pt x="81" y="46"/>
                </a:lnTo>
                <a:lnTo>
                  <a:pt x="78" y="53"/>
                </a:lnTo>
                <a:lnTo>
                  <a:pt x="73" y="70"/>
                </a:lnTo>
                <a:lnTo>
                  <a:pt x="64" y="102"/>
                </a:lnTo>
                <a:lnTo>
                  <a:pt x="59" y="120"/>
                </a:lnTo>
                <a:lnTo>
                  <a:pt x="55" y="138"/>
                </a:lnTo>
                <a:lnTo>
                  <a:pt x="47" y="175"/>
                </a:lnTo>
                <a:lnTo>
                  <a:pt x="45" y="188"/>
                </a:lnTo>
                <a:lnTo>
                  <a:pt x="42" y="202"/>
                </a:lnTo>
                <a:lnTo>
                  <a:pt x="41" y="216"/>
                </a:lnTo>
                <a:lnTo>
                  <a:pt x="40" y="230"/>
                </a:lnTo>
                <a:lnTo>
                  <a:pt x="41" y="234"/>
                </a:lnTo>
                <a:lnTo>
                  <a:pt x="42" y="236"/>
                </a:lnTo>
                <a:lnTo>
                  <a:pt x="42" y="237"/>
                </a:lnTo>
                <a:lnTo>
                  <a:pt x="45" y="239"/>
                </a:lnTo>
                <a:lnTo>
                  <a:pt x="46" y="239"/>
                </a:lnTo>
                <a:lnTo>
                  <a:pt x="48" y="239"/>
                </a:lnTo>
                <a:lnTo>
                  <a:pt x="50" y="237"/>
                </a:lnTo>
                <a:lnTo>
                  <a:pt x="51" y="237"/>
                </a:lnTo>
                <a:lnTo>
                  <a:pt x="51" y="235"/>
                </a:lnTo>
                <a:lnTo>
                  <a:pt x="51" y="232"/>
                </a:lnTo>
                <a:lnTo>
                  <a:pt x="50" y="231"/>
                </a:lnTo>
                <a:lnTo>
                  <a:pt x="49" y="231"/>
                </a:lnTo>
                <a:lnTo>
                  <a:pt x="48" y="230"/>
                </a:lnTo>
                <a:lnTo>
                  <a:pt x="47" y="231"/>
                </a:lnTo>
                <a:lnTo>
                  <a:pt x="48" y="229"/>
                </a:lnTo>
                <a:lnTo>
                  <a:pt x="49" y="225"/>
                </a:lnTo>
                <a:lnTo>
                  <a:pt x="50" y="213"/>
                </a:lnTo>
                <a:lnTo>
                  <a:pt x="50" y="195"/>
                </a:lnTo>
                <a:lnTo>
                  <a:pt x="52" y="181"/>
                </a:lnTo>
                <a:lnTo>
                  <a:pt x="55" y="168"/>
                </a:lnTo>
                <a:lnTo>
                  <a:pt x="61" y="142"/>
                </a:lnTo>
                <a:lnTo>
                  <a:pt x="67" y="118"/>
                </a:lnTo>
                <a:lnTo>
                  <a:pt x="74" y="93"/>
                </a:lnTo>
                <a:lnTo>
                  <a:pt x="81" y="67"/>
                </a:lnTo>
                <a:lnTo>
                  <a:pt x="85" y="53"/>
                </a:lnTo>
                <a:lnTo>
                  <a:pt x="88" y="47"/>
                </a:lnTo>
                <a:lnTo>
                  <a:pt x="91" y="42"/>
                </a:lnTo>
                <a:lnTo>
                  <a:pt x="91" y="40"/>
                </a:lnTo>
                <a:lnTo>
                  <a:pt x="91" y="38"/>
                </a:lnTo>
                <a:lnTo>
                  <a:pt x="91" y="38"/>
                </a:lnTo>
                <a:lnTo>
                  <a:pt x="90" y="37"/>
                </a:lnTo>
                <a:lnTo>
                  <a:pt x="89" y="36"/>
                </a:lnTo>
                <a:lnTo>
                  <a:pt x="87" y="36"/>
                </a:lnTo>
                <a:lnTo>
                  <a:pt x="86" y="37"/>
                </a:lnTo>
                <a:lnTo>
                  <a:pt x="84" y="38"/>
                </a:lnTo>
              </a:path>
              <a:path w="455" h="377">
                <a:moveTo>
                  <a:pt x="113" y="32"/>
                </a:moveTo>
                <a:lnTo>
                  <a:pt x="103" y="57"/>
                </a:lnTo>
                <a:lnTo>
                  <a:pt x="98" y="70"/>
                </a:lnTo>
                <a:lnTo>
                  <a:pt x="94" y="83"/>
                </a:lnTo>
                <a:lnTo>
                  <a:pt x="91" y="99"/>
                </a:lnTo>
                <a:lnTo>
                  <a:pt x="88" y="114"/>
                </a:lnTo>
                <a:lnTo>
                  <a:pt x="82" y="146"/>
                </a:lnTo>
                <a:lnTo>
                  <a:pt x="72" y="199"/>
                </a:lnTo>
                <a:lnTo>
                  <a:pt x="70" y="213"/>
                </a:lnTo>
                <a:lnTo>
                  <a:pt x="70" y="227"/>
                </a:lnTo>
                <a:lnTo>
                  <a:pt x="69" y="241"/>
                </a:lnTo>
                <a:lnTo>
                  <a:pt x="69" y="256"/>
                </a:lnTo>
                <a:lnTo>
                  <a:pt x="69" y="257"/>
                </a:lnTo>
                <a:lnTo>
                  <a:pt x="70" y="258"/>
                </a:lnTo>
                <a:lnTo>
                  <a:pt x="71" y="258"/>
                </a:lnTo>
                <a:lnTo>
                  <a:pt x="72" y="259"/>
                </a:lnTo>
                <a:lnTo>
                  <a:pt x="73" y="258"/>
                </a:lnTo>
                <a:lnTo>
                  <a:pt x="74" y="258"/>
                </a:lnTo>
                <a:lnTo>
                  <a:pt x="75" y="257"/>
                </a:lnTo>
                <a:lnTo>
                  <a:pt x="75" y="256"/>
                </a:lnTo>
                <a:lnTo>
                  <a:pt x="75" y="241"/>
                </a:lnTo>
                <a:lnTo>
                  <a:pt x="76" y="226"/>
                </a:lnTo>
                <a:lnTo>
                  <a:pt x="77" y="210"/>
                </a:lnTo>
                <a:lnTo>
                  <a:pt x="80" y="196"/>
                </a:lnTo>
                <a:lnTo>
                  <a:pt x="90" y="142"/>
                </a:lnTo>
                <a:lnTo>
                  <a:pt x="95" y="113"/>
                </a:lnTo>
                <a:lnTo>
                  <a:pt x="100" y="85"/>
                </a:lnTo>
                <a:lnTo>
                  <a:pt x="104" y="72"/>
                </a:lnTo>
                <a:lnTo>
                  <a:pt x="109" y="59"/>
                </a:lnTo>
                <a:lnTo>
                  <a:pt x="119" y="34"/>
                </a:lnTo>
                <a:lnTo>
                  <a:pt x="120" y="33"/>
                </a:lnTo>
                <a:lnTo>
                  <a:pt x="119" y="32"/>
                </a:lnTo>
                <a:lnTo>
                  <a:pt x="119" y="31"/>
                </a:lnTo>
                <a:lnTo>
                  <a:pt x="117" y="30"/>
                </a:lnTo>
                <a:lnTo>
                  <a:pt x="115" y="31"/>
                </a:lnTo>
                <a:lnTo>
                  <a:pt x="114" y="32"/>
                </a:lnTo>
                <a:lnTo>
                  <a:pt x="113" y="32"/>
                </a:lnTo>
              </a:path>
              <a:path w="455" h="377">
                <a:moveTo>
                  <a:pt x="161" y="19"/>
                </a:moveTo>
                <a:lnTo>
                  <a:pt x="152" y="36"/>
                </a:lnTo>
                <a:lnTo>
                  <a:pt x="143" y="53"/>
                </a:lnTo>
                <a:lnTo>
                  <a:pt x="137" y="70"/>
                </a:lnTo>
                <a:lnTo>
                  <a:pt x="130" y="88"/>
                </a:lnTo>
                <a:lnTo>
                  <a:pt x="124" y="105"/>
                </a:lnTo>
                <a:lnTo>
                  <a:pt x="118" y="123"/>
                </a:lnTo>
                <a:lnTo>
                  <a:pt x="114" y="142"/>
                </a:lnTo>
                <a:lnTo>
                  <a:pt x="110" y="160"/>
                </a:lnTo>
                <a:lnTo>
                  <a:pt x="105" y="177"/>
                </a:lnTo>
                <a:lnTo>
                  <a:pt x="101" y="194"/>
                </a:lnTo>
                <a:lnTo>
                  <a:pt x="99" y="210"/>
                </a:lnTo>
                <a:lnTo>
                  <a:pt x="97" y="227"/>
                </a:lnTo>
                <a:lnTo>
                  <a:pt x="96" y="237"/>
                </a:lnTo>
                <a:lnTo>
                  <a:pt x="95" y="249"/>
                </a:lnTo>
                <a:lnTo>
                  <a:pt x="95" y="255"/>
                </a:lnTo>
                <a:lnTo>
                  <a:pt x="96" y="260"/>
                </a:lnTo>
                <a:lnTo>
                  <a:pt x="98" y="264"/>
                </a:lnTo>
                <a:lnTo>
                  <a:pt x="99" y="266"/>
                </a:lnTo>
                <a:lnTo>
                  <a:pt x="101" y="268"/>
                </a:lnTo>
                <a:lnTo>
                  <a:pt x="103" y="269"/>
                </a:lnTo>
                <a:lnTo>
                  <a:pt x="104" y="269"/>
                </a:lnTo>
                <a:lnTo>
                  <a:pt x="106" y="268"/>
                </a:lnTo>
                <a:lnTo>
                  <a:pt x="106" y="266"/>
                </a:lnTo>
                <a:lnTo>
                  <a:pt x="106" y="263"/>
                </a:lnTo>
                <a:lnTo>
                  <a:pt x="106" y="262"/>
                </a:lnTo>
                <a:lnTo>
                  <a:pt x="106" y="260"/>
                </a:lnTo>
                <a:lnTo>
                  <a:pt x="104" y="260"/>
                </a:lnTo>
                <a:lnTo>
                  <a:pt x="103" y="260"/>
                </a:lnTo>
                <a:lnTo>
                  <a:pt x="102" y="255"/>
                </a:lnTo>
                <a:lnTo>
                  <a:pt x="102" y="248"/>
                </a:lnTo>
                <a:lnTo>
                  <a:pt x="103" y="238"/>
                </a:lnTo>
                <a:lnTo>
                  <a:pt x="104" y="224"/>
                </a:lnTo>
                <a:lnTo>
                  <a:pt x="105" y="210"/>
                </a:lnTo>
                <a:lnTo>
                  <a:pt x="108" y="194"/>
                </a:lnTo>
                <a:lnTo>
                  <a:pt x="112" y="178"/>
                </a:lnTo>
                <a:lnTo>
                  <a:pt x="119" y="144"/>
                </a:lnTo>
                <a:lnTo>
                  <a:pt x="127" y="115"/>
                </a:lnTo>
                <a:lnTo>
                  <a:pt x="137" y="87"/>
                </a:lnTo>
                <a:lnTo>
                  <a:pt x="143" y="70"/>
                </a:lnTo>
                <a:lnTo>
                  <a:pt x="149" y="54"/>
                </a:lnTo>
                <a:lnTo>
                  <a:pt x="158" y="38"/>
                </a:lnTo>
                <a:lnTo>
                  <a:pt x="167" y="23"/>
                </a:lnTo>
                <a:lnTo>
                  <a:pt x="167" y="22"/>
                </a:lnTo>
                <a:lnTo>
                  <a:pt x="167" y="20"/>
                </a:lnTo>
                <a:lnTo>
                  <a:pt x="166" y="19"/>
                </a:lnTo>
                <a:lnTo>
                  <a:pt x="166" y="18"/>
                </a:lnTo>
                <a:lnTo>
                  <a:pt x="164" y="18"/>
                </a:lnTo>
                <a:lnTo>
                  <a:pt x="164" y="18"/>
                </a:lnTo>
                <a:lnTo>
                  <a:pt x="162" y="18"/>
                </a:lnTo>
                <a:lnTo>
                  <a:pt x="161" y="19"/>
                </a:lnTo>
              </a:path>
              <a:path w="455" h="377">
                <a:moveTo>
                  <a:pt x="185" y="21"/>
                </a:moveTo>
                <a:lnTo>
                  <a:pt x="181" y="27"/>
                </a:lnTo>
                <a:lnTo>
                  <a:pt x="177" y="34"/>
                </a:lnTo>
                <a:lnTo>
                  <a:pt x="175" y="41"/>
                </a:lnTo>
                <a:lnTo>
                  <a:pt x="174" y="48"/>
                </a:lnTo>
                <a:lnTo>
                  <a:pt x="173" y="55"/>
                </a:lnTo>
                <a:lnTo>
                  <a:pt x="172" y="61"/>
                </a:lnTo>
                <a:lnTo>
                  <a:pt x="167" y="75"/>
                </a:lnTo>
                <a:lnTo>
                  <a:pt x="163" y="89"/>
                </a:lnTo>
                <a:lnTo>
                  <a:pt x="160" y="102"/>
                </a:lnTo>
                <a:lnTo>
                  <a:pt x="148" y="151"/>
                </a:lnTo>
                <a:lnTo>
                  <a:pt x="143" y="176"/>
                </a:lnTo>
                <a:lnTo>
                  <a:pt x="140" y="187"/>
                </a:lnTo>
                <a:lnTo>
                  <a:pt x="139" y="200"/>
                </a:lnTo>
                <a:lnTo>
                  <a:pt x="138" y="202"/>
                </a:lnTo>
                <a:lnTo>
                  <a:pt x="138" y="205"/>
                </a:lnTo>
                <a:lnTo>
                  <a:pt x="138" y="207"/>
                </a:lnTo>
                <a:lnTo>
                  <a:pt x="139" y="207"/>
                </a:lnTo>
                <a:lnTo>
                  <a:pt x="140" y="208"/>
                </a:lnTo>
                <a:lnTo>
                  <a:pt x="141" y="208"/>
                </a:lnTo>
                <a:lnTo>
                  <a:pt x="143" y="207"/>
                </a:lnTo>
                <a:lnTo>
                  <a:pt x="144" y="207"/>
                </a:lnTo>
                <a:lnTo>
                  <a:pt x="144" y="205"/>
                </a:lnTo>
                <a:lnTo>
                  <a:pt x="146" y="194"/>
                </a:lnTo>
                <a:lnTo>
                  <a:pt x="148" y="183"/>
                </a:lnTo>
                <a:lnTo>
                  <a:pt x="153" y="160"/>
                </a:lnTo>
                <a:lnTo>
                  <a:pt x="163" y="115"/>
                </a:lnTo>
                <a:lnTo>
                  <a:pt x="169" y="93"/>
                </a:lnTo>
                <a:lnTo>
                  <a:pt x="175" y="70"/>
                </a:lnTo>
                <a:lnTo>
                  <a:pt x="178" y="58"/>
                </a:lnTo>
                <a:lnTo>
                  <a:pt x="180" y="47"/>
                </a:lnTo>
                <a:lnTo>
                  <a:pt x="182" y="41"/>
                </a:lnTo>
                <a:lnTo>
                  <a:pt x="183" y="35"/>
                </a:lnTo>
                <a:lnTo>
                  <a:pt x="186" y="30"/>
                </a:lnTo>
                <a:lnTo>
                  <a:pt x="189" y="25"/>
                </a:lnTo>
                <a:lnTo>
                  <a:pt x="189" y="24"/>
                </a:lnTo>
                <a:lnTo>
                  <a:pt x="189" y="23"/>
                </a:lnTo>
                <a:lnTo>
                  <a:pt x="189" y="21"/>
                </a:lnTo>
                <a:lnTo>
                  <a:pt x="187" y="20"/>
                </a:lnTo>
                <a:lnTo>
                  <a:pt x="187" y="20"/>
                </a:lnTo>
                <a:lnTo>
                  <a:pt x="185" y="20"/>
                </a:lnTo>
                <a:lnTo>
                  <a:pt x="185" y="21"/>
                </a:lnTo>
              </a:path>
              <a:path w="455" h="377">
                <a:moveTo>
                  <a:pt x="216" y="27"/>
                </a:moveTo>
                <a:lnTo>
                  <a:pt x="215" y="31"/>
                </a:lnTo>
                <a:lnTo>
                  <a:pt x="213" y="35"/>
                </a:lnTo>
                <a:lnTo>
                  <a:pt x="210" y="44"/>
                </a:lnTo>
                <a:lnTo>
                  <a:pt x="207" y="52"/>
                </a:lnTo>
                <a:lnTo>
                  <a:pt x="205" y="56"/>
                </a:lnTo>
                <a:lnTo>
                  <a:pt x="204" y="61"/>
                </a:lnTo>
                <a:lnTo>
                  <a:pt x="198" y="95"/>
                </a:lnTo>
                <a:lnTo>
                  <a:pt x="197" y="103"/>
                </a:lnTo>
                <a:lnTo>
                  <a:pt x="194" y="112"/>
                </a:lnTo>
                <a:lnTo>
                  <a:pt x="188" y="131"/>
                </a:lnTo>
                <a:lnTo>
                  <a:pt x="183" y="148"/>
                </a:lnTo>
                <a:lnTo>
                  <a:pt x="182" y="157"/>
                </a:lnTo>
                <a:lnTo>
                  <a:pt x="181" y="166"/>
                </a:lnTo>
                <a:lnTo>
                  <a:pt x="181" y="168"/>
                </a:lnTo>
                <a:lnTo>
                  <a:pt x="182" y="168"/>
                </a:lnTo>
                <a:lnTo>
                  <a:pt x="183" y="169"/>
                </a:lnTo>
                <a:lnTo>
                  <a:pt x="184" y="169"/>
                </a:lnTo>
                <a:lnTo>
                  <a:pt x="185" y="169"/>
                </a:lnTo>
                <a:lnTo>
                  <a:pt x="186" y="168"/>
                </a:lnTo>
                <a:lnTo>
                  <a:pt x="187" y="168"/>
                </a:lnTo>
                <a:lnTo>
                  <a:pt x="187" y="166"/>
                </a:lnTo>
                <a:lnTo>
                  <a:pt x="188" y="161"/>
                </a:lnTo>
                <a:lnTo>
                  <a:pt x="189" y="155"/>
                </a:lnTo>
                <a:lnTo>
                  <a:pt x="191" y="144"/>
                </a:lnTo>
                <a:lnTo>
                  <a:pt x="199" y="123"/>
                </a:lnTo>
                <a:lnTo>
                  <a:pt x="201" y="114"/>
                </a:lnTo>
                <a:lnTo>
                  <a:pt x="203" y="104"/>
                </a:lnTo>
                <a:lnTo>
                  <a:pt x="206" y="86"/>
                </a:lnTo>
                <a:lnTo>
                  <a:pt x="209" y="70"/>
                </a:lnTo>
                <a:lnTo>
                  <a:pt x="212" y="53"/>
                </a:lnTo>
                <a:lnTo>
                  <a:pt x="215" y="47"/>
                </a:lnTo>
                <a:lnTo>
                  <a:pt x="218" y="40"/>
                </a:lnTo>
                <a:lnTo>
                  <a:pt x="221" y="34"/>
                </a:lnTo>
                <a:lnTo>
                  <a:pt x="221" y="30"/>
                </a:lnTo>
                <a:lnTo>
                  <a:pt x="222" y="27"/>
                </a:lnTo>
                <a:lnTo>
                  <a:pt x="222" y="26"/>
                </a:lnTo>
                <a:lnTo>
                  <a:pt x="221" y="25"/>
                </a:lnTo>
                <a:lnTo>
                  <a:pt x="221" y="24"/>
                </a:lnTo>
                <a:lnTo>
                  <a:pt x="219" y="24"/>
                </a:lnTo>
                <a:lnTo>
                  <a:pt x="217" y="25"/>
                </a:lnTo>
                <a:lnTo>
                  <a:pt x="217" y="26"/>
                </a:lnTo>
                <a:lnTo>
                  <a:pt x="216" y="27"/>
                </a:lnTo>
              </a:path>
              <a:path w="455" h="377">
                <a:moveTo>
                  <a:pt x="247" y="35"/>
                </a:moveTo>
                <a:lnTo>
                  <a:pt x="241" y="41"/>
                </a:lnTo>
                <a:lnTo>
                  <a:pt x="235" y="49"/>
                </a:lnTo>
                <a:lnTo>
                  <a:pt x="231" y="57"/>
                </a:lnTo>
                <a:lnTo>
                  <a:pt x="228" y="67"/>
                </a:lnTo>
                <a:lnTo>
                  <a:pt x="226" y="76"/>
                </a:lnTo>
                <a:lnTo>
                  <a:pt x="223" y="85"/>
                </a:lnTo>
                <a:lnTo>
                  <a:pt x="219" y="102"/>
                </a:lnTo>
                <a:lnTo>
                  <a:pt x="216" y="113"/>
                </a:lnTo>
                <a:lnTo>
                  <a:pt x="210" y="126"/>
                </a:lnTo>
                <a:lnTo>
                  <a:pt x="208" y="134"/>
                </a:lnTo>
                <a:lnTo>
                  <a:pt x="206" y="140"/>
                </a:lnTo>
                <a:lnTo>
                  <a:pt x="206" y="146"/>
                </a:lnTo>
                <a:lnTo>
                  <a:pt x="206" y="147"/>
                </a:lnTo>
                <a:lnTo>
                  <a:pt x="208" y="150"/>
                </a:lnTo>
                <a:lnTo>
                  <a:pt x="208" y="150"/>
                </a:lnTo>
                <a:lnTo>
                  <a:pt x="210" y="151"/>
                </a:lnTo>
                <a:lnTo>
                  <a:pt x="212" y="149"/>
                </a:lnTo>
                <a:lnTo>
                  <a:pt x="213" y="148"/>
                </a:lnTo>
                <a:lnTo>
                  <a:pt x="213" y="147"/>
                </a:lnTo>
                <a:lnTo>
                  <a:pt x="213" y="146"/>
                </a:lnTo>
                <a:lnTo>
                  <a:pt x="212" y="145"/>
                </a:lnTo>
                <a:lnTo>
                  <a:pt x="213" y="143"/>
                </a:lnTo>
                <a:lnTo>
                  <a:pt x="215" y="138"/>
                </a:lnTo>
                <a:lnTo>
                  <a:pt x="218" y="128"/>
                </a:lnTo>
                <a:lnTo>
                  <a:pt x="222" y="115"/>
                </a:lnTo>
                <a:lnTo>
                  <a:pt x="226" y="102"/>
                </a:lnTo>
                <a:lnTo>
                  <a:pt x="229" y="86"/>
                </a:lnTo>
                <a:lnTo>
                  <a:pt x="232" y="77"/>
                </a:lnTo>
                <a:lnTo>
                  <a:pt x="234" y="69"/>
                </a:lnTo>
                <a:lnTo>
                  <a:pt x="238" y="60"/>
                </a:lnTo>
                <a:lnTo>
                  <a:pt x="242" y="53"/>
                </a:lnTo>
                <a:lnTo>
                  <a:pt x="246" y="46"/>
                </a:lnTo>
                <a:lnTo>
                  <a:pt x="251" y="39"/>
                </a:lnTo>
                <a:lnTo>
                  <a:pt x="252" y="38"/>
                </a:lnTo>
                <a:lnTo>
                  <a:pt x="253" y="37"/>
                </a:lnTo>
                <a:lnTo>
                  <a:pt x="252" y="36"/>
                </a:lnTo>
                <a:lnTo>
                  <a:pt x="251" y="35"/>
                </a:lnTo>
                <a:lnTo>
                  <a:pt x="251" y="34"/>
                </a:lnTo>
                <a:lnTo>
                  <a:pt x="249" y="34"/>
                </a:lnTo>
                <a:lnTo>
                  <a:pt x="248" y="34"/>
                </a:lnTo>
                <a:lnTo>
                  <a:pt x="247" y="35"/>
                </a:lnTo>
              </a:path>
              <a:path w="455" h="377">
                <a:moveTo>
                  <a:pt x="276" y="47"/>
                </a:moveTo>
                <a:lnTo>
                  <a:pt x="273" y="48"/>
                </a:lnTo>
                <a:lnTo>
                  <a:pt x="270" y="50"/>
                </a:lnTo>
                <a:lnTo>
                  <a:pt x="267" y="52"/>
                </a:lnTo>
                <a:lnTo>
                  <a:pt x="265" y="54"/>
                </a:lnTo>
                <a:lnTo>
                  <a:pt x="261" y="60"/>
                </a:lnTo>
                <a:lnTo>
                  <a:pt x="258" y="67"/>
                </a:lnTo>
                <a:lnTo>
                  <a:pt x="247" y="95"/>
                </a:lnTo>
                <a:lnTo>
                  <a:pt x="242" y="109"/>
                </a:lnTo>
                <a:lnTo>
                  <a:pt x="238" y="123"/>
                </a:lnTo>
                <a:lnTo>
                  <a:pt x="238" y="125"/>
                </a:lnTo>
                <a:lnTo>
                  <a:pt x="239" y="126"/>
                </a:lnTo>
                <a:lnTo>
                  <a:pt x="240" y="128"/>
                </a:lnTo>
                <a:lnTo>
                  <a:pt x="241" y="128"/>
                </a:lnTo>
                <a:lnTo>
                  <a:pt x="242" y="128"/>
                </a:lnTo>
                <a:lnTo>
                  <a:pt x="243" y="128"/>
                </a:lnTo>
                <a:lnTo>
                  <a:pt x="244" y="126"/>
                </a:lnTo>
                <a:lnTo>
                  <a:pt x="245" y="125"/>
                </a:lnTo>
                <a:lnTo>
                  <a:pt x="247" y="115"/>
                </a:lnTo>
                <a:lnTo>
                  <a:pt x="250" y="104"/>
                </a:lnTo>
                <a:lnTo>
                  <a:pt x="254" y="95"/>
                </a:lnTo>
                <a:lnTo>
                  <a:pt x="259" y="85"/>
                </a:lnTo>
                <a:lnTo>
                  <a:pt x="262" y="75"/>
                </a:lnTo>
                <a:lnTo>
                  <a:pt x="265" y="66"/>
                </a:lnTo>
                <a:lnTo>
                  <a:pt x="267" y="62"/>
                </a:lnTo>
                <a:lnTo>
                  <a:pt x="270" y="58"/>
                </a:lnTo>
                <a:lnTo>
                  <a:pt x="274" y="55"/>
                </a:lnTo>
                <a:lnTo>
                  <a:pt x="278" y="53"/>
                </a:lnTo>
                <a:lnTo>
                  <a:pt x="280" y="52"/>
                </a:lnTo>
                <a:lnTo>
                  <a:pt x="281" y="51"/>
                </a:lnTo>
                <a:lnTo>
                  <a:pt x="281" y="50"/>
                </a:lnTo>
                <a:lnTo>
                  <a:pt x="281" y="49"/>
                </a:lnTo>
                <a:lnTo>
                  <a:pt x="281" y="48"/>
                </a:lnTo>
                <a:lnTo>
                  <a:pt x="280" y="47"/>
                </a:lnTo>
                <a:lnTo>
                  <a:pt x="278" y="47"/>
                </a:lnTo>
                <a:lnTo>
                  <a:pt x="276" y="47"/>
                </a:lnTo>
              </a:path>
              <a:path w="455" h="377">
                <a:moveTo>
                  <a:pt x="283" y="59"/>
                </a:moveTo>
                <a:lnTo>
                  <a:pt x="281" y="60"/>
                </a:lnTo>
                <a:lnTo>
                  <a:pt x="280" y="63"/>
                </a:lnTo>
                <a:lnTo>
                  <a:pt x="276" y="67"/>
                </a:lnTo>
                <a:lnTo>
                  <a:pt x="275" y="72"/>
                </a:lnTo>
                <a:lnTo>
                  <a:pt x="274" y="77"/>
                </a:lnTo>
                <a:lnTo>
                  <a:pt x="273" y="89"/>
                </a:lnTo>
                <a:lnTo>
                  <a:pt x="272" y="100"/>
                </a:lnTo>
                <a:lnTo>
                  <a:pt x="269" y="111"/>
                </a:lnTo>
                <a:lnTo>
                  <a:pt x="265" y="122"/>
                </a:lnTo>
                <a:lnTo>
                  <a:pt x="265" y="123"/>
                </a:lnTo>
                <a:lnTo>
                  <a:pt x="265" y="124"/>
                </a:lnTo>
                <a:lnTo>
                  <a:pt x="266" y="126"/>
                </a:lnTo>
                <a:lnTo>
                  <a:pt x="267" y="126"/>
                </a:lnTo>
                <a:lnTo>
                  <a:pt x="269" y="126"/>
                </a:lnTo>
                <a:lnTo>
                  <a:pt x="270" y="125"/>
                </a:lnTo>
                <a:lnTo>
                  <a:pt x="271" y="123"/>
                </a:lnTo>
                <a:lnTo>
                  <a:pt x="274" y="116"/>
                </a:lnTo>
                <a:lnTo>
                  <a:pt x="275" y="113"/>
                </a:lnTo>
                <a:lnTo>
                  <a:pt x="277" y="109"/>
                </a:lnTo>
                <a:lnTo>
                  <a:pt x="278" y="107"/>
                </a:lnTo>
                <a:lnTo>
                  <a:pt x="279" y="105"/>
                </a:lnTo>
                <a:lnTo>
                  <a:pt x="279" y="101"/>
                </a:lnTo>
                <a:lnTo>
                  <a:pt x="280" y="92"/>
                </a:lnTo>
                <a:lnTo>
                  <a:pt x="281" y="78"/>
                </a:lnTo>
                <a:lnTo>
                  <a:pt x="281" y="74"/>
                </a:lnTo>
                <a:lnTo>
                  <a:pt x="282" y="70"/>
                </a:lnTo>
                <a:lnTo>
                  <a:pt x="283" y="68"/>
                </a:lnTo>
                <a:lnTo>
                  <a:pt x="285" y="65"/>
                </a:lnTo>
                <a:lnTo>
                  <a:pt x="286" y="65"/>
                </a:lnTo>
                <a:lnTo>
                  <a:pt x="287" y="64"/>
                </a:lnTo>
                <a:lnTo>
                  <a:pt x="287" y="61"/>
                </a:lnTo>
                <a:lnTo>
                  <a:pt x="287" y="60"/>
                </a:lnTo>
                <a:lnTo>
                  <a:pt x="286" y="59"/>
                </a:lnTo>
                <a:lnTo>
                  <a:pt x="285" y="59"/>
                </a:lnTo>
                <a:lnTo>
                  <a:pt x="283" y="59"/>
                </a:lnTo>
              </a:path>
              <a:path w="455" h="377">
                <a:moveTo>
                  <a:pt x="380" y="230"/>
                </a:moveTo>
                <a:lnTo>
                  <a:pt x="376" y="227"/>
                </a:lnTo>
                <a:lnTo>
                  <a:pt x="374" y="224"/>
                </a:lnTo>
                <a:lnTo>
                  <a:pt x="373" y="220"/>
                </a:lnTo>
                <a:lnTo>
                  <a:pt x="371" y="216"/>
                </a:lnTo>
                <a:lnTo>
                  <a:pt x="371" y="208"/>
                </a:lnTo>
                <a:lnTo>
                  <a:pt x="371" y="200"/>
                </a:lnTo>
                <a:lnTo>
                  <a:pt x="372" y="180"/>
                </a:lnTo>
                <a:lnTo>
                  <a:pt x="371" y="160"/>
                </a:lnTo>
                <a:lnTo>
                  <a:pt x="371" y="159"/>
                </a:lnTo>
                <a:lnTo>
                  <a:pt x="371" y="158"/>
                </a:lnTo>
                <a:lnTo>
                  <a:pt x="369" y="157"/>
                </a:lnTo>
                <a:lnTo>
                  <a:pt x="368" y="157"/>
                </a:lnTo>
                <a:lnTo>
                  <a:pt x="367" y="157"/>
                </a:lnTo>
                <a:lnTo>
                  <a:pt x="366" y="158"/>
                </a:lnTo>
                <a:lnTo>
                  <a:pt x="366" y="159"/>
                </a:lnTo>
                <a:lnTo>
                  <a:pt x="365" y="160"/>
                </a:lnTo>
                <a:lnTo>
                  <a:pt x="365" y="208"/>
                </a:lnTo>
                <a:lnTo>
                  <a:pt x="365" y="216"/>
                </a:lnTo>
                <a:lnTo>
                  <a:pt x="366" y="220"/>
                </a:lnTo>
                <a:lnTo>
                  <a:pt x="367" y="224"/>
                </a:lnTo>
                <a:lnTo>
                  <a:pt x="368" y="227"/>
                </a:lnTo>
                <a:lnTo>
                  <a:pt x="371" y="230"/>
                </a:lnTo>
                <a:lnTo>
                  <a:pt x="373" y="234"/>
                </a:lnTo>
                <a:lnTo>
                  <a:pt x="376" y="236"/>
                </a:lnTo>
                <a:lnTo>
                  <a:pt x="378" y="237"/>
                </a:lnTo>
                <a:lnTo>
                  <a:pt x="379" y="237"/>
                </a:lnTo>
                <a:lnTo>
                  <a:pt x="380" y="236"/>
                </a:lnTo>
                <a:lnTo>
                  <a:pt x="381" y="235"/>
                </a:lnTo>
                <a:lnTo>
                  <a:pt x="381" y="234"/>
                </a:lnTo>
                <a:lnTo>
                  <a:pt x="381" y="232"/>
                </a:lnTo>
                <a:lnTo>
                  <a:pt x="381" y="231"/>
                </a:lnTo>
                <a:lnTo>
                  <a:pt x="380" y="230"/>
                </a:lnTo>
              </a:path>
              <a:path w="455" h="377">
                <a:moveTo>
                  <a:pt x="420" y="200"/>
                </a:moveTo>
                <a:lnTo>
                  <a:pt x="419" y="208"/>
                </a:lnTo>
                <a:lnTo>
                  <a:pt x="417" y="216"/>
                </a:lnTo>
                <a:lnTo>
                  <a:pt x="415" y="232"/>
                </a:lnTo>
                <a:lnTo>
                  <a:pt x="414" y="249"/>
                </a:lnTo>
                <a:lnTo>
                  <a:pt x="414" y="266"/>
                </a:lnTo>
                <a:lnTo>
                  <a:pt x="414" y="267"/>
                </a:lnTo>
                <a:lnTo>
                  <a:pt x="415" y="268"/>
                </a:lnTo>
                <a:lnTo>
                  <a:pt x="416" y="269"/>
                </a:lnTo>
                <a:lnTo>
                  <a:pt x="417" y="269"/>
                </a:lnTo>
                <a:lnTo>
                  <a:pt x="418" y="269"/>
                </a:lnTo>
                <a:lnTo>
                  <a:pt x="419" y="268"/>
                </a:lnTo>
                <a:lnTo>
                  <a:pt x="420" y="267"/>
                </a:lnTo>
                <a:lnTo>
                  <a:pt x="420" y="266"/>
                </a:lnTo>
                <a:lnTo>
                  <a:pt x="421" y="249"/>
                </a:lnTo>
                <a:lnTo>
                  <a:pt x="421" y="233"/>
                </a:lnTo>
                <a:lnTo>
                  <a:pt x="423" y="218"/>
                </a:lnTo>
                <a:lnTo>
                  <a:pt x="425" y="209"/>
                </a:lnTo>
                <a:lnTo>
                  <a:pt x="426" y="202"/>
                </a:lnTo>
                <a:lnTo>
                  <a:pt x="426" y="200"/>
                </a:lnTo>
                <a:lnTo>
                  <a:pt x="426" y="199"/>
                </a:lnTo>
                <a:lnTo>
                  <a:pt x="425" y="198"/>
                </a:lnTo>
                <a:lnTo>
                  <a:pt x="424" y="198"/>
                </a:lnTo>
                <a:lnTo>
                  <a:pt x="423" y="198"/>
                </a:lnTo>
                <a:lnTo>
                  <a:pt x="422" y="198"/>
                </a:lnTo>
                <a:lnTo>
                  <a:pt x="421" y="198"/>
                </a:lnTo>
                <a:lnTo>
                  <a:pt x="420" y="200"/>
                </a:lnTo>
              </a:path>
              <a:path w="455" h="377">
                <a:moveTo>
                  <a:pt x="448" y="243"/>
                </a:moveTo>
                <a:lnTo>
                  <a:pt x="447" y="265"/>
                </a:lnTo>
                <a:lnTo>
                  <a:pt x="447" y="287"/>
                </a:lnTo>
                <a:lnTo>
                  <a:pt x="445" y="308"/>
                </a:lnTo>
                <a:lnTo>
                  <a:pt x="445" y="330"/>
                </a:lnTo>
                <a:lnTo>
                  <a:pt x="445" y="331"/>
                </a:lnTo>
                <a:lnTo>
                  <a:pt x="445" y="332"/>
                </a:lnTo>
                <a:lnTo>
                  <a:pt x="447" y="333"/>
                </a:lnTo>
                <a:lnTo>
                  <a:pt x="447" y="333"/>
                </a:lnTo>
                <a:lnTo>
                  <a:pt x="449" y="333"/>
                </a:lnTo>
                <a:lnTo>
                  <a:pt x="451" y="332"/>
                </a:lnTo>
                <a:lnTo>
                  <a:pt x="451" y="331"/>
                </a:lnTo>
                <a:lnTo>
                  <a:pt x="451" y="330"/>
                </a:lnTo>
                <a:lnTo>
                  <a:pt x="452" y="308"/>
                </a:lnTo>
                <a:lnTo>
                  <a:pt x="453" y="287"/>
                </a:lnTo>
                <a:lnTo>
                  <a:pt x="454" y="265"/>
                </a:lnTo>
                <a:lnTo>
                  <a:pt x="455" y="243"/>
                </a:lnTo>
                <a:lnTo>
                  <a:pt x="454" y="242"/>
                </a:lnTo>
                <a:lnTo>
                  <a:pt x="453" y="241"/>
                </a:lnTo>
                <a:lnTo>
                  <a:pt x="453" y="241"/>
                </a:lnTo>
                <a:lnTo>
                  <a:pt x="451" y="241"/>
                </a:lnTo>
                <a:lnTo>
                  <a:pt x="450" y="241"/>
                </a:lnTo>
                <a:lnTo>
                  <a:pt x="449" y="241"/>
                </a:lnTo>
                <a:lnTo>
                  <a:pt x="448" y="242"/>
                </a:lnTo>
                <a:lnTo>
                  <a:pt x="448" y="243"/>
                </a:lnTo>
              </a:path>
              <a:path w="455" h="377">
                <a:moveTo>
                  <a:pt x="295" y="243"/>
                </a:moveTo>
                <a:lnTo>
                  <a:pt x="291" y="257"/>
                </a:lnTo>
                <a:lnTo>
                  <a:pt x="290" y="264"/>
                </a:lnTo>
                <a:lnTo>
                  <a:pt x="290" y="272"/>
                </a:lnTo>
                <a:lnTo>
                  <a:pt x="290" y="308"/>
                </a:lnTo>
                <a:lnTo>
                  <a:pt x="290" y="326"/>
                </a:lnTo>
                <a:lnTo>
                  <a:pt x="290" y="334"/>
                </a:lnTo>
                <a:lnTo>
                  <a:pt x="288" y="343"/>
                </a:lnTo>
                <a:lnTo>
                  <a:pt x="284" y="358"/>
                </a:lnTo>
                <a:lnTo>
                  <a:pt x="283" y="366"/>
                </a:lnTo>
                <a:lnTo>
                  <a:pt x="281" y="374"/>
                </a:lnTo>
                <a:lnTo>
                  <a:pt x="282" y="375"/>
                </a:lnTo>
                <a:lnTo>
                  <a:pt x="283" y="376"/>
                </a:lnTo>
                <a:lnTo>
                  <a:pt x="283" y="377"/>
                </a:lnTo>
                <a:lnTo>
                  <a:pt x="285" y="377"/>
                </a:lnTo>
                <a:lnTo>
                  <a:pt x="285" y="377"/>
                </a:lnTo>
                <a:lnTo>
                  <a:pt x="287" y="376"/>
                </a:lnTo>
                <a:lnTo>
                  <a:pt x="288" y="375"/>
                </a:lnTo>
                <a:lnTo>
                  <a:pt x="288" y="374"/>
                </a:lnTo>
                <a:lnTo>
                  <a:pt x="289" y="366"/>
                </a:lnTo>
                <a:lnTo>
                  <a:pt x="291" y="357"/>
                </a:lnTo>
                <a:lnTo>
                  <a:pt x="295" y="340"/>
                </a:lnTo>
                <a:lnTo>
                  <a:pt x="297" y="333"/>
                </a:lnTo>
                <a:lnTo>
                  <a:pt x="297" y="327"/>
                </a:lnTo>
                <a:lnTo>
                  <a:pt x="297" y="313"/>
                </a:lnTo>
                <a:lnTo>
                  <a:pt x="297" y="296"/>
                </a:lnTo>
                <a:lnTo>
                  <a:pt x="297" y="278"/>
                </a:lnTo>
                <a:lnTo>
                  <a:pt x="297" y="262"/>
                </a:lnTo>
                <a:lnTo>
                  <a:pt x="299" y="253"/>
                </a:lnTo>
                <a:lnTo>
                  <a:pt x="302" y="245"/>
                </a:lnTo>
                <a:lnTo>
                  <a:pt x="302" y="243"/>
                </a:lnTo>
                <a:lnTo>
                  <a:pt x="301" y="242"/>
                </a:lnTo>
                <a:lnTo>
                  <a:pt x="300" y="241"/>
                </a:lnTo>
                <a:lnTo>
                  <a:pt x="298" y="241"/>
                </a:lnTo>
                <a:lnTo>
                  <a:pt x="297" y="241"/>
                </a:lnTo>
                <a:lnTo>
                  <a:pt x="296" y="241"/>
                </a:lnTo>
                <a:lnTo>
                  <a:pt x="295" y="242"/>
                </a:lnTo>
                <a:lnTo>
                  <a:pt x="295" y="243"/>
                </a:lnTo>
              </a:path>
              <a:path w="455" h="377">
                <a:moveTo>
                  <a:pt x="79" y="296"/>
                </a:moveTo>
                <a:lnTo>
                  <a:pt x="77" y="296"/>
                </a:lnTo>
                <a:lnTo>
                  <a:pt x="75" y="295"/>
                </a:lnTo>
                <a:lnTo>
                  <a:pt x="72" y="293"/>
                </a:lnTo>
                <a:lnTo>
                  <a:pt x="70" y="290"/>
                </a:lnTo>
                <a:lnTo>
                  <a:pt x="69" y="286"/>
                </a:lnTo>
                <a:lnTo>
                  <a:pt x="69" y="282"/>
                </a:lnTo>
                <a:lnTo>
                  <a:pt x="70" y="278"/>
                </a:lnTo>
                <a:lnTo>
                  <a:pt x="72" y="275"/>
                </a:lnTo>
                <a:lnTo>
                  <a:pt x="73" y="274"/>
                </a:lnTo>
                <a:lnTo>
                  <a:pt x="75" y="273"/>
                </a:lnTo>
                <a:lnTo>
                  <a:pt x="77" y="272"/>
                </a:lnTo>
                <a:lnTo>
                  <a:pt x="81" y="270"/>
                </a:lnTo>
                <a:lnTo>
                  <a:pt x="85" y="267"/>
                </a:lnTo>
                <a:lnTo>
                  <a:pt x="89" y="263"/>
                </a:lnTo>
                <a:lnTo>
                  <a:pt x="93" y="259"/>
                </a:lnTo>
                <a:lnTo>
                  <a:pt x="102" y="249"/>
                </a:lnTo>
                <a:lnTo>
                  <a:pt x="109" y="238"/>
                </a:lnTo>
                <a:lnTo>
                  <a:pt x="115" y="230"/>
                </a:lnTo>
                <a:lnTo>
                  <a:pt x="120" y="224"/>
                </a:lnTo>
                <a:lnTo>
                  <a:pt x="133" y="210"/>
                </a:lnTo>
                <a:lnTo>
                  <a:pt x="146" y="197"/>
                </a:lnTo>
                <a:lnTo>
                  <a:pt x="161" y="184"/>
                </a:lnTo>
                <a:lnTo>
                  <a:pt x="176" y="173"/>
                </a:lnTo>
                <a:lnTo>
                  <a:pt x="178" y="172"/>
                </a:lnTo>
                <a:lnTo>
                  <a:pt x="187" y="163"/>
                </a:lnTo>
                <a:lnTo>
                  <a:pt x="198" y="157"/>
                </a:lnTo>
                <a:lnTo>
                  <a:pt x="221" y="144"/>
                </a:lnTo>
                <a:lnTo>
                  <a:pt x="233" y="137"/>
                </a:lnTo>
                <a:lnTo>
                  <a:pt x="245" y="130"/>
                </a:lnTo>
                <a:lnTo>
                  <a:pt x="261" y="119"/>
                </a:lnTo>
                <a:lnTo>
                  <a:pt x="276" y="109"/>
                </a:lnTo>
                <a:lnTo>
                  <a:pt x="304" y="89"/>
                </a:lnTo>
                <a:lnTo>
                  <a:pt x="307" y="88"/>
                </a:lnTo>
                <a:lnTo>
                  <a:pt x="310" y="87"/>
                </a:lnTo>
                <a:lnTo>
                  <a:pt x="313" y="88"/>
                </a:lnTo>
                <a:lnTo>
                  <a:pt x="316" y="90"/>
                </a:lnTo>
                <a:lnTo>
                  <a:pt x="318" y="93"/>
                </a:lnTo>
                <a:lnTo>
                  <a:pt x="319" y="95"/>
                </a:lnTo>
                <a:lnTo>
                  <a:pt x="320" y="98"/>
                </a:lnTo>
                <a:lnTo>
                  <a:pt x="320" y="102"/>
                </a:lnTo>
                <a:lnTo>
                  <a:pt x="320" y="104"/>
                </a:lnTo>
                <a:lnTo>
                  <a:pt x="319" y="107"/>
                </a:lnTo>
                <a:lnTo>
                  <a:pt x="317" y="109"/>
                </a:lnTo>
                <a:lnTo>
                  <a:pt x="315" y="111"/>
                </a:lnTo>
                <a:lnTo>
                  <a:pt x="300" y="122"/>
                </a:lnTo>
                <a:lnTo>
                  <a:pt x="285" y="133"/>
                </a:lnTo>
                <a:lnTo>
                  <a:pt x="253" y="153"/>
                </a:lnTo>
                <a:lnTo>
                  <a:pt x="232" y="165"/>
                </a:lnTo>
                <a:lnTo>
                  <a:pt x="212" y="179"/>
                </a:lnTo>
                <a:lnTo>
                  <a:pt x="191" y="194"/>
                </a:lnTo>
                <a:lnTo>
                  <a:pt x="172" y="209"/>
                </a:lnTo>
                <a:lnTo>
                  <a:pt x="158" y="222"/>
                </a:lnTo>
                <a:lnTo>
                  <a:pt x="143" y="235"/>
                </a:lnTo>
                <a:lnTo>
                  <a:pt x="129" y="250"/>
                </a:lnTo>
                <a:lnTo>
                  <a:pt x="122" y="258"/>
                </a:lnTo>
                <a:lnTo>
                  <a:pt x="116" y="267"/>
                </a:lnTo>
                <a:lnTo>
                  <a:pt x="109" y="275"/>
                </a:lnTo>
                <a:lnTo>
                  <a:pt x="101" y="284"/>
                </a:lnTo>
                <a:lnTo>
                  <a:pt x="97" y="288"/>
                </a:lnTo>
                <a:lnTo>
                  <a:pt x="93" y="291"/>
                </a:lnTo>
                <a:lnTo>
                  <a:pt x="89" y="294"/>
                </a:lnTo>
                <a:lnTo>
                  <a:pt x="83" y="295"/>
                </a:lnTo>
                <a:lnTo>
                  <a:pt x="79" y="296"/>
                </a:lnTo>
              </a:path>
              <a:path w="455" h="377">
                <a:moveTo>
                  <a:pt x="122" y="349"/>
                </a:moveTo>
                <a:lnTo>
                  <a:pt x="119" y="348"/>
                </a:lnTo>
                <a:lnTo>
                  <a:pt x="116" y="346"/>
                </a:lnTo>
                <a:lnTo>
                  <a:pt x="114" y="343"/>
                </a:lnTo>
                <a:lnTo>
                  <a:pt x="112" y="339"/>
                </a:lnTo>
                <a:lnTo>
                  <a:pt x="112" y="337"/>
                </a:lnTo>
                <a:lnTo>
                  <a:pt x="112" y="333"/>
                </a:lnTo>
                <a:lnTo>
                  <a:pt x="112" y="331"/>
                </a:lnTo>
                <a:lnTo>
                  <a:pt x="113" y="329"/>
                </a:lnTo>
                <a:lnTo>
                  <a:pt x="115" y="326"/>
                </a:lnTo>
                <a:lnTo>
                  <a:pt x="117" y="324"/>
                </a:lnTo>
                <a:lnTo>
                  <a:pt x="119" y="322"/>
                </a:lnTo>
                <a:lnTo>
                  <a:pt x="122" y="317"/>
                </a:lnTo>
                <a:lnTo>
                  <a:pt x="125" y="310"/>
                </a:lnTo>
                <a:lnTo>
                  <a:pt x="128" y="305"/>
                </a:lnTo>
                <a:lnTo>
                  <a:pt x="131" y="301"/>
                </a:lnTo>
                <a:lnTo>
                  <a:pt x="144" y="285"/>
                </a:lnTo>
                <a:lnTo>
                  <a:pt x="152" y="279"/>
                </a:lnTo>
                <a:lnTo>
                  <a:pt x="158" y="272"/>
                </a:lnTo>
                <a:lnTo>
                  <a:pt x="176" y="258"/>
                </a:lnTo>
                <a:lnTo>
                  <a:pt x="197" y="239"/>
                </a:lnTo>
                <a:lnTo>
                  <a:pt x="220" y="220"/>
                </a:lnTo>
                <a:lnTo>
                  <a:pt x="239" y="204"/>
                </a:lnTo>
                <a:lnTo>
                  <a:pt x="261" y="186"/>
                </a:lnTo>
                <a:lnTo>
                  <a:pt x="272" y="178"/>
                </a:lnTo>
                <a:lnTo>
                  <a:pt x="285" y="170"/>
                </a:lnTo>
                <a:lnTo>
                  <a:pt x="304" y="156"/>
                </a:lnTo>
                <a:lnTo>
                  <a:pt x="323" y="144"/>
                </a:lnTo>
                <a:lnTo>
                  <a:pt x="346" y="130"/>
                </a:lnTo>
                <a:lnTo>
                  <a:pt x="349" y="129"/>
                </a:lnTo>
                <a:lnTo>
                  <a:pt x="351" y="128"/>
                </a:lnTo>
                <a:lnTo>
                  <a:pt x="353" y="129"/>
                </a:lnTo>
                <a:lnTo>
                  <a:pt x="355" y="130"/>
                </a:lnTo>
                <a:lnTo>
                  <a:pt x="359" y="132"/>
                </a:lnTo>
                <a:lnTo>
                  <a:pt x="361" y="134"/>
                </a:lnTo>
                <a:lnTo>
                  <a:pt x="362" y="138"/>
                </a:lnTo>
                <a:lnTo>
                  <a:pt x="363" y="140"/>
                </a:lnTo>
                <a:lnTo>
                  <a:pt x="363" y="143"/>
                </a:lnTo>
                <a:lnTo>
                  <a:pt x="362" y="145"/>
                </a:lnTo>
                <a:lnTo>
                  <a:pt x="361" y="148"/>
                </a:lnTo>
                <a:lnTo>
                  <a:pt x="359" y="150"/>
                </a:lnTo>
                <a:lnTo>
                  <a:pt x="357" y="152"/>
                </a:lnTo>
                <a:lnTo>
                  <a:pt x="333" y="167"/>
                </a:lnTo>
                <a:lnTo>
                  <a:pt x="296" y="191"/>
                </a:lnTo>
                <a:lnTo>
                  <a:pt x="282" y="201"/>
                </a:lnTo>
                <a:lnTo>
                  <a:pt x="268" y="212"/>
                </a:lnTo>
                <a:lnTo>
                  <a:pt x="241" y="235"/>
                </a:lnTo>
                <a:lnTo>
                  <a:pt x="223" y="250"/>
                </a:lnTo>
                <a:lnTo>
                  <a:pt x="203" y="267"/>
                </a:lnTo>
                <a:lnTo>
                  <a:pt x="181" y="285"/>
                </a:lnTo>
                <a:lnTo>
                  <a:pt x="170" y="294"/>
                </a:lnTo>
                <a:lnTo>
                  <a:pt x="161" y="304"/>
                </a:lnTo>
                <a:lnTo>
                  <a:pt x="157" y="309"/>
                </a:lnTo>
                <a:lnTo>
                  <a:pt x="153" y="313"/>
                </a:lnTo>
                <a:lnTo>
                  <a:pt x="146" y="324"/>
                </a:lnTo>
                <a:lnTo>
                  <a:pt x="143" y="330"/>
                </a:lnTo>
                <a:lnTo>
                  <a:pt x="139" y="335"/>
                </a:lnTo>
                <a:lnTo>
                  <a:pt x="134" y="341"/>
                </a:lnTo>
                <a:lnTo>
                  <a:pt x="128" y="346"/>
                </a:lnTo>
                <a:lnTo>
                  <a:pt x="125" y="348"/>
                </a:lnTo>
                <a:lnTo>
                  <a:pt x="122" y="349"/>
                </a:lnTo>
              </a:path>
              <a:path w="455" h="377">
                <a:moveTo>
                  <a:pt x="74" y="314"/>
                </a:moveTo>
                <a:lnTo>
                  <a:pt x="72" y="313"/>
                </a:lnTo>
                <a:lnTo>
                  <a:pt x="69" y="313"/>
                </a:lnTo>
                <a:lnTo>
                  <a:pt x="66" y="311"/>
                </a:lnTo>
                <a:lnTo>
                  <a:pt x="65" y="309"/>
                </a:lnTo>
                <a:lnTo>
                  <a:pt x="63" y="307"/>
                </a:lnTo>
                <a:lnTo>
                  <a:pt x="63" y="307"/>
                </a:lnTo>
                <a:lnTo>
                  <a:pt x="61" y="305"/>
                </a:lnTo>
                <a:lnTo>
                  <a:pt x="57" y="300"/>
                </a:lnTo>
                <a:lnTo>
                  <a:pt x="54" y="295"/>
                </a:lnTo>
                <a:lnTo>
                  <a:pt x="51" y="292"/>
                </a:lnTo>
                <a:lnTo>
                  <a:pt x="44" y="286"/>
                </a:lnTo>
                <a:lnTo>
                  <a:pt x="36" y="279"/>
                </a:lnTo>
                <a:lnTo>
                  <a:pt x="29" y="271"/>
                </a:lnTo>
                <a:lnTo>
                  <a:pt x="23" y="262"/>
                </a:lnTo>
                <a:lnTo>
                  <a:pt x="18" y="251"/>
                </a:lnTo>
                <a:lnTo>
                  <a:pt x="14" y="241"/>
                </a:lnTo>
                <a:lnTo>
                  <a:pt x="10" y="230"/>
                </a:lnTo>
                <a:lnTo>
                  <a:pt x="7" y="220"/>
                </a:lnTo>
                <a:lnTo>
                  <a:pt x="3" y="203"/>
                </a:lnTo>
                <a:lnTo>
                  <a:pt x="2" y="193"/>
                </a:lnTo>
                <a:lnTo>
                  <a:pt x="0" y="182"/>
                </a:lnTo>
                <a:lnTo>
                  <a:pt x="0" y="171"/>
                </a:lnTo>
                <a:lnTo>
                  <a:pt x="0" y="159"/>
                </a:lnTo>
                <a:lnTo>
                  <a:pt x="0" y="148"/>
                </a:lnTo>
                <a:lnTo>
                  <a:pt x="2" y="137"/>
                </a:lnTo>
                <a:lnTo>
                  <a:pt x="3" y="126"/>
                </a:lnTo>
                <a:lnTo>
                  <a:pt x="5" y="116"/>
                </a:lnTo>
                <a:lnTo>
                  <a:pt x="8" y="104"/>
                </a:lnTo>
                <a:lnTo>
                  <a:pt x="12" y="94"/>
                </a:lnTo>
                <a:lnTo>
                  <a:pt x="16" y="84"/>
                </a:lnTo>
                <a:lnTo>
                  <a:pt x="21" y="74"/>
                </a:lnTo>
                <a:lnTo>
                  <a:pt x="26" y="66"/>
                </a:lnTo>
                <a:lnTo>
                  <a:pt x="32" y="57"/>
                </a:lnTo>
                <a:lnTo>
                  <a:pt x="38" y="50"/>
                </a:lnTo>
                <a:lnTo>
                  <a:pt x="46" y="43"/>
                </a:lnTo>
                <a:lnTo>
                  <a:pt x="57" y="33"/>
                </a:lnTo>
                <a:lnTo>
                  <a:pt x="71" y="24"/>
                </a:lnTo>
                <a:lnTo>
                  <a:pt x="84" y="17"/>
                </a:lnTo>
                <a:lnTo>
                  <a:pt x="99" y="10"/>
                </a:lnTo>
                <a:lnTo>
                  <a:pt x="115" y="6"/>
                </a:lnTo>
                <a:lnTo>
                  <a:pt x="131" y="2"/>
                </a:lnTo>
                <a:lnTo>
                  <a:pt x="146" y="0"/>
                </a:lnTo>
                <a:lnTo>
                  <a:pt x="163" y="0"/>
                </a:lnTo>
                <a:lnTo>
                  <a:pt x="176" y="0"/>
                </a:lnTo>
                <a:lnTo>
                  <a:pt x="189" y="1"/>
                </a:lnTo>
                <a:lnTo>
                  <a:pt x="202" y="3"/>
                </a:lnTo>
                <a:lnTo>
                  <a:pt x="215" y="6"/>
                </a:lnTo>
                <a:lnTo>
                  <a:pt x="227" y="9"/>
                </a:lnTo>
                <a:lnTo>
                  <a:pt x="239" y="13"/>
                </a:lnTo>
                <a:lnTo>
                  <a:pt x="250" y="18"/>
                </a:lnTo>
                <a:lnTo>
                  <a:pt x="261" y="23"/>
                </a:lnTo>
                <a:lnTo>
                  <a:pt x="272" y="29"/>
                </a:lnTo>
                <a:lnTo>
                  <a:pt x="283" y="36"/>
                </a:lnTo>
                <a:lnTo>
                  <a:pt x="292" y="44"/>
                </a:lnTo>
                <a:lnTo>
                  <a:pt x="302" y="51"/>
                </a:lnTo>
                <a:lnTo>
                  <a:pt x="310" y="59"/>
                </a:lnTo>
                <a:lnTo>
                  <a:pt x="319" y="69"/>
                </a:lnTo>
                <a:lnTo>
                  <a:pt x="326" y="78"/>
                </a:lnTo>
                <a:lnTo>
                  <a:pt x="333" y="88"/>
                </a:lnTo>
                <a:lnTo>
                  <a:pt x="334" y="91"/>
                </a:lnTo>
                <a:lnTo>
                  <a:pt x="334" y="94"/>
                </a:lnTo>
                <a:lnTo>
                  <a:pt x="334" y="97"/>
                </a:lnTo>
                <a:lnTo>
                  <a:pt x="334" y="99"/>
                </a:lnTo>
                <a:lnTo>
                  <a:pt x="331" y="101"/>
                </a:lnTo>
                <a:lnTo>
                  <a:pt x="328" y="103"/>
                </a:lnTo>
                <a:lnTo>
                  <a:pt x="325" y="105"/>
                </a:lnTo>
                <a:lnTo>
                  <a:pt x="321" y="106"/>
                </a:lnTo>
                <a:lnTo>
                  <a:pt x="319" y="105"/>
                </a:lnTo>
                <a:lnTo>
                  <a:pt x="316" y="104"/>
                </a:lnTo>
                <a:lnTo>
                  <a:pt x="314" y="102"/>
                </a:lnTo>
                <a:lnTo>
                  <a:pt x="311" y="99"/>
                </a:lnTo>
                <a:lnTo>
                  <a:pt x="306" y="91"/>
                </a:lnTo>
                <a:lnTo>
                  <a:pt x="298" y="83"/>
                </a:lnTo>
                <a:lnTo>
                  <a:pt x="291" y="76"/>
                </a:lnTo>
                <a:lnTo>
                  <a:pt x="285" y="69"/>
                </a:lnTo>
                <a:lnTo>
                  <a:pt x="276" y="63"/>
                </a:lnTo>
                <a:lnTo>
                  <a:pt x="268" y="57"/>
                </a:lnTo>
                <a:lnTo>
                  <a:pt x="260" y="52"/>
                </a:lnTo>
                <a:lnTo>
                  <a:pt x="251" y="48"/>
                </a:lnTo>
                <a:lnTo>
                  <a:pt x="242" y="44"/>
                </a:lnTo>
                <a:lnTo>
                  <a:pt x="232" y="40"/>
                </a:lnTo>
                <a:lnTo>
                  <a:pt x="215" y="33"/>
                </a:lnTo>
                <a:lnTo>
                  <a:pt x="196" y="28"/>
                </a:lnTo>
                <a:lnTo>
                  <a:pt x="178" y="24"/>
                </a:lnTo>
                <a:lnTo>
                  <a:pt x="168" y="23"/>
                </a:lnTo>
                <a:lnTo>
                  <a:pt x="157" y="22"/>
                </a:lnTo>
                <a:lnTo>
                  <a:pt x="149" y="23"/>
                </a:lnTo>
                <a:lnTo>
                  <a:pt x="140" y="23"/>
                </a:lnTo>
                <a:lnTo>
                  <a:pt x="132" y="25"/>
                </a:lnTo>
                <a:lnTo>
                  <a:pt x="123" y="27"/>
                </a:lnTo>
                <a:lnTo>
                  <a:pt x="115" y="29"/>
                </a:lnTo>
                <a:lnTo>
                  <a:pt x="106" y="32"/>
                </a:lnTo>
                <a:lnTo>
                  <a:pt x="97" y="36"/>
                </a:lnTo>
                <a:lnTo>
                  <a:pt x="90" y="40"/>
                </a:lnTo>
                <a:lnTo>
                  <a:pt x="81" y="44"/>
                </a:lnTo>
                <a:lnTo>
                  <a:pt x="74" y="50"/>
                </a:lnTo>
                <a:lnTo>
                  <a:pt x="67" y="55"/>
                </a:lnTo>
                <a:lnTo>
                  <a:pt x="60" y="61"/>
                </a:lnTo>
                <a:lnTo>
                  <a:pt x="54" y="67"/>
                </a:lnTo>
                <a:lnTo>
                  <a:pt x="48" y="74"/>
                </a:lnTo>
                <a:lnTo>
                  <a:pt x="44" y="82"/>
                </a:lnTo>
                <a:lnTo>
                  <a:pt x="40" y="90"/>
                </a:lnTo>
                <a:lnTo>
                  <a:pt x="36" y="99"/>
                </a:lnTo>
                <a:lnTo>
                  <a:pt x="32" y="110"/>
                </a:lnTo>
                <a:lnTo>
                  <a:pt x="29" y="120"/>
                </a:lnTo>
                <a:lnTo>
                  <a:pt x="27" y="132"/>
                </a:lnTo>
                <a:lnTo>
                  <a:pt x="26" y="142"/>
                </a:lnTo>
                <a:lnTo>
                  <a:pt x="25" y="154"/>
                </a:lnTo>
                <a:lnTo>
                  <a:pt x="25" y="164"/>
                </a:lnTo>
                <a:lnTo>
                  <a:pt x="25" y="175"/>
                </a:lnTo>
                <a:lnTo>
                  <a:pt x="26" y="186"/>
                </a:lnTo>
                <a:lnTo>
                  <a:pt x="28" y="197"/>
                </a:lnTo>
                <a:lnTo>
                  <a:pt x="30" y="206"/>
                </a:lnTo>
                <a:lnTo>
                  <a:pt x="33" y="217"/>
                </a:lnTo>
                <a:lnTo>
                  <a:pt x="36" y="226"/>
                </a:lnTo>
                <a:lnTo>
                  <a:pt x="40" y="236"/>
                </a:lnTo>
                <a:lnTo>
                  <a:pt x="46" y="245"/>
                </a:lnTo>
                <a:lnTo>
                  <a:pt x="51" y="253"/>
                </a:lnTo>
                <a:lnTo>
                  <a:pt x="59" y="264"/>
                </a:lnTo>
                <a:lnTo>
                  <a:pt x="68" y="273"/>
                </a:lnTo>
                <a:lnTo>
                  <a:pt x="76" y="282"/>
                </a:lnTo>
                <a:lnTo>
                  <a:pt x="82" y="290"/>
                </a:lnTo>
                <a:lnTo>
                  <a:pt x="83" y="291"/>
                </a:lnTo>
                <a:lnTo>
                  <a:pt x="83" y="292"/>
                </a:lnTo>
                <a:lnTo>
                  <a:pt x="85" y="292"/>
                </a:lnTo>
                <a:lnTo>
                  <a:pt x="87" y="294"/>
                </a:lnTo>
                <a:lnTo>
                  <a:pt x="88" y="299"/>
                </a:lnTo>
                <a:lnTo>
                  <a:pt x="89" y="303"/>
                </a:lnTo>
                <a:lnTo>
                  <a:pt x="88" y="306"/>
                </a:lnTo>
                <a:lnTo>
                  <a:pt x="87" y="309"/>
                </a:lnTo>
                <a:lnTo>
                  <a:pt x="85" y="311"/>
                </a:lnTo>
                <a:lnTo>
                  <a:pt x="83" y="312"/>
                </a:lnTo>
                <a:lnTo>
                  <a:pt x="82" y="313"/>
                </a:lnTo>
                <a:lnTo>
                  <a:pt x="79" y="314"/>
                </a:lnTo>
                <a:lnTo>
                  <a:pt x="77" y="314"/>
                </a:lnTo>
                <a:lnTo>
                  <a:pt x="74" y="314"/>
                </a:lnTo>
              </a:path>
            </a:pathLst>
          </a:custGeom>
          <a:solidFill>
            <a:srgbClr val="13527A">
              <a:alpha val="100000"/>
            </a:srgbClr>
          </a:solidFill>
          <a:ln w="0" cap="flat">
            <a:noFill/>
            <a:prstDash val="solid"/>
            <a:miter lim="0"/>
          </a:ln>
        </p:spPr>
        <p:txBody>
          <a:bodyPr rtlCol="0"/>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AyZmJmNWQzN2E5MTc4ODUyOTI2ZmUwOWZjOGFiOW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3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3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3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31"/>
</p:tagLst>
</file>

<file path=ppt/tags/tag7.xml><?xml version="1.0" encoding="utf-8"?>
<p:tagLst xmlns:a="http://schemas.openxmlformats.org/drawingml/2006/main" xmlns:r="http://schemas.openxmlformats.org/officeDocument/2006/relationships" xmlns:p="http://schemas.openxmlformats.org/presentationml/2006/main">
  <p:tag name="AS_UNIQUEID" val="148"/>
</p:tagLst>
</file>

<file path=ppt/theme/theme1.xml><?xml version="1.0" encoding="utf-8"?>
<a:theme xmlns:a="http://schemas.openxmlformats.org/drawingml/2006/main" name="1_Default Design">
  <a:themeElements>
    <a:clrScheme name="1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1_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1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1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357</TotalTime>
  <Words>3152</Words>
  <Application>Microsoft Office PowerPoint</Application>
  <PresentationFormat>宽屏</PresentationFormat>
  <Paragraphs>286</Paragraphs>
  <Slides>35</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MingLiU</vt:lpstr>
      <vt:lpstr>方正卡通简体</vt:lpstr>
      <vt:lpstr>黑体</vt:lpstr>
      <vt:lpstr>楷体</vt:lpstr>
      <vt:lpstr>宋体</vt:lpstr>
      <vt:lpstr>微软雅黑</vt:lpstr>
      <vt:lpstr>微软雅黑 Light</vt:lpstr>
      <vt:lpstr>Arial</vt:lpstr>
      <vt:lpstr>Times New Roman</vt:lpstr>
      <vt:lpstr>Verdana</vt:lpstr>
      <vt:lpstr>Wingdings</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0—1绪论</dc:title>
  <dc:creator>Heng_liu</dc:creator>
  <cp:lastModifiedBy>pwtenger@163.com</cp:lastModifiedBy>
  <cp:revision>948</cp:revision>
  <dcterms:created xsi:type="dcterms:W3CDTF">2005-08-29T11:22:00Z</dcterms:created>
  <dcterms:modified xsi:type="dcterms:W3CDTF">2024-06-03T10:23:36Z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FBB69E754F454C4CB3388C89FD50F033_13</vt:lpwstr>
  </property>
</Properties>
</file>