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93e427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93e427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74c892c7a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74c892c7a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729"/>
                </a:solidFill>
                <a:latin typeface="Proxima Nova"/>
                <a:ea typeface="Proxima Nova"/>
                <a:cs typeface="Proxima Nova"/>
                <a:sym typeface="Proxima Nova"/>
              </a:rPr>
              <a:t> - what all we learn both team work terms and technically</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74c892c7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74c892c7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943de36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943de36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 fell swasti can explain this, as she bring in her personal </a:t>
            </a:r>
            <a:r>
              <a:rPr lang="en" sz="1500"/>
              <a:t>experience</a:t>
            </a:r>
            <a:r>
              <a:rPr lang="en" sz="1500"/>
              <a:t> of small kids (</a:t>
            </a:r>
            <a:r>
              <a:rPr lang="en" sz="1500"/>
              <a:t>toddlers</a:t>
            </a:r>
            <a:r>
              <a:rPr lang="en" sz="1500"/>
              <a:t>) in her house which inspired her to work on such an app and that we wanted to expose the domain of ml and machine learning.</a:t>
            </a:r>
            <a:endParaRPr sz="1500"/>
          </a:p>
          <a:p>
            <a:pPr indent="-323850" lvl="0" marL="457200" rtl="0" algn="l">
              <a:spcBef>
                <a:spcPts val="0"/>
              </a:spcBef>
              <a:spcAft>
                <a:spcPts val="0"/>
              </a:spcAft>
              <a:buClr>
                <a:srgbClr val="202729"/>
              </a:buClr>
              <a:buSzPts val="1500"/>
              <a:buFont typeface="Proxima Nova"/>
              <a:buChar char="❖"/>
            </a:pPr>
            <a:r>
              <a:rPr b="1" lang="en" sz="1500">
                <a:solidFill>
                  <a:srgbClr val="202729"/>
                </a:solidFill>
                <a:latin typeface="Proxima Nova"/>
                <a:ea typeface="Proxima Nova"/>
                <a:cs typeface="Proxima Nova"/>
                <a:sym typeface="Proxima Nova"/>
              </a:rPr>
              <a:t>Problem Statement:</a:t>
            </a:r>
            <a:endParaRPr b="1" sz="1500">
              <a:solidFill>
                <a:srgbClr val="202729"/>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rPr lang="en" sz="1500">
                <a:solidFill>
                  <a:srgbClr val="202729"/>
                </a:solidFill>
                <a:latin typeface="Proxima Nova"/>
                <a:ea typeface="Proxima Nova"/>
                <a:cs typeface="Proxima Nova"/>
                <a:sym typeface="Proxima Nova"/>
              </a:rPr>
              <a:t>In the modern society, children are more interested in digital devices like mobile phones and tablets. Infants' brain development has been shown to benefit from mental exercises. So, by utilizing the benefits of technology, we are creating a game application for toddlers which help them write numbers and practice and stimulate the brain by playing this game. The target audience for this software is infants of age group from 2 to 5 years old.</a:t>
            </a:r>
            <a:endParaRPr sz="15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4176591ef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4176591e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a:t>
            </a:r>
            <a:r>
              <a:rPr lang="en" sz="2100">
                <a:solidFill>
                  <a:srgbClr val="202729"/>
                </a:solidFill>
                <a:latin typeface="Times New Roman"/>
                <a:ea typeface="Times New Roman"/>
                <a:cs typeface="Times New Roman"/>
                <a:sym typeface="Times New Roman"/>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4176591ef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4176591ef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74c892c7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74c892c7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what you </a:t>
            </a:r>
            <a:r>
              <a:rPr lang="en"/>
              <a:t>performed</a:t>
            </a:r>
            <a:r>
              <a:rPr lang="en"/>
              <a:t> in simple words - you </a:t>
            </a:r>
            <a:r>
              <a:rPr lang="en"/>
              <a:t>explain</a:t>
            </a:r>
            <a:r>
              <a:rPr lang="en"/>
              <a:t> about it in detail</a:t>
            </a:r>
            <a:endParaRPr/>
          </a:p>
          <a:p>
            <a:pPr indent="0" lvl="0" marL="0" rtl="0" algn="l">
              <a:spcBef>
                <a:spcPts val="0"/>
              </a:spcBef>
              <a:spcAft>
                <a:spcPts val="0"/>
              </a:spcAft>
              <a:buNone/>
            </a:pPr>
            <a:r>
              <a:rPr lang="en"/>
              <a:t>Add in picture of code and numbers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4176591ef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4176591ef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616161"/>
                </a:solidFill>
                <a:latin typeface="Proxima Nova"/>
                <a:ea typeface="Proxima Nova"/>
                <a:cs typeface="Proxima Nova"/>
                <a:sym typeface="Proxima Nova"/>
              </a:rPr>
              <a:t>POint kept in mind</a:t>
            </a:r>
            <a:endParaRPr sz="1400">
              <a:solidFill>
                <a:srgbClr val="616161"/>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616161"/>
                </a:solidFill>
                <a:latin typeface="Proxima Nova"/>
                <a:ea typeface="Proxima Nova"/>
                <a:cs typeface="Proxima Nova"/>
                <a:sym typeface="Proxima Nova"/>
              </a:rPr>
              <a:t>Kid friendly</a:t>
            </a:r>
            <a:endParaRPr sz="1400">
              <a:solidFill>
                <a:srgbClr val="616161"/>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616161"/>
                </a:solidFill>
                <a:latin typeface="Proxima Nova"/>
                <a:ea typeface="Proxima Nova"/>
                <a:cs typeface="Proxima Nova"/>
                <a:sym typeface="Proxima Nova"/>
              </a:rPr>
              <a:t>Attractive</a:t>
            </a:r>
            <a:endParaRPr sz="1400">
              <a:solidFill>
                <a:srgbClr val="616161"/>
              </a:solidFill>
              <a:latin typeface="Proxima Nova"/>
              <a:ea typeface="Proxima Nova"/>
              <a:cs typeface="Proxima Nova"/>
              <a:sym typeface="Proxima Nova"/>
            </a:endParaRPr>
          </a:p>
          <a:p>
            <a:pPr indent="0" lvl="0" marL="0" rtl="0" algn="l">
              <a:spcBef>
                <a:spcPts val="0"/>
              </a:spcBef>
              <a:spcAft>
                <a:spcPts val="0"/>
              </a:spcAft>
              <a:buNone/>
            </a:pPr>
            <a:r>
              <a:rPr lang="en" sz="1400">
                <a:solidFill>
                  <a:srgbClr val="616161"/>
                </a:solidFill>
                <a:latin typeface="Proxima Nova"/>
                <a:ea typeface="Proxima Nova"/>
                <a:cs typeface="Proxima Nova"/>
                <a:sym typeface="Proxima Nova"/>
              </a:rPr>
              <a:t>Easy to use</a:t>
            </a:r>
            <a:endParaRPr sz="1400">
              <a:solidFill>
                <a:srgbClr val="616161"/>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4176591ef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4176591ef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once with zoom and screen sharing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drive.google.com/file/d/1J7YlHeWtYrHU-ebyV320F8tD9888w9OL/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colab.research.google.com/drive/124BprndjP10t1Km-Pzm1d8BQHsJBzzih?usp=shar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Final Project Presentation</a:t>
            </a:r>
            <a:endParaRPr/>
          </a:p>
          <a:p>
            <a:pPr indent="0" lvl="0" marL="0" rtl="0" algn="l">
              <a:spcBef>
                <a:spcPts val="0"/>
              </a:spcBef>
              <a:spcAft>
                <a:spcPts val="0"/>
              </a:spcAft>
              <a:buNone/>
            </a:pPr>
            <a:r>
              <a:rPr b="1" lang="en"/>
              <a:t>Kid Buddy</a:t>
            </a:r>
            <a:endParaRPr b="1"/>
          </a:p>
        </p:txBody>
      </p:sp>
      <p:sp>
        <p:nvSpPr>
          <p:cNvPr id="60" name="Google Shape;60;p13"/>
          <p:cNvSpPr txBox="1"/>
          <p:nvPr>
            <p:ph idx="1" type="subTitle"/>
          </p:nvPr>
        </p:nvSpPr>
        <p:spPr>
          <a:xfrm>
            <a:off x="510450" y="3182350"/>
            <a:ext cx="8123100" cy="1681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Ananya Purkait</a:t>
            </a:r>
            <a:endParaRPr/>
          </a:p>
          <a:p>
            <a:pPr indent="0" lvl="0" marL="0" rtl="0" algn="l">
              <a:spcBef>
                <a:spcPts val="0"/>
              </a:spcBef>
              <a:spcAft>
                <a:spcPts val="0"/>
              </a:spcAft>
              <a:buNone/>
            </a:pPr>
            <a:r>
              <a:rPr lang="en"/>
              <a:t>Nethra Venkatesh</a:t>
            </a:r>
            <a:endParaRPr/>
          </a:p>
          <a:p>
            <a:pPr indent="0" lvl="0" marL="0" rtl="0" algn="l">
              <a:spcBef>
                <a:spcPts val="0"/>
              </a:spcBef>
              <a:spcAft>
                <a:spcPts val="0"/>
              </a:spcAft>
              <a:buNone/>
            </a:pPr>
            <a:r>
              <a:rPr lang="en"/>
              <a:t>Swasti Jain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Program, Cohort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title="20230320_154335.mp4">
            <a:hlinkClick r:id="rId3"/>
          </p:cNvPr>
          <p:cNvPicPr preferRelativeResize="0"/>
          <p:nvPr/>
        </p:nvPicPr>
        <p:blipFill>
          <a:blip r:embed="rId4">
            <a:alphaModFix/>
          </a:blip>
          <a:stretch>
            <a:fillRect/>
          </a:stretch>
        </p:blipFill>
        <p:spPr>
          <a:xfrm>
            <a:off x="3609875" y="289900"/>
            <a:ext cx="2551450" cy="441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441225" y="309275"/>
            <a:ext cx="9498300" cy="84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idx="1" type="body"/>
          </p:nvPr>
        </p:nvSpPr>
        <p:spPr>
          <a:xfrm>
            <a:off x="311700" y="1541775"/>
            <a:ext cx="8520600" cy="3374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Understanding of Neural networks and working with datasets.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Learnt Kotlin and Android Studio from Scratch.</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The thinking process behind developing and application.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Collaboration of ML model with android application.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Communication and </a:t>
            </a:r>
            <a:r>
              <a:rPr lang="en" sz="1900">
                <a:solidFill>
                  <a:schemeClr val="dk1"/>
                </a:solidFill>
              </a:rPr>
              <a:t>management</a:t>
            </a:r>
            <a:r>
              <a:rPr lang="en" sz="1900">
                <a:solidFill>
                  <a:schemeClr val="dk1"/>
                </a:solidFill>
              </a:rPr>
              <a:t> while working in group.</a:t>
            </a:r>
            <a:endParaRPr sz="1900">
              <a:solidFill>
                <a:schemeClr val="dk1"/>
              </a:solidFill>
            </a:endParaRPr>
          </a:p>
          <a:p>
            <a:pPr indent="0" lvl="0" marL="45720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Converting user input bitmap image to 28X28 pixels .jpg format.</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Converting .ipynb file to TFLite file format.</a:t>
            </a:r>
            <a:endParaRPr sz="1900">
              <a:solidFill>
                <a:schemeClr val="dk1"/>
              </a:solidFill>
            </a:endParaRPr>
          </a:p>
        </p:txBody>
      </p:sp>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LEARNINGS &amp; CHALLENGES</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86345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Improve upon ML model </a:t>
            </a:r>
            <a:r>
              <a:rPr lang="en" sz="2200">
                <a:solidFill>
                  <a:schemeClr val="dk1"/>
                </a:solidFill>
              </a:rPr>
              <a:t>accuracy.</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To develop a more user </a:t>
            </a:r>
            <a:r>
              <a:rPr lang="en" sz="2200">
                <a:solidFill>
                  <a:schemeClr val="dk1"/>
                </a:solidFill>
              </a:rPr>
              <a:t>friendly</a:t>
            </a:r>
            <a:r>
              <a:rPr lang="en" sz="2200">
                <a:solidFill>
                  <a:schemeClr val="dk1"/>
                </a:solidFill>
              </a:rPr>
              <a:t> UI/UX interface.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Develop</a:t>
            </a:r>
            <a:r>
              <a:rPr lang="en" sz="2200">
                <a:solidFill>
                  <a:schemeClr val="dk1"/>
                </a:solidFill>
              </a:rPr>
              <a:t> other models / level into out app, such as Shapes and Alphabets</a:t>
            </a:r>
            <a:endParaRPr sz="22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1" name="Google Shape;141;p24"/>
          <p:cNvSpPr/>
          <p:nvPr/>
        </p:nvSpPr>
        <p:spPr>
          <a:xfrm>
            <a:off x="-441225" y="309275"/>
            <a:ext cx="9498300" cy="84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FUTURE SCOPE</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20">
                <a:latin typeface="Times New Roman"/>
                <a:ea typeface="Times New Roman"/>
                <a:cs typeface="Times New Roman"/>
                <a:sym typeface="Times New Roman"/>
              </a:rPr>
              <a:t>Conclusion</a:t>
            </a:r>
            <a:endParaRPr b="1" sz="3520">
              <a:latin typeface="Times New Roman"/>
              <a:ea typeface="Times New Roman"/>
              <a:cs typeface="Times New Roman"/>
              <a:sym typeface="Times New Roman"/>
            </a:endParaRPr>
          </a:p>
        </p:txBody>
      </p:sp>
      <p:sp>
        <p:nvSpPr>
          <p:cNvPr id="148" name="Google Shape;148;p25"/>
          <p:cNvSpPr txBox="1"/>
          <p:nvPr>
            <p:ph idx="1" type="body"/>
          </p:nvPr>
        </p:nvSpPr>
        <p:spPr>
          <a:xfrm>
            <a:off x="311700" y="1152475"/>
            <a:ext cx="8520600" cy="20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ctr">
              <a:spcBef>
                <a:spcPts val="1200"/>
              </a:spcBef>
              <a:spcAft>
                <a:spcPts val="1200"/>
              </a:spcAft>
              <a:buNone/>
            </a:pPr>
            <a:r>
              <a:rPr lang="en" sz="2400"/>
              <a:t>Our project Kid Buddy helped us get an opportunity to explore the domain of Machine Learning and App development.</a:t>
            </a:r>
            <a:endParaRPr sz="2400"/>
          </a:p>
        </p:txBody>
      </p:sp>
      <p:sp>
        <p:nvSpPr>
          <p:cNvPr id="149" name="Google Shape;149;p25"/>
          <p:cNvSpPr txBox="1"/>
          <p:nvPr/>
        </p:nvSpPr>
        <p:spPr>
          <a:xfrm>
            <a:off x="4961850" y="3389825"/>
            <a:ext cx="7279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any queries, reach out us:</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ananya.purkait.21033@iitgoa.ac.in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nethra.venkatesh.21042@iitgoa.ac.in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swastijainbharat02@gmail.com</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6"/>
          <p:cNvSpPr txBox="1"/>
          <p:nvPr/>
        </p:nvSpPr>
        <p:spPr>
          <a:xfrm>
            <a:off x="64950" y="1296750"/>
            <a:ext cx="90141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Proxima Nova"/>
                <a:ea typeface="Proxima Nova"/>
                <a:cs typeface="Proxima Nova"/>
                <a:sym typeface="Proxima Nova"/>
              </a:rPr>
              <a:t>Thank you for considering our project.</a:t>
            </a:r>
            <a:endParaRPr sz="36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3600">
                <a:solidFill>
                  <a:schemeClr val="lt1"/>
                </a:solidFill>
                <a:latin typeface="Proxima Nova"/>
                <a:ea typeface="Proxima Nova"/>
                <a:cs typeface="Proxima Nova"/>
                <a:sym typeface="Proxima Nova"/>
              </a:rPr>
              <a:t>We look forward to hearing your feedback and suggestions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SzPts val="1500"/>
              <a:buChar char="●"/>
            </a:pPr>
            <a:r>
              <a:rPr b="1" lang="en"/>
              <a:t>Aim</a:t>
            </a:r>
            <a:endParaRPr b="1"/>
          </a:p>
          <a:p>
            <a:pPr indent="-342900" lvl="0" marL="457200" rtl="0" algn="l">
              <a:spcBef>
                <a:spcPts val="0"/>
              </a:spcBef>
              <a:spcAft>
                <a:spcPts val="0"/>
              </a:spcAft>
              <a:buSzPts val="1800"/>
              <a:buChar char="●"/>
            </a:pPr>
            <a:r>
              <a:rPr b="1" lang="en"/>
              <a:t>Tech Stacks</a:t>
            </a:r>
            <a:endParaRPr b="1"/>
          </a:p>
          <a:p>
            <a:pPr indent="-342900" lvl="0" marL="457200" rtl="0" algn="l">
              <a:spcBef>
                <a:spcPts val="0"/>
              </a:spcBef>
              <a:spcAft>
                <a:spcPts val="0"/>
              </a:spcAft>
              <a:buSzPts val="1800"/>
              <a:buChar char="●"/>
            </a:pPr>
            <a:r>
              <a:rPr b="1" lang="en"/>
              <a:t>Workflow</a:t>
            </a:r>
            <a:endParaRPr b="1"/>
          </a:p>
          <a:p>
            <a:pPr indent="-342900" lvl="0" marL="457200" rtl="0" algn="l">
              <a:spcBef>
                <a:spcPts val="0"/>
              </a:spcBef>
              <a:spcAft>
                <a:spcPts val="0"/>
              </a:spcAft>
              <a:buSzPts val="1800"/>
              <a:buChar char="●"/>
            </a:pPr>
            <a:r>
              <a:rPr b="1" lang="en"/>
              <a:t>Demonstration</a:t>
            </a:r>
            <a:endParaRPr b="1"/>
          </a:p>
          <a:p>
            <a:pPr indent="-342900" lvl="0" marL="457200" rtl="0" algn="l">
              <a:spcBef>
                <a:spcPts val="0"/>
              </a:spcBef>
              <a:spcAft>
                <a:spcPts val="0"/>
              </a:spcAft>
              <a:buSzPts val="1800"/>
              <a:buChar char="●"/>
            </a:pPr>
            <a:r>
              <a:rPr b="1" lang="en"/>
              <a:t>Learnings &amp; Challenges</a:t>
            </a:r>
            <a:endParaRPr b="1"/>
          </a:p>
          <a:p>
            <a:pPr indent="-342900" lvl="0" marL="457200" rtl="0" algn="l">
              <a:spcBef>
                <a:spcPts val="0"/>
              </a:spcBef>
              <a:spcAft>
                <a:spcPts val="0"/>
              </a:spcAft>
              <a:buSzPts val="1800"/>
              <a:buChar char="●"/>
            </a:pPr>
            <a:r>
              <a:rPr b="1" lang="en"/>
              <a:t>Future Scope</a:t>
            </a:r>
            <a:endParaRPr b="1"/>
          </a:p>
          <a:p>
            <a:pPr indent="-342900" lvl="0" marL="457200" rtl="0" algn="l">
              <a:spcBef>
                <a:spcPts val="0"/>
              </a:spcBef>
              <a:spcAft>
                <a:spcPts val="0"/>
              </a:spcAft>
              <a:buSzPts val="1800"/>
              <a:buChar char="●"/>
            </a:pPr>
            <a:r>
              <a:rPr b="1" lang="en"/>
              <a:t>Conclusion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472150" y="1761800"/>
            <a:ext cx="7762500" cy="2938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solidFill>
                  <a:schemeClr val="dk1"/>
                </a:solidFill>
              </a:rPr>
              <a:t> Aim of this project was to learn </a:t>
            </a:r>
            <a:r>
              <a:rPr b="1" lang="en" sz="2200">
                <a:solidFill>
                  <a:schemeClr val="dk1"/>
                </a:solidFill>
              </a:rPr>
              <a:t>neural networks</a:t>
            </a:r>
            <a:r>
              <a:rPr lang="en" sz="2200">
                <a:solidFill>
                  <a:schemeClr val="dk1"/>
                </a:solidFill>
              </a:rPr>
              <a:t> and machine learning in order to </a:t>
            </a:r>
            <a:r>
              <a:rPr lang="en" sz="2200">
                <a:solidFill>
                  <a:schemeClr val="dk1"/>
                </a:solidFill>
              </a:rPr>
              <a:t>develop</a:t>
            </a:r>
            <a:r>
              <a:rPr lang="en" sz="2200">
                <a:solidFill>
                  <a:schemeClr val="dk1"/>
                </a:solidFill>
              </a:rPr>
              <a:t> a </a:t>
            </a:r>
            <a:r>
              <a:rPr b="1" lang="en" sz="2200">
                <a:solidFill>
                  <a:schemeClr val="dk1"/>
                </a:solidFill>
              </a:rPr>
              <a:t>model that </a:t>
            </a:r>
            <a:r>
              <a:rPr b="1" lang="en" sz="2200">
                <a:solidFill>
                  <a:schemeClr val="dk1"/>
                </a:solidFill>
              </a:rPr>
              <a:t>recognize</a:t>
            </a:r>
            <a:r>
              <a:rPr b="1" lang="en" sz="2200">
                <a:solidFill>
                  <a:schemeClr val="dk1"/>
                </a:solidFill>
              </a:rPr>
              <a:t> numbers</a:t>
            </a:r>
            <a:r>
              <a:rPr lang="en" sz="2200">
                <a:solidFill>
                  <a:schemeClr val="dk1"/>
                </a:solidFill>
              </a:rPr>
              <a:t> and deploy it into an </a:t>
            </a:r>
            <a:r>
              <a:rPr b="1" lang="en" sz="2200">
                <a:solidFill>
                  <a:schemeClr val="dk1"/>
                </a:solidFill>
              </a:rPr>
              <a:t>android application</a:t>
            </a:r>
            <a:r>
              <a:rPr lang="en" sz="2200">
                <a:solidFill>
                  <a:schemeClr val="dk1"/>
                </a:solidFill>
              </a:rPr>
              <a:t> targeting toddlers of the age group three to five years old.</a:t>
            </a:r>
            <a:endParaRPr sz="2200">
              <a:solidFill>
                <a:schemeClr val="dk1"/>
              </a:solidFill>
            </a:endParaRPr>
          </a:p>
        </p:txBody>
      </p:sp>
      <p:sp>
        <p:nvSpPr>
          <p:cNvPr id="72" name="Google Shape;72;p15"/>
          <p:cNvSpPr/>
          <p:nvPr/>
        </p:nvSpPr>
        <p:spPr>
          <a:xfrm>
            <a:off x="-441225" y="309275"/>
            <a:ext cx="9498300" cy="844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INTRODUCTION</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772450" y="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solidFill>
                  <a:schemeClr val="lt1"/>
                </a:solidFill>
              </a:rPr>
              <a:t>TECH STACKS</a:t>
            </a:r>
            <a:endParaRPr b="1" sz="3200">
              <a:solidFill>
                <a:schemeClr val="lt1"/>
              </a:solidFill>
            </a:endParaRPr>
          </a:p>
        </p:txBody>
      </p:sp>
      <p:sp>
        <p:nvSpPr>
          <p:cNvPr id="79" name="Google Shape;79;p16"/>
          <p:cNvSpPr txBox="1"/>
          <p:nvPr>
            <p:ph idx="2" type="body"/>
          </p:nvPr>
        </p:nvSpPr>
        <p:spPr>
          <a:xfrm>
            <a:off x="4572000" y="978000"/>
            <a:ext cx="4507200" cy="3797100"/>
          </a:xfrm>
          <a:prstGeom prst="rect">
            <a:avLst/>
          </a:prstGeom>
        </p:spPr>
        <p:txBody>
          <a:bodyPr anchorCtr="0" anchor="ctr" bIns="91425" lIns="91425" spcFirstLastPara="1" rIns="91425" wrap="square" tIns="91425">
            <a:normAutofit fontScale="92500" lnSpcReduction="10000"/>
          </a:bodyPr>
          <a:lstStyle/>
          <a:p>
            <a:pPr indent="0" lvl="0" marL="457200" rtl="0" algn="l">
              <a:spcBef>
                <a:spcPts val="0"/>
              </a:spcBef>
              <a:spcAft>
                <a:spcPts val="0"/>
              </a:spcAft>
              <a:buNone/>
            </a:pPr>
            <a:r>
              <a:rPr b="1" lang="en"/>
              <a:t>MACHINE LEARNING</a:t>
            </a:r>
            <a:endParaRPr b="1"/>
          </a:p>
          <a:p>
            <a:pPr indent="0" lvl="0" marL="457200" rtl="0" algn="l">
              <a:spcBef>
                <a:spcPts val="1200"/>
              </a:spcBef>
              <a:spcAft>
                <a:spcPts val="0"/>
              </a:spcAft>
              <a:buNone/>
            </a:pPr>
            <a:r>
              <a:rPr lang="en"/>
              <a:t>	TensorFlow</a:t>
            </a:r>
            <a:endParaRPr/>
          </a:p>
          <a:p>
            <a:pPr indent="0" lvl="0" marL="457200" rtl="0" algn="l">
              <a:spcBef>
                <a:spcPts val="1200"/>
              </a:spcBef>
              <a:spcAft>
                <a:spcPts val="0"/>
              </a:spcAft>
              <a:buNone/>
            </a:pPr>
            <a:r>
              <a:rPr lang="en"/>
              <a:t>	Keras</a:t>
            </a:r>
            <a:endParaRPr/>
          </a:p>
          <a:p>
            <a:pPr indent="0" lvl="0" marL="457200" rtl="0" algn="l">
              <a:spcBef>
                <a:spcPts val="1200"/>
              </a:spcBef>
              <a:spcAft>
                <a:spcPts val="0"/>
              </a:spcAft>
              <a:buNone/>
            </a:pPr>
            <a:r>
              <a:rPr lang="en"/>
              <a:t>	Numpy</a:t>
            </a:r>
            <a:endParaRPr/>
          </a:p>
          <a:p>
            <a:pPr indent="0" lvl="0" marL="457200" rtl="0" algn="l">
              <a:spcBef>
                <a:spcPts val="1200"/>
              </a:spcBef>
              <a:spcAft>
                <a:spcPts val="0"/>
              </a:spcAft>
              <a:buNone/>
            </a:pPr>
            <a:r>
              <a:rPr lang="en"/>
              <a:t>	MatPlotLib</a:t>
            </a:r>
            <a:endParaRPr/>
          </a:p>
          <a:p>
            <a:pPr indent="0" lvl="0" marL="457200" rtl="0" algn="l">
              <a:spcBef>
                <a:spcPts val="1200"/>
              </a:spcBef>
              <a:spcAft>
                <a:spcPts val="0"/>
              </a:spcAft>
              <a:buNone/>
            </a:pPr>
            <a:r>
              <a:rPr b="1" lang="en"/>
              <a:t>Android </a:t>
            </a:r>
            <a:r>
              <a:rPr b="1" lang="en"/>
              <a:t>Development (using Kotlin)</a:t>
            </a:r>
            <a:endParaRPr b="1"/>
          </a:p>
          <a:p>
            <a:pPr indent="0" lvl="0" marL="457200" rtl="0" algn="l">
              <a:spcBef>
                <a:spcPts val="1200"/>
              </a:spcBef>
              <a:spcAft>
                <a:spcPts val="0"/>
              </a:spcAft>
              <a:buNone/>
            </a:pPr>
            <a:r>
              <a:rPr b="1" lang="en"/>
              <a:t>	</a:t>
            </a:r>
            <a:r>
              <a:rPr lang="en"/>
              <a:t>Android Studios</a:t>
            </a:r>
            <a:endParaRPr/>
          </a:p>
          <a:p>
            <a:pPr indent="0" lvl="0" marL="457200" rtl="0" algn="l">
              <a:spcBef>
                <a:spcPts val="1200"/>
              </a:spcBef>
              <a:spcAft>
                <a:spcPts val="0"/>
              </a:spcAft>
              <a:buNone/>
            </a:pPr>
            <a:r>
              <a:rPr lang="en"/>
              <a:t>	Fire Base	</a:t>
            </a:r>
            <a:endParaRPr/>
          </a:p>
          <a:p>
            <a:pPr indent="0" lvl="0" marL="457200" rtl="0" algn="l">
              <a:spcBef>
                <a:spcPts val="1200"/>
              </a:spcBef>
              <a:spcAft>
                <a:spcPts val="1200"/>
              </a:spcAft>
              <a:buNone/>
            </a:pPr>
            <a:r>
              <a:rPr lang="en"/>
              <a:t>	Lottie Animations &amp; Adobe illustrator</a:t>
            </a:r>
            <a:endParaRPr/>
          </a:p>
        </p:txBody>
      </p:sp>
      <p:pic>
        <p:nvPicPr>
          <p:cNvPr id="80" name="Google Shape;80;p16"/>
          <p:cNvPicPr preferRelativeResize="0"/>
          <p:nvPr/>
        </p:nvPicPr>
        <p:blipFill>
          <a:blip r:embed="rId3">
            <a:alphaModFix/>
          </a:blip>
          <a:stretch>
            <a:fillRect/>
          </a:stretch>
        </p:blipFill>
        <p:spPr>
          <a:xfrm>
            <a:off x="501625" y="316375"/>
            <a:ext cx="1355125" cy="1183011"/>
          </a:xfrm>
          <a:prstGeom prst="rect">
            <a:avLst/>
          </a:prstGeom>
          <a:noFill/>
          <a:ln>
            <a:noFill/>
          </a:ln>
        </p:spPr>
      </p:pic>
      <p:pic>
        <p:nvPicPr>
          <p:cNvPr id="81" name="Google Shape;81;p16"/>
          <p:cNvPicPr preferRelativeResize="0"/>
          <p:nvPr/>
        </p:nvPicPr>
        <p:blipFill>
          <a:blip r:embed="rId4">
            <a:alphaModFix/>
          </a:blip>
          <a:stretch>
            <a:fillRect/>
          </a:stretch>
        </p:blipFill>
        <p:spPr>
          <a:xfrm>
            <a:off x="296025" y="3707950"/>
            <a:ext cx="2029450" cy="697625"/>
          </a:xfrm>
          <a:prstGeom prst="rect">
            <a:avLst/>
          </a:prstGeom>
          <a:noFill/>
          <a:ln>
            <a:noFill/>
          </a:ln>
        </p:spPr>
      </p:pic>
      <p:pic>
        <p:nvPicPr>
          <p:cNvPr id="82" name="Google Shape;82;p16"/>
          <p:cNvPicPr preferRelativeResize="0"/>
          <p:nvPr/>
        </p:nvPicPr>
        <p:blipFill>
          <a:blip r:embed="rId5">
            <a:alphaModFix/>
          </a:blip>
          <a:stretch>
            <a:fillRect/>
          </a:stretch>
        </p:blipFill>
        <p:spPr>
          <a:xfrm>
            <a:off x="2613225" y="1894175"/>
            <a:ext cx="1161802" cy="1242476"/>
          </a:xfrm>
          <a:prstGeom prst="rect">
            <a:avLst/>
          </a:prstGeom>
          <a:noFill/>
          <a:ln>
            <a:noFill/>
          </a:ln>
        </p:spPr>
      </p:pic>
      <p:pic>
        <p:nvPicPr>
          <p:cNvPr id="83" name="Google Shape;83;p16"/>
          <p:cNvPicPr preferRelativeResize="0"/>
          <p:nvPr/>
        </p:nvPicPr>
        <p:blipFill>
          <a:blip r:embed="rId6">
            <a:alphaModFix/>
          </a:blip>
          <a:stretch>
            <a:fillRect/>
          </a:stretch>
        </p:blipFill>
        <p:spPr>
          <a:xfrm>
            <a:off x="2764450" y="3567950"/>
            <a:ext cx="977649" cy="977649"/>
          </a:xfrm>
          <a:prstGeom prst="rect">
            <a:avLst/>
          </a:prstGeom>
          <a:noFill/>
          <a:ln>
            <a:noFill/>
          </a:ln>
        </p:spPr>
      </p:pic>
      <p:pic>
        <p:nvPicPr>
          <p:cNvPr id="84" name="Google Shape;84;p16"/>
          <p:cNvPicPr preferRelativeResize="0"/>
          <p:nvPr/>
        </p:nvPicPr>
        <p:blipFill rotWithShape="1">
          <a:blip r:embed="rId7">
            <a:alphaModFix/>
          </a:blip>
          <a:srcRect b="-23630" l="-3130" r="3129" t="23630"/>
          <a:stretch/>
        </p:blipFill>
        <p:spPr>
          <a:xfrm>
            <a:off x="2306262" y="768475"/>
            <a:ext cx="1775728" cy="799075"/>
          </a:xfrm>
          <a:prstGeom prst="rect">
            <a:avLst/>
          </a:prstGeom>
          <a:noFill/>
          <a:ln>
            <a:noFill/>
          </a:ln>
        </p:spPr>
      </p:pic>
      <p:pic>
        <p:nvPicPr>
          <p:cNvPr id="85" name="Google Shape;85;p16"/>
          <p:cNvPicPr preferRelativeResize="0"/>
          <p:nvPr/>
        </p:nvPicPr>
        <p:blipFill>
          <a:blip r:embed="rId8">
            <a:alphaModFix/>
          </a:blip>
          <a:stretch>
            <a:fillRect/>
          </a:stretch>
        </p:blipFill>
        <p:spPr>
          <a:xfrm>
            <a:off x="549750" y="1894187"/>
            <a:ext cx="1355126" cy="1355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WORKFLOW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Stage I - ML model</a:t>
            </a:r>
            <a:endParaRPr/>
          </a:p>
        </p:txBody>
      </p:sp>
      <p:sp>
        <p:nvSpPr>
          <p:cNvPr id="96" name="Google Shape;96;p18"/>
          <p:cNvSpPr txBox="1"/>
          <p:nvPr>
            <p:ph idx="1" type="body"/>
          </p:nvPr>
        </p:nvSpPr>
        <p:spPr>
          <a:xfrm>
            <a:off x="463350" y="1225850"/>
            <a:ext cx="345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Creating </a:t>
            </a:r>
            <a:r>
              <a:rPr b="1" lang="en"/>
              <a:t>ML model for </a:t>
            </a:r>
            <a:r>
              <a:rPr b="1" lang="en"/>
              <a:t>handwritten</a:t>
            </a:r>
            <a:r>
              <a:rPr b="1" lang="en"/>
              <a:t> digit recognition </a:t>
            </a:r>
            <a:r>
              <a:rPr lang="en"/>
              <a:t>- </a:t>
            </a:r>
            <a:endParaRPr/>
          </a:p>
          <a:p>
            <a:pPr indent="-317500" lvl="0" marL="457200" rtl="0" algn="l">
              <a:spcBef>
                <a:spcPts val="1200"/>
              </a:spcBef>
              <a:spcAft>
                <a:spcPts val="0"/>
              </a:spcAft>
              <a:buSzPts val="1400"/>
              <a:buChar char="●"/>
            </a:pPr>
            <a:r>
              <a:rPr lang="en"/>
              <a:t>Setting up environment</a:t>
            </a:r>
            <a:endParaRPr/>
          </a:p>
          <a:p>
            <a:pPr indent="-317500" lvl="0" marL="457200" rtl="0" algn="l">
              <a:spcBef>
                <a:spcPts val="0"/>
              </a:spcBef>
              <a:spcAft>
                <a:spcPts val="0"/>
              </a:spcAft>
              <a:buSzPts val="1400"/>
              <a:buChar char="●"/>
            </a:pPr>
            <a:r>
              <a:rPr lang="en"/>
              <a:t>Loading MNIST dataset</a:t>
            </a:r>
            <a:endParaRPr/>
          </a:p>
          <a:p>
            <a:pPr indent="-317500" lvl="0" marL="457200" rtl="0" algn="l">
              <a:spcBef>
                <a:spcPts val="0"/>
              </a:spcBef>
              <a:spcAft>
                <a:spcPts val="0"/>
              </a:spcAft>
              <a:buSzPts val="1400"/>
              <a:buChar char="●"/>
            </a:pPr>
            <a:r>
              <a:rPr lang="en"/>
              <a:t>Creating array and scaling of data</a:t>
            </a:r>
            <a:endParaRPr/>
          </a:p>
          <a:p>
            <a:pPr indent="-317500" lvl="0" marL="457200" rtl="0" algn="l">
              <a:spcBef>
                <a:spcPts val="0"/>
              </a:spcBef>
              <a:spcAft>
                <a:spcPts val="0"/>
              </a:spcAft>
              <a:buSzPts val="1400"/>
              <a:buChar char="●"/>
            </a:pPr>
            <a:r>
              <a:rPr lang="en"/>
              <a:t>Model training</a:t>
            </a:r>
            <a:endParaRPr/>
          </a:p>
          <a:p>
            <a:pPr indent="-317500" lvl="0" marL="457200" rtl="0" algn="l">
              <a:spcBef>
                <a:spcPts val="0"/>
              </a:spcBef>
              <a:spcAft>
                <a:spcPts val="0"/>
              </a:spcAft>
              <a:buSzPts val="1400"/>
              <a:buChar char="●"/>
            </a:pPr>
            <a:r>
              <a:rPr lang="en"/>
              <a:t>Model fit</a:t>
            </a:r>
            <a:endParaRPr/>
          </a:p>
          <a:p>
            <a:pPr indent="-317500" lvl="0" marL="457200" rtl="0" algn="l">
              <a:spcBef>
                <a:spcPts val="0"/>
              </a:spcBef>
              <a:spcAft>
                <a:spcPts val="0"/>
              </a:spcAft>
              <a:buSzPts val="1400"/>
              <a:buChar char="●"/>
            </a:pPr>
            <a:r>
              <a:rPr lang="en"/>
              <a:t>Model evaluation</a:t>
            </a:r>
            <a:endParaRPr/>
          </a:p>
          <a:p>
            <a:pPr indent="-317500" lvl="0" marL="457200" rtl="0" algn="l">
              <a:spcBef>
                <a:spcPts val="0"/>
              </a:spcBef>
              <a:spcAft>
                <a:spcPts val="0"/>
              </a:spcAft>
              <a:buSzPts val="1400"/>
              <a:buChar char="●"/>
            </a:pPr>
            <a:r>
              <a:rPr lang="en"/>
              <a:t>Save model</a:t>
            </a:r>
            <a:endParaRPr/>
          </a:p>
        </p:txBody>
      </p:sp>
      <p:sp>
        <p:nvSpPr>
          <p:cNvPr id="97" name="Google Shape;97;p18"/>
          <p:cNvSpPr txBox="1"/>
          <p:nvPr/>
        </p:nvSpPr>
        <p:spPr>
          <a:xfrm>
            <a:off x="5194050" y="1225850"/>
            <a:ext cx="31470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accent3"/>
                </a:solidFill>
                <a:latin typeface="Proxima Nova"/>
                <a:ea typeface="Proxima Nova"/>
                <a:cs typeface="Proxima Nova"/>
                <a:sym typeface="Proxima Nova"/>
              </a:rPr>
              <a:t>Handwritten-digit prediction using model -</a:t>
            </a:r>
            <a:endParaRPr b="1">
              <a:solidFill>
                <a:schemeClr val="accent3"/>
              </a:solidFill>
              <a:latin typeface="Proxima Nova"/>
              <a:ea typeface="Proxima Nova"/>
              <a:cs typeface="Proxima Nova"/>
              <a:sym typeface="Proxima Nova"/>
            </a:endParaRPr>
          </a:p>
          <a:p>
            <a:pPr indent="-317500" lvl="0" marL="457200" rtl="0" algn="l">
              <a:lnSpc>
                <a:spcPct val="115000"/>
              </a:lnSpc>
              <a:spcBef>
                <a:spcPts val="12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User input (image)</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Grayscaling and array formation from image</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Prediction of input by saved model</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en">
                <a:solidFill>
                  <a:schemeClr val="accent3"/>
                </a:solidFill>
                <a:latin typeface="Proxima Nova"/>
                <a:ea typeface="Proxima Nova"/>
                <a:cs typeface="Proxima Nova"/>
                <a:sym typeface="Proxima Nova"/>
              </a:rPr>
              <a:t>Converting the model to TFLite form - </a:t>
            </a:r>
            <a:r>
              <a:rPr lang="en">
                <a:solidFill>
                  <a:schemeClr val="accent3"/>
                </a:solidFill>
                <a:latin typeface="Proxima Nova"/>
                <a:ea typeface="Proxima Nova"/>
                <a:cs typeface="Proxima Nova"/>
                <a:sym typeface="Proxima Nova"/>
              </a:rPr>
              <a:t>to deploy it in android studio.</a:t>
            </a:r>
            <a:endParaRPr>
              <a:solidFill>
                <a:schemeClr val="accent3"/>
              </a:solidFill>
              <a:latin typeface="Proxima Nova"/>
              <a:ea typeface="Proxima Nova"/>
              <a:cs typeface="Proxima Nova"/>
              <a:sym typeface="Proxima Nova"/>
            </a:endParaRPr>
          </a:p>
        </p:txBody>
      </p:sp>
      <p:sp>
        <p:nvSpPr>
          <p:cNvPr id="98" name="Google Shape;98;p18"/>
          <p:cNvSpPr txBox="1"/>
          <p:nvPr/>
        </p:nvSpPr>
        <p:spPr>
          <a:xfrm>
            <a:off x="3576100" y="4242050"/>
            <a:ext cx="17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r>
              <a:rPr lang="en" u="sng">
                <a:solidFill>
                  <a:schemeClr val="hlink"/>
                </a:solidFill>
                <a:latin typeface="Proxima Nova"/>
                <a:ea typeface="Proxima Nova"/>
                <a:cs typeface="Proxima Nova"/>
                <a:sym typeface="Proxima Nova"/>
                <a:hlinkClick r:id="rId3"/>
              </a:rPr>
              <a:t>Google Colab Link</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II - User Interface</a:t>
            </a:r>
            <a:endParaRPr/>
          </a:p>
        </p:txBody>
      </p:sp>
      <p:sp>
        <p:nvSpPr>
          <p:cNvPr id="104" name="Google Shape;104;p19"/>
          <p:cNvSpPr txBox="1"/>
          <p:nvPr>
            <p:ph idx="1" type="body"/>
          </p:nvPr>
        </p:nvSpPr>
        <p:spPr>
          <a:xfrm>
            <a:off x="545900" y="1152475"/>
            <a:ext cx="317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Clr>
                <a:schemeClr val="dk1"/>
              </a:buClr>
              <a:buSzPts val="1700"/>
              <a:buChar char="●"/>
            </a:pPr>
            <a:r>
              <a:rPr lang="en" sz="1700">
                <a:solidFill>
                  <a:schemeClr val="dk1"/>
                </a:solidFill>
              </a:rPr>
              <a:t>Splash Screen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Authentication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Home Space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Points and Awards </a:t>
            </a:r>
            <a:endParaRPr sz="1700">
              <a:solidFill>
                <a:schemeClr val="dk1"/>
              </a:solidFill>
            </a:endParaRPr>
          </a:p>
        </p:txBody>
      </p:sp>
      <p:sp>
        <p:nvSpPr>
          <p:cNvPr id="105" name="Google Shape;105;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4965700" y="1036550"/>
            <a:ext cx="1824399" cy="3648251"/>
          </a:xfrm>
          <a:prstGeom prst="rect">
            <a:avLst/>
          </a:prstGeom>
          <a:noFill/>
          <a:ln>
            <a:noFill/>
          </a:ln>
        </p:spPr>
      </p:pic>
      <p:pic>
        <p:nvPicPr>
          <p:cNvPr id="107" name="Google Shape;107;p19"/>
          <p:cNvPicPr preferRelativeResize="0"/>
          <p:nvPr/>
        </p:nvPicPr>
        <p:blipFill>
          <a:blip r:embed="rId4">
            <a:alphaModFix/>
          </a:blip>
          <a:stretch>
            <a:fillRect/>
          </a:stretch>
        </p:blipFill>
        <p:spPr>
          <a:xfrm>
            <a:off x="6874600" y="1005050"/>
            <a:ext cx="1824399" cy="3711251"/>
          </a:xfrm>
          <a:prstGeom prst="rect">
            <a:avLst/>
          </a:prstGeom>
          <a:noFill/>
          <a:ln>
            <a:noFill/>
          </a:ln>
        </p:spPr>
      </p:pic>
      <p:pic>
        <p:nvPicPr>
          <p:cNvPr id="108" name="Google Shape;108;p19"/>
          <p:cNvPicPr preferRelativeResize="0"/>
          <p:nvPr/>
        </p:nvPicPr>
        <p:blipFill>
          <a:blip r:embed="rId5">
            <a:alphaModFix/>
          </a:blip>
          <a:stretch>
            <a:fillRect/>
          </a:stretch>
        </p:blipFill>
        <p:spPr>
          <a:xfrm>
            <a:off x="3056801" y="1036550"/>
            <a:ext cx="1824399" cy="3648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III - Deployment of ML model in android application</a:t>
            </a:r>
            <a:endParaRPr/>
          </a:p>
        </p:txBody>
      </p:sp>
      <p:sp>
        <p:nvSpPr>
          <p:cNvPr id="114" name="Google Shape;114;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Interface - to merge the android application with the ml model prepared</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15" name="Google Shape;115;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rotWithShape="1">
          <a:blip r:embed="rId3">
            <a:alphaModFix/>
          </a:blip>
          <a:srcRect b="5162" l="0" r="0" t="3944"/>
          <a:stretch/>
        </p:blipFill>
        <p:spPr>
          <a:xfrm>
            <a:off x="4832400" y="1152475"/>
            <a:ext cx="1744774" cy="3524024"/>
          </a:xfrm>
          <a:prstGeom prst="rect">
            <a:avLst/>
          </a:prstGeom>
          <a:noFill/>
          <a:ln>
            <a:noFill/>
          </a:ln>
        </p:spPr>
      </p:pic>
      <p:pic>
        <p:nvPicPr>
          <p:cNvPr id="117" name="Google Shape;117;p20"/>
          <p:cNvPicPr preferRelativeResize="0"/>
          <p:nvPr/>
        </p:nvPicPr>
        <p:blipFill rotWithShape="1">
          <a:blip r:embed="rId4">
            <a:alphaModFix/>
          </a:blip>
          <a:srcRect b="5735" l="0" r="0" t="4368"/>
          <a:stretch/>
        </p:blipFill>
        <p:spPr>
          <a:xfrm>
            <a:off x="6879875" y="1152475"/>
            <a:ext cx="1744774" cy="3485400"/>
          </a:xfrm>
          <a:prstGeom prst="rect">
            <a:avLst/>
          </a:prstGeom>
          <a:noFill/>
          <a:ln>
            <a:noFill/>
          </a:ln>
        </p:spPr>
      </p:pic>
      <p:sp>
        <p:nvSpPr>
          <p:cNvPr id="118" name="Google Shape;118;p20"/>
          <p:cNvSpPr txBox="1"/>
          <p:nvPr/>
        </p:nvSpPr>
        <p:spPr>
          <a:xfrm>
            <a:off x="599350" y="2035675"/>
            <a:ext cx="30000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Random Number Display</a:t>
            </a:r>
            <a:endParaRPr sz="1700">
              <a:solidFill>
                <a:schemeClr val="dk1"/>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Input screen</a:t>
            </a:r>
            <a:endParaRPr sz="1700">
              <a:solidFill>
                <a:schemeClr val="dk1"/>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Output text view</a:t>
            </a:r>
            <a:endParaRPr sz="1700">
              <a:solidFill>
                <a:schemeClr val="dk1"/>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Clear and Number button</a:t>
            </a:r>
            <a:r>
              <a:rPr lang="en" sz="1700">
                <a:solidFill>
                  <a:schemeClr val="dk1"/>
                </a:solidFill>
                <a:latin typeface="Proxima Nova"/>
                <a:ea typeface="Proxima Nova"/>
                <a:cs typeface="Proxima Nova"/>
                <a:sym typeface="Proxima Nov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Demonstration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