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78" r:id="rId3"/>
    <p:sldId id="257" r:id="rId4"/>
    <p:sldId id="258" r:id="rId5"/>
    <p:sldId id="279" r:id="rId6"/>
    <p:sldId id="289" r:id="rId7"/>
    <p:sldId id="284" r:id="rId8"/>
    <p:sldId id="259" r:id="rId9"/>
    <p:sldId id="260" r:id="rId10"/>
    <p:sldId id="291" r:id="rId11"/>
    <p:sldId id="280" r:id="rId12"/>
    <p:sldId id="261" r:id="rId13"/>
    <p:sldId id="290" r:id="rId14"/>
    <p:sldId id="262" r:id="rId15"/>
    <p:sldId id="285" r:id="rId16"/>
    <p:sldId id="292" r:id="rId17"/>
    <p:sldId id="286" r:id="rId18"/>
    <p:sldId id="293" r:id="rId19"/>
    <p:sldId id="281" r:id="rId20"/>
    <p:sldId id="287" r:id="rId21"/>
    <p:sldId id="288" r:id="rId22"/>
    <p:sldId id="282" r:id="rId23"/>
    <p:sldId id="294" r:id="rId24"/>
    <p:sldId id="263" r:id="rId25"/>
    <p:sldId id="283" r:id="rId26"/>
    <p:sldId id="264" r:id="rId27"/>
    <p:sldId id="265" r:id="rId28"/>
    <p:sldId id="266" r:id="rId29"/>
    <p:sldId id="267" r:id="rId30"/>
    <p:sldId id="268" r:id="rId31"/>
    <p:sldId id="271" r:id="rId32"/>
    <p:sldId id="295" r:id="rId33"/>
    <p:sldId id="274" r:id="rId34"/>
    <p:sldId id="296" r:id="rId35"/>
    <p:sldId id="297" r:id="rId36"/>
  </p:sldIdLst>
  <p:sldSz cx="9144000" cy="6858000" type="screen4x3"/>
  <p:notesSz cx="10234613" cy="7102475"/>
  <p:kinsoku lang="ko-KR" invalStChars="、。，．：；？！’”）〕］｝〉》」』】°′″℃￠％!%),.:;?]}" invalEndChars="‘“（〔［｛〈《「『【￥＄\￦￡"/>
  <p:defaultTextStyle>
    <a:defPPr>
      <a:defRPr lang="ko-KR"/>
    </a:defPPr>
    <a:lvl1pPr algn="l" rtl="0" eaLnBrk="0" fontAlgn="base" hangingPunct="0">
      <a:lnSpc>
        <a:spcPct val="90000"/>
      </a:lnSpc>
      <a:spcBef>
        <a:spcPct val="0"/>
      </a:spcBef>
      <a:spcAft>
        <a:spcPct val="0"/>
      </a:spcAft>
      <a:defRPr kumimoji="1" b="1" kern="1200">
        <a:solidFill>
          <a:schemeClr val="tx2"/>
        </a:solidFill>
        <a:latin typeface="Arial" charset="0"/>
        <a:ea typeface="굴림" pitchFamily="50" charset="-127"/>
        <a:cs typeface="+mn-cs"/>
      </a:defRPr>
    </a:lvl1pPr>
    <a:lvl2pPr marL="457200" algn="l" rtl="0" eaLnBrk="0" fontAlgn="base" hangingPunct="0">
      <a:lnSpc>
        <a:spcPct val="90000"/>
      </a:lnSpc>
      <a:spcBef>
        <a:spcPct val="0"/>
      </a:spcBef>
      <a:spcAft>
        <a:spcPct val="0"/>
      </a:spcAft>
      <a:defRPr kumimoji="1" b="1" kern="1200">
        <a:solidFill>
          <a:schemeClr val="tx2"/>
        </a:solidFill>
        <a:latin typeface="Arial" charset="0"/>
        <a:ea typeface="굴림" pitchFamily="50" charset="-127"/>
        <a:cs typeface="+mn-cs"/>
      </a:defRPr>
    </a:lvl2pPr>
    <a:lvl3pPr marL="914400" algn="l" rtl="0" eaLnBrk="0" fontAlgn="base" hangingPunct="0">
      <a:lnSpc>
        <a:spcPct val="90000"/>
      </a:lnSpc>
      <a:spcBef>
        <a:spcPct val="0"/>
      </a:spcBef>
      <a:spcAft>
        <a:spcPct val="0"/>
      </a:spcAft>
      <a:defRPr kumimoji="1" b="1" kern="1200">
        <a:solidFill>
          <a:schemeClr val="tx2"/>
        </a:solidFill>
        <a:latin typeface="Arial" charset="0"/>
        <a:ea typeface="굴림" pitchFamily="50" charset="-127"/>
        <a:cs typeface="+mn-cs"/>
      </a:defRPr>
    </a:lvl3pPr>
    <a:lvl4pPr marL="1371600" algn="l" rtl="0" eaLnBrk="0" fontAlgn="base" hangingPunct="0">
      <a:lnSpc>
        <a:spcPct val="90000"/>
      </a:lnSpc>
      <a:spcBef>
        <a:spcPct val="0"/>
      </a:spcBef>
      <a:spcAft>
        <a:spcPct val="0"/>
      </a:spcAft>
      <a:defRPr kumimoji="1" b="1" kern="1200">
        <a:solidFill>
          <a:schemeClr val="tx2"/>
        </a:solidFill>
        <a:latin typeface="Arial" charset="0"/>
        <a:ea typeface="굴림" pitchFamily="50" charset="-127"/>
        <a:cs typeface="+mn-cs"/>
      </a:defRPr>
    </a:lvl4pPr>
    <a:lvl5pPr marL="1828800" algn="l" rtl="0" eaLnBrk="0" fontAlgn="base" hangingPunct="0">
      <a:lnSpc>
        <a:spcPct val="90000"/>
      </a:lnSpc>
      <a:spcBef>
        <a:spcPct val="0"/>
      </a:spcBef>
      <a:spcAft>
        <a:spcPct val="0"/>
      </a:spcAft>
      <a:defRPr kumimoji="1" b="1" kern="1200">
        <a:solidFill>
          <a:schemeClr val="tx2"/>
        </a:solidFill>
        <a:latin typeface="Arial" charset="0"/>
        <a:ea typeface="굴림" pitchFamily="50" charset="-127"/>
        <a:cs typeface="+mn-cs"/>
      </a:defRPr>
    </a:lvl5pPr>
    <a:lvl6pPr marL="2286000" algn="l" defTabSz="914400" rtl="0" eaLnBrk="1" latinLnBrk="0" hangingPunct="1">
      <a:defRPr kumimoji="1" b="1" kern="1200">
        <a:solidFill>
          <a:schemeClr val="tx2"/>
        </a:solidFill>
        <a:latin typeface="Arial" charset="0"/>
        <a:ea typeface="굴림" pitchFamily="50" charset="-127"/>
        <a:cs typeface="+mn-cs"/>
      </a:defRPr>
    </a:lvl6pPr>
    <a:lvl7pPr marL="2743200" algn="l" defTabSz="914400" rtl="0" eaLnBrk="1" latinLnBrk="0" hangingPunct="1">
      <a:defRPr kumimoji="1" b="1" kern="1200">
        <a:solidFill>
          <a:schemeClr val="tx2"/>
        </a:solidFill>
        <a:latin typeface="Arial" charset="0"/>
        <a:ea typeface="굴림" pitchFamily="50" charset="-127"/>
        <a:cs typeface="+mn-cs"/>
      </a:defRPr>
    </a:lvl7pPr>
    <a:lvl8pPr marL="3200400" algn="l" defTabSz="914400" rtl="0" eaLnBrk="1" latinLnBrk="0" hangingPunct="1">
      <a:defRPr kumimoji="1" b="1" kern="1200">
        <a:solidFill>
          <a:schemeClr val="tx2"/>
        </a:solidFill>
        <a:latin typeface="Arial" charset="0"/>
        <a:ea typeface="굴림" pitchFamily="50" charset="-127"/>
        <a:cs typeface="+mn-cs"/>
      </a:defRPr>
    </a:lvl8pPr>
    <a:lvl9pPr marL="3657600" algn="l" defTabSz="914400" rtl="0" eaLnBrk="1" latinLnBrk="0" hangingPunct="1">
      <a:defRPr kumimoji="1" b="1" kern="1200">
        <a:solidFill>
          <a:schemeClr val="tx2"/>
        </a:solidFill>
        <a:latin typeface="Arial" charset="0"/>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7" autoAdjust="0"/>
    <p:restoredTop sz="94558" autoAdjust="0"/>
  </p:normalViewPr>
  <p:slideViewPr>
    <p:cSldViewPr snapToGrid="0">
      <p:cViewPr>
        <p:scale>
          <a:sx n="100" d="100"/>
          <a:sy n="100" d="100"/>
        </p:scale>
        <p:origin x="-1944"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idx="2"/>
          </p:nvPr>
        </p:nvSpPr>
        <p:spPr bwMode="auto">
          <a:xfrm>
            <a:off x="-882650" y="971550"/>
            <a:ext cx="6896100" cy="5172075"/>
          </a:xfrm>
          <a:prstGeom prst="rect">
            <a:avLst/>
          </a:prstGeom>
          <a:noFill/>
          <a:ln w="12700">
            <a:noFill/>
            <a:miter lim="800000"/>
            <a:headEnd/>
            <a:tailEnd/>
          </a:ln>
        </p:spPr>
      </p:sp>
    </p:spTree>
  </p:cSld>
  <p:clrMap bg1="lt1" tx1="dk1" bg2="lt2" tx2="dk2" accent1="accent1" accent2="accent2" accent3="accent3" accent4="accent4" accent5="accent5" accent6="accent6" hlink="hlink" folHlink="folHlink"/>
  <p:notesStyle>
    <a:lvl1pPr algn="l" defTabSz="762000" rtl="0" eaLnBrk="0" fontAlgn="base" hangingPunct="0">
      <a:lnSpc>
        <a:spcPct val="90000"/>
      </a:lnSpc>
      <a:spcBef>
        <a:spcPct val="40000"/>
      </a:spcBef>
      <a:spcAft>
        <a:spcPct val="0"/>
      </a:spcAft>
      <a:defRPr kumimoji="1" sz="1200" kern="1200">
        <a:solidFill>
          <a:schemeClr val="tx1"/>
        </a:solidFill>
        <a:latin typeface="Arial" charset="0"/>
        <a:ea typeface="굴림" pitchFamily="50" charset="-127"/>
        <a:cs typeface="+mn-cs"/>
      </a:defRPr>
    </a:lvl1pPr>
    <a:lvl2pPr marL="457200" algn="l" defTabSz="762000" rtl="0" eaLnBrk="0" fontAlgn="base" hangingPunct="0">
      <a:lnSpc>
        <a:spcPct val="90000"/>
      </a:lnSpc>
      <a:spcBef>
        <a:spcPct val="40000"/>
      </a:spcBef>
      <a:spcAft>
        <a:spcPct val="0"/>
      </a:spcAft>
      <a:defRPr kumimoji="1" sz="1200" kern="1200">
        <a:solidFill>
          <a:schemeClr val="tx1"/>
        </a:solidFill>
        <a:latin typeface="Arial" charset="0"/>
        <a:ea typeface="굴림" pitchFamily="50" charset="-127"/>
        <a:cs typeface="+mn-cs"/>
      </a:defRPr>
    </a:lvl2pPr>
    <a:lvl3pPr marL="914400" algn="l" defTabSz="762000" rtl="0" eaLnBrk="0" fontAlgn="base" hangingPunct="0">
      <a:lnSpc>
        <a:spcPct val="90000"/>
      </a:lnSpc>
      <a:spcBef>
        <a:spcPct val="40000"/>
      </a:spcBef>
      <a:spcAft>
        <a:spcPct val="0"/>
      </a:spcAft>
      <a:defRPr kumimoji="1" sz="1200" kern="1200">
        <a:solidFill>
          <a:schemeClr val="tx1"/>
        </a:solidFill>
        <a:latin typeface="Arial" charset="0"/>
        <a:ea typeface="굴림" pitchFamily="50" charset="-127"/>
        <a:cs typeface="+mn-cs"/>
      </a:defRPr>
    </a:lvl3pPr>
    <a:lvl4pPr marL="1371600" algn="l" defTabSz="762000" rtl="0" eaLnBrk="0" fontAlgn="base" hangingPunct="0">
      <a:lnSpc>
        <a:spcPct val="90000"/>
      </a:lnSpc>
      <a:spcBef>
        <a:spcPct val="40000"/>
      </a:spcBef>
      <a:spcAft>
        <a:spcPct val="0"/>
      </a:spcAft>
      <a:defRPr kumimoji="1" sz="1200" kern="1200">
        <a:solidFill>
          <a:schemeClr val="tx1"/>
        </a:solidFill>
        <a:latin typeface="Arial" charset="0"/>
        <a:ea typeface="굴림" pitchFamily="50" charset="-127"/>
        <a:cs typeface="+mn-cs"/>
      </a:defRPr>
    </a:lvl4pPr>
    <a:lvl5pPr marL="1828800" algn="l" defTabSz="762000" rtl="0" eaLnBrk="0" fontAlgn="base" hangingPunct="0">
      <a:lnSpc>
        <a:spcPct val="90000"/>
      </a:lnSpc>
      <a:spcBef>
        <a:spcPct val="40000"/>
      </a:spcBef>
      <a:spcAft>
        <a:spcPct val="0"/>
      </a:spcAft>
      <a:defRPr kumimoji="1" sz="1200" kern="1200">
        <a:solidFill>
          <a:schemeClr val="tx1"/>
        </a:solidFill>
        <a:latin typeface="Arial" charset="0"/>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p:sp>
      <p:sp>
        <p:nvSpPr>
          <p:cNvPr id="48131"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p:sp>
      <p:sp>
        <p:nvSpPr>
          <p:cNvPr id="50179"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p:sp>
      <p:sp>
        <p:nvSpPr>
          <p:cNvPr id="63491"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p:sp>
      <p:sp>
        <p:nvSpPr>
          <p:cNvPr id="46083"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bwMode="auto">
          <a:xfrm>
            <a:off x="1023462" y="3374338"/>
            <a:ext cx="8187690" cy="3195783"/>
          </a:xfrm>
          <a:prstGeom prst="rect">
            <a:avLst/>
          </a:prstGeom>
          <a:noFill/>
          <a:ln>
            <a:miter lim="800000"/>
            <a:headEnd/>
            <a:tailEnd/>
          </a:ln>
        </p:spPr>
        <p:txBody>
          <a:bodyPr lIns="94778" tIns="47389" rIns="94778" bIns="47389"/>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6400" y="220663"/>
            <a:ext cx="2201863" cy="5905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9225" y="220663"/>
            <a:ext cx="6454775" cy="59055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49225" y="220663"/>
            <a:ext cx="8809038" cy="6000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ko-KR" smtClean="0"/>
              <a:t>0 ©  D X$t t</a:t>
            </a:r>
            <a:r>
              <a:rPr lang="ko-KR" altLang="en-US" smtClean="0"/>
              <a:t>仗</a:t>
            </a:r>
            <a:r>
              <a:rPr lang="en-US" altLang="ko-KR" smtClean="0"/>
              <a:t>$.</a:t>
            </a:r>
          </a:p>
        </p:txBody>
      </p:sp>
      <p:sp>
        <p:nvSpPr>
          <p:cNvPr id="1034" name="Rectangle 10"/>
          <p:cNvSpPr>
            <a:spLocks noChangeArrowheads="1"/>
          </p:cNvSpPr>
          <p:nvPr/>
        </p:nvSpPr>
        <p:spPr bwMode="auto">
          <a:xfrm>
            <a:off x="4316413" y="0"/>
            <a:ext cx="342900" cy="265113"/>
          </a:xfrm>
          <a:prstGeom prst="rect">
            <a:avLst/>
          </a:prstGeom>
          <a:noFill/>
          <a:ln w="12700">
            <a:noFill/>
            <a:miter lim="800000"/>
            <a:headEnd/>
            <a:tailEnd/>
          </a:ln>
          <a:effectLst/>
        </p:spPr>
        <p:txBody>
          <a:bodyPr wrap="none" lIns="63500" tIns="25400" rIns="63500" bIns="25400">
            <a:spAutoFit/>
          </a:bodyPr>
          <a:lstStyle/>
          <a:p>
            <a:pPr defTabSz="762000">
              <a:lnSpc>
                <a:spcPct val="101000"/>
              </a:lnSpc>
              <a:defRPr/>
            </a:pPr>
            <a:fld id="{9939E875-4372-4E54-B672-01F87E7900A9}" type="slidenum">
              <a:rPr lang="en-US" altLang="ko-KR" sz="1400">
                <a:solidFill>
                  <a:schemeClr val="tx1"/>
                </a:solidFill>
              </a:rPr>
              <a:pPr defTabSz="762000">
                <a:lnSpc>
                  <a:spcPct val="101000"/>
                </a:lnSpc>
                <a:defRPr/>
              </a:pPr>
              <a:t>‹#›</a:t>
            </a:fld>
            <a:endParaRPr lang="en-US" altLang="ko-KR" sz="1400">
              <a:solidFill>
                <a:schemeClr val="tx1"/>
              </a:solidFill>
            </a:endParaRPr>
          </a:p>
        </p:txBody>
      </p:sp>
      <p:sp>
        <p:nvSpPr>
          <p:cNvPr id="1035" name="Rectangle 11"/>
          <p:cNvSpPr>
            <a:spLocks noChangeArrowheads="1"/>
          </p:cNvSpPr>
          <p:nvPr/>
        </p:nvSpPr>
        <p:spPr bwMode="auto">
          <a:xfrm>
            <a:off x="0" y="0"/>
            <a:ext cx="3006725" cy="242888"/>
          </a:xfrm>
          <a:prstGeom prst="rect">
            <a:avLst/>
          </a:prstGeom>
          <a:noFill/>
          <a:ln w="12700">
            <a:noFill/>
            <a:miter lim="800000"/>
            <a:headEnd/>
            <a:tailEnd/>
          </a:ln>
          <a:effectLst/>
        </p:spPr>
        <p:txBody>
          <a:bodyPr wrap="none" lIns="63500" tIns="25400" rIns="63500" bIns="25400">
            <a:spAutoFit/>
          </a:bodyPr>
          <a:lstStyle/>
          <a:p>
            <a:pPr defTabSz="762000">
              <a:defRPr/>
            </a:pPr>
            <a:r>
              <a:rPr lang="en-US" altLang="ko-KR" sz="1400" i="1">
                <a:solidFill>
                  <a:schemeClr val="tx1"/>
                </a:solidFill>
              </a:rPr>
              <a:t>Programming the Basic Computer</a:t>
            </a:r>
          </a:p>
        </p:txBody>
      </p:sp>
      <p:sp>
        <p:nvSpPr>
          <p:cNvPr id="1036" name="Rectangle 12"/>
          <p:cNvSpPr>
            <a:spLocks noChangeArrowheads="1"/>
          </p:cNvSpPr>
          <p:nvPr/>
        </p:nvSpPr>
        <p:spPr bwMode="auto">
          <a:xfrm>
            <a:off x="330200" y="6619875"/>
            <a:ext cx="2020888" cy="238125"/>
          </a:xfrm>
          <a:prstGeom prst="rect">
            <a:avLst/>
          </a:prstGeom>
          <a:noFill/>
          <a:ln w="12700">
            <a:noFill/>
            <a:miter lim="800000"/>
            <a:headEnd/>
            <a:tailEnd/>
          </a:ln>
          <a:effectLst/>
        </p:spPr>
        <p:txBody>
          <a:bodyPr wrap="none" lIns="25400" tIns="12700" rIns="25400" bIns="12700">
            <a:spAutoFit/>
          </a:bodyPr>
          <a:lstStyle/>
          <a:p>
            <a:pPr algn="ctr" defTabSz="260350">
              <a:lnSpc>
                <a:spcPct val="100000"/>
              </a:lnSpc>
              <a:defRPr/>
            </a:pPr>
            <a:r>
              <a:rPr lang="en-US" altLang="ko-KR" sz="1400" i="1">
                <a:solidFill>
                  <a:schemeClr val="tx1"/>
                </a:solidFill>
              </a:rPr>
              <a:t>Computer Organization</a:t>
            </a:r>
          </a:p>
        </p:txBody>
      </p:sp>
      <p:sp>
        <p:nvSpPr>
          <p:cNvPr id="1037" name="Rectangle 13"/>
          <p:cNvSpPr>
            <a:spLocks noChangeArrowheads="1"/>
          </p:cNvSpPr>
          <p:nvPr/>
        </p:nvSpPr>
        <p:spPr bwMode="auto">
          <a:xfrm>
            <a:off x="6883400" y="6556375"/>
            <a:ext cx="2260600" cy="301625"/>
          </a:xfrm>
          <a:prstGeom prst="rect">
            <a:avLst/>
          </a:prstGeom>
          <a:noFill/>
          <a:ln w="12700">
            <a:noFill/>
            <a:miter lim="800000"/>
            <a:headEnd/>
            <a:tailEnd/>
          </a:ln>
          <a:effectLst/>
        </p:spPr>
        <p:txBody>
          <a:bodyPr wrap="none" lIns="90488" tIns="44450" rIns="90488" bIns="44450">
            <a:spAutoFit/>
          </a:bodyPr>
          <a:lstStyle/>
          <a:p>
            <a:pPr algn="r">
              <a:lnSpc>
                <a:spcPct val="100000"/>
              </a:lnSpc>
              <a:defRPr/>
            </a:pPr>
            <a:r>
              <a:rPr lang="en-US" altLang="ko-KR" sz="1400" i="1">
                <a:solidFill>
                  <a:schemeClr val="tx1"/>
                </a:solidFill>
              </a:rPr>
              <a:t>Computer Architectures </a:t>
            </a:r>
          </a:p>
        </p:txBody>
      </p:sp>
      <p:sp>
        <p:nvSpPr>
          <p:cNvPr id="1038" name="Line 14"/>
          <p:cNvSpPr>
            <a:spLocks noChangeShapeType="1"/>
          </p:cNvSpPr>
          <p:nvPr/>
        </p:nvSpPr>
        <p:spPr bwMode="auto">
          <a:xfrm>
            <a:off x="114300" y="762000"/>
            <a:ext cx="8912225" cy="0"/>
          </a:xfrm>
          <a:prstGeom prst="line">
            <a:avLst/>
          </a:prstGeom>
          <a:noFill/>
          <a:ln w="57150" cmpd="thinThick">
            <a:solidFill>
              <a:schemeClr val="tx1"/>
            </a:solidFill>
            <a:round/>
            <a:headEnd/>
            <a:tailEnd/>
          </a:ln>
          <a:effectLst/>
        </p:spPr>
        <p:txBody>
          <a:bodyPr wrap="none" anchor="ctr"/>
          <a:lstStyle/>
          <a:p>
            <a:pPr>
              <a:defRPr/>
            </a:pPr>
            <a:endParaRPr lang="en-US"/>
          </a:p>
        </p:txBody>
      </p:sp>
      <p:sp>
        <p:nvSpPr>
          <p:cNvPr id="1039" name="Rectangle 15"/>
          <p:cNvSpPr>
            <a:spLocks noChangeArrowheads="1"/>
          </p:cNvSpPr>
          <p:nvPr/>
        </p:nvSpPr>
        <p:spPr bwMode="auto">
          <a:xfrm>
            <a:off x="114300" y="238125"/>
            <a:ext cx="8915400" cy="6296025"/>
          </a:xfrm>
          <a:prstGeom prst="rect">
            <a:avLst/>
          </a:prstGeom>
          <a:noFill/>
          <a:ln w="6350">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62000" rtl="0" eaLnBrk="0" fontAlgn="base" hangingPunct="0">
        <a:lnSpc>
          <a:spcPct val="90000"/>
        </a:lnSpc>
        <a:spcBef>
          <a:spcPct val="0"/>
        </a:spcBef>
        <a:spcAft>
          <a:spcPct val="0"/>
        </a:spcAft>
        <a:defRPr kumimoji="1" sz="4000" b="1">
          <a:solidFill>
            <a:schemeClr val="tx2"/>
          </a:solidFill>
          <a:latin typeface="+mj-lt"/>
          <a:ea typeface="+mj-ea"/>
          <a:cs typeface="+mj-cs"/>
        </a:defRPr>
      </a:lvl1pPr>
      <a:lvl2pPr algn="ctr" defTabSz="762000" rtl="0" eaLnBrk="0" fontAlgn="base" hangingPunct="0">
        <a:lnSpc>
          <a:spcPct val="90000"/>
        </a:lnSpc>
        <a:spcBef>
          <a:spcPct val="0"/>
        </a:spcBef>
        <a:spcAft>
          <a:spcPct val="0"/>
        </a:spcAft>
        <a:defRPr kumimoji="1" sz="4000" b="1">
          <a:solidFill>
            <a:schemeClr val="tx2"/>
          </a:solidFill>
          <a:latin typeface="Arial" charset="0"/>
          <a:ea typeface="굴림" pitchFamily="50" charset="-127"/>
        </a:defRPr>
      </a:lvl2pPr>
      <a:lvl3pPr algn="ctr" defTabSz="762000" rtl="0" eaLnBrk="0" fontAlgn="base" hangingPunct="0">
        <a:lnSpc>
          <a:spcPct val="90000"/>
        </a:lnSpc>
        <a:spcBef>
          <a:spcPct val="0"/>
        </a:spcBef>
        <a:spcAft>
          <a:spcPct val="0"/>
        </a:spcAft>
        <a:defRPr kumimoji="1" sz="4000" b="1">
          <a:solidFill>
            <a:schemeClr val="tx2"/>
          </a:solidFill>
          <a:latin typeface="Arial" charset="0"/>
          <a:ea typeface="굴림" pitchFamily="50" charset="-127"/>
        </a:defRPr>
      </a:lvl3pPr>
      <a:lvl4pPr algn="ctr" defTabSz="762000" rtl="0" eaLnBrk="0" fontAlgn="base" hangingPunct="0">
        <a:lnSpc>
          <a:spcPct val="90000"/>
        </a:lnSpc>
        <a:spcBef>
          <a:spcPct val="0"/>
        </a:spcBef>
        <a:spcAft>
          <a:spcPct val="0"/>
        </a:spcAft>
        <a:defRPr kumimoji="1" sz="4000" b="1">
          <a:solidFill>
            <a:schemeClr val="tx2"/>
          </a:solidFill>
          <a:latin typeface="Arial" charset="0"/>
          <a:ea typeface="굴림" pitchFamily="50" charset="-127"/>
        </a:defRPr>
      </a:lvl4pPr>
      <a:lvl5pPr algn="ctr" defTabSz="762000" rtl="0" eaLnBrk="0" fontAlgn="base" hangingPunct="0">
        <a:lnSpc>
          <a:spcPct val="90000"/>
        </a:lnSpc>
        <a:spcBef>
          <a:spcPct val="0"/>
        </a:spcBef>
        <a:spcAft>
          <a:spcPct val="0"/>
        </a:spcAft>
        <a:defRPr kumimoji="1" sz="4000" b="1">
          <a:solidFill>
            <a:schemeClr val="tx2"/>
          </a:solidFill>
          <a:latin typeface="Arial" charset="0"/>
          <a:ea typeface="굴림" pitchFamily="50" charset="-127"/>
        </a:defRPr>
      </a:lvl5pPr>
      <a:lvl6pPr marL="457200" algn="ctr" defTabSz="762000" rtl="0" eaLnBrk="0" fontAlgn="base" hangingPunct="0">
        <a:lnSpc>
          <a:spcPct val="90000"/>
        </a:lnSpc>
        <a:spcBef>
          <a:spcPct val="0"/>
        </a:spcBef>
        <a:spcAft>
          <a:spcPct val="0"/>
        </a:spcAft>
        <a:defRPr kumimoji="1" sz="4000" b="1">
          <a:solidFill>
            <a:schemeClr val="tx2"/>
          </a:solidFill>
          <a:latin typeface="Arial" charset="0"/>
          <a:ea typeface="굴림" pitchFamily="50" charset="-127"/>
        </a:defRPr>
      </a:lvl6pPr>
      <a:lvl7pPr marL="914400" algn="ctr" defTabSz="762000" rtl="0" eaLnBrk="0" fontAlgn="base" hangingPunct="0">
        <a:lnSpc>
          <a:spcPct val="90000"/>
        </a:lnSpc>
        <a:spcBef>
          <a:spcPct val="0"/>
        </a:spcBef>
        <a:spcAft>
          <a:spcPct val="0"/>
        </a:spcAft>
        <a:defRPr kumimoji="1" sz="4000" b="1">
          <a:solidFill>
            <a:schemeClr val="tx2"/>
          </a:solidFill>
          <a:latin typeface="Arial" charset="0"/>
          <a:ea typeface="굴림" pitchFamily="50" charset="-127"/>
        </a:defRPr>
      </a:lvl7pPr>
      <a:lvl8pPr marL="1371600" algn="ctr" defTabSz="762000" rtl="0" eaLnBrk="0" fontAlgn="base" hangingPunct="0">
        <a:lnSpc>
          <a:spcPct val="90000"/>
        </a:lnSpc>
        <a:spcBef>
          <a:spcPct val="0"/>
        </a:spcBef>
        <a:spcAft>
          <a:spcPct val="0"/>
        </a:spcAft>
        <a:defRPr kumimoji="1" sz="4000" b="1">
          <a:solidFill>
            <a:schemeClr val="tx2"/>
          </a:solidFill>
          <a:latin typeface="Arial" charset="0"/>
          <a:ea typeface="굴림" pitchFamily="50" charset="-127"/>
        </a:defRPr>
      </a:lvl8pPr>
      <a:lvl9pPr marL="1828800" algn="ctr" defTabSz="762000" rtl="0" eaLnBrk="0" fontAlgn="base" hangingPunct="0">
        <a:lnSpc>
          <a:spcPct val="90000"/>
        </a:lnSpc>
        <a:spcBef>
          <a:spcPct val="0"/>
        </a:spcBef>
        <a:spcAft>
          <a:spcPct val="0"/>
        </a:spcAft>
        <a:defRPr kumimoji="1" sz="4000" b="1">
          <a:solidFill>
            <a:schemeClr val="tx2"/>
          </a:solidFill>
          <a:latin typeface="Arial" charset="0"/>
          <a:ea typeface="굴림" pitchFamily="50" charset="-127"/>
        </a:defRPr>
      </a:lvl9pPr>
    </p:titleStyle>
    <p:bodyStyle>
      <a:lvl1pPr marL="285750" indent="-285750" algn="l" defTabSz="762000" rtl="0" eaLnBrk="0" fontAlgn="base" hangingPunct="0">
        <a:lnSpc>
          <a:spcPct val="90000"/>
        </a:lnSpc>
        <a:spcBef>
          <a:spcPct val="30000"/>
        </a:spcBef>
        <a:spcAft>
          <a:spcPct val="0"/>
        </a:spcAft>
        <a:buSzPct val="100000"/>
        <a:buChar char="•"/>
        <a:defRPr kumimoji="1" sz="2400" b="1">
          <a:solidFill>
            <a:schemeClr val="tx1"/>
          </a:solidFill>
          <a:latin typeface="+mn-lt"/>
          <a:ea typeface="+mn-ea"/>
          <a:cs typeface="+mn-cs"/>
        </a:defRPr>
      </a:lvl1pPr>
      <a:lvl2pPr marL="685800" indent="-228600" algn="l" defTabSz="762000" rtl="0" eaLnBrk="0" fontAlgn="base" hangingPunct="0">
        <a:lnSpc>
          <a:spcPct val="90000"/>
        </a:lnSpc>
        <a:spcBef>
          <a:spcPct val="30000"/>
        </a:spcBef>
        <a:spcAft>
          <a:spcPct val="0"/>
        </a:spcAft>
        <a:buSzPct val="100000"/>
        <a:buChar char="–"/>
        <a:defRPr kumimoji="1" sz="2800" b="1">
          <a:solidFill>
            <a:schemeClr val="tx1"/>
          </a:solidFill>
          <a:latin typeface="+mn-lt"/>
          <a:ea typeface="+mn-ea"/>
        </a:defRPr>
      </a:lvl2pPr>
      <a:lvl3pPr marL="1143000" indent="-228600" algn="l" defTabSz="762000" rtl="0" eaLnBrk="0" fontAlgn="base" hangingPunct="0">
        <a:lnSpc>
          <a:spcPct val="90000"/>
        </a:lnSpc>
        <a:spcBef>
          <a:spcPct val="30000"/>
        </a:spcBef>
        <a:spcAft>
          <a:spcPct val="0"/>
        </a:spcAft>
        <a:buSzPct val="100000"/>
        <a:buChar char="»"/>
        <a:defRPr kumimoji="1" sz="2400" b="1">
          <a:solidFill>
            <a:schemeClr val="tx1"/>
          </a:solidFill>
          <a:latin typeface="+mn-lt"/>
          <a:ea typeface="+mn-ea"/>
        </a:defRPr>
      </a:lvl3pPr>
      <a:lvl4pPr marL="1543050" indent="-171450" algn="l" defTabSz="762000" rtl="0" eaLnBrk="0" fontAlgn="base" hangingPunct="0">
        <a:lnSpc>
          <a:spcPct val="90000"/>
        </a:lnSpc>
        <a:spcBef>
          <a:spcPct val="30000"/>
        </a:spcBef>
        <a:spcAft>
          <a:spcPct val="0"/>
        </a:spcAft>
        <a:buSzPct val="100000"/>
        <a:buChar char="•"/>
        <a:defRPr kumimoji="1" sz="1400" b="1">
          <a:solidFill>
            <a:schemeClr val="tx1"/>
          </a:solidFill>
          <a:latin typeface="+mn-lt"/>
          <a:ea typeface="+mn-ea"/>
        </a:defRPr>
      </a:lvl4pPr>
      <a:lvl5pPr marL="2000250" indent="-171450" algn="l" defTabSz="762000" rtl="0" eaLnBrk="0" fontAlgn="base" hangingPunct="0">
        <a:lnSpc>
          <a:spcPct val="90000"/>
        </a:lnSpc>
        <a:spcBef>
          <a:spcPct val="30000"/>
        </a:spcBef>
        <a:spcAft>
          <a:spcPct val="0"/>
        </a:spcAft>
        <a:buSzPct val="100000"/>
        <a:buChar char="–"/>
        <a:defRPr kumimoji="1" sz="1400" b="1">
          <a:solidFill>
            <a:schemeClr val="tx1"/>
          </a:solidFill>
          <a:latin typeface="+mn-lt"/>
          <a:ea typeface="+mn-ea"/>
        </a:defRPr>
      </a:lvl5pPr>
      <a:lvl6pPr marL="2457450" indent="-171450" algn="l" defTabSz="762000" rtl="0" eaLnBrk="0" fontAlgn="base" hangingPunct="0">
        <a:lnSpc>
          <a:spcPct val="90000"/>
        </a:lnSpc>
        <a:spcBef>
          <a:spcPct val="30000"/>
        </a:spcBef>
        <a:spcAft>
          <a:spcPct val="0"/>
        </a:spcAft>
        <a:buSzPct val="100000"/>
        <a:buChar char="–"/>
        <a:defRPr kumimoji="1" sz="1400" b="1">
          <a:solidFill>
            <a:schemeClr val="tx1"/>
          </a:solidFill>
          <a:latin typeface="+mn-lt"/>
          <a:ea typeface="+mn-ea"/>
        </a:defRPr>
      </a:lvl6pPr>
      <a:lvl7pPr marL="2914650" indent="-171450" algn="l" defTabSz="762000" rtl="0" eaLnBrk="0" fontAlgn="base" hangingPunct="0">
        <a:lnSpc>
          <a:spcPct val="90000"/>
        </a:lnSpc>
        <a:spcBef>
          <a:spcPct val="30000"/>
        </a:spcBef>
        <a:spcAft>
          <a:spcPct val="0"/>
        </a:spcAft>
        <a:buSzPct val="100000"/>
        <a:buChar char="–"/>
        <a:defRPr kumimoji="1" sz="1400" b="1">
          <a:solidFill>
            <a:schemeClr val="tx1"/>
          </a:solidFill>
          <a:latin typeface="+mn-lt"/>
          <a:ea typeface="+mn-ea"/>
        </a:defRPr>
      </a:lvl7pPr>
      <a:lvl8pPr marL="3371850" indent="-171450" algn="l" defTabSz="762000" rtl="0" eaLnBrk="0" fontAlgn="base" hangingPunct="0">
        <a:lnSpc>
          <a:spcPct val="90000"/>
        </a:lnSpc>
        <a:spcBef>
          <a:spcPct val="30000"/>
        </a:spcBef>
        <a:spcAft>
          <a:spcPct val="0"/>
        </a:spcAft>
        <a:buSzPct val="100000"/>
        <a:buChar char="–"/>
        <a:defRPr kumimoji="1" sz="1400" b="1">
          <a:solidFill>
            <a:schemeClr val="tx1"/>
          </a:solidFill>
          <a:latin typeface="+mn-lt"/>
          <a:ea typeface="+mn-ea"/>
        </a:defRPr>
      </a:lvl8pPr>
      <a:lvl9pPr marL="3829050" indent="-171450" algn="l" defTabSz="762000" rtl="0" eaLnBrk="0" fontAlgn="base" hangingPunct="0">
        <a:lnSpc>
          <a:spcPct val="90000"/>
        </a:lnSpc>
        <a:spcBef>
          <a:spcPct val="30000"/>
        </a:spcBef>
        <a:spcAft>
          <a:spcPct val="0"/>
        </a:spcAft>
        <a:buSzPct val="100000"/>
        <a:buChar char="–"/>
        <a:defRPr kumimoji="1" sz="14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41363" y="315913"/>
            <a:ext cx="7732712" cy="414337"/>
          </a:xfrm>
          <a:noFill/>
        </p:spPr>
        <p:txBody>
          <a:bodyPr/>
          <a:lstStyle/>
          <a:p>
            <a:pPr>
              <a:lnSpc>
                <a:spcPct val="85000"/>
              </a:lnSpc>
            </a:pPr>
            <a:r>
              <a:rPr lang="en-US" altLang="ko-KR" sz="2800" smtClean="0"/>
              <a:t>PROGRAMMING  THE  BASIC  COMPUTER</a:t>
            </a:r>
          </a:p>
        </p:txBody>
      </p:sp>
      <p:sp>
        <p:nvSpPr>
          <p:cNvPr id="2051" name="Rectangle 3"/>
          <p:cNvSpPr>
            <a:spLocks noChangeArrowheads="1"/>
          </p:cNvSpPr>
          <p:nvPr/>
        </p:nvSpPr>
        <p:spPr bwMode="auto">
          <a:xfrm>
            <a:off x="508000" y="812800"/>
            <a:ext cx="8120063" cy="5791200"/>
          </a:xfrm>
          <a:prstGeom prst="rect">
            <a:avLst/>
          </a:prstGeom>
          <a:noFill/>
          <a:ln w="12700">
            <a:noFill/>
            <a:miter lim="800000"/>
            <a:headEnd/>
            <a:tailEnd/>
          </a:ln>
        </p:spPr>
        <p:txBody>
          <a:bodyPr wrap="none" lIns="63500" tIns="25400" rIns="63500" bIns="25400">
            <a:spAutoFit/>
          </a:bodyPr>
          <a:lstStyle/>
          <a:p>
            <a:pPr algn="ctr" defTabSz="762000">
              <a:lnSpc>
                <a:spcPct val="85000"/>
              </a:lnSpc>
            </a:pPr>
            <a:r>
              <a:rPr lang="en-US" altLang="ko-KR" sz="2800">
                <a:solidFill>
                  <a:schemeClr val="tx1"/>
                </a:solidFill>
              </a:rPr>
              <a:t>Introduction</a:t>
            </a:r>
          </a:p>
          <a:p>
            <a:pPr algn="ctr" defTabSz="762000">
              <a:lnSpc>
                <a:spcPct val="85000"/>
              </a:lnSpc>
            </a:pPr>
            <a:endParaRPr lang="en-US" altLang="ko-KR" sz="2800">
              <a:solidFill>
                <a:schemeClr val="tx1"/>
              </a:solidFill>
            </a:endParaRPr>
          </a:p>
          <a:p>
            <a:pPr algn="ctr" defTabSz="762000">
              <a:lnSpc>
                <a:spcPct val="85000"/>
              </a:lnSpc>
            </a:pPr>
            <a:r>
              <a:rPr lang="en-US" altLang="ko-KR" sz="2800">
                <a:solidFill>
                  <a:schemeClr val="tx1"/>
                </a:solidFill>
              </a:rPr>
              <a:t>Machine Language</a:t>
            </a:r>
          </a:p>
          <a:p>
            <a:pPr algn="ctr" defTabSz="762000">
              <a:lnSpc>
                <a:spcPct val="85000"/>
              </a:lnSpc>
            </a:pPr>
            <a:endParaRPr lang="en-US" altLang="ko-KR" sz="2800">
              <a:solidFill>
                <a:schemeClr val="tx1"/>
              </a:solidFill>
            </a:endParaRPr>
          </a:p>
          <a:p>
            <a:pPr algn="ctr" defTabSz="762000">
              <a:lnSpc>
                <a:spcPct val="85000"/>
              </a:lnSpc>
            </a:pPr>
            <a:r>
              <a:rPr lang="en-US" altLang="ko-KR" sz="2800">
                <a:solidFill>
                  <a:schemeClr val="tx1"/>
                </a:solidFill>
              </a:rPr>
              <a:t>Assembly Language</a:t>
            </a:r>
          </a:p>
          <a:p>
            <a:pPr algn="ctr" defTabSz="762000">
              <a:lnSpc>
                <a:spcPct val="85000"/>
              </a:lnSpc>
            </a:pPr>
            <a:endParaRPr lang="en-US" altLang="ko-KR" sz="2800">
              <a:solidFill>
                <a:schemeClr val="tx1"/>
              </a:solidFill>
            </a:endParaRPr>
          </a:p>
          <a:p>
            <a:pPr algn="ctr" defTabSz="762000">
              <a:lnSpc>
                <a:spcPct val="85000"/>
              </a:lnSpc>
            </a:pPr>
            <a:r>
              <a:rPr lang="en-US" altLang="ko-KR" sz="2800">
                <a:solidFill>
                  <a:schemeClr val="tx1"/>
                </a:solidFill>
              </a:rPr>
              <a:t>Assembler</a:t>
            </a:r>
          </a:p>
          <a:p>
            <a:pPr algn="ctr" defTabSz="762000">
              <a:lnSpc>
                <a:spcPct val="85000"/>
              </a:lnSpc>
            </a:pPr>
            <a:endParaRPr lang="en-US" altLang="ko-KR" sz="2800">
              <a:solidFill>
                <a:schemeClr val="tx1"/>
              </a:solidFill>
            </a:endParaRPr>
          </a:p>
          <a:p>
            <a:pPr algn="ctr" defTabSz="762000">
              <a:lnSpc>
                <a:spcPct val="85000"/>
              </a:lnSpc>
            </a:pPr>
            <a:r>
              <a:rPr lang="en-US" altLang="ko-KR" sz="2800">
                <a:solidFill>
                  <a:schemeClr val="tx1"/>
                </a:solidFill>
              </a:rPr>
              <a:t>Program Loops</a:t>
            </a:r>
          </a:p>
          <a:p>
            <a:pPr algn="ctr" defTabSz="762000">
              <a:lnSpc>
                <a:spcPct val="85000"/>
              </a:lnSpc>
            </a:pPr>
            <a:endParaRPr lang="en-US" altLang="ko-KR" sz="2800">
              <a:solidFill>
                <a:schemeClr val="tx1"/>
              </a:solidFill>
            </a:endParaRPr>
          </a:p>
          <a:p>
            <a:pPr algn="ctr" defTabSz="762000">
              <a:lnSpc>
                <a:spcPct val="85000"/>
              </a:lnSpc>
            </a:pPr>
            <a:r>
              <a:rPr lang="en-US" altLang="ko-KR" sz="2800">
                <a:solidFill>
                  <a:schemeClr val="tx1"/>
                </a:solidFill>
              </a:rPr>
              <a:t>Programming Arithmetic and Logic Operations</a:t>
            </a:r>
          </a:p>
          <a:p>
            <a:pPr algn="ctr" defTabSz="762000">
              <a:lnSpc>
                <a:spcPct val="85000"/>
              </a:lnSpc>
            </a:pPr>
            <a:endParaRPr lang="en-US" altLang="ko-KR" sz="2800">
              <a:solidFill>
                <a:schemeClr val="tx1"/>
              </a:solidFill>
            </a:endParaRPr>
          </a:p>
          <a:p>
            <a:pPr algn="ctr" defTabSz="762000">
              <a:lnSpc>
                <a:spcPct val="85000"/>
              </a:lnSpc>
            </a:pPr>
            <a:r>
              <a:rPr lang="en-US" altLang="ko-KR" sz="2800">
                <a:solidFill>
                  <a:schemeClr val="tx1"/>
                </a:solidFill>
              </a:rPr>
              <a:t>Subroutines</a:t>
            </a:r>
          </a:p>
          <a:p>
            <a:pPr algn="ctr" defTabSz="762000">
              <a:lnSpc>
                <a:spcPct val="85000"/>
              </a:lnSpc>
            </a:pPr>
            <a:endParaRPr lang="en-US" altLang="ko-KR" sz="2800">
              <a:solidFill>
                <a:schemeClr val="tx1"/>
              </a:solidFill>
            </a:endParaRPr>
          </a:p>
          <a:p>
            <a:pPr algn="ctr" defTabSz="762000">
              <a:lnSpc>
                <a:spcPct val="85000"/>
              </a:lnSpc>
            </a:pPr>
            <a:r>
              <a:rPr lang="en-US" altLang="ko-KR" sz="2800">
                <a:solidFill>
                  <a:schemeClr val="tx1"/>
                </a:solidFill>
              </a:rPr>
              <a:t>Input-Output Programming</a:t>
            </a:r>
          </a:p>
          <a:p>
            <a:pPr algn="ctr" defTabSz="762000" latinLnBrk="1">
              <a:lnSpc>
                <a:spcPct val="80000"/>
              </a:lnSpc>
            </a:pPr>
            <a:endParaRPr lang="en-US" altLang="ko-KR" sz="2000">
              <a:solidFill>
                <a:schemeClr val="tx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71525" y="317500"/>
            <a:ext cx="7710488" cy="415925"/>
          </a:xfrm>
          <a:noFill/>
        </p:spPr>
        <p:txBody>
          <a:bodyPr anchor="ctr"/>
          <a:lstStyle/>
          <a:p>
            <a:r>
              <a:rPr lang="en-US" altLang="ko-KR" sz="2800" smtClean="0"/>
              <a:t>ASSEMBLY  LANGUAGE</a:t>
            </a:r>
          </a:p>
        </p:txBody>
      </p:sp>
      <p:sp>
        <p:nvSpPr>
          <p:cNvPr id="8195" name="Rectangle 3"/>
          <p:cNvSpPr>
            <a:spLocks noChangeArrowheads="1"/>
          </p:cNvSpPr>
          <p:nvPr/>
        </p:nvSpPr>
        <p:spPr bwMode="auto">
          <a:xfrm>
            <a:off x="327025" y="830263"/>
            <a:ext cx="8585200" cy="5651500"/>
          </a:xfrm>
          <a:prstGeom prst="rect">
            <a:avLst/>
          </a:prstGeom>
          <a:noFill/>
          <a:ln w="12700">
            <a:noFill/>
            <a:miter lim="800000"/>
            <a:headEnd/>
            <a:tailEnd/>
          </a:ln>
          <a:effectLst/>
        </p:spPr>
        <p:txBody>
          <a:bodyPr lIns="63500" tIns="25400" rIns="63500" bIns="25400">
            <a:spAutoFit/>
          </a:bodyPr>
          <a:lstStyle/>
          <a:p>
            <a:pPr algn="just" defTabSz="762000">
              <a:lnSpc>
                <a:spcPct val="102000"/>
              </a:lnSpc>
              <a:defRPr/>
            </a:pPr>
            <a:r>
              <a:rPr lang="en-US" altLang="ko-KR" sz="2400" i="1" dirty="0">
                <a:solidFill>
                  <a:schemeClr val="bg2">
                    <a:lumMod val="60000"/>
                    <a:lumOff val="40000"/>
                  </a:schemeClr>
                </a:solidFill>
              </a:rPr>
              <a:t>Instruction</a:t>
            </a:r>
            <a:r>
              <a:rPr lang="en-US" altLang="ko-KR" sz="2400" dirty="0">
                <a:solidFill>
                  <a:schemeClr val="bg2">
                    <a:lumMod val="60000"/>
                    <a:lumOff val="40000"/>
                  </a:schemeClr>
                </a:solidFill>
              </a:rPr>
              <a:t>  field</a:t>
            </a:r>
          </a:p>
          <a:p>
            <a:pPr algn="just" defTabSz="762000">
              <a:lnSpc>
                <a:spcPct val="101000"/>
              </a:lnSpc>
              <a:defRPr/>
            </a:pPr>
            <a:r>
              <a:rPr lang="en-US" altLang="ko-KR" sz="2400" dirty="0">
                <a:solidFill>
                  <a:schemeClr val="tx1"/>
                </a:solidFill>
              </a:rPr>
              <a:t>       - Specifies a machine or a pseudo instruction</a:t>
            </a:r>
          </a:p>
          <a:p>
            <a:pPr algn="just" defTabSz="762000">
              <a:lnSpc>
                <a:spcPct val="101000"/>
              </a:lnSpc>
              <a:defRPr/>
            </a:pPr>
            <a:r>
              <a:rPr lang="en-US" altLang="ko-KR" sz="2400" dirty="0">
                <a:solidFill>
                  <a:schemeClr val="tx1"/>
                </a:solidFill>
              </a:rPr>
              <a:t>       - May specify ---</a:t>
            </a:r>
          </a:p>
          <a:p>
            <a:pPr algn="just" defTabSz="762000">
              <a:lnSpc>
                <a:spcPct val="101000"/>
              </a:lnSpc>
              <a:defRPr/>
            </a:pPr>
            <a:r>
              <a:rPr lang="en-US" altLang="ko-KR" sz="2400" dirty="0">
                <a:solidFill>
                  <a:schemeClr val="tx1"/>
                </a:solidFill>
              </a:rPr>
              <a:t>	 * Memory reference instruction. (MRI)</a:t>
            </a:r>
          </a:p>
          <a:p>
            <a:pPr algn="just" defTabSz="762000">
              <a:lnSpc>
                <a:spcPct val="101000"/>
              </a:lnSpc>
              <a:defRPr/>
            </a:pPr>
            <a:r>
              <a:rPr lang="en-US" altLang="ko-KR" sz="2400" dirty="0">
                <a:solidFill>
                  <a:schemeClr val="tx1"/>
                </a:solidFill>
              </a:rPr>
              <a:t>            MRI  consists of two or three symbols separated by</a:t>
            </a:r>
          </a:p>
          <a:p>
            <a:pPr algn="just" defTabSz="762000">
              <a:lnSpc>
                <a:spcPct val="101000"/>
              </a:lnSpc>
              <a:defRPr/>
            </a:pPr>
            <a:r>
              <a:rPr lang="en-US" altLang="ko-KR" sz="2400" dirty="0">
                <a:solidFill>
                  <a:schemeClr val="tx1"/>
                </a:solidFill>
              </a:rPr>
              <a:t>            spaces.</a:t>
            </a:r>
          </a:p>
          <a:p>
            <a:pPr algn="just" defTabSz="762000">
              <a:lnSpc>
                <a:spcPct val="101000"/>
              </a:lnSpc>
              <a:defRPr/>
            </a:pPr>
            <a:r>
              <a:rPr lang="en-US" altLang="ko-KR" sz="2400" dirty="0">
                <a:solidFill>
                  <a:schemeClr val="tx1"/>
                </a:solidFill>
              </a:rPr>
              <a:t>                             </a:t>
            </a:r>
            <a:r>
              <a:rPr lang="en-US" altLang="ko-KR" sz="2400" dirty="0">
                <a:solidFill>
                  <a:schemeClr val="accent1">
                    <a:lumMod val="60000"/>
                    <a:lumOff val="40000"/>
                  </a:schemeClr>
                </a:solidFill>
              </a:rPr>
              <a:t>ADD  OPR      (direct address MRI)</a:t>
            </a:r>
          </a:p>
          <a:p>
            <a:pPr algn="just" defTabSz="762000">
              <a:lnSpc>
                <a:spcPct val="101000"/>
              </a:lnSpc>
              <a:defRPr/>
            </a:pPr>
            <a:r>
              <a:rPr lang="en-US" altLang="ko-KR" sz="2400" dirty="0">
                <a:solidFill>
                  <a:schemeClr val="accent1">
                    <a:lumMod val="60000"/>
                    <a:lumOff val="40000"/>
                  </a:schemeClr>
                </a:solidFill>
              </a:rPr>
              <a:t>                             ADD  PTR  I    (indirect address MRI)</a:t>
            </a:r>
          </a:p>
          <a:p>
            <a:pPr algn="just" defTabSz="762000">
              <a:lnSpc>
                <a:spcPct val="101000"/>
              </a:lnSpc>
              <a:defRPr/>
            </a:pPr>
            <a:r>
              <a:rPr lang="en-US" altLang="ko-KR" sz="2400" dirty="0">
                <a:solidFill>
                  <a:schemeClr val="tx1"/>
                </a:solidFill>
              </a:rPr>
              <a:t>         </a:t>
            </a:r>
          </a:p>
          <a:p>
            <a:pPr algn="just" defTabSz="762000">
              <a:lnSpc>
                <a:spcPct val="101000"/>
              </a:lnSpc>
              <a:defRPr/>
            </a:pPr>
            <a:r>
              <a:rPr lang="en-US" altLang="ko-KR" sz="2400" dirty="0">
                <a:solidFill>
                  <a:schemeClr val="tx1"/>
                </a:solidFill>
              </a:rPr>
              <a:t>	* Register reference or input-output instruction.</a:t>
            </a:r>
          </a:p>
          <a:p>
            <a:pPr algn="just" defTabSz="762000">
              <a:lnSpc>
                <a:spcPct val="101000"/>
              </a:lnSpc>
              <a:defRPr/>
            </a:pPr>
            <a:r>
              <a:rPr lang="en-US" altLang="ko-KR" sz="2400" dirty="0">
                <a:solidFill>
                  <a:schemeClr val="tx1"/>
                </a:solidFill>
              </a:rPr>
              <a:t>           (Non-MRI) (Non-MRI does not have an address part)</a:t>
            </a:r>
          </a:p>
          <a:p>
            <a:pPr algn="just" defTabSz="762000">
              <a:lnSpc>
                <a:spcPct val="101000"/>
              </a:lnSpc>
              <a:defRPr/>
            </a:pPr>
            <a:r>
              <a:rPr lang="en-US" altLang="ko-KR" sz="2400" dirty="0">
                <a:solidFill>
                  <a:schemeClr val="tx1"/>
                </a:solidFill>
              </a:rPr>
              <a:t>         </a:t>
            </a:r>
          </a:p>
          <a:p>
            <a:pPr algn="just" defTabSz="762000">
              <a:lnSpc>
                <a:spcPct val="101000"/>
              </a:lnSpc>
              <a:defRPr/>
            </a:pPr>
            <a:r>
              <a:rPr lang="en-US" altLang="ko-KR" sz="2400" dirty="0">
                <a:solidFill>
                  <a:schemeClr val="tx1"/>
                </a:solidFill>
              </a:rPr>
              <a:t>	* Pseudo instruction with or without an operand</a:t>
            </a:r>
          </a:p>
          <a:p>
            <a:pPr algn="just" defTabSz="762000">
              <a:lnSpc>
                <a:spcPct val="101000"/>
              </a:lnSpc>
              <a:defRPr/>
            </a:pPr>
            <a:r>
              <a:rPr lang="en-US" altLang="ko-KR" sz="2400" i="1" dirty="0">
                <a:solidFill>
                  <a:schemeClr val="bg2">
                    <a:lumMod val="60000"/>
                    <a:lumOff val="40000"/>
                  </a:schemeClr>
                </a:solidFill>
              </a:rPr>
              <a:t>Comment</a:t>
            </a:r>
            <a:r>
              <a:rPr lang="en-US" altLang="ko-KR" sz="2400" dirty="0">
                <a:solidFill>
                  <a:schemeClr val="bg2">
                    <a:lumMod val="60000"/>
                    <a:lumOff val="40000"/>
                  </a:schemeClr>
                </a:solidFill>
              </a:rPr>
              <a:t>  field</a:t>
            </a:r>
          </a:p>
          <a:p>
            <a:pPr algn="just" defTabSz="762000">
              <a:lnSpc>
                <a:spcPct val="101000"/>
              </a:lnSpc>
              <a:defRPr/>
            </a:pPr>
            <a:r>
              <a:rPr lang="en-US" altLang="ko-KR" sz="2400" dirty="0">
                <a:solidFill>
                  <a:schemeClr val="tx1"/>
                </a:solidFill>
              </a:rPr>
              <a:t>            - May be empty or may include a comment</a:t>
            </a:r>
          </a:p>
        </p:txBody>
      </p:sp>
      <p:sp>
        <p:nvSpPr>
          <p:cNvPr id="11268" name="Rectangle 4"/>
          <p:cNvSpPr>
            <a:spLocks noChangeArrowheads="1"/>
          </p:cNvSpPr>
          <p:nvPr/>
        </p:nvSpPr>
        <p:spPr bwMode="auto">
          <a:xfrm>
            <a:off x="890588" y="1244600"/>
            <a:ext cx="571500" cy="328613"/>
          </a:xfrm>
          <a:prstGeom prst="rect">
            <a:avLst/>
          </a:prstGeom>
          <a:noFill/>
          <a:ln w="12700">
            <a:noFill/>
            <a:miter lim="800000"/>
            <a:headEnd/>
            <a:tailEnd/>
          </a:ln>
        </p:spPr>
        <p:txBody>
          <a:bodyPr wrap="none" lIns="63500" tIns="25400" rIns="63500" bIns="25400">
            <a:spAutoFit/>
          </a:bodyPr>
          <a:lstStyle/>
          <a:p>
            <a:pPr defTabSz="762000">
              <a:lnSpc>
                <a:spcPct val="101000"/>
              </a:lnSpc>
            </a:pPr>
            <a:r>
              <a:rPr lang="en-US" altLang="ko-KR">
                <a:solidFill>
                  <a:schemeClr val="tx1"/>
                </a:solidFill>
              </a:rPr>
              <a:t>       </a:t>
            </a:r>
          </a:p>
        </p:txBody>
      </p:sp>
      <p:sp>
        <p:nvSpPr>
          <p:cNvPr id="11269" name="Rectangle 5"/>
          <p:cNvSpPr>
            <a:spLocks noChangeArrowheads="1"/>
          </p:cNvSpPr>
          <p:nvPr/>
        </p:nvSpPr>
        <p:spPr bwMode="auto">
          <a:xfrm>
            <a:off x="6456363" y="0"/>
            <a:ext cx="2573337" cy="280988"/>
          </a:xfrm>
          <a:prstGeom prst="rect">
            <a:avLst/>
          </a:prstGeom>
          <a:noFill/>
          <a:ln w="12700">
            <a:noFill/>
            <a:miter lim="800000"/>
            <a:headEnd/>
            <a:tailEnd/>
          </a:ln>
        </p:spPr>
        <p:txBody>
          <a:bodyPr wrap="none" lIns="90488" tIns="44450" rIns="90488" bIns="44450">
            <a:spAutoFit/>
          </a:bodyPr>
          <a:lstStyle/>
          <a:p>
            <a:pPr marL="571500" lvl="1" algn="r" defTabSz="762000"/>
            <a:r>
              <a:rPr lang="en-US" altLang="ko-KR" sz="1400" i="1">
                <a:solidFill>
                  <a:schemeClr val="tx1"/>
                </a:solidFill>
              </a:rPr>
              <a:t>Assembly Language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9225" y="220663"/>
            <a:ext cx="8809038" cy="488950"/>
          </a:xfrm>
        </p:spPr>
        <p:txBody>
          <a:bodyPr/>
          <a:lstStyle/>
          <a:p>
            <a:r>
              <a:rPr lang="en-US" altLang="ko-KR" sz="3200" smtClean="0"/>
              <a:t>ASSEMBLY  LANGUAGE</a:t>
            </a:r>
            <a:endParaRPr lang="en-US" sz="3200" smtClean="0"/>
          </a:p>
        </p:txBody>
      </p:sp>
      <p:sp>
        <p:nvSpPr>
          <p:cNvPr id="12291" name="Rectangle 3"/>
          <p:cNvSpPr>
            <a:spLocks noGrp="1" noChangeArrowheads="1"/>
          </p:cNvSpPr>
          <p:nvPr>
            <p:ph type="body" idx="1"/>
          </p:nvPr>
        </p:nvSpPr>
        <p:spPr bwMode="auto">
          <a:xfrm>
            <a:off x="203200" y="901700"/>
            <a:ext cx="8724900" cy="5224463"/>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80000"/>
              </a:lnSpc>
              <a:buFontTx/>
              <a:buNone/>
            </a:pPr>
            <a:r>
              <a:rPr lang="en-US" altLang="ko-KR" sz="3200" dirty="0" smtClean="0"/>
              <a:t> </a:t>
            </a:r>
            <a:r>
              <a:rPr lang="en-US" altLang="ko-KR" sz="3600" dirty="0" smtClean="0"/>
              <a:t>Symbolic address used in the instruction field must be defined somewhere as a label (it consists of 1, 2 or 3 alphanumeric character but not more than 3). The first character must be a letter, the next two may be letters or numerals. The symbols can be chosen arbitrarily by the programmer. </a:t>
            </a:r>
          </a:p>
          <a:p>
            <a:pPr>
              <a:lnSpc>
                <a:spcPct val="80000"/>
              </a:lnSpc>
              <a:buFontTx/>
              <a:buNone/>
            </a:pPr>
            <a:r>
              <a:rPr lang="en-US" altLang="ko-KR" u="sng" dirty="0" smtClean="0"/>
              <a:t>Example of MRI, non-MRI</a:t>
            </a:r>
          </a:p>
          <a:p>
            <a:pPr>
              <a:lnSpc>
                <a:spcPct val="80000"/>
              </a:lnSpc>
              <a:buFontTx/>
              <a:buNone/>
            </a:pPr>
            <a:r>
              <a:rPr lang="en-US" altLang="ko-KR" dirty="0" smtClean="0">
                <a:latin typeface="Lucida Console" pitchFamily="49" charset="0"/>
              </a:rPr>
              <a:t>		CLA			non-MRI</a:t>
            </a:r>
          </a:p>
          <a:p>
            <a:pPr>
              <a:lnSpc>
                <a:spcPct val="80000"/>
              </a:lnSpc>
              <a:buFontTx/>
              <a:buNone/>
            </a:pPr>
            <a:r>
              <a:rPr lang="en-US" altLang="ko-KR" dirty="0" smtClean="0">
                <a:latin typeface="Lucida Console" pitchFamily="49" charset="0"/>
              </a:rPr>
              <a:t>		ADD OPR  	direct Address MRI</a:t>
            </a:r>
          </a:p>
          <a:p>
            <a:pPr>
              <a:lnSpc>
                <a:spcPct val="80000"/>
              </a:lnSpc>
              <a:buFontTx/>
              <a:buNone/>
            </a:pPr>
            <a:r>
              <a:rPr lang="en-US" altLang="ko-KR" dirty="0" smtClean="0">
                <a:latin typeface="Lucida Console" pitchFamily="49" charset="0"/>
              </a:rPr>
              <a:t>		ADD PTR I 	indirect address MRI</a:t>
            </a:r>
            <a:r>
              <a:rPr lang="en-US" altLang="ko-KR" dirty="0" smtClean="0">
                <a:latin typeface="Bookman Old Style" pitchFamily="18" charset="0"/>
              </a:rPr>
              <a:t> </a:t>
            </a:r>
          </a:p>
          <a:p>
            <a:pPr>
              <a:lnSpc>
                <a:spcPct val="80000"/>
              </a:lnSpc>
            </a:pPr>
            <a:endParaRPr lang="en-US" dirty="0" smtClean="0">
              <a:latin typeface="Bookman Old Style"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00100" y="319088"/>
            <a:ext cx="7710488" cy="415925"/>
          </a:xfrm>
          <a:noFill/>
        </p:spPr>
        <p:txBody>
          <a:bodyPr anchor="ctr"/>
          <a:lstStyle/>
          <a:p>
            <a:r>
              <a:rPr lang="en-US" altLang="ko-KR" sz="2800" smtClean="0"/>
              <a:t>PSEUDO-INSTRUCTIONS</a:t>
            </a:r>
          </a:p>
        </p:txBody>
      </p:sp>
      <p:sp>
        <p:nvSpPr>
          <p:cNvPr id="13315" name="Rectangle 3"/>
          <p:cNvSpPr>
            <a:spLocks noChangeArrowheads="1"/>
          </p:cNvSpPr>
          <p:nvPr/>
        </p:nvSpPr>
        <p:spPr bwMode="auto">
          <a:xfrm>
            <a:off x="1073150" y="1555750"/>
            <a:ext cx="34925" cy="149225"/>
          </a:xfrm>
          <a:prstGeom prst="rect">
            <a:avLst/>
          </a:prstGeom>
          <a:noFill/>
          <a:ln w="25400">
            <a:noFill/>
            <a:miter lim="800000"/>
            <a:headEnd/>
            <a:tailEnd/>
          </a:ln>
        </p:spPr>
        <p:txBody>
          <a:bodyPr wrap="none" anchor="ctr"/>
          <a:lstStyle/>
          <a:p>
            <a:endParaRPr lang="en-US"/>
          </a:p>
        </p:txBody>
      </p:sp>
      <p:sp>
        <p:nvSpPr>
          <p:cNvPr id="13316" name="Rectangle 4"/>
          <p:cNvSpPr>
            <a:spLocks noChangeArrowheads="1"/>
          </p:cNvSpPr>
          <p:nvPr/>
        </p:nvSpPr>
        <p:spPr bwMode="auto">
          <a:xfrm>
            <a:off x="355600" y="1803400"/>
            <a:ext cx="8496300" cy="4724400"/>
          </a:xfrm>
          <a:prstGeom prst="rect">
            <a:avLst/>
          </a:prstGeom>
          <a:noFill/>
          <a:ln w="25400">
            <a:solidFill>
              <a:schemeClr val="tx1"/>
            </a:solidFill>
            <a:miter lim="800000"/>
            <a:headEnd/>
            <a:tailEnd/>
          </a:ln>
        </p:spPr>
        <p:txBody>
          <a:bodyPr wrap="none" anchor="ctr"/>
          <a:lstStyle/>
          <a:p>
            <a:endParaRPr lang="en-US"/>
          </a:p>
        </p:txBody>
      </p:sp>
      <p:sp>
        <p:nvSpPr>
          <p:cNvPr id="9221" name="Rectangle 5"/>
          <p:cNvSpPr>
            <a:spLocks noChangeArrowheads="1"/>
          </p:cNvSpPr>
          <p:nvPr/>
        </p:nvSpPr>
        <p:spPr bwMode="auto">
          <a:xfrm>
            <a:off x="295275" y="1854200"/>
            <a:ext cx="8251825" cy="4743450"/>
          </a:xfrm>
          <a:prstGeom prst="rect">
            <a:avLst/>
          </a:prstGeom>
          <a:noFill/>
          <a:ln w="25400">
            <a:noFill/>
            <a:miter lim="800000"/>
            <a:headEnd/>
            <a:tailEnd/>
          </a:ln>
          <a:effectLst/>
        </p:spPr>
        <p:txBody>
          <a:bodyPr lIns="90488" tIns="44450" rIns="90488" bIns="44450">
            <a:spAutoFit/>
          </a:bodyPr>
          <a:lstStyle/>
          <a:p>
            <a:pPr marL="571500" lvl="1" defTabSz="762000">
              <a:lnSpc>
                <a:spcPct val="105000"/>
              </a:lnSpc>
              <a:defRPr/>
            </a:pPr>
            <a:r>
              <a:rPr lang="en-US" altLang="ko-KR" sz="2400" dirty="0">
                <a:solidFill>
                  <a:schemeClr val="bg2">
                    <a:lumMod val="60000"/>
                    <a:lumOff val="40000"/>
                  </a:schemeClr>
                </a:solidFill>
              </a:rPr>
              <a:t>ORG  N	</a:t>
            </a:r>
          </a:p>
          <a:p>
            <a:pPr marL="571500" lvl="1" defTabSz="762000">
              <a:lnSpc>
                <a:spcPct val="105000"/>
              </a:lnSpc>
              <a:defRPr/>
            </a:pPr>
            <a:r>
              <a:rPr lang="en-US" altLang="ko-KR" sz="2400" dirty="0">
                <a:solidFill>
                  <a:schemeClr val="tx1"/>
                </a:solidFill>
              </a:rPr>
              <a:t>	     Hexadecimal number N is the memory location	     for the instruction or operand listed in the      </a:t>
            </a:r>
          </a:p>
          <a:p>
            <a:pPr marL="571500" lvl="1" defTabSz="762000">
              <a:lnSpc>
                <a:spcPct val="105000"/>
              </a:lnSpc>
              <a:defRPr/>
            </a:pPr>
            <a:r>
              <a:rPr lang="en-US" altLang="ko-KR" sz="2400" dirty="0">
                <a:solidFill>
                  <a:schemeClr val="tx1"/>
                </a:solidFill>
              </a:rPr>
              <a:t>       following line</a:t>
            </a:r>
          </a:p>
          <a:p>
            <a:pPr marL="571500" lvl="1" defTabSz="762000">
              <a:lnSpc>
                <a:spcPct val="105000"/>
              </a:lnSpc>
              <a:defRPr/>
            </a:pPr>
            <a:r>
              <a:rPr lang="en-US" altLang="ko-KR" sz="2400" dirty="0">
                <a:solidFill>
                  <a:schemeClr val="bg2">
                    <a:lumMod val="60000"/>
                    <a:lumOff val="40000"/>
                  </a:schemeClr>
                </a:solidFill>
              </a:rPr>
              <a:t>END</a:t>
            </a:r>
            <a:r>
              <a:rPr lang="en-US" altLang="ko-KR" sz="2400" dirty="0">
                <a:solidFill>
                  <a:schemeClr val="tx1"/>
                </a:solidFill>
              </a:rPr>
              <a:t>	</a:t>
            </a:r>
          </a:p>
          <a:p>
            <a:pPr marL="571500" lvl="1" defTabSz="762000">
              <a:lnSpc>
                <a:spcPct val="105000"/>
              </a:lnSpc>
              <a:defRPr/>
            </a:pPr>
            <a:r>
              <a:rPr lang="en-US" altLang="ko-KR" sz="2400" dirty="0">
                <a:solidFill>
                  <a:schemeClr val="tx1"/>
                </a:solidFill>
              </a:rPr>
              <a:t>       Denotes the end of symbolic program</a:t>
            </a:r>
          </a:p>
          <a:p>
            <a:pPr marL="571500" lvl="1" defTabSz="762000">
              <a:lnSpc>
                <a:spcPct val="105000"/>
              </a:lnSpc>
              <a:defRPr/>
            </a:pPr>
            <a:r>
              <a:rPr lang="en-US" altLang="ko-KR" sz="2400" dirty="0">
                <a:solidFill>
                  <a:schemeClr val="bg2">
                    <a:lumMod val="60000"/>
                    <a:lumOff val="40000"/>
                  </a:schemeClr>
                </a:solidFill>
              </a:rPr>
              <a:t>DEC  N  </a:t>
            </a:r>
            <a:r>
              <a:rPr lang="en-US" altLang="ko-KR" sz="2400" dirty="0">
                <a:solidFill>
                  <a:schemeClr val="tx1"/>
                </a:solidFill>
              </a:rPr>
              <a:t>	</a:t>
            </a:r>
          </a:p>
          <a:p>
            <a:pPr marL="571500" lvl="1" defTabSz="762000">
              <a:lnSpc>
                <a:spcPct val="105000"/>
              </a:lnSpc>
              <a:defRPr/>
            </a:pPr>
            <a:r>
              <a:rPr lang="en-US" altLang="ko-KR" sz="2400" dirty="0">
                <a:solidFill>
                  <a:schemeClr val="tx1"/>
                </a:solidFill>
              </a:rPr>
              <a:t>       Signed decimal number N to be converted to </a:t>
            </a:r>
          </a:p>
          <a:p>
            <a:pPr marL="571500" lvl="1" defTabSz="762000">
              <a:lnSpc>
                <a:spcPct val="105000"/>
              </a:lnSpc>
              <a:defRPr/>
            </a:pPr>
            <a:r>
              <a:rPr lang="en-US" altLang="ko-KR" sz="2400" dirty="0">
                <a:solidFill>
                  <a:schemeClr val="tx1"/>
                </a:solidFill>
              </a:rPr>
              <a:t>       the binary</a:t>
            </a:r>
          </a:p>
          <a:p>
            <a:pPr marL="571500" lvl="1" defTabSz="762000">
              <a:lnSpc>
                <a:spcPct val="105000"/>
              </a:lnSpc>
              <a:defRPr/>
            </a:pPr>
            <a:r>
              <a:rPr lang="en-US" altLang="ko-KR" sz="2400" dirty="0">
                <a:solidFill>
                  <a:schemeClr val="bg2">
                    <a:lumMod val="60000"/>
                    <a:lumOff val="40000"/>
                  </a:schemeClr>
                </a:solidFill>
              </a:rPr>
              <a:t>HEX  N </a:t>
            </a:r>
            <a:r>
              <a:rPr lang="en-US" altLang="ko-KR" sz="2400" dirty="0">
                <a:solidFill>
                  <a:schemeClr val="tx1"/>
                </a:solidFill>
              </a:rPr>
              <a:t>	</a:t>
            </a:r>
          </a:p>
          <a:p>
            <a:pPr marL="571500" lvl="1" defTabSz="762000">
              <a:lnSpc>
                <a:spcPct val="105000"/>
              </a:lnSpc>
              <a:defRPr/>
            </a:pPr>
            <a:r>
              <a:rPr lang="en-US" altLang="ko-KR" sz="2400" dirty="0">
                <a:solidFill>
                  <a:schemeClr val="tx1"/>
                </a:solidFill>
              </a:rPr>
              <a:t>       Hexadecimal number N to be converted to the </a:t>
            </a:r>
          </a:p>
          <a:p>
            <a:pPr marL="571500" lvl="1" defTabSz="762000">
              <a:lnSpc>
                <a:spcPct val="105000"/>
              </a:lnSpc>
              <a:defRPr/>
            </a:pPr>
            <a:r>
              <a:rPr lang="en-US" altLang="ko-KR" sz="2400" dirty="0">
                <a:solidFill>
                  <a:schemeClr val="tx1"/>
                </a:solidFill>
              </a:rPr>
              <a:t>       binary</a:t>
            </a:r>
          </a:p>
        </p:txBody>
      </p:sp>
      <p:sp>
        <p:nvSpPr>
          <p:cNvPr id="13318" name="Rectangle 12"/>
          <p:cNvSpPr>
            <a:spLocks noChangeArrowheads="1"/>
          </p:cNvSpPr>
          <p:nvPr/>
        </p:nvSpPr>
        <p:spPr bwMode="auto">
          <a:xfrm>
            <a:off x="6570663" y="0"/>
            <a:ext cx="2573337" cy="280988"/>
          </a:xfrm>
          <a:prstGeom prst="rect">
            <a:avLst/>
          </a:prstGeom>
          <a:noFill/>
          <a:ln w="12700">
            <a:noFill/>
            <a:miter lim="800000"/>
            <a:headEnd/>
            <a:tailEnd/>
          </a:ln>
        </p:spPr>
        <p:txBody>
          <a:bodyPr wrap="none" lIns="90488" tIns="44450" rIns="90488" bIns="44450">
            <a:spAutoFit/>
          </a:bodyPr>
          <a:lstStyle/>
          <a:p>
            <a:pPr marL="571500" lvl="1" algn="r" defTabSz="762000"/>
            <a:r>
              <a:rPr lang="en-US" altLang="ko-KR" sz="1400" i="1">
                <a:solidFill>
                  <a:schemeClr val="tx1"/>
                </a:solidFill>
              </a:rPr>
              <a:t>Assembly Language  </a:t>
            </a:r>
          </a:p>
        </p:txBody>
      </p:sp>
      <p:sp>
        <p:nvSpPr>
          <p:cNvPr id="9229" name="Text Box 13"/>
          <p:cNvSpPr txBox="1">
            <a:spLocks noChangeArrowheads="1"/>
          </p:cNvSpPr>
          <p:nvPr/>
        </p:nvSpPr>
        <p:spPr bwMode="auto">
          <a:xfrm>
            <a:off x="279400" y="774700"/>
            <a:ext cx="8585200" cy="1089025"/>
          </a:xfrm>
          <a:prstGeom prst="rect">
            <a:avLst/>
          </a:prstGeom>
          <a:noFill/>
          <a:ln w="12700">
            <a:noFill/>
            <a:miter lim="800000"/>
            <a:headEnd/>
            <a:tailEnd/>
          </a:ln>
          <a:effectLst/>
        </p:spPr>
        <p:txBody>
          <a:bodyPr>
            <a:spAutoFit/>
          </a:bodyPr>
          <a:lstStyle/>
          <a:p>
            <a:pPr algn="just">
              <a:spcBef>
                <a:spcPct val="50000"/>
              </a:spcBef>
              <a:defRPr/>
            </a:pPr>
            <a:r>
              <a:rPr lang="en-US" sz="2400" dirty="0">
                <a:solidFill>
                  <a:schemeClr val="accent1">
                    <a:lumMod val="60000"/>
                    <a:lumOff val="40000"/>
                  </a:schemeClr>
                </a:solidFill>
              </a:rPr>
              <a:t>A pseudo-instruction is not a machine instruction but rather an instruction to the assembler giving information about some phase of the translation.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00100" y="319088"/>
            <a:ext cx="7710488" cy="415925"/>
          </a:xfrm>
          <a:noFill/>
        </p:spPr>
        <p:txBody>
          <a:bodyPr anchor="ctr"/>
          <a:lstStyle/>
          <a:p>
            <a:r>
              <a:rPr lang="en-US" altLang="ko-KR" sz="2800" smtClean="0"/>
              <a:t>PSEUDO-INSTRUCTIONS</a:t>
            </a:r>
          </a:p>
        </p:txBody>
      </p:sp>
      <p:sp>
        <p:nvSpPr>
          <p:cNvPr id="14339" name="Rectangle 3"/>
          <p:cNvSpPr>
            <a:spLocks noChangeArrowheads="1"/>
          </p:cNvSpPr>
          <p:nvPr/>
        </p:nvSpPr>
        <p:spPr bwMode="auto">
          <a:xfrm>
            <a:off x="1073150" y="1555750"/>
            <a:ext cx="34925" cy="149225"/>
          </a:xfrm>
          <a:prstGeom prst="rect">
            <a:avLst/>
          </a:prstGeom>
          <a:noFill/>
          <a:ln w="25400">
            <a:noFill/>
            <a:miter lim="800000"/>
            <a:headEnd/>
            <a:tailEnd/>
          </a:ln>
        </p:spPr>
        <p:txBody>
          <a:bodyPr wrap="none" anchor="ctr"/>
          <a:lstStyle/>
          <a:p>
            <a:endParaRPr lang="en-US"/>
          </a:p>
        </p:txBody>
      </p:sp>
      <p:sp>
        <p:nvSpPr>
          <p:cNvPr id="14340" name="Rectangle 6"/>
          <p:cNvSpPr>
            <a:spLocks noChangeArrowheads="1"/>
          </p:cNvSpPr>
          <p:nvPr/>
        </p:nvSpPr>
        <p:spPr bwMode="auto">
          <a:xfrm>
            <a:off x="323850" y="847725"/>
            <a:ext cx="7073900" cy="330200"/>
          </a:xfrm>
          <a:prstGeom prst="rect">
            <a:avLst/>
          </a:prstGeom>
          <a:noFill/>
          <a:ln w="12700">
            <a:noFill/>
            <a:miter lim="800000"/>
            <a:headEnd/>
            <a:tailEnd/>
          </a:ln>
        </p:spPr>
        <p:txBody>
          <a:bodyPr wrap="none" lIns="63500" tIns="25400" rIns="63500" bIns="25400">
            <a:spAutoFit/>
          </a:bodyPr>
          <a:lstStyle/>
          <a:p>
            <a:pPr defTabSz="762000">
              <a:lnSpc>
                <a:spcPct val="102000"/>
              </a:lnSpc>
            </a:pPr>
            <a:r>
              <a:rPr lang="en-US" altLang="ko-KR">
                <a:solidFill>
                  <a:schemeClr val="tx1"/>
                </a:solidFill>
              </a:rPr>
              <a:t>Example: Assembly language program to subtract two numbers</a:t>
            </a:r>
          </a:p>
        </p:txBody>
      </p:sp>
      <p:sp>
        <p:nvSpPr>
          <p:cNvPr id="14341" name="Rectangle 7"/>
          <p:cNvSpPr>
            <a:spLocks noChangeArrowheads="1"/>
          </p:cNvSpPr>
          <p:nvPr/>
        </p:nvSpPr>
        <p:spPr bwMode="auto">
          <a:xfrm>
            <a:off x="3513138" y="1490663"/>
            <a:ext cx="2051050" cy="5119687"/>
          </a:xfrm>
          <a:prstGeom prst="rect">
            <a:avLst/>
          </a:prstGeom>
          <a:noFill/>
          <a:ln w="12700">
            <a:noFill/>
            <a:miter lim="800000"/>
            <a:headEnd/>
            <a:tailEnd/>
          </a:ln>
        </p:spPr>
        <p:txBody>
          <a:bodyPr wrap="none" lIns="63500" tIns="25400" rIns="63500" bIns="25400">
            <a:spAutoFit/>
          </a:bodyPr>
          <a:lstStyle/>
          <a:p>
            <a:pPr defTabSz="762000"/>
            <a:r>
              <a:rPr lang="en-US" altLang="ko-KR" sz="3200">
                <a:solidFill>
                  <a:schemeClr val="tx1"/>
                </a:solidFill>
              </a:rPr>
              <a:t>ORG  100</a:t>
            </a:r>
          </a:p>
          <a:p>
            <a:pPr defTabSz="762000"/>
            <a:r>
              <a:rPr lang="en-US" altLang="ko-KR" sz="3200">
                <a:solidFill>
                  <a:schemeClr val="tx1"/>
                </a:solidFill>
              </a:rPr>
              <a:t>LDA  SUB</a:t>
            </a:r>
          </a:p>
          <a:p>
            <a:pPr defTabSz="762000"/>
            <a:r>
              <a:rPr lang="en-US" altLang="ko-KR" sz="3200">
                <a:solidFill>
                  <a:schemeClr val="tx1"/>
                </a:solidFill>
              </a:rPr>
              <a:t>CMA</a:t>
            </a:r>
          </a:p>
          <a:p>
            <a:pPr defTabSz="762000"/>
            <a:r>
              <a:rPr lang="en-US" altLang="ko-KR" sz="3200">
                <a:solidFill>
                  <a:schemeClr val="tx1"/>
                </a:solidFill>
              </a:rPr>
              <a:t>INC</a:t>
            </a:r>
          </a:p>
          <a:p>
            <a:pPr defTabSz="762000"/>
            <a:r>
              <a:rPr lang="en-US" altLang="ko-KR" sz="3200">
                <a:solidFill>
                  <a:schemeClr val="tx1"/>
                </a:solidFill>
              </a:rPr>
              <a:t>ADD  MIN</a:t>
            </a:r>
          </a:p>
          <a:p>
            <a:pPr defTabSz="762000"/>
            <a:r>
              <a:rPr lang="en-US" altLang="ko-KR" sz="3200">
                <a:solidFill>
                  <a:schemeClr val="tx1"/>
                </a:solidFill>
              </a:rPr>
              <a:t>STA  DIF</a:t>
            </a:r>
          </a:p>
          <a:p>
            <a:pPr defTabSz="762000"/>
            <a:r>
              <a:rPr lang="en-US" altLang="ko-KR" sz="3200">
                <a:solidFill>
                  <a:schemeClr val="tx1"/>
                </a:solidFill>
              </a:rPr>
              <a:t>HLT</a:t>
            </a:r>
          </a:p>
          <a:p>
            <a:pPr defTabSz="762000"/>
            <a:r>
              <a:rPr lang="en-US" altLang="ko-KR" sz="3200">
                <a:solidFill>
                  <a:schemeClr val="tx1"/>
                </a:solidFill>
              </a:rPr>
              <a:t>DEC  83</a:t>
            </a:r>
          </a:p>
          <a:p>
            <a:pPr defTabSz="762000"/>
            <a:r>
              <a:rPr lang="en-US" altLang="ko-KR" sz="3200">
                <a:solidFill>
                  <a:schemeClr val="tx1"/>
                </a:solidFill>
              </a:rPr>
              <a:t>DEC  -23</a:t>
            </a:r>
          </a:p>
          <a:p>
            <a:pPr defTabSz="762000"/>
            <a:r>
              <a:rPr lang="en-US" altLang="ko-KR" sz="3200">
                <a:solidFill>
                  <a:schemeClr val="tx1"/>
                </a:solidFill>
              </a:rPr>
              <a:t>HEX  0</a:t>
            </a:r>
          </a:p>
          <a:p>
            <a:pPr defTabSz="762000"/>
            <a:r>
              <a:rPr lang="en-US" altLang="ko-KR" sz="3200">
                <a:solidFill>
                  <a:schemeClr val="tx1"/>
                </a:solidFill>
              </a:rPr>
              <a:t>END</a:t>
            </a:r>
          </a:p>
          <a:p>
            <a:pPr defTabSz="762000" latinLnBrk="1"/>
            <a:endParaRPr lang="en-US" altLang="ko-KR" sz="1400">
              <a:solidFill>
                <a:schemeClr val="tx1"/>
              </a:solidFill>
            </a:endParaRPr>
          </a:p>
        </p:txBody>
      </p:sp>
      <p:sp>
        <p:nvSpPr>
          <p:cNvPr id="14342" name="Rectangle 8"/>
          <p:cNvSpPr>
            <a:spLocks noChangeArrowheads="1"/>
          </p:cNvSpPr>
          <p:nvPr/>
        </p:nvSpPr>
        <p:spPr bwMode="auto">
          <a:xfrm>
            <a:off x="5548313" y="1604963"/>
            <a:ext cx="3341687" cy="4757737"/>
          </a:xfrm>
          <a:prstGeom prst="rect">
            <a:avLst/>
          </a:prstGeom>
          <a:noFill/>
          <a:ln w="12700">
            <a:noFill/>
            <a:miter lim="800000"/>
            <a:headEnd/>
            <a:tailEnd/>
          </a:ln>
        </p:spPr>
        <p:txBody>
          <a:bodyPr lIns="63500" tIns="25400" rIns="63500" bIns="25400">
            <a:spAutoFit/>
          </a:bodyPr>
          <a:lstStyle/>
          <a:p>
            <a:pPr defTabSz="762000">
              <a:lnSpc>
                <a:spcPct val="91000"/>
              </a:lnSpc>
            </a:pPr>
            <a:r>
              <a:rPr lang="en-US" altLang="ko-KR" sz="1400">
                <a:solidFill>
                  <a:schemeClr val="tx1"/>
                </a:solidFill>
              </a:rPr>
              <a:t>/ Origin of program is location 100</a:t>
            </a: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Load subtrahend to AC</a:t>
            </a: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Complement AC</a:t>
            </a:r>
          </a:p>
          <a:p>
            <a:pPr defTabSz="762000">
              <a:lnSpc>
                <a:spcPct val="91000"/>
              </a:lnSpc>
            </a:pPr>
            <a:endParaRPr lang="en-US" altLang="ko-KR" sz="1400">
              <a:solidFill>
                <a:schemeClr val="tx1"/>
              </a:solidFill>
            </a:endParaRP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Increment AC</a:t>
            </a: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Add minuend to AC</a:t>
            </a: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Store difference</a:t>
            </a:r>
          </a:p>
          <a:p>
            <a:pPr defTabSz="762000">
              <a:lnSpc>
                <a:spcPct val="91000"/>
              </a:lnSpc>
            </a:pPr>
            <a:endParaRPr lang="en-US" altLang="ko-KR" sz="1400">
              <a:solidFill>
                <a:schemeClr val="tx1"/>
              </a:solidFill>
            </a:endParaRP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Halt computer</a:t>
            </a: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Minuend</a:t>
            </a: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Subtrahend</a:t>
            </a: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Difference stored here</a:t>
            </a:r>
          </a:p>
          <a:p>
            <a:pPr defTabSz="762000">
              <a:lnSpc>
                <a:spcPct val="91000"/>
              </a:lnSpc>
            </a:pPr>
            <a:endParaRPr lang="en-US" altLang="ko-KR" sz="1400">
              <a:solidFill>
                <a:schemeClr val="tx1"/>
              </a:solidFill>
            </a:endParaRPr>
          </a:p>
          <a:p>
            <a:pPr defTabSz="762000">
              <a:lnSpc>
                <a:spcPct val="91000"/>
              </a:lnSpc>
            </a:pPr>
            <a:endParaRPr lang="en-US" altLang="ko-KR" sz="1400">
              <a:solidFill>
                <a:schemeClr val="tx1"/>
              </a:solidFill>
            </a:endParaRPr>
          </a:p>
          <a:p>
            <a:pPr defTabSz="762000">
              <a:lnSpc>
                <a:spcPct val="91000"/>
              </a:lnSpc>
            </a:pPr>
            <a:r>
              <a:rPr lang="en-US" altLang="ko-KR" sz="1400">
                <a:solidFill>
                  <a:schemeClr val="tx1"/>
                </a:solidFill>
              </a:rPr>
              <a:t>/ End of symbolic program</a:t>
            </a:r>
          </a:p>
        </p:txBody>
      </p:sp>
      <p:sp>
        <p:nvSpPr>
          <p:cNvPr id="14343" name="Rectangle 9"/>
          <p:cNvSpPr>
            <a:spLocks noChangeArrowheads="1"/>
          </p:cNvSpPr>
          <p:nvPr/>
        </p:nvSpPr>
        <p:spPr bwMode="auto">
          <a:xfrm>
            <a:off x="2451100" y="3225800"/>
            <a:ext cx="1104900" cy="2768600"/>
          </a:xfrm>
          <a:prstGeom prst="rect">
            <a:avLst/>
          </a:prstGeom>
          <a:noFill/>
          <a:ln w="12700">
            <a:noFill/>
            <a:miter lim="800000"/>
            <a:headEnd/>
            <a:tailEnd/>
          </a:ln>
        </p:spPr>
        <p:txBody>
          <a:bodyPr lIns="63500" tIns="25400" rIns="63500" bIns="25400">
            <a:spAutoFit/>
          </a:bodyPr>
          <a:lstStyle/>
          <a:p>
            <a:pPr defTabSz="762000">
              <a:lnSpc>
                <a:spcPct val="91000"/>
              </a:lnSpc>
            </a:pPr>
            <a:endParaRPr lang="en-US" altLang="ko-KR" sz="1400">
              <a:solidFill>
                <a:schemeClr val="tx1"/>
              </a:solidFill>
            </a:endParaRPr>
          </a:p>
          <a:p>
            <a:pPr defTabSz="762000">
              <a:lnSpc>
                <a:spcPct val="91000"/>
              </a:lnSpc>
            </a:pPr>
            <a:endParaRPr lang="en-US" altLang="ko-KR" sz="1400">
              <a:solidFill>
                <a:schemeClr val="tx1"/>
              </a:solidFill>
            </a:endParaRPr>
          </a:p>
          <a:p>
            <a:pPr defTabSz="762000">
              <a:lnSpc>
                <a:spcPct val="91000"/>
              </a:lnSpc>
            </a:pPr>
            <a:endParaRPr lang="en-US" altLang="ko-KR" sz="1400">
              <a:solidFill>
                <a:schemeClr val="tx1"/>
              </a:solidFill>
            </a:endParaRPr>
          </a:p>
          <a:p>
            <a:pPr defTabSz="762000">
              <a:lnSpc>
                <a:spcPct val="91000"/>
              </a:lnSpc>
            </a:pPr>
            <a:endParaRPr lang="en-US" altLang="ko-KR" sz="1400">
              <a:solidFill>
                <a:schemeClr val="tx1"/>
              </a:solidFill>
            </a:endParaRPr>
          </a:p>
          <a:p>
            <a:pPr defTabSz="762000">
              <a:lnSpc>
                <a:spcPct val="91000"/>
              </a:lnSpc>
            </a:pPr>
            <a:endParaRPr lang="en-US" altLang="ko-KR" sz="1400">
              <a:solidFill>
                <a:schemeClr val="tx1"/>
              </a:solidFill>
            </a:endParaRPr>
          </a:p>
          <a:p>
            <a:pPr defTabSz="762000">
              <a:lnSpc>
                <a:spcPct val="91000"/>
              </a:lnSpc>
            </a:pPr>
            <a:endParaRPr lang="en-US" altLang="ko-KR" sz="1400">
              <a:solidFill>
                <a:schemeClr val="tx1"/>
              </a:solidFill>
            </a:endParaRPr>
          </a:p>
          <a:p>
            <a:pPr defTabSz="762000">
              <a:lnSpc>
                <a:spcPct val="91000"/>
              </a:lnSpc>
            </a:pPr>
            <a:endParaRPr lang="en-US" altLang="ko-KR" sz="1400">
              <a:solidFill>
                <a:schemeClr val="tx1"/>
              </a:solidFill>
            </a:endParaRPr>
          </a:p>
          <a:p>
            <a:pPr defTabSz="762000">
              <a:lnSpc>
                <a:spcPct val="91000"/>
              </a:lnSpc>
            </a:pPr>
            <a:r>
              <a:rPr lang="en-US" altLang="ko-KR" sz="3200">
                <a:solidFill>
                  <a:schemeClr val="tx1"/>
                </a:solidFill>
              </a:rPr>
              <a:t>MIN,</a:t>
            </a:r>
          </a:p>
          <a:p>
            <a:pPr defTabSz="762000">
              <a:lnSpc>
                <a:spcPct val="91000"/>
              </a:lnSpc>
            </a:pPr>
            <a:r>
              <a:rPr lang="en-US" altLang="ko-KR" sz="3200">
                <a:solidFill>
                  <a:schemeClr val="tx1"/>
                </a:solidFill>
              </a:rPr>
              <a:t>SUB,</a:t>
            </a:r>
          </a:p>
          <a:p>
            <a:pPr defTabSz="762000">
              <a:lnSpc>
                <a:spcPct val="91000"/>
              </a:lnSpc>
            </a:pPr>
            <a:r>
              <a:rPr lang="en-US" altLang="ko-KR" sz="3200">
                <a:solidFill>
                  <a:schemeClr val="tx1"/>
                </a:solidFill>
              </a:rPr>
              <a:t>DIF,</a:t>
            </a:r>
          </a:p>
        </p:txBody>
      </p:sp>
      <p:sp>
        <p:nvSpPr>
          <p:cNvPr id="14344" name="Rectangle 11"/>
          <p:cNvSpPr>
            <a:spLocks noChangeArrowheads="1"/>
          </p:cNvSpPr>
          <p:nvPr/>
        </p:nvSpPr>
        <p:spPr bwMode="auto">
          <a:xfrm>
            <a:off x="2476500" y="1409700"/>
            <a:ext cx="6464300" cy="5065713"/>
          </a:xfrm>
          <a:prstGeom prst="rect">
            <a:avLst/>
          </a:prstGeom>
          <a:noFill/>
          <a:ln w="12700">
            <a:solidFill>
              <a:schemeClr val="tx1"/>
            </a:solidFill>
            <a:miter lim="800000"/>
            <a:headEnd/>
            <a:tailEnd/>
          </a:ln>
        </p:spPr>
        <p:txBody>
          <a:bodyPr wrap="none" anchor="ctr"/>
          <a:lstStyle/>
          <a:p>
            <a:endParaRPr lang="en-US"/>
          </a:p>
        </p:txBody>
      </p:sp>
      <p:sp>
        <p:nvSpPr>
          <p:cNvPr id="14345" name="Rectangle 12"/>
          <p:cNvSpPr>
            <a:spLocks noChangeArrowheads="1"/>
          </p:cNvSpPr>
          <p:nvPr/>
        </p:nvSpPr>
        <p:spPr bwMode="auto">
          <a:xfrm>
            <a:off x="6570663" y="0"/>
            <a:ext cx="2573337" cy="280988"/>
          </a:xfrm>
          <a:prstGeom prst="rect">
            <a:avLst/>
          </a:prstGeom>
          <a:noFill/>
          <a:ln w="12700">
            <a:noFill/>
            <a:miter lim="800000"/>
            <a:headEnd/>
            <a:tailEnd/>
          </a:ln>
        </p:spPr>
        <p:txBody>
          <a:bodyPr wrap="none" lIns="90488" tIns="44450" rIns="90488" bIns="44450">
            <a:spAutoFit/>
          </a:bodyPr>
          <a:lstStyle/>
          <a:p>
            <a:pPr marL="571500" lvl="1" algn="r" defTabSz="762000"/>
            <a:r>
              <a:rPr lang="en-US" altLang="ko-KR" sz="1400" i="1">
                <a:solidFill>
                  <a:schemeClr val="tx1"/>
                </a:solidFill>
              </a:rPr>
              <a:t>Assembly Language  </a:t>
            </a:r>
          </a:p>
        </p:txBody>
      </p:sp>
      <p:sp>
        <p:nvSpPr>
          <p:cNvPr id="9230" name="Text Box 14"/>
          <p:cNvSpPr txBox="1">
            <a:spLocks noChangeArrowheads="1"/>
          </p:cNvSpPr>
          <p:nvPr/>
        </p:nvSpPr>
        <p:spPr bwMode="auto">
          <a:xfrm>
            <a:off x="177800" y="1128713"/>
            <a:ext cx="2209800" cy="2419350"/>
          </a:xfrm>
          <a:prstGeom prst="rect">
            <a:avLst/>
          </a:prstGeom>
          <a:noFill/>
          <a:ln w="12700">
            <a:noFill/>
            <a:miter lim="800000"/>
            <a:headEnd/>
            <a:tailEnd/>
          </a:ln>
          <a:effectLst/>
        </p:spPr>
        <p:txBody>
          <a:bodyPr>
            <a:spAutoFit/>
          </a:bodyPr>
          <a:lstStyle/>
          <a:p>
            <a:pPr algn="just">
              <a:spcBef>
                <a:spcPct val="50000"/>
              </a:spcBef>
              <a:defRPr/>
            </a:pPr>
            <a:r>
              <a:rPr lang="en-US" sz="2400" dirty="0">
                <a:solidFill>
                  <a:schemeClr val="accent1">
                    <a:lumMod val="60000"/>
                    <a:lumOff val="40000"/>
                  </a:schemeClr>
                </a:solidFill>
              </a:rPr>
              <a:t>First line is pseudo-instr., next six  lines machine instr., last four lines pseudo-instr.</a:t>
            </a:r>
          </a:p>
        </p:txBody>
      </p:sp>
      <p:sp>
        <p:nvSpPr>
          <p:cNvPr id="9231" name="Text Box 15"/>
          <p:cNvSpPr txBox="1">
            <a:spLocks noChangeArrowheads="1"/>
          </p:cNvSpPr>
          <p:nvPr/>
        </p:nvSpPr>
        <p:spPr bwMode="auto">
          <a:xfrm>
            <a:off x="190500" y="3517900"/>
            <a:ext cx="2235200" cy="3084513"/>
          </a:xfrm>
          <a:prstGeom prst="rect">
            <a:avLst/>
          </a:prstGeom>
          <a:noFill/>
          <a:ln w="12700">
            <a:noFill/>
            <a:miter lim="800000"/>
            <a:headEnd/>
            <a:tailEnd/>
          </a:ln>
          <a:effectLst/>
        </p:spPr>
        <p:txBody>
          <a:bodyPr>
            <a:spAutoFit/>
          </a:bodyPr>
          <a:lstStyle/>
          <a:p>
            <a:pPr algn="just">
              <a:spcBef>
                <a:spcPct val="50000"/>
              </a:spcBef>
              <a:defRPr/>
            </a:pPr>
            <a:r>
              <a:rPr lang="en-US" sz="2400" dirty="0">
                <a:solidFill>
                  <a:schemeClr val="bg2">
                    <a:lumMod val="60000"/>
                    <a:lumOff val="40000"/>
                  </a:schemeClr>
                </a:solidFill>
              </a:rPr>
              <a:t>First column is  label field (Symbolic address), second is instr. Field and 3</a:t>
            </a:r>
            <a:r>
              <a:rPr lang="en-US" sz="2400" baseline="30000" dirty="0">
                <a:solidFill>
                  <a:schemeClr val="bg2">
                    <a:lumMod val="60000"/>
                    <a:lumOff val="40000"/>
                  </a:schemeClr>
                </a:solidFill>
              </a:rPr>
              <a:t>rd</a:t>
            </a:r>
            <a:r>
              <a:rPr lang="en-US" sz="2400" dirty="0">
                <a:solidFill>
                  <a:schemeClr val="bg2">
                    <a:lumMod val="60000"/>
                    <a:lumOff val="40000"/>
                  </a:schemeClr>
                </a:solidFill>
              </a:rPr>
              <a:t> is comment field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71525" y="295275"/>
            <a:ext cx="7710488" cy="417513"/>
          </a:xfrm>
          <a:noFill/>
        </p:spPr>
        <p:txBody>
          <a:bodyPr anchor="ctr"/>
          <a:lstStyle/>
          <a:p>
            <a:r>
              <a:rPr lang="en-US" altLang="ko-KR" sz="2800" smtClean="0"/>
              <a:t>TRANSLATION  TO  BINARY</a:t>
            </a:r>
          </a:p>
        </p:txBody>
      </p:sp>
      <p:sp>
        <p:nvSpPr>
          <p:cNvPr id="15363" name="Rectangle 3"/>
          <p:cNvSpPr>
            <a:spLocks noChangeArrowheads="1"/>
          </p:cNvSpPr>
          <p:nvPr/>
        </p:nvSpPr>
        <p:spPr bwMode="auto">
          <a:xfrm>
            <a:off x="4949825" y="2443163"/>
            <a:ext cx="966788" cy="2582862"/>
          </a:xfrm>
          <a:prstGeom prst="rect">
            <a:avLst/>
          </a:prstGeom>
          <a:noFill/>
          <a:ln w="25400">
            <a:noFill/>
            <a:miter lim="800000"/>
            <a:headEnd/>
            <a:tailEnd/>
          </a:ln>
        </p:spPr>
        <p:txBody>
          <a:bodyPr wrap="none" lIns="63500" tIns="25400" rIns="63500" bIns="25400">
            <a:spAutoFit/>
          </a:bodyPr>
          <a:lstStyle/>
          <a:p>
            <a:pPr defTabSz="762000">
              <a:lnSpc>
                <a:spcPct val="100000"/>
              </a:lnSpc>
            </a:pPr>
            <a:r>
              <a:rPr lang="en-US" altLang="ko-KR" sz="1400">
                <a:solidFill>
                  <a:schemeClr val="tx1"/>
                </a:solidFill>
              </a:rPr>
              <a:t>ORG  100</a:t>
            </a:r>
          </a:p>
          <a:p>
            <a:pPr defTabSz="762000">
              <a:lnSpc>
                <a:spcPct val="100000"/>
              </a:lnSpc>
            </a:pPr>
            <a:r>
              <a:rPr lang="en-US" altLang="ko-KR" sz="1400">
                <a:solidFill>
                  <a:schemeClr val="tx1"/>
                </a:solidFill>
              </a:rPr>
              <a:t>LDA  SUB</a:t>
            </a:r>
          </a:p>
          <a:p>
            <a:pPr defTabSz="762000">
              <a:lnSpc>
                <a:spcPct val="100000"/>
              </a:lnSpc>
            </a:pPr>
            <a:r>
              <a:rPr lang="en-US" altLang="ko-KR" sz="1400">
                <a:solidFill>
                  <a:schemeClr val="tx1"/>
                </a:solidFill>
              </a:rPr>
              <a:t>CMA</a:t>
            </a:r>
          </a:p>
          <a:p>
            <a:pPr defTabSz="762000">
              <a:lnSpc>
                <a:spcPct val="100000"/>
              </a:lnSpc>
            </a:pPr>
            <a:r>
              <a:rPr lang="en-US" altLang="ko-KR" sz="1400">
                <a:solidFill>
                  <a:schemeClr val="tx1"/>
                </a:solidFill>
              </a:rPr>
              <a:t>INC</a:t>
            </a:r>
          </a:p>
          <a:p>
            <a:pPr defTabSz="762000">
              <a:lnSpc>
                <a:spcPct val="100000"/>
              </a:lnSpc>
            </a:pPr>
            <a:r>
              <a:rPr lang="en-US" altLang="ko-KR" sz="1400">
                <a:solidFill>
                  <a:schemeClr val="tx1"/>
                </a:solidFill>
              </a:rPr>
              <a:t>ADD  MIN</a:t>
            </a:r>
          </a:p>
          <a:p>
            <a:pPr defTabSz="762000">
              <a:lnSpc>
                <a:spcPct val="100000"/>
              </a:lnSpc>
            </a:pPr>
            <a:r>
              <a:rPr lang="en-US" altLang="ko-KR" sz="1400">
                <a:solidFill>
                  <a:schemeClr val="tx1"/>
                </a:solidFill>
              </a:rPr>
              <a:t>STA  DIF</a:t>
            </a:r>
          </a:p>
          <a:p>
            <a:pPr defTabSz="762000">
              <a:lnSpc>
                <a:spcPct val="100000"/>
              </a:lnSpc>
            </a:pPr>
            <a:r>
              <a:rPr lang="en-US" altLang="ko-KR" sz="1400">
                <a:solidFill>
                  <a:schemeClr val="tx1"/>
                </a:solidFill>
              </a:rPr>
              <a:t>HLT</a:t>
            </a:r>
          </a:p>
          <a:p>
            <a:pPr defTabSz="762000">
              <a:lnSpc>
                <a:spcPct val="100000"/>
              </a:lnSpc>
            </a:pPr>
            <a:r>
              <a:rPr lang="en-US" altLang="ko-KR" sz="1400">
                <a:solidFill>
                  <a:schemeClr val="tx1"/>
                </a:solidFill>
              </a:rPr>
              <a:t>DEC  83</a:t>
            </a:r>
          </a:p>
          <a:p>
            <a:pPr defTabSz="762000">
              <a:lnSpc>
                <a:spcPct val="100000"/>
              </a:lnSpc>
            </a:pPr>
            <a:r>
              <a:rPr lang="en-US" altLang="ko-KR" sz="1400">
                <a:solidFill>
                  <a:schemeClr val="tx1"/>
                </a:solidFill>
              </a:rPr>
              <a:t>DEC  -23</a:t>
            </a:r>
          </a:p>
          <a:p>
            <a:pPr defTabSz="762000">
              <a:lnSpc>
                <a:spcPct val="100000"/>
              </a:lnSpc>
            </a:pPr>
            <a:r>
              <a:rPr lang="en-US" altLang="ko-KR" sz="1400">
                <a:solidFill>
                  <a:schemeClr val="tx1"/>
                </a:solidFill>
              </a:rPr>
              <a:t>HEX  0</a:t>
            </a:r>
          </a:p>
          <a:p>
            <a:pPr defTabSz="762000">
              <a:lnSpc>
                <a:spcPct val="100000"/>
              </a:lnSpc>
            </a:pPr>
            <a:r>
              <a:rPr lang="en-US" altLang="ko-KR" sz="1400">
                <a:solidFill>
                  <a:schemeClr val="tx1"/>
                </a:solidFill>
              </a:rPr>
              <a:t>END</a:t>
            </a:r>
          </a:p>
          <a:p>
            <a:pPr defTabSz="762000" latinLnBrk="1"/>
            <a:endParaRPr lang="en-US" altLang="ko-KR" sz="1400">
              <a:solidFill>
                <a:schemeClr val="tx1"/>
              </a:solidFill>
            </a:endParaRPr>
          </a:p>
        </p:txBody>
      </p:sp>
      <p:sp>
        <p:nvSpPr>
          <p:cNvPr id="15364" name="Rectangle 4"/>
          <p:cNvSpPr>
            <a:spLocks noChangeArrowheads="1"/>
          </p:cNvSpPr>
          <p:nvPr/>
        </p:nvSpPr>
        <p:spPr bwMode="auto">
          <a:xfrm>
            <a:off x="3746500" y="2443163"/>
            <a:ext cx="552450" cy="2193925"/>
          </a:xfrm>
          <a:prstGeom prst="rect">
            <a:avLst/>
          </a:prstGeom>
          <a:noFill/>
          <a:ln w="25400">
            <a:noFill/>
            <a:miter lim="800000"/>
            <a:headEnd/>
            <a:tailEnd/>
          </a:ln>
        </p:spPr>
        <p:txBody>
          <a:bodyPr wrap="none" lIns="63500" tIns="25400" rIns="63500" bIns="25400">
            <a:spAutoFit/>
          </a:bodyPr>
          <a:lstStyle/>
          <a:p>
            <a:pPr defTabSz="762000">
              <a:lnSpc>
                <a:spcPct val="101000"/>
              </a:lnSpc>
            </a:pPr>
            <a:endParaRPr lang="en-US" altLang="ko-KR" sz="1400">
              <a:solidFill>
                <a:schemeClr val="tx1"/>
              </a:solidFill>
            </a:endParaRPr>
          </a:p>
          <a:p>
            <a:pPr defTabSz="762000">
              <a:lnSpc>
                <a:spcPct val="101000"/>
              </a:lnSpc>
            </a:pPr>
            <a:endParaRPr lang="en-US" altLang="ko-KR" sz="1400">
              <a:solidFill>
                <a:schemeClr val="tx1"/>
              </a:solidFill>
            </a:endParaRPr>
          </a:p>
          <a:p>
            <a:pPr defTabSz="762000">
              <a:lnSpc>
                <a:spcPct val="101000"/>
              </a:lnSpc>
            </a:pPr>
            <a:endParaRPr lang="en-US" altLang="ko-KR" sz="1400">
              <a:solidFill>
                <a:schemeClr val="tx1"/>
              </a:solidFill>
            </a:endParaRPr>
          </a:p>
          <a:p>
            <a:pPr defTabSz="762000">
              <a:lnSpc>
                <a:spcPct val="101000"/>
              </a:lnSpc>
            </a:pPr>
            <a:endParaRPr lang="en-US" altLang="ko-KR" sz="1400">
              <a:solidFill>
                <a:schemeClr val="tx1"/>
              </a:solidFill>
            </a:endParaRPr>
          </a:p>
          <a:p>
            <a:pPr defTabSz="762000">
              <a:lnSpc>
                <a:spcPct val="101000"/>
              </a:lnSpc>
            </a:pPr>
            <a:endParaRPr lang="en-US" altLang="ko-KR" sz="1400">
              <a:solidFill>
                <a:schemeClr val="tx1"/>
              </a:solidFill>
            </a:endParaRPr>
          </a:p>
          <a:p>
            <a:pPr defTabSz="762000">
              <a:lnSpc>
                <a:spcPct val="101000"/>
              </a:lnSpc>
            </a:pPr>
            <a:endParaRPr lang="en-US" altLang="ko-KR" sz="1400">
              <a:solidFill>
                <a:schemeClr val="tx1"/>
              </a:solidFill>
            </a:endParaRPr>
          </a:p>
          <a:p>
            <a:pPr defTabSz="762000">
              <a:lnSpc>
                <a:spcPct val="101000"/>
              </a:lnSpc>
            </a:pPr>
            <a:endParaRPr lang="en-US" altLang="ko-KR" sz="1400">
              <a:solidFill>
                <a:schemeClr val="tx1"/>
              </a:solidFill>
            </a:endParaRPr>
          </a:p>
          <a:p>
            <a:pPr defTabSz="762000">
              <a:lnSpc>
                <a:spcPct val="101000"/>
              </a:lnSpc>
            </a:pPr>
            <a:r>
              <a:rPr lang="en-US" altLang="ko-KR" sz="1400">
                <a:solidFill>
                  <a:schemeClr val="tx1"/>
                </a:solidFill>
              </a:rPr>
              <a:t>MIN,</a:t>
            </a:r>
          </a:p>
          <a:p>
            <a:pPr defTabSz="762000">
              <a:lnSpc>
                <a:spcPct val="101000"/>
              </a:lnSpc>
            </a:pPr>
            <a:r>
              <a:rPr lang="en-US" altLang="ko-KR" sz="1400">
                <a:solidFill>
                  <a:schemeClr val="tx1"/>
                </a:solidFill>
              </a:rPr>
              <a:t>SUB,</a:t>
            </a:r>
          </a:p>
          <a:p>
            <a:pPr defTabSz="762000">
              <a:lnSpc>
                <a:spcPct val="101000"/>
              </a:lnSpc>
            </a:pPr>
            <a:r>
              <a:rPr lang="en-US" altLang="ko-KR" sz="1400">
                <a:solidFill>
                  <a:schemeClr val="tx1"/>
                </a:solidFill>
              </a:rPr>
              <a:t>DIF,</a:t>
            </a:r>
          </a:p>
        </p:txBody>
      </p:sp>
      <p:sp>
        <p:nvSpPr>
          <p:cNvPr id="15365" name="Rectangle 5"/>
          <p:cNvSpPr>
            <a:spLocks noChangeArrowheads="1"/>
          </p:cNvSpPr>
          <p:nvPr/>
        </p:nvSpPr>
        <p:spPr bwMode="auto">
          <a:xfrm>
            <a:off x="1801813" y="2443163"/>
            <a:ext cx="1298575" cy="2193925"/>
          </a:xfrm>
          <a:prstGeom prst="rect">
            <a:avLst/>
          </a:prstGeom>
          <a:noFill/>
          <a:ln w="25400">
            <a:noFill/>
            <a:miter lim="800000"/>
            <a:headEnd/>
            <a:tailEnd/>
          </a:ln>
        </p:spPr>
        <p:txBody>
          <a:bodyPr wrap="none" lIns="63500" tIns="25400" rIns="63500" bIns="25400">
            <a:spAutoFit/>
          </a:bodyPr>
          <a:lstStyle/>
          <a:p>
            <a:pPr defTabSz="762000">
              <a:lnSpc>
                <a:spcPct val="101000"/>
              </a:lnSpc>
            </a:pPr>
            <a:endParaRPr lang="en-US" altLang="ko-KR" sz="1400">
              <a:solidFill>
                <a:schemeClr val="tx1"/>
              </a:solidFill>
            </a:endParaRPr>
          </a:p>
          <a:p>
            <a:pPr defTabSz="762000">
              <a:lnSpc>
                <a:spcPct val="101000"/>
              </a:lnSpc>
            </a:pPr>
            <a:r>
              <a:rPr lang="en-US" altLang="ko-KR" sz="1400">
                <a:solidFill>
                  <a:schemeClr val="tx1"/>
                </a:solidFill>
              </a:rPr>
              <a:t>100         2107</a:t>
            </a:r>
          </a:p>
          <a:p>
            <a:pPr defTabSz="762000">
              <a:lnSpc>
                <a:spcPct val="101000"/>
              </a:lnSpc>
            </a:pPr>
            <a:r>
              <a:rPr lang="en-US" altLang="ko-KR" sz="1400">
                <a:solidFill>
                  <a:schemeClr val="tx1"/>
                </a:solidFill>
              </a:rPr>
              <a:t>101         7200</a:t>
            </a:r>
          </a:p>
          <a:p>
            <a:pPr defTabSz="762000">
              <a:lnSpc>
                <a:spcPct val="101000"/>
              </a:lnSpc>
            </a:pPr>
            <a:r>
              <a:rPr lang="en-US" altLang="ko-KR" sz="1400">
                <a:solidFill>
                  <a:schemeClr val="tx1"/>
                </a:solidFill>
              </a:rPr>
              <a:t>102         7020</a:t>
            </a:r>
          </a:p>
          <a:p>
            <a:pPr defTabSz="762000">
              <a:lnSpc>
                <a:spcPct val="101000"/>
              </a:lnSpc>
            </a:pPr>
            <a:r>
              <a:rPr lang="en-US" altLang="ko-KR" sz="1400">
                <a:solidFill>
                  <a:schemeClr val="tx1"/>
                </a:solidFill>
              </a:rPr>
              <a:t>103         1106</a:t>
            </a:r>
          </a:p>
          <a:p>
            <a:pPr defTabSz="762000">
              <a:lnSpc>
                <a:spcPct val="101000"/>
              </a:lnSpc>
            </a:pPr>
            <a:r>
              <a:rPr lang="en-US" altLang="ko-KR" sz="1400">
                <a:solidFill>
                  <a:schemeClr val="tx1"/>
                </a:solidFill>
              </a:rPr>
              <a:t>104         3108</a:t>
            </a:r>
          </a:p>
          <a:p>
            <a:pPr defTabSz="762000">
              <a:lnSpc>
                <a:spcPct val="101000"/>
              </a:lnSpc>
            </a:pPr>
            <a:r>
              <a:rPr lang="en-US" altLang="ko-KR" sz="1400">
                <a:solidFill>
                  <a:schemeClr val="tx1"/>
                </a:solidFill>
              </a:rPr>
              <a:t>105         7001</a:t>
            </a:r>
          </a:p>
          <a:p>
            <a:pPr defTabSz="762000">
              <a:lnSpc>
                <a:spcPct val="101000"/>
              </a:lnSpc>
            </a:pPr>
            <a:r>
              <a:rPr lang="en-US" altLang="ko-KR" sz="1400">
                <a:solidFill>
                  <a:schemeClr val="tx1"/>
                </a:solidFill>
              </a:rPr>
              <a:t>106         0053</a:t>
            </a:r>
          </a:p>
          <a:p>
            <a:pPr defTabSz="762000">
              <a:lnSpc>
                <a:spcPct val="101000"/>
              </a:lnSpc>
            </a:pPr>
            <a:r>
              <a:rPr lang="en-US" altLang="ko-KR" sz="1400">
                <a:solidFill>
                  <a:schemeClr val="tx1"/>
                </a:solidFill>
              </a:rPr>
              <a:t>107         FFE9</a:t>
            </a:r>
          </a:p>
          <a:p>
            <a:pPr defTabSz="762000">
              <a:lnSpc>
                <a:spcPct val="101000"/>
              </a:lnSpc>
            </a:pPr>
            <a:r>
              <a:rPr lang="en-US" altLang="ko-KR" sz="1400">
                <a:solidFill>
                  <a:schemeClr val="tx1"/>
                </a:solidFill>
              </a:rPr>
              <a:t>108         0000</a:t>
            </a:r>
          </a:p>
        </p:txBody>
      </p:sp>
      <p:sp>
        <p:nvSpPr>
          <p:cNvPr id="15366" name="Rectangle 6"/>
          <p:cNvSpPr>
            <a:spLocks noChangeArrowheads="1"/>
          </p:cNvSpPr>
          <p:nvPr/>
        </p:nvSpPr>
        <p:spPr bwMode="auto">
          <a:xfrm>
            <a:off x="3956050" y="2066925"/>
            <a:ext cx="1697038" cy="265113"/>
          </a:xfrm>
          <a:prstGeom prst="rect">
            <a:avLst/>
          </a:prstGeom>
          <a:noFill/>
          <a:ln w="25400">
            <a:noFill/>
            <a:miter lim="800000"/>
            <a:headEnd/>
            <a:tailEnd/>
          </a:ln>
        </p:spPr>
        <p:txBody>
          <a:bodyPr wrap="none" lIns="63500" tIns="25400" rIns="63500" bIns="25400">
            <a:spAutoFit/>
          </a:bodyPr>
          <a:lstStyle/>
          <a:p>
            <a:pPr defTabSz="762000">
              <a:lnSpc>
                <a:spcPct val="101000"/>
              </a:lnSpc>
            </a:pPr>
            <a:r>
              <a:rPr lang="en-US" altLang="ko-KR" sz="1400" i="1">
                <a:solidFill>
                  <a:schemeClr val="tx1"/>
                </a:solidFill>
              </a:rPr>
              <a:t>Symbolic Program</a:t>
            </a:r>
          </a:p>
        </p:txBody>
      </p:sp>
      <p:sp>
        <p:nvSpPr>
          <p:cNvPr id="15367" name="Rectangle 7"/>
          <p:cNvSpPr>
            <a:spLocks noChangeArrowheads="1"/>
          </p:cNvSpPr>
          <p:nvPr/>
        </p:nvSpPr>
        <p:spPr bwMode="auto">
          <a:xfrm>
            <a:off x="1625600" y="2138363"/>
            <a:ext cx="1679575" cy="265112"/>
          </a:xfrm>
          <a:prstGeom prst="rect">
            <a:avLst/>
          </a:prstGeom>
          <a:noFill/>
          <a:ln w="25400">
            <a:noFill/>
            <a:miter lim="800000"/>
            <a:headEnd/>
            <a:tailEnd/>
          </a:ln>
        </p:spPr>
        <p:txBody>
          <a:bodyPr wrap="none" lIns="63500" tIns="25400" rIns="63500" bIns="25400">
            <a:spAutoFit/>
          </a:bodyPr>
          <a:lstStyle/>
          <a:p>
            <a:pPr defTabSz="762000">
              <a:lnSpc>
                <a:spcPct val="101000"/>
              </a:lnSpc>
            </a:pPr>
            <a:r>
              <a:rPr lang="en-US" altLang="ko-KR" sz="1400" i="1">
                <a:solidFill>
                  <a:schemeClr val="tx1"/>
                </a:solidFill>
              </a:rPr>
              <a:t>Location   Content</a:t>
            </a:r>
          </a:p>
        </p:txBody>
      </p:sp>
      <p:sp>
        <p:nvSpPr>
          <p:cNvPr id="15368" name="Rectangle 8"/>
          <p:cNvSpPr>
            <a:spLocks noChangeArrowheads="1"/>
          </p:cNvSpPr>
          <p:nvPr/>
        </p:nvSpPr>
        <p:spPr bwMode="auto">
          <a:xfrm>
            <a:off x="1592263" y="1887538"/>
            <a:ext cx="1703387" cy="265112"/>
          </a:xfrm>
          <a:prstGeom prst="rect">
            <a:avLst/>
          </a:prstGeom>
          <a:noFill/>
          <a:ln w="25400">
            <a:noFill/>
            <a:miter lim="800000"/>
            <a:headEnd/>
            <a:tailEnd/>
          </a:ln>
        </p:spPr>
        <p:txBody>
          <a:bodyPr wrap="none" lIns="63500" tIns="25400" rIns="63500" bIns="25400">
            <a:spAutoFit/>
          </a:bodyPr>
          <a:lstStyle/>
          <a:p>
            <a:pPr defTabSz="762000">
              <a:lnSpc>
                <a:spcPct val="101000"/>
              </a:lnSpc>
            </a:pPr>
            <a:r>
              <a:rPr lang="en-US" altLang="ko-KR" sz="1400" i="1">
                <a:solidFill>
                  <a:schemeClr val="tx1"/>
                </a:solidFill>
              </a:rPr>
              <a:t>Hexadecimal Code</a:t>
            </a:r>
          </a:p>
        </p:txBody>
      </p:sp>
      <p:sp>
        <p:nvSpPr>
          <p:cNvPr id="15369" name="Rectangle 9"/>
          <p:cNvSpPr>
            <a:spLocks noChangeArrowheads="1"/>
          </p:cNvSpPr>
          <p:nvPr/>
        </p:nvSpPr>
        <p:spPr bwMode="auto">
          <a:xfrm>
            <a:off x="1476375" y="1890713"/>
            <a:ext cx="4675188" cy="2987675"/>
          </a:xfrm>
          <a:prstGeom prst="rect">
            <a:avLst/>
          </a:prstGeom>
          <a:noFill/>
          <a:ln w="25400">
            <a:solidFill>
              <a:schemeClr val="tx1"/>
            </a:solidFill>
            <a:miter lim="800000"/>
            <a:headEnd/>
            <a:tailEnd/>
          </a:ln>
        </p:spPr>
        <p:txBody>
          <a:bodyPr wrap="none" anchor="ctr"/>
          <a:lstStyle/>
          <a:p>
            <a:endParaRPr lang="en-US"/>
          </a:p>
        </p:txBody>
      </p:sp>
      <p:sp>
        <p:nvSpPr>
          <p:cNvPr id="15370" name="Line 10"/>
          <p:cNvSpPr>
            <a:spLocks noChangeShapeType="1"/>
          </p:cNvSpPr>
          <p:nvPr/>
        </p:nvSpPr>
        <p:spPr bwMode="auto">
          <a:xfrm>
            <a:off x="1466850" y="2408238"/>
            <a:ext cx="4694238" cy="0"/>
          </a:xfrm>
          <a:prstGeom prst="line">
            <a:avLst/>
          </a:prstGeom>
          <a:noFill/>
          <a:ln w="25400">
            <a:solidFill>
              <a:schemeClr val="tx1"/>
            </a:solidFill>
            <a:round/>
            <a:headEnd/>
            <a:tailEnd/>
          </a:ln>
        </p:spPr>
        <p:txBody>
          <a:bodyPr wrap="none" anchor="ctr"/>
          <a:lstStyle/>
          <a:p>
            <a:endParaRPr lang="en-IN"/>
          </a:p>
        </p:txBody>
      </p:sp>
      <p:sp>
        <p:nvSpPr>
          <p:cNvPr id="15371" name="Line 11"/>
          <p:cNvSpPr>
            <a:spLocks noChangeShapeType="1"/>
          </p:cNvSpPr>
          <p:nvPr/>
        </p:nvSpPr>
        <p:spPr bwMode="auto">
          <a:xfrm>
            <a:off x="3486150" y="1917700"/>
            <a:ext cx="0" cy="2951163"/>
          </a:xfrm>
          <a:prstGeom prst="line">
            <a:avLst/>
          </a:prstGeom>
          <a:noFill/>
          <a:ln w="25400">
            <a:solidFill>
              <a:schemeClr val="tx1"/>
            </a:solidFill>
            <a:round/>
            <a:headEnd/>
            <a:tailEnd/>
          </a:ln>
        </p:spPr>
        <p:txBody>
          <a:bodyPr wrap="none" anchor="ctr"/>
          <a:lstStyle/>
          <a:p>
            <a:endParaRPr lang="en-IN"/>
          </a:p>
        </p:txBody>
      </p:sp>
      <p:sp>
        <p:nvSpPr>
          <p:cNvPr id="15372" name="Line 12"/>
          <p:cNvSpPr>
            <a:spLocks noChangeShapeType="1"/>
          </p:cNvSpPr>
          <p:nvPr/>
        </p:nvSpPr>
        <p:spPr bwMode="auto">
          <a:xfrm>
            <a:off x="1485900" y="2149475"/>
            <a:ext cx="2009775" cy="0"/>
          </a:xfrm>
          <a:prstGeom prst="line">
            <a:avLst/>
          </a:prstGeom>
          <a:noFill/>
          <a:ln w="25400">
            <a:solidFill>
              <a:schemeClr val="tx1"/>
            </a:solidFill>
            <a:round/>
            <a:headEnd/>
            <a:tailEnd/>
          </a:ln>
        </p:spPr>
        <p:txBody>
          <a:bodyPr wrap="none" anchor="ctr"/>
          <a:lstStyle/>
          <a:p>
            <a:endParaRPr lang="en-IN"/>
          </a:p>
        </p:txBody>
      </p:sp>
      <p:sp>
        <p:nvSpPr>
          <p:cNvPr id="15373" name="Rectangle 13"/>
          <p:cNvSpPr>
            <a:spLocks noChangeArrowheads="1"/>
          </p:cNvSpPr>
          <p:nvPr/>
        </p:nvSpPr>
        <p:spPr bwMode="auto">
          <a:xfrm>
            <a:off x="6437313" y="0"/>
            <a:ext cx="2573337" cy="280988"/>
          </a:xfrm>
          <a:prstGeom prst="rect">
            <a:avLst/>
          </a:prstGeom>
          <a:noFill/>
          <a:ln w="12700">
            <a:noFill/>
            <a:miter lim="800000"/>
            <a:headEnd/>
            <a:tailEnd/>
          </a:ln>
        </p:spPr>
        <p:txBody>
          <a:bodyPr wrap="none" lIns="90488" tIns="44450" rIns="90488" bIns="44450">
            <a:spAutoFit/>
          </a:bodyPr>
          <a:lstStyle/>
          <a:p>
            <a:pPr marL="571500" lvl="1" algn="r" defTabSz="762000"/>
            <a:r>
              <a:rPr lang="en-US" altLang="ko-KR" sz="1400" i="1">
                <a:solidFill>
                  <a:schemeClr val="tx1"/>
                </a:solidFill>
              </a:rPr>
              <a:t>Assembly Language  </a:t>
            </a:r>
          </a:p>
        </p:txBody>
      </p:sp>
      <p:sp>
        <p:nvSpPr>
          <p:cNvPr id="15374" name="Text Box 14"/>
          <p:cNvSpPr txBox="1">
            <a:spLocks noChangeArrowheads="1"/>
          </p:cNvSpPr>
          <p:nvPr/>
        </p:nvSpPr>
        <p:spPr bwMode="auto">
          <a:xfrm>
            <a:off x="1384300" y="5422900"/>
            <a:ext cx="3505200" cy="339725"/>
          </a:xfrm>
          <a:prstGeom prst="rect">
            <a:avLst/>
          </a:prstGeom>
          <a:noFill/>
          <a:ln w="12700">
            <a:noFill/>
            <a:miter lim="800000"/>
            <a:headEnd/>
            <a:tailEnd/>
          </a:ln>
        </p:spPr>
        <p:txBody>
          <a:bodyPr>
            <a:spAutoFit/>
          </a:bodyPr>
          <a:lstStyle/>
          <a:p>
            <a:pPr>
              <a:spcBef>
                <a:spcPct val="50000"/>
              </a:spcBef>
            </a:pPr>
            <a:r>
              <a:rPr lang="en-US"/>
              <a:t>What will be the binary code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Address Symbol Table</a:t>
            </a:r>
          </a:p>
        </p:txBody>
      </p:sp>
      <p:sp>
        <p:nvSpPr>
          <p:cNvPr id="16387" name="Rectangle 3"/>
          <p:cNvSpPr>
            <a:spLocks noGrp="1" noChangeArrowheads="1"/>
          </p:cNvSpPr>
          <p:nvPr>
            <p:ph type="body" idx="1"/>
          </p:nvPr>
        </p:nvSpPr>
        <p:spPr bwMode="auto">
          <a:xfrm>
            <a:off x="165100" y="800100"/>
            <a:ext cx="8826500" cy="5757863"/>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3400" smtClean="0"/>
              <a:t>The translation process can be simplified if we scan entire symbolic program twice. </a:t>
            </a:r>
          </a:p>
          <a:p>
            <a:pPr algn="just"/>
            <a:r>
              <a:rPr lang="en-US" sz="3400" smtClean="0"/>
              <a:t>No translation  is done during the first scan. </a:t>
            </a:r>
          </a:p>
          <a:p>
            <a:pPr algn="just"/>
            <a:r>
              <a:rPr lang="en-US" sz="3400" smtClean="0"/>
              <a:t>We merely assign a memory location to each machine instruction and operands.</a:t>
            </a:r>
          </a:p>
          <a:p>
            <a:pPr algn="just"/>
            <a:r>
              <a:rPr lang="en-US" sz="3400" smtClean="0"/>
              <a:t>The location assignment will define the address value of labels and facilitate the translation process during the second scan.</a:t>
            </a:r>
          </a:p>
          <a:p>
            <a:pPr>
              <a:buFontTx/>
              <a:buNone/>
            </a:pPr>
            <a:endParaRPr lang="en-US" altLang="ko-KR" sz="1800" smtClean="0"/>
          </a:p>
          <a:p>
            <a:pPr>
              <a:buFontTx/>
              <a:buNone/>
            </a:pPr>
            <a:endParaRPr lang="en-US" sz="18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Address Symbol Table</a:t>
            </a:r>
          </a:p>
        </p:txBody>
      </p:sp>
      <p:sp>
        <p:nvSpPr>
          <p:cNvPr id="17411" name="Rectangle 3"/>
          <p:cNvSpPr>
            <a:spLocks noGrp="1" noChangeArrowheads="1"/>
          </p:cNvSpPr>
          <p:nvPr>
            <p:ph type="body" idx="1"/>
          </p:nvPr>
        </p:nvSpPr>
        <p:spPr bwMode="auto">
          <a:xfrm>
            <a:off x="165100" y="800100"/>
            <a:ext cx="8826500" cy="5757863"/>
          </a:xfrm>
          <a:noFill/>
          <a:ln>
            <a:miter lim="800000"/>
            <a:headEnd/>
            <a:tailEnd/>
          </a:ln>
        </p:spPr>
        <p:txBody>
          <a:bodyPr vert="horz" wrap="square" lIns="91440" tIns="45720" rIns="91440" bIns="45720" numCol="1" anchor="t" anchorCtr="0" compatLnSpc="1">
            <a:prstTxWarp prst="textNoShape">
              <a:avLst/>
            </a:prstTxWarp>
          </a:bodyPr>
          <a:lstStyle/>
          <a:p>
            <a:pPr algn="just">
              <a:buFontTx/>
              <a:buNone/>
            </a:pPr>
            <a:r>
              <a:rPr lang="en-US" sz="3600" smtClean="0"/>
              <a:t>For the </a:t>
            </a:r>
            <a:r>
              <a:rPr lang="en-US" altLang="ko-KR" sz="3600" smtClean="0"/>
              <a:t>assembly language program to subtract two numbers, the address symbol table is as follows: </a:t>
            </a:r>
          </a:p>
          <a:p>
            <a:pPr>
              <a:buFontTx/>
              <a:buNone/>
            </a:pPr>
            <a:r>
              <a:rPr lang="en-US" altLang="ko-KR" sz="3600" smtClean="0"/>
              <a:t>		</a:t>
            </a:r>
            <a:r>
              <a:rPr lang="en-US" altLang="ko-KR" smtClean="0"/>
              <a:t>Address Symbol			hexadecimal Address</a:t>
            </a:r>
          </a:p>
          <a:p>
            <a:pPr>
              <a:buFontTx/>
              <a:buNone/>
            </a:pPr>
            <a:r>
              <a:rPr lang="en-US" altLang="ko-KR" sz="3600" smtClean="0"/>
              <a:t>			MIN					106</a:t>
            </a:r>
          </a:p>
          <a:p>
            <a:pPr>
              <a:buFontTx/>
              <a:buNone/>
            </a:pPr>
            <a:r>
              <a:rPr lang="en-US" altLang="ko-KR" sz="3600" smtClean="0"/>
              <a:t>			SUB					107</a:t>
            </a:r>
          </a:p>
          <a:p>
            <a:pPr>
              <a:buFontTx/>
              <a:buNone/>
            </a:pPr>
            <a:r>
              <a:rPr lang="en-US" altLang="ko-KR" sz="3600" smtClean="0"/>
              <a:t>			DIF						108</a:t>
            </a:r>
          </a:p>
          <a:p>
            <a:pPr>
              <a:buFontTx/>
              <a:buNone/>
            </a:pPr>
            <a:endParaRPr lang="en-US" altLang="ko-KR" sz="3600" smtClean="0"/>
          </a:p>
          <a:p>
            <a:pPr>
              <a:buFontTx/>
              <a:buNone/>
            </a:pPr>
            <a:endParaRPr lang="en-US" sz="1800" smtClean="0"/>
          </a:p>
        </p:txBody>
      </p:sp>
      <p:sp>
        <p:nvSpPr>
          <p:cNvPr id="17412" name="Line 4"/>
          <p:cNvSpPr>
            <a:spLocks noChangeShapeType="1"/>
          </p:cNvSpPr>
          <p:nvPr/>
        </p:nvSpPr>
        <p:spPr bwMode="auto">
          <a:xfrm flipV="1">
            <a:off x="977900" y="4995863"/>
            <a:ext cx="7950200" cy="46037"/>
          </a:xfrm>
          <a:prstGeom prst="line">
            <a:avLst/>
          </a:prstGeom>
          <a:noFill/>
          <a:ln w="12700">
            <a:solidFill>
              <a:schemeClr val="tx1"/>
            </a:solidFill>
            <a:round/>
            <a:headEnd/>
            <a:tailEnd/>
          </a:ln>
        </p:spPr>
        <p:txBody>
          <a:bodyPr/>
          <a:lstStyle/>
          <a:p>
            <a:endParaRPr lang="en-IN"/>
          </a:p>
        </p:txBody>
      </p:sp>
      <p:sp>
        <p:nvSpPr>
          <p:cNvPr id="17413" name="Line 5"/>
          <p:cNvSpPr>
            <a:spLocks noChangeShapeType="1"/>
          </p:cNvSpPr>
          <p:nvPr/>
        </p:nvSpPr>
        <p:spPr bwMode="auto">
          <a:xfrm>
            <a:off x="914400" y="2517775"/>
            <a:ext cx="8013700" cy="44450"/>
          </a:xfrm>
          <a:prstGeom prst="line">
            <a:avLst/>
          </a:prstGeom>
          <a:noFill/>
          <a:ln w="12700">
            <a:solidFill>
              <a:schemeClr val="tx1"/>
            </a:solidFill>
            <a:round/>
            <a:headEnd/>
            <a:tailEnd/>
          </a:ln>
        </p:spPr>
        <p:txBody>
          <a:bodyPr/>
          <a:lstStyle/>
          <a:p>
            <a:endParaRPr lang="en-IN"/>
          </a:p>
        </p:txBody>
      </p:sp>
      <p:sp>
        <p:nvSpPr>
          <p:cNvPr id="17414" name="Line 6"/>
          <p:cNvSpPr>
            <a:spLocks noChangeShapeType="1"/>
          </p:cNvSpPr>
          <p:nvPr/>
        </p:nvSpPr>
        <p:spPr bwMode="auto">
          <a:xfrm>
            <a:off x="901700" y="3073400"/>
            <a:ext cx="8039100" cy="46038"/>
          </a:xfrm>
          <a:prstGeom prst="line">
            <a:avLst/>
          </a:prstGeom>
          <a:noFill/>
          <a:ln w="12700">
            <a:solidFill>
              <a:schemeClr val="tx1"/>
            </a:solidFill>
            <a:round/>
            <a:headEnd/>
            <a:tailEnd/>
          </a:ln>
        </p:spPr>
        <p:txBody>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9225" y="220663"/>
            <a:ext cx="8809038" cy="434975"/>
          </a:xfrm>
        </p:spPr>
        <p:txBody>
          <a:bodyPr/>
          <a:lstStyle/>
          <a:p>
            <a:r>
              <a:rPr lang="en-US" sz="2800" smtClean="0"/>
              <a:t>Representation of Symbolic Program in Memory</a:t>
            </a:r>
          </a:p>
        </p:txBody>
      </p:sp>
      <p:sp>
        <p:nvSpPr>
          <p:cNvPr id="18435" name="Rectangle 3"/>
          <p:cNvSpPr>
            <a:spLocks noGrp="1" noChangeArrowheads="1"/>
          </p:cNvSpPr>
          <p:nvPr>
            <p:ph type="body" idx="1"/>
          </p:nvPr>
        </p:nvSpPr>
        <p:spPr bwMode="auto">
          <a:xfrm>
            <a:off x="215900" y="749300"/>
            <a:ext cx="8712200" cy="4525963"/>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4000" smtClean="0"/>
              <a:t>The program consist of symbols, its representation in memory must use an alphanumeric character code. </a:t>
            </a:r>
          </a:p>
          <a:p>
            <a:pPr algn="just"/>
            <a:r>
              <a:rPr lang="en-US" sz="4000" smtClean="0"/>
              <a:t>In basic computer, each character is represented by an 8-bit code. </a:t>
            </a:r>
          </a:p>
          <a:p>
            <a:pPr algn="just"/>
            <a:r>
              <a:rPr lang="en-US" sz="4000" smtClean="0"/>
              <a:t>The higher-order bit is always 0 and the other seven bits are specified by ASCII.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9225" y="220663"/>
            <a:ext cx="8809038" cy="434975"/>
          </a:xfrm>
        </p:spPr>
        <p:txBody>
          <a:bodyPr/>
          <a:lstStyle/>
          <a:p>
            <a:r>
              <a:rPr lang="en-US" sz="2800" smtClean="0"/>
              <a:t>Representation of Symbolic Program in Memory</a:t>
            </a:r>
          </a:p>
        </p:txBody>
      </p:sp>
      <p:sp>
        <p:nvSpPr>
          <p:cNvPr id="19459" name="Rectangle 3"/>
          <p:cNvSpPr>
            <a:spLocks noGrp="1" noChangeArrowheads="1"/>
          </p:cNvSpPr>
          <p:nvPr>
            <p:ph type="body" idx="1"/>
          </p:nvPr>
        </p:nvSpPr>
        <p:spPr bwMode="auto">
          <a:xfrm>
            <a:off x="469900" y="7493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4400" smtClean="0"/>
              <a:t>Each character is assigned two hexadecimal digits which can be easily converted to their equivalent 8-bit binary code. </a:t>
            </a:r>
          </a:p>
          <a:p>
            <a:pPr algn="just"/>
            <a:r>
              <a:rPr lang="en-US" sz="4400" smtClean="0"/>
              <a:t>The hexadecimal equivalent of the character set is listed in next slide.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9225" y="220663"/>
            <a:ext cx="8809038" cy="544512"/>
          </a:xfrm>
        </p:spPr>
        <p:txBody>
          <a:bodyPr/>
          <a:lstStyle/>
          <a:p>
            <a:r>
              <a:rPr lang="en-US" sz="3600" smtClean="0"/>
              <a:t>Hexadecimal Character Code (Table)</a:t>
            </a:r>
          </a:p>
        </p:txBody>
      </p:sp>
      <p:sp>
        <p:nvSpPr>
          <p:cNvPr id="20483" name="Rectangle 3"/>
          <p:cNvSpPr>
            <a:spLocks noGrp="1" noChangeArrowheads="1"/>
          </p:cNvSpPr>
          <p:nvPr>
            <p:ph type="body" idx="1"/>
          </p:nvPr>
        </p:nvSpPr>
        <p:spPr bwMode="auto">
          <a:xfrm>
            <a:off x="177800" y="857250"/>
            <a:ext cx="9461500" cy="5649913"/>
          </a:xfrm>
          <a:noFill/>
          <a:ln>
            <a:miter lim="800000"/>
            <a:headEnd/>
            <a:tailEnd/>
          </a:ln>
        </p:spPr>
        <p:txBody>
          <a:bodyPr vert="horz" wrap="square" lIns="91440" tIns="45720" rIns="91440" bIns="45720" numCol="1" anchor="t" anchorCtr="0" compatLnSpc="1">
            <a:prstTxWarp prst="textNoShape">
              <a:avLst/>
            </a:prstTxWarp>
          </a:bodyPr>
          <a:lstStyle/>
          <a:p>
            <a:pPr>
              <a:buFontTx/>
              <a:buNone/>
            </a:pPr>
            <a:endParaRPr lang="en-US" sz="2600" smtClean="0"/>
          </a:p>
          <a:p>
            <a:pPr>
              <a:buFontTx/>
              <a:buNone/>
            </a:pPr>
            <a:r>
              <a:rPr lang="en-US" sz="2600" smtClean="0"/>
              <a:t>							</a:t>
            </a:r>
            <a:endParaRPr lang="en-US" sz="1400" smtClean="0"/>
          </a:p>
        </p:txBody>
      </p:sp>
      <p:pic>
        <p:nvPicPr>
          <p:cNvPr id="20484" name="Picture 10"/>
          <p:cNvPicPr>
            <a:picLocks noChangeAspect="1" noChangeArrowheads="1"/>
          </p:cNvPicPr>
          <p:nvPr/>
        </p:nvPicPr>
        <p:blipFill>
          <a:blip r:embed="rId3"/>
          <a:srcRect/>
          <a:stretch>
            <a:fillRect/>
          </a:stretch>
        </p:blipFill>
        <p:spPr bwMode="auto">
          <a:xfrm>
            <a:off x="203200" y="823913"/>
            <a:ext cx="8737600" cy="5754687"/>
          </a:xfrm>
          <a:prstGeom prst="rect">
            <a:avLst/>
          </a:prstGeom>
          <a:noFill/>
          <a:ln w="12700">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49225" y="220663"/>
            <a:ext cx="8809038" cy="488950"/>
          </a:xfrm>
        </p:spPr>
        <p:txBody>
          <a:bodyPr/>
          <a:lstStyle/>
          <a:p>
            <a:r>
              <a:rPr lang="en-US" altLang="ko-KR" sz="3200" smtClean="0"/>
              <a:t>INTRODUCTION</a:t>
            </a:r>
            <a:endParaRPr lang="en-US" sz="3200" smtClean="0"/>
          </a:p>
        </p:txBody>
      </p:sp>
      <p:sp>
        <p:nvSpPr>
          <p:cNvPr id="3075" name="Rectangle 3"/>
          <p:cNvSpPr>
            <a:spLocks noGrp="1" noChangeArrowheads="1"/>
          </p:cNvSpPr>
          <p:nvPr>
            <p:ph type="body" idx="1"/>
          </p:nvPr>
        </p:nvSpPr>
        <p:spPr bwMode="auto">
          <a:xfrm>
            <a:off x="361950" y="889000"/>
            <a:ext cx="8229600" cy="4703763"/>
          </a:xfrm>
          <a:noFill/>
          <a:ln>
            <a:miter lim="800000"/>
            <a:headEnd/>
            <a:tailEnd/>
          </a:ln>
        </p:spPr>
        <p:txBody>
          <a:bodyPr vert="horz" wrap="square" lIns="91440" tIns="45720" rIns="91440" bIns="45720" numCol="1" anchor="t" anchorCtr="0" compatLnSpc="1">
            <a:prstTxWarp prst="textNoShape">
              <a:avLst/>
            </a:prstTxWarp>
          </a:bodyPr>
          <a:lstStyle/>
          <a:p>
            <a:pPr algn="just">
              <a:buFontTx/>
              <a:buNone/>
            </a:pPr>
            <a:r>
              <a:rPr lang="en-US" sz="2800" smtClean="0"/>
              <a:t>A total computer system includes both hardware and software.  </a:t>
            </a:r>
          </a:p>
          <a:p>
            <a:pPr algn="just"/>
            <a:r>
              <a:rPr lang="en-US" sz="2800" smtClean="0"/>
              <a:t>Writing a program for a computer consists of specifying, directly or indirectly, a sequence of machine instructions. </a:t>
            </a:r>
          </a:p>
          <a:p>
            <a:pPr algn="just"/>
            <a:r>
              <a:rPr lang="en-US" sz="2800" smtClean="0"/>
              <a:t>Machine instruction inside the computer from a binary pattern. </a:t>
            </a:r>
          </a:p>
          <a:p>
            <a:pPr algn="just"/>
            <a:r>
              <a:rPr lang="en-US" sz="2800" smtClean="0"/>
              <a:t>It is preferable to write a program with the more familiar symbols of the alphanumeric character set. </a:t>
            </a:r>
          </a:p>
          <a:p>
            <a:pPr algn="just"/>
            <a:r>
              <a:rPr lang="en-US" sz="2800" smtClean="0"/>
              <a:t>A program written by a user may be either dependent or independent of the physical computer that runs his program.</a:t>
            </a:r>
          </a:p>
          <a:p>
            <a:pPr>
              <a:buFontTx/>
              <a:buNone/>
            </a:pPr>
            <a:endParaRPr 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Line of Code</a:t>
            </a:r>
          </a:p>
        </p:txBody>
      </p:sp>
      <p:sp>
        <p:nvSpPr>
          <p:cNvPr id="21507" name="Rectangle 3"/>
          <p:cNvSpPr>
            <a:spLocks noGrp="1" noChangeArrowheads="1"/>
          </p:cNvSpPr>
          <p:nvPr>
            <p:ph type="body" idx="1"/>
          </p:nvPr>
        </p:nvSpPr>
        <p:spPr bwMode="auto">
          <a:xfrm>
            <a:off x="508000" y="889000"/>
            <a:ext cx="8229600" cy="5541963"/>
          </a:xfrm>
          <a:noFill/>
          <a:ln>
            <a:miter lim="800000"/>
            <a:headEnd/>
            <a:tailEnd/>
          </a:ln>
        </p:spPr>
        <p:txBody>
          <a:bodyPr vert="horz" wrap="square" lIns="91440" tIns="45720" rIns="91440" bIns="45720" numCol="1" anchor="t" anchorCtr="0" compatLnSpc="1">
            <a:prstTxWarp prst="textNoShape">
              <a:avLst/>
            </a:prstTxWarp>
          </a:bodyPr>
          <a:lstStyle/>
          <a:p>
            <a:pPr marL="457200" indent="-457200" algn="just"/>
            <a:r>
              <a:rPr lang="en-US" smtClean="0"/>
              <a:t>A line of code is stored in consecutive memory locations with two characters in each location. Two characters can be stored in each word since a memory word has the capacity of 16 bits. For example, the following line of code:</a:t>
            </a:r>
          </a:p>
          <a:p>
            <a:pPr marL="457200" indent="-457200" algn="just">
              <a:buFontTx/>
              <a:buNone/>
            </a:pPr>
            <a:r>
              <a:rPr lang="en-US" smtClean="0"/>
              <a:t>	</a:t>
            </a:r>
            <a:r>
              <a:rPr lang="en-US" smtClean="0">
                <a:latin typeface="Courier New" pitchFamily="49" charset="0"/>
              </a:rPr>
              <a:t>PL3, 	LDA SUB I</a:t>
            </a:r>
          </a:p>
          <a:p>
            <a:pPr marL="457200" indent="-457200" algn="just">
              <a:buFontTx/>
              <a:buNone/>
            </a:pPr>
            <a:r>
              <a:rPr lang="en-US" smtClean="0"/>
              <a:t>Is stored in seven consecutive memory locations as shown in figure:</a:t>
            </a:r>
          </a:p>
          <a:p>
            <a:pPr marL="457200" indent="-457200" algn="just">
              <a:buFontTx/>
              <a:buNone/>
            </a:pPr>
            <a:r>
              <a:rPr lang="en-US" sz="1200" smtClean="0"/>
              <a:t>Memory Word</a:t>
            </a:r>
            <a:r>
              <a:rPr lang="en-US" sz="1600" smtClean="0"/>
              <a:t>	Symbol		Hexadecimal Code	        Binary Representation</a:t>
            </a:r>
          </a:p>
          <a:p>
            <a:pPr marL="457200" indent="-457200">
              <a:buFontTx/>
              <a:buAutoNum type="arabicPlain"/>
            </a:pPr>
            <a:r>
              <a:rPr lang="en-US" sz="1600" smtClean="0">
                <a:latin typeface="Courier New" pitchFamily="49" charset="0"/>
              </a:rPr>
              <a:t>          P L		50 4C			  0101 0000 0100 1100</a:t>
            </a:r>
          </a:p>
          <a:p>
            <a:pPr marL="457200" indent="-457200">
              <a:buFontTx/>
              <a:buAutoNum type="arabicPlain"/>
            </a:pPr>
            <a:r>
              <a:rPr lang="en-US" sz="1600" smtClean="0">
                <a:latin typeface="Courier New" pitchFamily="49" charset="0"/>
              </a:rPr>
              <a:t>          3 , 		33 2C			  0011 0011 0010 1100</a:t>
            </a:r>
          </a:p>
          <a:p>
            <a:pPr marL="457200" indent="-457200">
              <a:buFontTx/>
              <a:buAutoNum type="arabicPlain"/>
            </a:pPr>
            <a:r>
              <a:rPr lang="en-US" sz="1600" smtClean="0">
                <a:latin typeface="Courier New" pitchFamily="49" charset="0"/>
              </a:rPr>
              <a:t>          L D		4C 44			  0100 1100 0100 0100</a:t>
            </a:r>
          </a:p>
          <a:p>
            <a:pPr marL="457200" indent="-457200">
              <a:buFontTx/>
              <a:buAutoNum type="arabicPlain"/>
            </a:pPr>
            <a:r>
              <a:rPr lang="en-US" sz="1600" smtClean="0">
                <a:latin typeface="Courier New" pitchFamily="49" charset="0"/>
              </a:rPr>
              <a:t>          A 		41 20			  0100 0001 0010 0000</a:t>
            </a:r>
          </a:p>
          <a:p>
            <a:pPr marL="457200" indent="-457200">
              <a:buFontTx/>
              <a:buAutoNum type="arabicPlain"/>
            </a:pPr>
            <a:r>
              <a:rPr lang="en-US" sz="1600" smtClean="0">
                <a:latin typeface="Courier New" pitchFamily="49" charset="0"/>
              </a:rPr>
              <a:t>          S U		53 55 			  0101 0011 0101 0101</a:t>
            </a:r>
          </a:p>
          <a:p>
            <a:pPr marL="457200" indent="-457200">
              <a:buFontTx/>
              <a:buAutoNum type="arabicPlain"/>
            </a:pPr>
            <a:r>
              <a:rPr lang="en-US" sz="1600" smtClean="0">
                <a:latin typeface="Courier New" pitchFamily="49" charset="0"/>
              </a:rPr>
              <a:t>          B		42 20			  0100 0010 0010 0000</a:t>
            </a:r>
          </a:p>
          <a:p>
            <a:pPr marL="457200" indent="-457200">
              <a:buFontTx/>
              <a:buAutoNum type="arabicPlain"/>
            </a:pPr>
            <a:r>
              <a:rPr lang="en-US" sz="1600" smtClean="0">
                <a:latin typeface="Courier New" pitchFamily="49" charset="0"/>
              </a:rPr>
              <a:t>          I CR 	49 0D			  0100 1001 0000 1101</a:t>
            </a:r>
          </a:p>
          <a:p>
            <a:pPr marL="457200" indent="-457200">
              <a:buFontTx/>
              <a:buNone/>
            </a:pPr>
            <a:endParaRPr lang="en-US" sz="1600" smtClean="0">
              <a:latin typeface="Courier New" pitchFamily="49" charset="0"/>
            </a:endParaRPr>
          </a:p>
          <a:p>
            <a:pPr marL="457200" indent="-457200">
              <a:buFontTx/>
              <a:buNone/>
            </a:pPr>
            <a:endParaRPr lang="en-US" sz="1600" smtClean="0">
              <a:latin typeface="Courier New" pitchFamily="49" charset="0"/>
            </a:endParaRPr>
          </a:p>
        </p:txBody>
      </p:sp>
      <p:sp>
        <p:nvSpPr>
          <p:cNvPr id="21508" name="Line 4"/>
          <p:cNvSpPr>
            <a:spLocks noChangeShapeType="1"/>
          </p:cNvSpPr>
          <p:nvPr/>
        </p:nvSpPr>
        <p:spPr bwMode="auto">
          <a:xfrm>
            <a:off x="571500" y="3797300"/>
            <a:ext cx="8089900" cy="0"/>
          </a:xfrm>
          <a:prstGeom prst="line">
            <a:avLst/>
          </a:prstGeom>
          <a:noFill/>
          <a:ln w="12700">
            <a:solidFill>
              <a:schemeClr val="tx1"/>
            </a:solidFill>
            <a:round/>
            <a:headEnd/>
            <a:tailEnd/>
          </a:ln>
        </p:spPr>
        <p:txBody>
          <a:bodyPr/>
          <a:lstStyle/>
          <a:p>
            <a:endParaRPr lang="en-IN"/>
          </a:p>
        </p:txBody>
      </p:sp>
      <p:sp>
        <p:nvSpPr>
          <p:cNvPr id="21509" name="Line 5"/>
          <p:cNvSpPr>
            <a:spLocks noChangeShapeType="1"/>
          </p:cNvSpPr>
          <p:nvPr/>
        </p:nvSpPr>
        <p:spPr bwMode="auto">
          <a:xfrm>
            <a:off x="546100" y="4114800"/>
            <a:ext cx="8140700" cy="25400"/>
          </a:xfrm>
          <a:prstGeom prst="line">
            <a:avLst/>
          </a:prstGeom>
          <a:noFill/>
          <a:ln w="12700">
            <a:solidFill>
              <a:schemeClr val="tx1"/>
            </a:solidFill>
            <a:round/>
            <a:headEnd/>
            <a:tailEnd/>
          </a:ln>
        </p:spPr>
        <p:txBody>
          <a:bodyPr/>
          <a:lstStyle/>
          <a:p>
            <a:endParaRPr lang="en-IN"/>
          </a:p>
        </p:txBody>
      </p:sp>
      <p:sp>
        <p:nvSpPr>
          <p:cNvPr id="21510" name="Line 6"/>
          <p:cNvSpPr>
            <a:spLocks noChangeShapeType="1"/>
          </p:cNvSpPr>
          <p:nvPr/>
        </p:nvSpPr>
        <p:spPr bwMode="auto">
          <a:xfrm>
            <a:off x="584200" y="6286500"/>
            <a:ext cx="8001000" cy="38100"/>
          </a:xfrm>
          <a:prstGeom prst="line">
            <a:avLst/>
          </a:prstGeom>
          <a:noFill/>
          <a:ln w="12700">
            <a:solidFill>
              <a:schemeClr val="tx1"/>
            </a:solidFill>
            <a:round/>
            <a:headEnd/>
            <a:tailEnd/>
          </a:ln>
        </p:spPr>
        <p:txBody>
          <a:bodyPr/>
          <a:lstStyle/>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Line of Code</a:t>
            </a:r>
          </a:p>
        </p:txBody>
      </p:sp>
      <p:sp>
        <p:nvSpPr>
          <p:cNvPr id="22531" name="Rectangle 3"/>
          <p:cNvSpPr>
            <a:spLocks noGrp="1" noChangeArrowheads="1"/>
          </p:cNvSpPr>
          <p:nvPr>
            <p:ph type="body" idx="1"/>
          </p:nvPr>
        </p:nvSpPr>
        <p:spPr bwMode="auto">
          <a:xfrm>
            <a:off x="165100" y="863600"/>
            <a:ext cx="8788400" cy="5516563"/>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3000" smtClean="0"/>
              <a:t>A label symbol is terminated with a comma. Operation and address symbols are terminated with a space and the end of the line is recognized by the CR (carriage return) code. </a:t>
            </a:r>
          </a:p>
          <a:p>
            <a:pPr algn="just"/>
            <a:r>
              <a:rPr lang="en-US" sz="3000" smtClean="0"/>
              <a:t>If the line of code has a comment, the assembler recognizes it by the code for a slash (/) 2F. The assembler neglects all character in the comment field and keep checking for  a CR code. </a:t>
            </a:r>
          </a:p>
          <a:p>
            <a:pPr algn="just"/>
            <a:r>
              <a:rPr lang="en-US" sz="3000" smtClean="0"/>
              <a:t>When CR code is encountered, it replaces the space code after the last symbol in the line of code.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9225" y="220663"/>
            <a:ext cx="8809038" cy="488950"/>
          </a:xfrm>
        </p:spPr>
        <p:txBody>
          <a:bodyPr/>
          <a:lstStyle/>
          <a:p>
            <a:r>
              <a:rPr lang="en-US" altLang="ko-KR" sz="3200" smtClean="0"/>
              <a:t>TWO PASS ASSEMBLER       </a:t>
            </a:r>
            <a:endParaRPr lang="en-US" sz="3200" smtClean="0"/>
          </a:p>
        </p:txBody>
      </p:sp>
      <p:sp>
        <p:nvSpPr>
          <p:cNvPr id="23555" name="Rectangle 3"/>
          <p:cNvSpPr>
            <a:spLocks noGrp="1" noChangeArrowheads="1"/>
          </p:cNvSpPr>
          <p:nvPr>
            <p:ph type="body" idx="1"/>
          </p:nvPr>
        </p:nvSpPr>
        <p:spPr bwMode="auto">
          <a:xfrm>
            <a:off x="0" y="711200"/>
            <a:ext cx="8966200" cy="5535613"/>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2600" smtClean="0"/>
              <a:t>A two pass assembler scans the entire symbolic program twice. </a:t>
            </a:r>
          </a:p>
          <a:p>
            <a:pPr algn="just"/>
            <a:r>
              <a:rPr lang="en-US" sz="2600" smtClean="0"/>
              <a:t>During the first pass, it generates a table that correlates all user-defined address symbols with their binary equivalent value. </a:t>
            </a:r>
          </a:p>
          <a:p>
            <a:pPr algn="just"/>
            <a:r>
              <a:rPr lang="en-US" sz="2600" smtClean="0"/>
              <a:t>The binary translation is done during the second pass. </a:t>
            </a:r>
          </a:p>
          <a:p>
            <a:pPr algn="just"/>
            <a:r>
              <a:rPr lang="en-US" sz="2600" smtClean="0"/>
              <a:t>To keep track of the location of instructions, the assembler uses a memory word called a location counter (LC). </a:t>
            </a:r>
          </a:p>
          <a:p>
            <a:pPr algn="just"/>
            <a:r>
              <a:rPr lang="en-US" sz="2600" smtClean="0"/>
              <a:t>The ORG pseudo instruction initializes the LC to the value of the first memory location. </a:t>
            </a:r>
          </a:p>
          <a:p>
            <a:pPr algn="just"/>
            <a:r>
              <a:rPr lang="en-US" sz="2600" smtClean="0"/>
              <a:t>Since instructions are stored in sequential locations, the content of LC is incremented by 1 after each line of code.   </a:t>
            </a:r>
          </a:p>
          <a:p>
            <a:pPr>
              <a:buFontTx/>
              <a:buNone/>
            </a:pPr>
            <a:endParaRPr lang="en-US" sz="20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9225" y="220663"/>
            <a:ext cx="8809038" cy="488950"/>
          </a:xfrm>
        </p:spPr>
        <p:txBody>
          <a:bodyPr/>
          <a:lstStyle/>
          <a:p>
            <a:r>
              <a:rPr lang="en-US" altLang="ko-KR" sz="3200" smtClean="0"/>
              <a:t>TWO PASS ASSEMBLER       </a:t>
            </a:r>
            <a:endParaRPr lang="en-US" sz="3200" smtClean="0"/>
          </a:p>
        </p:txBody>
      </p:sp>
      <p:sp>
        <p:nvSpPr>
          <p:cNvPr id="24579" name="Rectangle 3"/>
          <p:cNvSpPr>
            <a:spLocks noGrp="1" noChangeArrowheads="1"/>
          </p:cNvSpPr>
          <p:nvPr>
            <p:ph type="body" idx="1"/>
          </p:nvPr>
        </p:nvSpPr>
        <p:spPr bwMode="auto">
          <a:xfrm>
            <a:off x="241300" y="711200"/>
            <a:ext cx="8597900" cy="5535613"/>
          </a:xfrm>
          <a:noFill/>
          <a:ln>
            <a:miter lim="800000"/>
            <a:headEnd/>
            <a:tailEnd/>
          </a:ln>
        </p:spPr>
        <p:txBody>
          <a:bodyPr vert="horz" wrap="square" lIns="91440" tIns="45720" rIns="91440" bIns="45720" numCol="1" anchor="t" anchorCtr="0" compatLnSpc="1">
            <a:prstTxWarp prst="textNoShape">
              <a:avLst/>
            </a:prstTxWarp>
          </a:bodyPr>
          <a:lstStyle/>
          <a:p>
            <a:pPr algn="just"/>
            <a:r>
              <a:rPr lang="en-US" altLang="ko-KR" sz="2800" smtClean="0"/>
              <a:t>Assembler- is a program that accepts the symbolic language program and produces its binary machine language equivalent.</a:t>
            </a:r>
          </a:p>
          <a:p>
            <a:pPr algn="just"/>
            <a:r>
              <a:rPr lang="en-US" altLang="ko-KR" sz="2800" smtClean="0"/>
              <a:t>Source Program - Symbolic Assembly Language Program  [Input of assembler]</a:t>
            </a:r>
          </a:p>
          <a:p>
            <a:pPr algn="just"/>
            <a:r>
              <a:rPr lang="en-US" altLang="ko-KR" sz="2800" smtClean="0"/>
              <a:t>Object Program - Binary Machine Language Program  [Output of the assembler]</a:t>
            </a:r>
          </a:p>
          <a:p>
            <a:pPr algn="just">
              <a:buFontTx/>
              <a:buNone/>
            </a:pPr>
            <a:r>
              <a:rPr lang="en-US" altLang="ko-KR" sz="2800" smtClean="0"/>
              <a:t>Two pass assembler : </a:t>
            </a:r>
          </a:p>
          <a:p>
            <a:pPr algn="just"/>
            <a:r>
              <a:rPr lang="en-US" altLang="ko-KR" sz="2800" smtClean="0"/>
              <a:t>1st pass:  generates a table that correlates all user defined (address) symbols with their  binary equivalent value.</a:t>
            </a:r>
          </a:p>
          <a:p>
            <a:pPr algn="just"/>
            <a:r>
              <a:rPr lang="en-US" altLang="ko-KR" sz="2800" smtClean="0"/>
              <a:t>2nd pass:  binary translation (of a full program). </a:t>
            </a:r>
          </a:p>
          <a:p>
            <a:pPr>
              <a:buFontTx/>
              <a:buNone/>
            </a:pPr>
            <a:endParaRPr lang="en-US" sz="20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00100" y="300038"/>
            <a:ext cx="7710488" cy="415925"/>
          </a:xfrm>
          <a:noFill/>
        </p:spPr>
        <p:txBody>
          <a:bodyPr anchor="ctr"/>
          <a:lstStyle/>
          <a:p>
            <a:r>
              <a:rPr lang="en-US" altLang="ko-KR" sz="2800" smtClean="0"/>
              <a:t>ASSEMBLER       - FIRST  PASS -</a:t>
            </a:r>
          </a:p>
        </p:txBody>
      </p:sp>
      <p:sp>
        <p:nvSpPr>
          <p:cNvPr id="25603" name="Rectangle 3"/>
          <p:cNvSpPr>
            <a:spLocks noChangeArrowheads="1"/>
          </p:cNvSpPr>
          <p:nvPr/>
        </p:nvSpPr>
        <p:spPr bwMode="auto">
          <a:xfrm>
            <a:off x="387350" y="747713"/>
            <a:ext cx="8534400" cy="265112"/>
          </a:xfrm>
          <a:prstGeom prst="rect">
            <a:avLst/>
          </a:prstGeom>
          <a:noFill/>
          <a:ln w="12700">
            <a:noFill/>
            <a:miter lim="800000"/>
            <a:headEnd/>
            <a:tailEnd/>
          </a:ln>
        </p:spPr>
        <p:txBody>
          <a:bodyPr lIns="63500" tIns="25400" rIns="63500" bIns="25400">
            <a:spAutoFit/>
          </a:bodyPr>
          <a:lstStyle/>
          <a:p>
            <a:pPr defTabSz="762000">
              <a:lnSpc>
                <a:spcPct val="101000"/>
              </a:lnSpc>
            </a:pPr>
            <a:endParaRPr lang="en-US" sz="1400">
              <a:solidFill>
                <a:schemeClr val="tx1"/>
              </a:solidFill>
            </a:endParaRPr>
          </a:p>
        </p:txBody>
      </p:sp>
      <p:sp>
        <p:nvSpPr>
          <p:cNvPr id="25604" name="Rectangle 4"/>
          <p:cNvSpPr>
            <a:spLocks noChangeArrowheads="1"/>
          </p:cNvSpPr>
          <p:nvPr/>
        </p:nvSpPr>
        <p:spPr bwMode="auto">
          <a:xfrm>
            <a:off x="358775" y="3181350"/>
            <a:ext cx="1206500" cy="330200"/>
          </a:xfrm>
          <a:prstGeom prst="rect">
            <a:avLst/>
          </a:prstGeom>
          <a:noFill/>
          <a:ln w="25400">
            <a:noFill/>
            <a:miter lim="800000"/>
            <a:headEnd/>
            <a:tailEnd/>
          </a:ln>
        </p:spPr>
        <p:txBody>
          <a:bodyPr wrap="none" lIns="63500" tIns="25400" rIns="63500" bIns="25400">
            <a:spAutoFit/>
          </a:bodyPr>
          <a:lstStyle/>
          <a:p>
            <a:pPr defTabSz="762000">
              <a:lnSpc>
                <a:spcPct val="102000"/>
              </a:lnSpc>
            </a:pPr>
            <a:r>
              <a:rPr lang="en-US" altLang="ko-KR">
                <a:solidFill>
                  <a:schemeClr val="tx1"/>
                </a:solidFill>
              </a:rPr>
              <a:t>First pass</a:t>
            </a:r>
          </a:p>
        </p:txBody>
      </p:sp>
      <p:sp>
        <p:nvSpPr>
          <p:cNvPr id="25605" name="Rectangle 5"/>
          <p:cNvSpPr>
            <a:spLocks noChangeArrowheads="1"/>
          </p:cNvSpPr>
          <p:nvPr/>
        </p:nvSpPr>
        <p:spPr bwMode="auto">
          <a:xfrm>
            <a:off x="7886700" y="0"/>
            <a:ext cx="1138238" cy="280988"/>
          </a:xfrm>
          <a:prstGeom prst="rect">
            <a:avLst/>
          </a:prstGeom>
          <a:noFill/>
          <a:ln w="12700">
            <a:noFill/>
            <a:miter lim="800000"/>
            <a:headEnd/>
            <a:tailEnd/>
          </a:ln>
        </p:spPr>
        <p:txBody>
          <a:bodyPr wrap="none" lIns="90488" tIns="44450" rIns="90488" bIns="44450">
            <a:spAutoFit/>
          </a:bodyPr>
          <a:lstStyle/>
          <a:p>
            <a:pPr algn="r" defTabSz="762000"/>
            <a:r>
              <a:rPr lang="en-US" altLang="ko-KR" sz="1400" i="1">
                <a:solidFill>
                  <a:schemeClr val="tx1"/>
                </a:solidFill>
              </a:rPr>
              <a:t>Assembler </a:t>
            </a:r>
          </a:p>
        </p:txBody>
      </p:sp>
      <p:sp>
        <p:nvSpPr>
          <p:cNvPr id="25606" name="Rectangle 6"/>
          <p:cNvSpPr>
            <a:spLocks noChangeArrowheads="1"/>
          </p:cNvSpPr>
          <p:nvPr/>
        </p:nvSpPr>
        <p:spPr bwMode="auto">
          <a:xfrm>
            <a:off x="5880100" y="5456238"/>
            <a:ext cx="660400" cy="506412"/>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5607" name="Rectangle 7"/>
          <p:cNvSpPr>
            <a:spLocks noChangeArrowheads="1"/>
          </p:cNvSpPr>
          <p:nvPr/>
        </p:nvSpPr>
        <p:spPr bwMode="auto">
          <a:xfrm>
            <a:off x="2298700" y="6045200"/>
            <a:ext cx="1244600" cy="21272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5608" name="Rectangle 8"/>
          <p:cNvSpPr>
            <a:spLocks noChangeArrowheads="1"/>
          </p:cNvSpPr>
          <p:nvPr/>
        </p:nvSpPr>
        <p:spPr bwMode="auto">
          <a:xfrm>
            <a:off x="2365375" y="4978400"/>
            <a:ext cx="1138238" cy="80962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5609" name="Rectangle 9"/>
          <p:cNvSpPr>
            <a:spLocks noChangeArrowheads="1"/>
          </p:cNvSpPr>
          <p:nvPr/>
        </p:nvSpPr>
        <p:spPr bwMode="auto">
          <a:xfrm>
            <a:off x="3968750" y="3692525"/>
            <a:ext cx="739775" cy="207963"/>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5610" name="Rectangle 10"/>
          <p:cNvSpPr>
            <a:spLocks noChangeArrowheads="1"/>
          </p:cNvSpPr>
          <p:nvPr/>
        </p:nvSpPr>
        <p:spPr bwMode="auto">
          <a:xfrm>
            <a:off x="1989138" y="3692525"/>
            <a:ext cx="1790700" cy="207963"/>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5611" name="Rectangle 11"/>
          <p:cNvSpPr>
            <a:spLocks noChangeArrowheads="1"/>
          </p:cNvSpPr>
          <p:nvPr/>
        </p:nvSpPr>
        <p:spPr bwMode="auto">
          <a:xfrm>
            <a:off x="2527300" y="3216275"/>
            <a:ext cx="727075" cy="21907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5612" name="Rectangle 12"/>
          <p:cNvSpPr>
            <a:spLocks noChangeArrowheads="1"/>
          </p:cNvSpPr>
          <p:nvPr/>
        </p:nvSpPr>
        <p:spPr bwMode="auto">
          <a:xfrm>
            <a:off x="2471738" y="2800350"/>
            <a:ext cx="9001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First pass</a:t>
            </a:r>
          </a:p>
        </p:txBody>
      </p:sp>
      <p:sp>
        <p:nvSpPr>
          <p:cNvPr id="25613" name="Arc 13"/>
          <p:cNvSpPr>
            <a:spLocks/>
          </p:cNvSpPr>
          <p:nvPr/>
        </p:nvSpPr>
        <p:spPr bwMode="auto">
          <a:xfrm>
            <a:off x="2847975" y="3103563"/>
            <a:ext cx="101600" cy="98425"/>
          </a:xfrm>
          <a:custGeom>
            <a:avLst/>
            <a:gdLst>
              <a:gd name="T0" fmla="*/ 0 w 17255"/>
              <a:gd name="T1" fmla="*/ 16560925 h 21600"/>
              <a:gd name="T2" fmla="*/ 719096341 w 17255"/>
              <a:gd name="T3" fmla="*/ 15629734 h 21600"/>
              <a:gd name="T4" fmla="*/ 364488372 w 17255"/>
              <a:gd name="T5" fmla="*/ 193358321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14" name="Line 14"/>
          <p:cNvSpPr>
            <a:spLocks noChangeShapeType="1"/>
          </p:cNvSpPr>
          <p:nvPr/>
        </p:nvSpPr>
        <p:spPr bwMode="auto">
          <a:xfrm>
            <a:off x="2897188" y="2989263"/>
            <a:ext cx="0" cy="123825"/>
          </a:xfrm>
          <a:prstGeom prst="line">
            <a:avLst/>
          </a:prstGeom>
          <a:noFill/>
          <a:ln w="25400">
            <a:solidFill>
              <a:srgbClr val="000000"/>
            </a:solidFill>
            <a:round/>
            <a:headEnd/>
            <a:tailEnd/>
          </a:ln>
        </p:spPr>
        <p:txBody>
          <a:bodyPr wrap="none" anchor="ctr"/>
          <a:lstStyle/>
          <a:p>
            <a:endParaRPr lang="en-IN"/>
          </a:p>
        </p:txBody>
      </p:sp>
      <p:sp>
        <p:nvSpPr>
          <p:cNvPr id="25615" name="Rectangle 15"/>
          <p:cNvSpPr>
            <a:spLocks noChangeArrowheads="1"/>
          </p:cNvSpPr>
          <p:nvPr/>
        </p:nvSpPr>
        <p:spPr bwMode="auto">
          <a:xfrm>
            <a:off x="2511425" y="3225800"/>
            <a:ext cx="69373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LC := 0</a:t>
            </a:r>
          </a:p>
        </p:txBody>
      </p:sp>
      <p:sp>
        <p:nvSpPr>
          <p:cNvPr id="25616" name="Rectangle 16"/>
          <p:cNvSpPr>
            <a:spLocks noChangeArrowheads="1"/>
          </p:cNvSpPr>
          <p:nvPr/>
        </p:nvSpPr>
        <p:spPr bwMode="auto">
          <a:xfrm>
            <a:off x="1960563" y="3690938"/>
            <a:ext cx="1792287"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Scan next line of code</a:t>
            </a:r>
          </a:p>
        </p:txBody>
      </p:sp>
      <p:sp>
        <p:nvSpPr>
          <p:cNvPr id="25617" name="Arc 17"/>
          <p:cNvSpPr>
            <a:spLocks/>
          </p:cNvSpPr>
          <p:nvPr/>
        </p:nvSpPr>
        <p:spPr bwMode="auto">
          <a:xfrm>
            <a:off x="2847975" y="3581400"/>
            <a:ext cx="101600" cy="98425"/>
          </a:xfrm>
          <a:custGeom>
            <a:avLst/>
            <a:gdLst>
              <a:gd name="T0" fmla="*/ 0 w 17255"/>
              <a:gd name="T1" fmla="*/ 16560925 h 21600"/>
              <a:gd name="T2" fmla="*/ 719096341 w 17255"/>
              <a:gd name="T3" fmla="*/ 15629734 h 21600"/>
              <a:gd name="T4" fmla="*/ 364488372 w 17255"/>
              <a:gd name="T5" fmla="*/ 193358321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18" name="Line 18"/>
          <p:cNvSpPr>
            <a:spLocks noChangeShapeType="1"/>
          </p:cNvSpPr>
          <p:nvPr/>
        </p:nvSpPr>
        <p:spPr bwMode="auto">
          <a:xfrm>
            <a:off x="2897188" y="3440113"/>
            <a:ext cx="0" cy="149225"/>
          </a:xfrm>
          <a:prstGeom prst="line">
            <a:avLst/>
          </a:prstGeom>
          <a:noFill/>
          <a:ln w="25400">
            <a:solidFill>
              <a:srgbClr val="000000"/>
            </a:solidFill>
            <a:round/>
            <a:headEnd/>
            <a:tailEnd/>
          </a:ln>
        </p:spPr>
        <p:txBody>
          <a:bodyPr wrap="none" anchor="ctr"/>
          <a:lstStyle/>
          <a:p>
            <a:endParaRPr lang="en-IN"/>
          </a:p>
        </p:txBody>
      </p:sp>
      <p:sp>
        <p:nvSpPr>
          <p:cNvPr id="25619" name="Rectangle 19"/>
          <p:cNvSpPr>
            <a:spLocks noChangeArrowheads="1"/>
          </p:cNvSpPr>
          <p:nvPr/>
        </p:nvSpPr>
        <p:spPr bwMode="auto">
          <a:xfrm>
            <a:off x="4033838" y="3690938"/>
            <a:ext cx="663575"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Set LC</a:t>
            </a:r>
          </a:p>
        </p:txBody>
      </p:sp>
      <p:sp>
        <p:nvSpPr>
          <p:cNvPr id="25620" name="Freeform 20"/>
          <p:cNvSpPr>
            <a:spLocks/>
          </p:cNvSpPr>
          <p:nvPr/>
        </p:nvSpPr>
        <p:spPr bwMode="auto">
          <a:xfrm>
            <a:off x="3429000" y="3508375"/>
            <a:ext cx="917575" cy="174625"/>
          </a:xfrm>
          <a:custGeom>
            <a:avLst/>
            <a:gdLst>
              <a:gd name="T0" fmla="*/ 2147483647 w 545"/>
              <a:gd name="T1" fmla="*/ 2147483647 h 137"/>
              <a:gd name="T2" fmla="*/ 2147483647 w 545"/>
              <a:gd name="T3" fmla="*/ 0 h 137"/>
              <a:gd name="T4" fmla="*/ 0 w 545"/>
              <a:gd name="T5" fmla="*/ 0 h 137"/>
              <a:gd name="T6" fmla="*/ 0 60000 65536"/>
              <a:gd name="T7" fmla="*/ 0 60000 65536"/>
              <a:gd name="T8" fmla="*/ 0 60000 65536"/>
              <a:gd name="T9" fmla="*/ 0 w 545"/>
              <a:gd name="T10" fmla="*/ 0 h 137"/>
              <a:gd name="T11" fmla="*/ 545 w 545"/>
              <a:gd name="T12" fmla="*/ 137 h 137"/>
            </a:gdLst>
            <a:ahLst/>
            <a:cxnLst>
              <a:cxn ang="T6">
                <a:pos x="T0" y="T1"/>
              </a:cxn>
              <a:cxn ang="T7">
                <a:pos x="T2" y="T3"/>
              </a:cxn>
              <a:cxn ang="T8">
                <a:pos x="T4" y="T5"/>
              </a:cxn>
            </a:cxnLst>
            <a:rect l="T9" t="T10" r="T11" b="T12"/>
            <a:pathLst>
              <a:path w="545" h="137">
                <a:moveTo>
                  <a:pt x="544" y="136"/>
                </a:moveTo>
                <a:lnTo>
                  <a:pt x="544" y="0"/>
                </a:lnTo>
                <a:lnTo>
                  <a:pt x="0" y="0"/>
                </a:lnTo>
              </a:path>
            </a:pathLst>
          </a:custGeom>
          <a:noFill/>
          <a:ln w="25400" cap="rnd">
            <a:solidFill>
              <a:srgbClr val="000000"/>
            </a:solidFill>
            <a:round/>
            <a:headEnd/>
            <a:tailEnd/>
          </a:ln>
        </p:spPr>
        <p:txBody>
          <a:bodyPr/>
          <a:lstStyle/>
          <a:p>
            <a:endParaRPr lang="en-US"/>
          </a:p>
        </p:txBody>
      </p:sp>
      <p:sp>
        <p:nvSpPr>
          <p:cNvPr id="25621" name="Arc 21"/>
          <p:cNvSpPr>
            <a:spLocks/>
          </p:cNvSpPr>
          <p:nvPr/>
        </p:nvSpPr>
        <p:spPr bwMode="auto">
          <a:xfrm>
            <a:off x="3378200" y="3586163"/>
            <a:ext cx="103188" cy="96837"/>
          </a:xfrm>
          <a:custGeom>
            <a:avLst/>
            <a:gdLst>
              <a:gd name="T0" fmla="*/ 0 w 17255"/>
              <a:gd name="T1" fmla="*/ 15021247 h 21600"/>
              <a:gd name="T2" fmla="*/ 789223567 w 17255"/>
              <a:gd name="T3" fmla="*/ 14176927 h 21600"/>
              <a:gd name="T4" fmla="*/ 400033938 w 17255"/>
              <a:gd name="T5" fmla="*/ 17537941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22" name="Line 22"/>
          <p:cNvSpPr>
            <a:spLocks noChangeShapeType="1"/>
          </p:cNvSpPr>
          <p:nvPr/>
        </p:nvSpPr>
        <p:spPr bwMode="auto">
          <a:xfrm flipH="1">
            <a:off x="3429000" y="3511550"/>
            <a:ext cx="0" cy="98425"/>
          </a:xfrm>
          <a:prstGeom prst="line">
            <a:avLst/>
          </a:prstGeom>
          <a:noFill/>
          <a:ln w="25400">
            <a:solidFill>
              <a:srgbClr val="000000"/>
            </a:solidFill>
            <a:round/>
            <a:headEnd/>
            <a:tailEnd/>
          </a:ln>
        </p:spPr>
        <p:txBody>
          <a:bodyPr wrap="none" anchor="ctr"/>
          <a:lstStyle/>
          <a:p>
            <a:endParaRPr lang="en-IN"/>
          </a:p>
        </p:txBody>
      </p:sp>
      <p:sp>
        <p:nvSpPr>
          <p:cNvPr id="25623" name="Arc 23"/>
          <p:cNvSpPr>
            <a:spLocks/>
          </p:cNvSpPr>
          <p:nvPr/>
        </p:nvSpPr>
        <p:spPr bwMode="auto">
          <a:xfrm>
            <a:off x="2847975" y="4078288"/>
            <a:ext cx="101600" cy="96837"/>
          </a:xfrm>
          <a:custGeom>
            <a:avLst/>
            <a:gdLst>
              <a:gd name="T0" fmla="*/ 0 w 17255"/>
              <a:gd name="T1" fmla="*/ 15021247 h 21600"/>
              <a:gd name="T2" fmla="*/ 719096341 w 17255"/>
              <a:gd name="T3" fmla="*/ 14176927 h 21600"/>
              <a:gd name="T4" fmla="*/ 364488372 w 17255"/>
              <a:gd name="T5" fmla="*/ 17537941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24" name="Line 24"/>
          <p:cNvSpPr>
            <a:spLocks noChangeShapeType="1"/>
          </p:cNvSpPr>
          <p:nvPr/>
        </p:nvSpPr>
        <p:spPr bwMode="auto">
          <a:xfrm flipH="1">
            <a:off x="2897188" y="3911600"/>
            <a:ext cx="0" cy="196850"/>
          </a:xfrm>
          <a:prstGeom prst="line">
            <a:avLst/>
          </a:prstGeom>
          <a:noFill/>
          <a:ln w="25400">
            <a:solidFill>
              <a:srgbClr val="000000"/>
            </a:solidFill>
            <a:round/>
            <a:headEnd/>
            <a:tailEnd/>
          </a:ln>
        </p:spPr>
        <p:txBody>
          <a:bodyPr wrap="none" anchor="ctr"/>
          <a:lstStyle/>
          <a:p>
            <a:endParaRPr lang="en-IN"/>
          </a:p>
        </p:txBody>
      </p:sp>
      <p:sp>
        <p:nvSpPr>
          <p:cNvPr id="25625" name="Rectangle 25"/>
          <p:cNvSpPr>
            <a:spLocks noChangeArrowheads="1"/>
          </p:cNvSpPr>
          <p:nvPr/>
        </p:nvSpPr>
        <p:spPr bwMode="auto">
          <a:xfrm>
            <a:off x="2606675" y="4332288"/>
            <a:ext cx="57943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Label</a:t>
            </a:r>
          </a:p>
        </p:txBody>
      </p:sp>
      <p:grpSp>
        <p:nvGrpSpPr>
          <p:cNvPr id="25626" name="Group 30"/>
          <p:cNvGrpSpPr>
            <a:grpSpLocks/>
          </p:cNvGrpSpPr>
          <p:nvPr/>
        </p:nvGrpSpPr>
        <p:grpSpPr bwMode="auto">
          <a:xfrm>
            <a:off x="2500313" y="4159250"/>
            <a:ext cx="793750" cy="581025"/>
            <a:chOff x="1104" y="3840"/>
            <a:chExt cx="472" cy="448"/>
          </a:xfrm>
        </p:grpSpPr>
        <p:sp>
          <p:nvSpPr>
            <p:cNvPr id="25680" name="Line 26"/>
            <p:cNvSpPr>
              <a:spLocks noChangeShapeType="1"/>
            </p:cNvSpPr>
            <p:nvPr/>
          </p:nvSpPr>
          <p:spPr bwMode="auto">
            <a:xfrm flipH="1">
              <a:off x="1104" y="3840"/>
              <a:ext cx="248" cy="216"/>
            </a:xfrm>
            <a:prstGeom prst="line">
              <a:avLst/>
            </a:prstGeom>
            <a:noFill/>
            <a:ln w="25400">
              <a:solidFill>
                <a:srgbClr val="000000"/>
              </a:solidFill>
              <a:round/>
              <a:headEnd/>
              <a:tailEnd/>
            </a:ln>
          </p:spPr>
          <p:txBody>
            <a:bodyPr wrap="none" anchor="ctr"/>
            <a:lstStyle/>
            <a:p>
              <a:endParaRPr lang="en-IN"/>
            </a:p>
          </p:txBody>
        </p:sp>
        <p:sp>
          <p:nvSpPr>
            <p:cNvPr id="25681" name="Line 27"/>
            <p:cNvSpPr>
              <a:spLocks noChangeShapeType="1"/>
            </p:cNvSpPr>
            <p:nvPr/>
          </p:nvSpPr>
          <p:spPr bwMode="auto">
            <a:xfrm flipH="1">
              <a:off x="1328" y="4064"/>
              <a:ext cx="248" cy="224"/>
            </a:xfrm>
            <a:prstGeom prst="line">
              <a:avLst/>
            </a:prstGeom>
            <a:noFill/>
            <a:ln w="25400">
              <a:solidFill>
                <a:srgbClr val="000000"/>
              </a:solidFill>
              <a:round/>
              <a:headEnd/>
              <a:tailEnd/>
            </a:ln>
          </p:spPr>
          <p:txBody>
            <a:bodyPr wrap="none" anchor="ctr"/>
            <a:lstStyle/>
            <a:p>
              <a:endParaRPr lang="en-IN"/>
            </a:p>
          </p:txBody>
        </p:sp>
        <p:sp>
          <p:nvSpPr>
            <p:cNvPr id="25682" name="Line 28"/>
            <p:cNvSpPr>
              <a:spLocks noChangeShapeType="1"/>
            </p:cNvSpPr>
            <p:nvPr/>
          </p:nvSpPr>
          <p:spPr bwMode="auto">
            <a:xfrm>
              <a:off x="1344" y="3840"/>
              <a:ext cx="216" cy="216"/>
            </a:xfrm>
            <a:prstGeom prst="line">
              <a:avLst/>
            </a:prstGeom>
            <a:noFill/>
            <a:ln w="25400">
              <a:solidFill>
                <a:srgbClr val="000000"/>
              </a:solidFill>
              <a:round/>
              <a:headEnd/>
              <a:tailEnd/>
            </a:ln>
          </p:spPr>
          <p:txBody>
            <a:bodyPr wrap="none" anchor="ctr"/>
            <a:lstStyle/>
            <a:p>
              <a:endParaRPr lang="en-IN"/>
            </a:p>
          </p:txBody>
        </p:sp>
        <p:sp>
          <p:nvSpPr>
            <p:cNvPr id="25683" name="Line 29"/>
            <p:cNvSpPr>
              <a:spLocks noChangeShapeType="1"/>
            </p:cNvSpPr>
            <p:nvPr/>
          </p:nvSpPr>
          <p:spPr bwMode="auto">
            <a:xfrm>
              <a:off x="1120" y="4064"/>
              <a:ext cx="216" cy="224"/>
            </a:xfrm>
            <a:prstGeom prst="line">
              <a:avLst/>
            </a:prstGeom>
            <a:noFill/>
            <a:ln w="25400">
              <a:solidFill>
                <a:srgbClr val="000000"/>
              </a:solidFill>
              <a:round/>
              <a:headEnd/>
              <a:tailEnd/>
            </a:ln>
          </p:spPr>
          <p:txBody>
            <a:bodyPr wrap="none" anchor="ctr"/>
            <a:lstStyle/>
            <a:p>
              <a:endParaRPr lang="en-IN"/>
            </a:p>
          </p:txBody>
        </p:sp>
      </p:grpSp>
      <p:grpSp>
        <p:nvGrpSpPr>
          <p:cNvPr id="25627" name="Group 35"/>
          <p:cNvGrpSpPr>
            <a:grpSpLocks/>
          </p:cNvGrpSpPr>
          <p:nvPr/>
        </p:nvGrpSpPr>
        <p:grpSpPr bwMode="auto">
          <a:xfrm>
            <a:off x="3941763" y="4159250"/>
            <a:ext cx="806450" cy="581025"/>
            <a:chOff x="1960" y="3840"/>
            <a:chExt cx="480" cy="448"/>
          </a:xfrm>
        </p:grpSpPr>
        <p:sp>
          <p:nvSpPr>
            <p:cNvPr id="25676" name="Line 31"/>
            <p:cNvSpPr>
              <a:spLocks noChangeShapeType="1"/>
            </p:cNvSpPr>
            <p:nvPr/>
          </p:nvSpPr>
          <p:spPr bwMode="auto">
            <a:xfrm flipH="1">
              <a:off x="1960" y="3840"/>
              <a:ext cx="256" cy="216"/>
            </a:xfrm>
            <a:prstGeom prst="line">
              <a:avLst/>
            </a:prstGeom>
            <a:noFill/>
            <a:ln w="25400">
              <a:solidFill>
                <a:srgbClr val="000000"/>
              </a:solidFill>
              <a:round/>
              <a:headEnd/>
              <a:tailEnd/>
            </a:ln>
          </p:spPr>
          <p:txBody>
            <a:bodyPr wrap="none" anchor="ctr"/>
            <a:lstStyle/>
            <a:p>
              <a:endParaRPr lang="en-IN"/>
            </a:p>
          </p:txBody>
        </p:sp>
        <p:sp>
          <p:nvSpPr>
            <p:cNvPr id="25677" name="Line 32"/>
            <p:cNvSpPr>
              <a:spLocks noChangeShapeType="1"/>
            </p:cNvSpPr>
            <p:nvPr/>
          </p:nvSpPr>
          <p:spPr bwMode="auto">
            <a:xfrm flipH="1">
              <a:off x="2192" y="4064"/>
              <a:ext cx="248" cy="224"/>
            </a:xfrm>
            <a:prstGeom prst="line">
              <a:avLst/>
            </a:prstGeom>
            <a:noFill/>
            <a:ln w="25400">
              <a:solidFill>
                <a:srgbClr val="000000"/>
              </a:solidFill>
              <a:round/>
              <a:headEnd/>
              <a:tailEnd/>
            </a:ln>
          </p:spPr>
          <p:txBody>
            <a:bodyPr wrap="none" anchor="ctr"/>
            <a:lstStyle/>
            <a:p>
              <a:endParaRPr lang="en-IN"/>
            </a:p>
          </p:txBody>
        </p:sp>
        <p:sp>
          <p:nvSpPr>
            <p:cNvPr id="25678" name="Line 33"/>
            <p:cNvSpPr>
              <a:spLocks noChangeShapeType="1"/>
            </p:cNvSpPr>
            <p:nvPr/>
          </p:nvSpPr>
          <p:spPr bwMode="auto">
            <a:xfrm>
              <a:off x="2208" y="3840"/>
              <a:ext cx="216" cy="216"/>
            </a:xfrm>
            <a:prstGeom prst="line">
              <a:avLst/>
            </a:prstGeom>
            <a:noFill/>
            <a:ln w="25400">
              <a:solidFill>
                <a:srgbClr val="000000"/>
              </a:solidFill>
              <a:round/>
              <a:headEnd/>
              <a:tailEnd/>
            </a:ln>
          </p:spPr>
          <p:txBody>
            <a:bodyPr wrap="none" anchor="ctr"/>
            <a:lstStyle/>
            <a:p>
              <a:endParaRPr lang="en-IN"/>
            </a:p>
          </p:txBody>
        </p:sp>
        <p:sp>
          <p:nvSpPr>
            <p:cNvPr id="25679" name="Line 34"/>
            <p:cNvSpPr>
              <a:spLocks noChangeShapeType="1"/>
            </p:cNvSpPr>
            <p:nvPr/>
          </p:nvSpPr>
          <p:spPr bwMode="auto">
            <a:xfrm>
              <a:off x="1976" y="4064"/>
              <a:ext cx="224" cy="224"/>
            </a:xfrm>
            <a:prstGeom prst="line">
              <a:avLst/>
            </a:prstGeom>
            <a:noFill/>
            <a:ln w="25400">
              <a:solidFill>
                <a:srgbClr val="000000"/>
              </a:solidFill>
              <a:round/>
              <a:headEnd/>
              <a:tailEnd/>
            </a:ln>
          </p:spPr>
          <p:txBody>
            <a:bodyPr wrap="none" anchor="ctr"/>
            <a:lstStyle/>
            <a:p>
              <a:endParaRPr lang="en-IN"/>
            </a:p>
          </p:txBody>
        </p:sp>
      </p:grpSp>
      <p:sp>
        <p:nvSpPr>
          <p:cNvPr id="25628" name="Arc 36"/>
          <p:cNvSpPr>
            <a:spLocks/>
          </p:cNvSpPr>
          <p:nvPr/>
        </p:nvSpPr>
        <p:spPr bwMode="auto">
          <a:xfrm>
            <a:off x="3835400" y="4394200"/>
            <a:ext cx="127000" cy="80963"/>
          </a:xfrm>
          <a:custGeom>
            <a:avLst/>
            <a:gdLst>
              <a:gd name="T0" fmla="*/ 72135386 w 21600"/>
              <a:gd name="T1" fmla="*/ 184138166 h 17255"/>
              <a:gd name="T2" fmla="*/ 76429443 w 21600"/>
              <a:gd name="T3" fmla="*/ 0 h 17255"/>
              <a:gd name="T4" fmla="*/ 892387473 w 21600"/>
              <a:gd name="T5" fmla="*/ 9333468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25629" name="Line 37"/>
          <p:cNvSpPr>
            <a:spLocks noChangeShapeType="1"/>
          </p:cNvSpPr>
          <p:nvPr/>
        </p:nvSpPr>
        <p:spPr bwMode="auto">
          <a:xfrm>
            <a:off x="3281363" y="4445000"/>
            <a:ext cx="552450" cy="0"/>
          </a:xfrm>
          <a:prstGeom prst="line">
            <a:avLst/>
          </a:prstGeom>
          <a:noFill/>
          <a:ln w="25400">
            <a:solidFill>
              <a:srgbClr val="000000"/>
            </a:solidFill>
            <a:round/>
            <a:headEnd/>
            <a:tailEnd/>
          </a:ln>
        </p:spPr>
        <p:txBody>
          <a:bodyPr wrap="none" anchor="ctr"/>
          <a:lstStyle/>
          <a:p>
            <a:endParaRPr lang="en-IN"/>
          </a:p>
        </p:txBody>
      </p:sp>
      <p:sp>
        <p:nvSpPr>
          <p:cNvPr id="25630" name="Arc 38"/>
          <p:cNvSpPr>
            <a:spLocks/>
          </p:cNvSpPr>
          <p:nvPr/>
        </p:nvSpPr>
        <p:spPr bwMode="auto">
          <a:xfrm>
            <a:off x="4300538" y="3906838"/>
            <a:ext cx="103187" cy="96837"/>
          </a:xfrm>
          <a:custGeom>
            <a:avLst/>
            <a:gdLst>
              <a:gd name="T0" fmla="*/ 743071423 w 17464"/>
              <a:gd name="T1" fmla="*/ 160838524 h 21600"/>
              <a:gd name="T2" fmla="*/ 0 w 17464"/>
              <a:gd name="T3" fmla="*/ 159976459 h 21600"/>
              <a:gd name="T4" fmla="*/ 376645049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25631" name="Line 39"/>
          <p:cNvSpPr>
            <a:spLocks noChangeShapeType="1"/>
          </p:cNvSpPr>
          <p:nvPr/>
        </p:nvSpPr>
        <p:spPr bwMode="auto">
          <a:xfrm>
            <a:off x="4351338" y="4003675"/>
            <a:ext cx="0" cy="177800"/>
          </a:xfrm>
          <a:prstGeom prst="line">
            <a:avLst/>
          </a:prstGeom>
          <a:noFill/>
          <a:ln w="25400">
            <a:solidFill>
              <a:srgbClr val="000000"/>
            </a:solidFill>
            <a:round/>
            <a:headEnd/>
            <a:tailEnd/>
          </a:ln>
        </p:spPr>
        <p:txBody>
          <a:bodyPr wrap="none" anchor="ctr"/>
          <a:lstStyle/>
          <a:p>
            <a:endParaRPr lang="en-IN"/>
          </a:p>
        </p:txBody>
      </p:sp>
      <p:sp>
        <p:nvSpPr>
          <p:cNvPr id="25632" name="Rectangle 40"/>
          <p:cNvSpPr>
            <a:spLocks noChangeArrowheads="1"/>
          </p:cNvSpPr>
          <p:nvPr/>
        </p:nvSpPr>
        <p:spPr bwMode="auto">
          <a:xfrm>
            <a:off x="3238500" y="4233863"/>
            <a:ext cx="36830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no</a:t>
            </a:r>
          </a:p>
        </p:txBody>
      </p:sp>
      <p:sp>
        <p:nvSpPr>
          <p:cNvPr id="25633" name="Rectangle 41"/>
          <p:cNvSpPr>
            <a:spLocks noChangeArrowheads="1"/>
          </p:cNvSpPr>
          <p:nvPr/>
        </p:nvSpPr>
        <p:spPr bwMode="auto">
          <a:xfrm>
            <a:off x="2889250" y="4686300"/>
            <a:ext cx="43338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yes</a:t>
            </a:r>
          </a:p>
        </p:txBody>
      </p:sp>
      <p:sp>
        <p:nvSpPr>
          <p:cNvPr id="25634" name="Rectangle 42"/>
          <p:cNvSpPr>
            <a:spLocks noChangeArrowheads="1"/>
          </p:cNvSpPr>
          <p:nvPr/>
        </p:nvSpPr>
        <p:spPr bwMode="auto">
          <a:xfrm>
            <a:off x="4343400" y="3986213"/>
            <a:ext cx="43338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yes</a:t>
            </a:r>
          </a:p>
        </p:txBody>
      </p:sp>
      <p:sp>
        <p:nvSpPr>
          <p:cNvPr id="25635" name="Rectangle 43"/>
          <p:cNvSpPr>
            <a:spLocks noChangeArrowheads="1"/>
          </p:cNvSpPr>
          <p:nvPr/>
        </p:nvSpPr>
        <p:spPr bwMode="auto">
          <a:xfrm>
            <a:off x="4711700" y="4227513"/>
            <a:ext cx="36830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no</a:t>
            </a:r>
          </a:p>
        </p:txBody>
      </p:sp>
      <p:sp>
        <p:nvSpPr>
          <p:cNvPr id="25636" name="Rectangle 44"/>
          <p:cNvSpPr>
            <a:spLocks noChangeArrowheads="1"/>
          </p:cNvSpPr>
          <p:nvPr/>
        </p:nvSpPr>
        <p:spPr bwMode="auto">
          <a:xfrm>
            <a:off x="4098925" y="4332288"/>
            <a:ext cx="52863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ORG</a:t>
            </a:r>
          </a:p>
        </p:txBody>
      </p:sp>
      <p:sp>
        <p:nvSpPr>
          <p:cNvPr id="25637" name="Rectangle 45"/>
          <p:cNvSpPr>
            <a:spLocks noChangeArrowheads="1"/>
          </p:cNvSpPr>
          <p:nvPr/>
        </p:nvSpPr>
        <p:spPr bwMode="auto">
          <a:xfrm>
            <a:off x="2351088" y="4986338"/>
            <a:ext cx="1146175" cy="4191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Store symbol</a:t>
            </a:r>
          </a:p>
          <a:p>
            <a:pPr defTabSz="762000" latinLnBrk="1"/>
            <a:endParaRPr lang="en-US" altLang="ko-KR" sz="1200">
              <a:solidFill>
                <a:srgbClr val="000000"/>
              </a:solidFill>
            </a:endParaRPr>
          </a:p>
        </p:txBody>
      </p:sp>
      <p:sp>
        <p:nvSpPr>
          <p:cNvPr id="25638" name="Rectangle 46"/>
          <p:cNvSpPr>
            <a:spLocks noChangeArrowheads="1"/>
          </p:cNvSpPr>
          <p:nvPr/>
        </p:nvSpPr>
        <p:spPr bwMode="auto">
          <a:xfrm>
            <a:off x="2351088" y="5132388"/>
            <a:ext cx="993775" cy="4191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in address-</a:t>
            </a:r>
          </a:p>
          <a:p>
            <a:pPr defTabSz="762000" eaLnBrk="1" hangingPunct="1"/>
            <a:endParaRPr lang="en-US" altLang="ko-KR" sz="1200">
              <a:solidFill>
                <a:srgbClr val="000000"/>
              </a:solidFill>
            </a:endParaRPr>
          </a:p>
        </p:txBody>
      </p:sp>
      <p:sp>
        <p:nvSpPr>
          <p:cNvPr id="25639" name="Rectangle 47"/>
          <p:cNvSpPr>
            <a:spLocks noChangeArrowheads="1"/>
          </p:cNvSpPr>
          <p:nvPr/>
        </p:nvSpPr>
        <p:spPr bwMode="auto">
          <a:xfrm>
            <a:off x="2351088" y="5276850"/>
            <a:ext cx="1112837" cy="4191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symbol table</a:t>
            </a:r>
          </a:p>
          <a:p>
            <a:pPr defTabSz="762000" eaLnBrk="1" hangingPunct="1"/>
            <a:endParaRPr lang="en-US" altLang="ko-KR" sz="1200">
              <a:solidFill>
                <a:srgbClr val="000000"/>
              </a:solidFill>
            </a:endParaRPr>
          </a:p>
        </p:txBody>
      </p:sp>
      <p:sp>
        <p:nvSpPr>
          <p:cNvPr id="25640" name="Rectangle 48"/>
          <p:cNvSpPr>
            <a:spLocks noChangeArrowheads="1"/>
          </p:cNvSpPr>
          <p:nvPr/>
        </p:nvSpPr>
        <p:spPr bwMode="auto">
          <a:xfrm>
            <a:off x="2351088" y="5422900"/>
            <a:ext cx="1139825" cy="4191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together with</a:t>
            </a:r>
          </a:p>
          <a:p>
            <a:pPr defTabSz="762000" eaLnBrk="1" hangingPunct="1"/>
            <a:endParaRPr lang="en-US" altLang="ko-KR" sz="1200">
              <a:solidFill>
                <a:srgbClr val="000000"/>
              </a:solidFill>
            </a:endParaRPr>
          </a:p>
        </p:txBody>
      </p:sp>
      <p:sp>
        <p:nvSpPr>
          <p:cNvPr id="25641" name="Rectangle 49"/>
          <p:cNvSpPr>
            <a:spLocks noChangeArrowheads="1"/>
          </p:cNvSpPr>
          <p:nvPr/>
        </p:nvSpPr>
        <p:spPr bwMode="auto">
          <a:xfrm>
            <a:off x="2351088" y="5565775"/>
            <a:ext cx="100330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value of LC</a:t>
            </a:r>
          </a:p>
        </p:txBody>
      </p:sp>
      <p:sp>
        <p:nvSpPr>
          <p:cNvPr id="25642" name="Arc 50"/>
          <p:cNvSpPr>
            <a:spLocks/>
          </p:cNvSpPr>
          <p:nvPr/>
        </p:nvSpPr>
        <p:spPr bwMode="auto">
          <a:xfrm>
            <a:off x="2847975" y="4865688"/>
            <a:ext cx="101600" cy="98425"/>
          </a:xfrm>
          <a:custGeom>
            <a:avLst/>
            <a:gdLst>
              <a:gd name="T0" fmla="*/ 0 w 17255"/>
              <a:gd name="T1" fmla="*/ 16560925 h 21600"/>
              <a:gd name="T2" fmla="*/ 719096341 w 17255"/>
              <a:gd name="T3" fmla="*/ 15629734 h 21600"/>
              <a:gd name="T4" fmla="*/ 364488372 w 17255"/>
              <a:gd name="T5" fmla="*/ 193358321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43" name="Line 51"/>
          <p:cNvSpPr>
            <a:spLocks noChangeShapeType="1"/>
          </p:cNvSpPr>
          <p:nvPr/>
        </p:nvSpPr>
        <p:spPr bwMode="auto">
          <a:xfrm>
            <a:off x="2897188" y="4749800"/>
            <a:ext cx="0" cy="125413"/>
          </a:xfrm>
          <a:prstGeom prst="line">
            <a:avLst/>
          </a:prstGeom>
          <a:noFill/>
          <a:ln w="25400">
            <a:solidFill>
              <a:srgbClr val="000000"/>
            </a:solidFill>
            <a:round/>
            <a:headEnd/>
            <a:tailEnd/>
          </a:ln>
        </p:spPr>
        <p:txBody>
          <a:bodyPr wrap="none" anchor="ctr"/>
          <a:lstStyle/>
          <a:p>
            <a:endParaRPr lang="en-IN"/>
          </a:p>
        </p:txBody>
      </p:sp>
      <p:grpSp>
        <p:nvGrpSpPr>
          <p:cNvPr id="25644" name="Group 56"/>
          <p:cNvGrpSpPr>
            <a:grpSpLocks/>
          </p:cNvGrpSpPr>
          <p:nvPr/>
        </p:nvGrpSpPr>
        <p:grpSpPr bwMode="auto">
          <a:xfrm>
            <a:off x="4856163" y="4864100"/>
            <a:ext cx="808037" cy="581025"/>
            <a:chOff x="2504" y="4384"/>
            <a:chExt cx="480" cy="448"/>
          </a:xfrm>
        </p:grpSpPr>
        <p:sp>
          <p:nvSpPr>
            <p:cNvPr id="25672" name="Line 52"/>
            <p:cNvSpPr>
              <a:spLocks noChangeShapeType="1"/>
            </p:cNvSpPr>
            <p:nvPr/>
          </p:nvSpPr>
          <p:spPr bwMode="auto">
            <a:xfrm flipH="1">
              <a:off x="2504" y="4384"/>
              <a:ext cx="256" cy="216"/>
            </a:xfrm>
            <a:prstGeom prst="line">
              <a:avLst/>
            </a:prstGeom>
            <a:noFill/>
            <a:ln w="25400">
              <a:solidFill>
                <a:srgbClr val="000000"/>
              </a:solidFill>
              <a:round/>
              <a:headEnd/>
              <a:tailEnd/>
            </a:ln>
          </p:spPr>
          <p:txBody>
            <a:bodyPr wrap="none" anchor="ctr"/>
            <a:lstStyle/>
            <a:p>
              <a:endParaRPr lang="en-IN"/>
            </a:p>
          </p:txBody>
        </p:sp>
        <p:sp>
          <p:nvSpPr>
            <p:cNvPr id="25673" name="Line 53"/>
            <p:cNvSpPr>
              <a:spLocks noChangeShapeType="1"/>
            </p:cNvSpPr>
            <p:nvPr/>
          </p:nvSpPr>
          <p:spPr bwMode="auto">
            <a:xfrm flipH="1">
              <a:off x="2736" y="4608"/>
              <a:ext cx="248" cy="224"/>
            </a:xfrm>
            <a:prstGeom prst="line">
              <a:avLst/>
            </a:prstGeom>
            <a:noFill/>
            <a:ln w="25400">
              <a:solidFill>
                <a:srgbClr val="000000"/>
              </a:solidFill>
              <a:round/>
              <a:headEnd/>
              <a:tailEnd/>
            </a:ln>
          </p:spPr>
          <p:txBody>
            <a:bodyPr wrap="none" anchor="ctr"/>
            <a:lstStyle/>
            <a:p>
              <a:endParaRPr lang="en-IN"/>
            </a:p>
          </p:txBody>
        </p:sp>
        <p:sp>
          <p:nvSpPr>
            <p:cNvPr id="25674" name="Line 54"/>
            <p:cNvSpPr>
              <a:spLocks noChangeShapeType="1"/>
            </p:cNvSpPr>
            <p:nvPr/>
          </p:nvSpPr>
          <p:spPr bwMode="auto">
            <a:xfrm>
              <a:off x="2752" y="4384"/>
              <a:ext cx="216" cy="216"/>
            </a:xfrm>
            <a:prstGeom prst="line">
              <a:avLst/>
            </a:prstGeom>
            <a:noFill/>
            <a:ln w="25400">
              <a:solidFill>
                <a:srgbClr val="000000"/>
              </a:solidFill>
              <a:round/>
              <a:headEnd/>
              <a:tailEnd/>
            </a:ln>
          </p:spPr>
          <p:txBody>
            <a:bodyPr wrap="none" anchor="ctr"/>
            <a:lstStyle/>
            <a:p>
              <a:endParaRPr lang="en-IN"/>
            </a:p>
          </p:txBody>
        </p:sp>
        <p:sp>
          <p:nvSpPr>
            <p:cNvPr id="25675" name="Line 55"/>
            <p:cNvSpPr>
              <a:spLocks noChangeShapeType="1"/>
            </p:cNvSpPr>
            <p:nvPr/>
          </p:nvSpPr>
          <p:spPr bwMode="auto">
            <a:xfrm>
              <a:off x="2520" y="4608"/>
              <a:ext cx="224" cy="224"/>
            </a:xfrm>
            <a:prstGeom prst="line">
              <a:avLst/>
            </a:prstGeom>
            <a:noFill/>
            <a:ln w="25400">
              <a:solidFill>
                <a:srgbClr val="000000"/>
              </a:solidFill>
              <a:round/>
              <a:headEnd/>
              <a:tailEnd/>
            </a:ln>
          </p:spPr>
          <p:txBody>
            <a:bodyPr wrap="none" anchor="ctr"/>
            <a:lstStyle/>
            <a:p>
              <a:endParaRPr lang="en-IN"/>
            </a:p>
          </p:txBody>
        </p:sp>
      </p:grpSp>
      <p:sp>
        <p:nvSpPr>
          <p:cNvPr id="25645" name="Rectangle 57"/>
          <p:cNvSpPr>
            <a:spLocks noChangeArrowheads="1"/>
          </p:cNvSpPr>
          <p:nvPr/>
        </p:nvSpPr>
        <p:spPr bwMode="auto">
          <a:xfrm>
            <a:off x="5018088" y="5038725"/>
            <a:ext cx="50165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END</a:t>
            </a:r>
          </a:p>
        </p:txBody>
      </p:sp>
      <p:sp>
        <p:nvSpPr>
          <p:cNvPr id="25646" name="Line 58"/>
          <p:cNvSpPr>
            <a:spLocks noChangeShapeType="1"/>
          </p:cNvSpPr>
          <p:nvPr/>
        </p:nvSpPr>
        <p:spPr bwMode="auto">
          <a:xfrm>
            <a:off x="4735513" y="4445000"/>
            <a:ext cx="511175" cy="0"/>
          </a:xfrm>
          <a:prstGeom prst="line">
            <a:avLst/>
          </a:prstGeom>
          <a:noFill/>
          <a:ln w="25400">
            <a:solidFill>
              <a:srgbClr val="000000"/>
            </a:solidFill>
            <a:round/>
            <a:headEnd/>
            <a:tailEnd/>
          </a:ln>
        </p:spPr>
        <p:txBody>
          <a:bodyPr wrap="none" anchor="ctr"/>
          <a:lstStyle/>
          <a:p>
            <a:endParaRPr lang="en-IN"/>
          </a:p>
        </p:txBody>
      </p:sp>
      <p:sp>
        <p:nvSpPr>
          <p:cNvPr id="25647" name="Arc 59"/>
          <p:cNvSpPr>
            <a:spLocks/>
          </p:cNvSpPr>
          <p:nvPr/>
        </p:nvSpPr>
        <p:spPr bwMode="auto">
          <a:xfrm>
            <a:off x="5216525" y="4752975"/>
            <a:ext cx="103188" cy="96838"/>
          </a:xfrm>
          <a:custGeom>
            <a:avLst/>
            <a:gdLst>
              <a:gd name="T0" fmla="*/ 0 w 17255"/>
              <a:gd name="T1" fmla="*/ 15021904 h 21600"/>
              <a:gd name="T2" fmla="*/ 789223567 w 17255"/>
              <a:gd name="T3" fmla="*/ 14177925 h 21600"/>
              <a:gd name="T4" fmla="*/ 400033938 w 17255"/>
              <a:gd name="T5" fmla="*/ 175390268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48" name="Line 60"/>
          <p:cNvSpPr>
            <a:spLocks noChangeShapeType="1"/>
          </p:cNvSpPr>
          <p:nvPr/>
        </p:nvSpPr>
        <p:spPr bwMode="auto">
          <a:xfrm>
            <a:off x="5267325" y="4451350"/>
            <a:ext cx="0" cy="309563"/>
          </a:xfrm>
          <a:prstGeom prst="line">
            <a:avLst/>
          </a:prstGeom>
          <a:noFill/>
          <a:ln w="25400">
            <a:solidFill>
              <a:srgbClr val="000000"/>
            </a:solidFill>
            <a:round/>
            <a:headEnd/>
            <a:tailEnd/>
          </a:ln>
        </p:spPr>
        <p:txBody>
          <a:bodyPr wrap="none" anchor="ctr"/>
          <a:lstStyle/>
          <a:p>
            <a:endParaRPr lang="en-IN"/>
          </a:p>
        </p:txBody>
      </p:sp>
      <p:sp>
        <p:nvSpPr>
          <p:cNvPr id="25649" name="Arc 61"/>
          <p:cNvSpPr>
            <a:spLocks/>
          </p:cNvSpPr>
          <p:nvPr/>
        </p:nvSpPr>
        <p:spPr bwMode="auto">
          <a:xfrm>
            <a:off x="2847975" y="5932488"/>
            <a:ext cx="101600" cy="100012"/>
          </a:xfrm>
          <a:custGeom>
            <a:avLst/>
            <a:gdLst>
              <a:gd name="T0" fmla="*/ 0 w 17255"/>
              <a:gd name="T1" fmla="*/ 18229167 h 21600"/>
              <a:gd name="T2" fmla="*/ 719096341 w 17255"/>
              <a:gd name="T3" fmla="*/ 17203368 h 21600"/>
              <a:gd name="T4" fmla="*/ 364488372 w 17255"/>
              <a:gd name="T5" fmla="*/ 212835312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50" name="Line 62"/>
          <p:cNvSpPr>
            <a:spLocks noChangeShapeType="1"/>
          </p:cNvSpPr>
          <p:nvPr/>
        </p:nvSpPr>
        <p:spPr bwMode="auto">
          <a:xfrm>
            <a:off x="2897188" y="5792788"/>
            <a:ext cx="0" cy="149225"/>
          </a:xfrm>
          <a:prstGeom prst="line">
            <a:avLst/>
          </a:prstGeom>
          <a:noFill/>
          <a:ln w="25400">
            <a:solidFill>
              <a:srgbClr val="000000"/>
            </a:solidFill>
            <a:round/>
            <a:headEnd/>
            <a:tailEnd/>
          </a:ln>
        </p:spPr>
        <p:txBody>
          <a:bodyPr wrap="none" anchor="ctr"/>
          <a:lstStyle/>
          <a:p>
            <a:endParaRPr lang="en-IN"/>
          </a:p>
        </p:txBody>
      </p:sp>
      <p:sp>
        <p:nvSpPr>
          <p:cNvPr id="25651" name="Rectangle 63"/>
          <p:cNvSpPr>
            <a:spLocks noChangeArrowheads="1"/>
          </p:cNvSpPr>
          <p:nvPr/>
        </p:nvSpPr>
        <p:spPr bwMode="auto">
          <a:xfrm>
            <a:off x="2351088" y="6043613"/>
            <a:ext cx="11541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Increment LC</a:t>
            </a:r>
          </a:p>
        </p:txBody>
      </p:sp>
      <p:sp>
        <p:nvSpPr>
          <p:cNvPr id="25652" name="Line 64"/>
          <p:cNvSpPr>
            <a:spLocks noChangeShapeType="1"/>
          </p:cNvSpPr>
          <p:nvPr/>
        </p:nvSpPr>
        <p:spPr bwMode="auto">
          <a:xfrm>
            <a:off x="2897188" y="6273800"/>
            <a:ext cx="0" cy="155575"/>
          </a:xfrm>
          <a:prstGeom prst="line">
            <a:avLst/>
          </a:prstGeom>
          <a:noFill/>
          <a:ln w="25400">
            <a:solidFill>
              <a:srgbClr val="000000"/>
            </a:solidFill>
            <a:round/>
            <a:headEnd/>
            <a:tailEnd/>
          </a:ln>
        </p:spPr>
        <p:txBody>
          <a:bodyPr wrap="none" anchor="ctr"/>
          <a:lstStyle/>
          <a:p>
            <a:endParaRPr lang="en-IN"/>
          </a:p>
        </p:txBody>
      </p:sp>
      <p:sp>
        <p:nvSpPr>
          <p:cNvPr id="25653" name="Arc 65"/>
          <p:cNvSpPr>
            <a:spLocks/>
          </p:cNvSpPr>
          <p:nvPr/>
        </p:nvSpPr>
        <p:spPr bwMode="auto">
          <a:xfrm>
            <a:off x="2241550" y="3581400"/>
            <a:ext cx="103188" cy="98425"/>
          </a:xfrm>
          <a:custGeom>
            <a:avLst/>
            <a:gdLst>
              <a:gd name="T0" fmla="*/ 0 w 17255"/>
              <a:gd name="T1" fmla="*/ 16560925 h 21600"/>
              <a:gd name="T2" fmla="*/ 789223567 w 17255"/>
              <a:gd name="T3" fmla="*/ 15629734 h 21600"/>
              <a:gd name="T4" fmla="*/ 400033938 w 17255"/>
              <a:gd name="T5" fmla="*/ 193358321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54" name="Line 66"/>
          <p:cNvSpPr>
            <a:spLocks noChangeShapeType="1"/>
          </p:cNvSpPr>
          <p:nvPr/>
        </p:nvSpPr>
        <p:spPr bwMode="auto">
          <a:xfrm>
            <a:off x="2292350" y="3516313"/>
            <a:ext cx="0" cy="73025"/>
          </a:xfrm>
          <a:prstGeom prst="line">
            <a:avLst/>
          </a:prstGeom>
          <a:noFill/>
          <a:ln w="25400">
            <a:solidFill>
              <a:srgbClr val="000000"/>
            </a:solidFill>
            <a:round/>
            <a:headEnd/>
            <a:tailEnd/>
          </a:ln>
        </p:spPr>
        <p:txBody>
          <a:bodyPr wrap="none" anchor="ctr"/>
          <a:lstStyle/>
          <a:p>
            <a:endParaRPr lang="en-IN"/>
          </a:p>
        </p:txBody>
      </p:sp>
      <p:sp>
        <p:nvSpPr>
          <p:cNvPr id="25655" name="Line 67"/>
          <p:cNvSpPr>
            <a:spLocks noChangeShapeType="1"/>
          </p:cNvSpPr>
          <p:nvPr/>
        </p:nvSpPr>
        <p:spPr bwMode="auto">
          <a:xfrm>
            <a:off x="1758950" y="3511550"/>
            <a:ext cx="533400" cy="0"/>
          </a:xfrm>
          <a:prstGeom prst="line">
            <a:avLst/>
          </a:prstGeom>
          <a:noFill/>
          <a:ln w="25400">
            <a:solidFill>
              <a:srgbClr val="000000"/>
            </a:solidFill>
            <a:round/>
            <a:headEnd/>
            <a:tailEnd/>
          </a:ln>
        </p:spPr>
        <p:txBody>
          <a:bodyPr wrap="none" anchor="ctr"/>
          <a:lstStyle/>
          <a:p>
            <a:endParaRPr lang="en-IN"/>
          </a:p>
        </p:txBody>
      </p:sp>
      <p:sp>
        <p:nvSpPr>
          <p:cNvPr id="25656" name="Freeform 68"/>
          <p:cNvSpPr>
            <a:spLocks/>
          </p:cNvSpPr>
          <p:nvPr/>
        </p:nvSpPr>
        <p:spPr bwMode="auto">
          <a:xfrm>
            <a:off x="1746250" y="3508375"/>
            <a:ext cx="1146175" cy="2933700"/>
          </a:xfrm>
          <a:custGeom>
            <a:avLst/>
            <a:gdLst>
              <a:gd name="T0" fmla="*/ 0 w 681"/>
              <a:gd name="T1" fmla="*/ 0 h 2265"/>
              <a:gd name="T2" fmla="*/ 0 w 681"/>
              <a:gd name="T3" fmla="*/ 2147483647 h 2265"/>
              <a:gd name="T4" fmla="*/ 2147483647 w 681"/>
              <a:gd name="T5" fmla="*/ 2147483647 h 2265"/>
              <a:gd name="T6" fmla="*/ 0 60000 65536"/>
              <a:gd name="T7" fmla="*/ 0 60000 65536"/>
              <a:gd name="T8" fmla="*/ 0 60000 65536"/>
              <a:gd name="T9" fmla="*/ 0 w 681"/>
              <a:gd name="T10" fmla="*/ 0 h 2265"/>
              <a:gd name="T11" fmla="*/ 681 w 681"/>
              <a:gd name="T12" fmla="*/ 2265 h 2265"/>
            </a:gdLst>
            <a:ahLst/>
            <a:cxnLst>
              <a:cxn ang="T6">
                <a:pos x="T0" y="T1"/>
              </a:cxn>
              <a:cxn ang="T7">
                <a:pos x="T2" y="T3"/>
              </a:cxn>
              <a:cxn ang="T8">
                <a:pos x="T4" y="T5"/>
              </a:cxn>
            </a:cxnLst>
            <a:rect l="T9" t="T10" r="T11" b="T12"/>
            <a:pathLst>
              <a:path w="681" h="2265">
                <a:moveTo>
                  <a:pt x="0" y="0"/>
                </a:moveTo>
                <a:lnTo>
                  <a:pt x="0" y="2264"/>
                </a:lnTo>
                <a:lnTo>
                  <a:pt x="680" y="2264"/>
                </a:lnTo>
              </a:path>
            </a:pathLst>
          </a:custGeom>
          <a:noFill/>
          <a:ln w="25400" cap="rnd">
            <a:solidFill>
              <a:srgbClr val="000000"/>
            </a:solidFill>
            <a:round/>
            <a:headEnd/>
            <a:tailEnd/>
          </a:ln>
        </p:spPr>
        <p:txBody>
          <a:bodyPr/>
          <a:lstStyle/>
          <a:p>
            <a:endParaRPr lang="en-US"/>
          </a:p>
        </p:txBody>
      </p:sp>
      <p:sp>
        <p:nvSpPr>
          <p:cNvPr id="25657" name="Rectangle 69"/>
          <p:cNvSpPr>
            <a:spLocks noChangeArrowheads="1"/>
          </p:cNvSpPr>
          <p:nvPr/>
        </p:nvSpPr>
        <p:spPr bwMode="auto">
          <a:xfrm>
            <a:off x="5865813" y="5451475"/>
            <a:ext cx="581025" cy="4191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Go to</a:t>
            </a:r>
          </a:p>
          <a:p>
            <a:pPr defTabSz="762000" eaLnBrk="1" hangingPunct="1"/>
            <a:endParaRPr lang="en-US" altLang="ko-KR" sz="1200">
              <a:solidFill>
                <a:srgbClr val="000000"/>
              </a:solidFill>
            </a:endParaRPr>
          </a:p>
        </p:txBody>
      </p:sp>
      <p:sp>
        <p:nvSpPr>
          <p:cNvPr id="25658" name="Rectangle 70"/>
          <p:cNvSpPr>
            <a:spLocks noChangeArrowheads="1"/>
          </p:cNvSpPr>
          <p:nvPr/>
        </p:nvSpPr>
        <p:spPr bwMode="auto">
          <a:xfrm>
            <a:off x="5864225" y="5597525"/>
            <a:ext cx="714375" cy="4191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second</a:t>
            </a:r>
          </a:p>
          <a:p>
            <a:pPr defTabSz="762000" eaLnBrk="1" hangingPunct="1"/>
            <a:endParaRPr lang="en-US" altLang="ko-KR" sz="1200">
              <a:solidFill>
                <a:srgbClr val="000000"/>
              </a:solidFill>
            </a:endParaRPr>
          </a:p>
        </p:txBody>
      </p:sp>
      <p:sp>
        <p:nvSpPr>
          <p:cNvPr id="25659" name="Rectangle 71"/>
          <p:cNvSpPr>
            <a:spLocks noChangeArrowheads="1"/>
          </p:cNvSpPr>
          <p:nvPr/>
        </p:nvSpPr>
        <p:spPr bwMode="auto">
          <a:xfrm>
            <a:off x="5864225" y="5741988"/>
            <a:ext cx="52705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pass</a:t>
            </a:r>
          </a:p>
        </p:txBody>
      </p:sp>
      <p:sp>
        <p:nvSpPr>
          <p:cNvPr id="25660" name="Line 72"/>
          <p:cNvSpPr>
            <a:spLocks noChangeShapeType="1"/>
          </p:cNvSpPr>
          <p:nvPr/>
        </p:nvSpPr>
        <p:spPr bwMode="auto">
          <a:xfrm flipH="1">
            <a:off x="5267325" y="5456238"/>
            <a:ext cx="0" cy="403225"/>
          </a:xfrm>
          <a:prstGeom prst="line">
            <a:avLst/>
          </a:prstGeom>
          <a:noFill/>
          <a:ln w="25400">
            <a:solidFill>
              <a:srgbClr val="000000"/>
            </a:solidFill>
            <a:round/>
            <a:headEnd/>
            <a:tailEnd/>
          </a:ln>
        </p:spPr>
        <p:txBody>
          <a:bodyPr wrap="none" anchor="ctr"/>
          <a:lstStyle/>
          <a:p>
            <a:endParaRPr lang="en-IN"/>
          </a:p>
        </p:txBody>
      </p:sp>
      <p:sp>
        <p:nvSpPr>
          <p:cNvPr id="25661" name="Line 73"/>
          <p:cNvSpPr>
            <a:spLocks noChangeShapeType="1"/>
          </p:cNvSpPr>
          <p:nvPr/>
        </p:nvSpPr>
        <p:spPr bwMode="auto">
          <a:xfrm>
            <a:off x="3362325" y="5865813"/>
            <a:ext cx="1897063" cy="0"/>
          </a:xfrm>
          <a:prstGeom prst="line">
            <a:avLst/>
          </a:prstGeom>
          <a:noFill/>
          <a:ln w="25400">
            <a:solidFill>
              <a:srgbClr val="000000"/>
            </a:solidFill>
            <a:round/>
            <a:headEnd/>
            <a:tailEnd/>
          </a:ln>
        </p:spPr>
        <p:txBody>
          <a:bodyPr wrap="none" anchor="ctr"/>
          <a:lstStyle/>
          <a:p>
            <a:endParaRPr lang="en-IN"/>
          </a:p>
        </p:txBody>
      </p:sp>
      <p:sp>
        <p:nvSpPr>
          <p:cNvPr id="25662" name="Arc 74"/>
          <p:cNvSpPr>
            <a:spLocks/>
          </p:cNvSpPr>
          <p:nvPr/>
        </p:nvSpPr>
        <p:spPr bwMode="auto">
          <a:xfrm>
            <a:off x="3303588" y="5932488"/>
            <a:ext cx="104775" cy="100012"/>
          </a:xfrm>
          <a:custGeom>
            <a:avLst/>
            <a:gdLst>
              <a:gd name="T0" fmla="*/ 0 w 17255"/>
              <a:gd name="T1" fmla="*/ 18229167 h 21600"/>
              <a:gd name="T2" fmla="*/ 864910086 w 17255"/>
              <a:gd name="T3" fmla="*/ 17203368 h 21600"/>
              <a:gd name="T4" fmla="*/ 438394286 w 17255"/>
              <a:gd name="T5" fmla="*/ 212835312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63" name="Line 75"/>
          <p:cNvSpPr>
            <a:spLocks noChangeShapeType="1"/>
          </p:cNvSpPr>
          <p:nvPr/>
        </p:nvSpPr>
        <p:spPr bwMode="auto">
          <a:xfrm flipH="1">
            <a:off x="3355975" y="5859463"/>
            <a:ext cx="0" cy="82550"/>
          </a:xfrm>
          <a:prstGeom prst="line">
            <a:avLst/>
          </a:prstGeom>
          <a:noFill/>
          <a:ln w="25400">
            <a:solidFill>
              <a:srgbClr val="000000"/>
            </a:solidFill>
            <a:round/>
            <a:headEnd/>
            <a:tailEnd/>
          </a:ln>
        </p:spPr>
        <p:txBody>
          <a:bodyPr wrap="none" anchor="ctr"/>
          <a:lstStyle/>
          <a:p>
            <a:endParaRPr lang="en-IN"/>
          </a:p>
        </p:txBody>
      </p:sp>
      <p:sp>
        <p:nvSpPr>
          <p:cNvPr id="25664" name="Line 76"/>
          <p:cNvSpPr>
            <a:spLocks noChangeShapeType="1"/>
          </p:cNvSpPr>
          <p:nvPr/>
        </p:nvSpPr>
        <p:spPr bwMode="auto">
          <a:xfrm>
            <a:off x="5651500" y="5148263"/>
            <a:ext cx="544513" cy="0"/>
          </a:xfrm>
          <a:prstGeom prst="line">
            <a:avLst/>
          </a:prstGeom>
          <a:noFill/>
          <a:ln w="25400">
            <a:solidFill>
              <a:srgbClr val="000000"/>
            </a:solidFill>
            <a:round/>
            <a:headEnd/>
            <a:tailEnd/>
          </a:ln>
        </p:spPr>
        <p:txBody>
          <a:bodyPr wrap="none" anchor="ctr"/>
          <a:lstStyle/>
          <a:p>
            <a:endParaRPr lang="en-IN"/>
          </a:p>
        </p:txBody>
      </p:sp>
      <p:sp>
        <p:nvSpPr>
          <p:cNvPr id="25665" name="Arc 77"/>
          <p:cNvSpPr>
            <a:spLocks/>
          </p:cNvSpPr>
          <p:nvPr/>
        </p:nvSpPr>
        <p:spPr bwMode="auto">
          <a:xfrm>
            <a:off x="6132513" y="5343525"/>
            <a:ext cx="101600" cy="96838"/>
          </a:xfrm>
          <a:custGeom>
            <a:avLst/>
            <a:gdLst>
              <a:gd name="T0" fmla="*/ 0 w 17255"/>
              <a:gd name="T1" fmla="*/ 15021904 h 21600"/>
              <a:gd name="T2" fmla="*/ 719096341 w 17255"/>
              <a:gd name="T3" fmla="*/ 14177925 h 21600"/>
              <a:gd name="T4" fmla="*/ 364488372 w 17255"/>
              <a:gd name="T5" fmla="*/ 175390268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25666" name="Line 78"/>
          <p:cNvSpPr>
            <a:spLocks noChangeShapeType="1"/>
          </p:cNvSpPr>
          <p:nvPr/>
        </p:nvSpPr>
        <p:spPr bwMode="auto">
          <a:xfrm>
            <a:off x="6181725" y="5154613"/>
            <a:ext cx="0" cy="196850"/>
          </a:xfrm>
          <a:prstGeom prst="line">
            <a:avLst/>
          </a:prstGeom>
          <a:noFill/>
          <a:ln w="25400">
            <a:solidFill>
              <a:srgbClr val="000000"/>
            </a:solidFill>
            <a:round/>
            <a:headEnd/>
            <a:tailEnd/>
          </a:ln>
        </p:spPr>
        <p:txBody>
          <a:bodyPr wrap="none" anchor="ctr"/>
          <a:lstStyle/>
          <a:p>
            <a:endParaRPr lang="en-IN"/>
          </a:p>
        </p:txBody>
      </p:sp>
      <p:sp>
        <p:nvSpPr>
          <p:cNvPr id="25667" name="Rectangle 79"/>
          <p:cNvSpPr>
            <a:spLocks noChangeArrowheads="1"/>
          </p:cNvSpPr>
          <p:nvPr/>
        </p:nvSpPr>
        <p:spPr bwMode="auto">
          <a:xfrm>
            <a:off x="5240338" y="5389563"/>
            <a:ext cx="36830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no</a:t>
            </a:r>
          </a:p>
        </p:txBody>
      </p:sp>
      <p:sp>
        <p:nvSpPr>
          <p:cNvPr id="25668" name="Rectangle 80"/>
          <p:cNvSpPr>
            <a:spLocks noChangeArrowheads="1"/>
          </p:cNvSpPr>
          <p:nvPr/>
        </p:nvSpPr>
        <p:spPr bwMode="auto">
          <a:xfrm>
            <a:off x="5607050" y="4902200"/>
            <a:ext cx="43338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yes</a:t>
            </a:r>
          </a:p>
        </p:txBody>
      </p:sp>
      <p:sp>
        <p:nvSpPr>
          <p:cNvPr id="25669" name="Text Box 82"/>
          <p:cNvSpPr txBox="1">
            <a:spLocks noChangeArrowheads="1"/>
          </p:cNvSpPr>
          <p:nvPr/>
        </p:nvSpPr>
        <p:spPr bwMode="auto">
          <a:xfrm>
            <a:off x="6667500" y="5480050"/>
            <a:ext cx="2273300" cy="974725"/>
          </a:xfrm>
          <a:prstGeom prst="rect">
            <a:avLst/>
          </a:prstGeom>
          <a:noFill/>
          <a:ln w="12700">
            <a:noFill/>
            <a:miter lim="800000"/>
            <a:headEnd/>
            <a:tailEnd/>
          </a:ln>
        </p:spPr>
        <p:txBody>
          <a:bodyPr>
            <a:spAutoFit/>
          </a:bodyPr>
          <a:lstStyle/>
          <a:p>
            <a:pPr algn="just">
              <a:spcBef>
                <a:spcPct val="50000"/>
              </a:spcBef>
            </a:pPr>
            <a:r>
              <a:rPr lang="en-US" sz="1600">
                <a:solidFill>
                  <a:schemeClr val="tx1"/>
                </a:solidFill>
              </a:rPr>
              <a:t>LC = location counter used to keep track of the location of instructions</a:t>
            </a:r>
          </a:p>
        </p:txBody>
      </p:sp>
      <p:sp>
        <p:nvSpPr>
          <p:cNvPr id="25670" name="Text Box 83"/>
          <p:cNvSpPr txBox="1">
            <a:spLocks noChangeArrowheads="1"/>
          </p:cNvSpPr>
          <p:nvPr/>
        </p:nvSpPr>
        <p:spPr bwMode="auto">
          <a:xfrm>
            <a:off x="266700" y="762000"/>
            <a:ext cx="8553450" cy="2114550"/>
          </a:xfrm>
          <a:prstGeom prst="rect">
            <a:avLst/>
          </a:prstGeom>
          <a:noFill/>
          <a:ln w="12700">
            <a:noFill/>
            <a:miter lim="800000"/>
            <a:headEnd/>
            <a:tailEnd/>
          </a:ln>
        </p:spPr>
        <p:txBody>
          <a:bodyPr>
            <a:spAutoFit/>
          </a:bodyPr>
          <a:lstStyle/>
          <a:p>
            <a:pPr algn="just">
              <a:spcBef>
                <a:spcPct val="50000"/>
              </a:spcBef>
            </a:pPr>
            <a:r>
              <a:rPr lang="en-US" sz="2100">
                <a:solidFill>
                  <a:schemeClr val="tx1"/>
                </a:solidFill>
              </a:rPr>
              <a:t>LC is initially set to 0. A line of symbolic code is analyzed to determine if it has label (by the presence of ,). If the line of code has no label, the assembler checks the symbol in the instruction field. If it contains an ORG, the assembler sets LC to the number followed by ORG and process the next line. If the line has an END, the assembler terminates the first pass and goes to the second pass. </a:t>
            </a:r>
          </a:p>
        </p:txBody>
      </p:sp>
      <p:sp>
        <p:nvSpPr>
          <p:cNvPr id="25671" name="Text Box 84"/>
          <p:cNvSpPr txBox="1">
            <a:spLocks noChangeArrowheads="1"/>
          </p:cNvSpPr>
          <p:nvPr/>
        </p:nvSpPr>
        <p:spPr bwMode="auto">
          <a:xfrm>
            <a:off x="5410200" y="2609850"/>
            <a:ext cx="3429000" cy="2674938"/>
          </a:xfrm>
          <a:prstGeom prst="rect">
            <a:avLst/>
          </a:prstGeom>
          <a:noFill/>
          <a:ln w="12700">
            <a:noFill/>
            <a:miter lim="800000"/>
            <a:headEnd/>
            <a:tailEnd/>
          </a:ln>
        </p:spPr>
        <p:txBody>
          <a:bodyPr>
            <a:spAutoFit/>
          </a:bodyPr>
          <a:lstStyle/>
          <a:p>
            <a:pPr algn="just">
              <a:spcBef>
                <a:spcPct val="50000"/>
              </a:spcBef>
            </a:pPr>
            <a:r>
              <a:rPr lang="en-US" sz="2000">
                <a:solidFill>
                  <a:schemeClr val="tx1"/>
                </a:solidFill>
              </a:rPr>
              <a:t>If the line of code contains a label, it is stored in the address symbol table together with its binary equivalent specified by LC. Nothing is stored in the table of no label is encountered.</a:t>
            </a:r>
            <a:r>
              <a:rPr lang="en-US"/>
              <a:t>   </a:t>
            </a:r>
          </a:p>
          <a:p>
            <a:pPr>
              <a:spcBef>
                <a:spcPct val="50000"/>
              </a:spcBef>
            </a:pP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9225" y="220663"/>
            <a:ext cx="8809038" cy="488950"/>
          </a:xfrm>
        </p:spPr>
        <p:txBody>
          <a:bodyPr/>
          <a:lstStyle/>
          <a:p>
            <a:r>
              <a:rPr lang="en-US" sz="3200" smtClean="0"/>
              <a:t>Address symbol table for subtract program</a:t>
            </a:r>
          </a:p>
        </p:txBody>
      </p:sp>
      <p:sp>
        <p:nvSpPr>
          <p:cNvPr id="26627" name="Rectangle 3"/>
          <p:cNvSpPr>
            <a:spLocks noGrp="1" noChangeArrowheads="1"/>
          </p:cNvSpPr>
          <p:nvPr>
            <p:ph type="body" idx="1"/>
          </p:nvPr>
        </p:nvSpPr>
        <p:spPr bwMode="auto">
          <a:xfrm>
            <a:off x="3189288" y="884238"/>
            <a:ext cx="5676900" cy="2297112"/>
          </a:xfrm>
          <a:noFill/>
          <a:ln>
            <a:miter lim="800000"/>
            <a:headEnd/>
            <a:tailEnd/>
          </a:ln>
        </p:spPr>
        <p:txBody>
          <a:bodyPr vert="horz" wrap="square" lIns="91440" tIns="45720" rIns="91440" bIns="45720" numCol="1" anchor="t" anchorCtr="0" compatLnSpc="1">
            <a:prstTxWarp prst="textNoShape">
              <a:avLst/>
            </a:prstTxWarp>
          </a:bodyPr>
          <a:lstStyle/>
          <a:p>
            <a:pPr>
              <a:lnSpc>
                <a:spcPct val="80000"/>
              </a:lnSpc>
              <a:buFontTx/>
              <a:buNone/>
            </a:pPr>
            <a:r>
              <a:rPr lang="en-US" altLang="ko-KR" sz="1200" smtClean="0"/>
              <a:t>/ Origin of program is location 100</a:t>
            </a:r>
          </a:p>
          <a:p>
            <a:pPr>
              <a:lnSpc>
                <a:spcPct val="80000"/>
              </a:lnSpc>
              <a:buFontTx/>
              <a:buNone/>
            </a:pPr>
            <a:r>
              <a:rPr lang="en-US" altLang="ko-KR" sz="1200" smtClean="0"/>
              <a:t>/ Load subtrahend to AC</a:t>
            </a:r>
          </a:p>
          <a:p>
            <a:pPr>
              <a:lnSpc>
                <a:spcPct val="80000"/>
              </a:lnSpc>
              <a:buFontTx/>
              <a:buNone/>
            </a:pPr>
            <a:r>
              <a:rPr lang="en-US" altLang="ko-KR" sz="1200" smtClean="0"/>
              <a:t>/ Complement AC</a:t>
            </a:r>
          </a:p>
          <a:p>
            <a:pPr>
              <a:lnSpc>
                <a:spcPct val="80000"/>
              </a:lnSpc>
              <a:buFontTx/>
              <a:buNone/>
            </a:pPr>
            <a:r>
              <a:rPr lang="en-US" altLang="ko-KR" sz="1200" smtClean="0"/>
              <a:t>/ Increment AC</a:t>
            </a:r>
          </a:p>
          <a:p>
            <a:pPr>
              <a:lnSpc>
                <a:spcPct val="80000"/>
              </a:lnSpc>
              <a:buFontTx/>
              <a:buNone/>
            </a:pPr>
            <a:r>
              <a:rPr lang="en-US" altLang="ko-KR" sz="1200" smtClean="0"/>
              <a:t>/ Add minuend to AC</a:t>
            </a:r>
          </a:p>
          <a:p>
            <a:pPr>
              <a:lnSpc>
                <a:spcPct val="80000"/>
              </a:lnSpc>
              <a:buFontTx/>
              <a:buNone/>
            </a:pPr>
            <a:r>
              <a:rPr lang="en-US" altLang="ko-KR" sz="1200" smtClean="0"/>
              <a:t>/ Store difference</a:t>
            </a:r>
          </a:p>
          <a:p>
            <a:pPr>
              <a:lnSpc>
                <a:spcPct val="80000"/>
              </a:lnSpc>
              <a:buFontTx/>
              <a:buNone/>
            </a:pPr>
            <a:r>
              <a:rPr lang="en-US" altLang="ko-KR" sz="1200" smtClean="0"/>
              <a:t>/ Halt computer</a:t>
            </a:r>
          </a:p>
          <a:p>
            <a:pPr>
              <a:lnSpc>
                <a:spcPct val="80000"/>
              </a:lnSpc>
              <a:buFontTx/>
              <a:buNone/>
            </a:pPr>
            <a:r>
              <a:rPr lang="en-US" altLang="ko-KR" sz="1200" smtClean="0"/>
              <a:t>/ Minuend</a:t>
            </a:r>
          </a:p>
          <a:p>
            <a:pPr>
              <a:lnSpc>
                <a:spcPct val="80000"/>
              </a:lnSpc>
              <a:buFontTx/>
              <a:buNone/>
            </a:pPr>
            <a:r>
              <a:rPr lang="en-US" altLang="ko-KR" sz="1200" smtClean="0"/>
              <a:t>/ Subtrahend</a:t>
            </a:r>
          </a:p>
          <a:p>
            <a:pPr>
              <a:lnSpc>
                <a:spcPct val="80000"/>
              </a:lnSpc>
              <a:buFontTx/>
              <a:buNone/>
            </a:pPr>
            <a:r>
              <a:rPr lang="en-US" altLang="ko-KR" sz="1200" smtClean="0"/>
              <a:t>/ Difference stored here</a:t>
            </a:r>
          </a:p>
          <a:p>
            <a:pPr>
              <a:lnSpc>
                <a:spcPct val="80000"/>
              </a:lnSpc>
              <a:buFontTx/>
              <a:buNone/>
            </a:pPr>
            <a:r>
              <a:rPr lang="en-US" altLang="ko-KR" sz="1200" smtClean="0"/>
              <a:t>/ End of symbolic program</a:t>
            </a:r>
          </a:p>
          <a:p>
            <a:pPr>
              <a:lnSpc>
                <a:spcPct val="80000"/>
              </a:lnSpc>
            </a:pPr>
            <a:endParaRPr lang="en-US" sz="1200" smtClean="0"/>
          </a:p>
        </p:txBody>
      </p:sp>
      <p:sp>
        <p:nvSpPr>
          <p:cNvPr id="26628" name="Rectangle 4"/>
          <p:cNvSpPr>
            <a:spLocks noChangeArrowheads="1"/>
          </p:cNvSpPr>
          <p:nvPr/>
        </p:nvSpPr>
        <p:spPr bwMode="auto">
          <a:xfrm>
            <a:off x="411163" y="914400"/>
            <a:ext cx="4167187" cy="2205038"/>
          </a:xfrm>
          <a:prstGeom prst="rect">
            <a:avLst/>
          </a:prstGeom>
          <a:noFill/>
          <a:ln w="12700">
            <a:noFill/>
            <a:miter lim="800000"/>
            <a:headEnd/>
            <a:tailEnd/>
          </a:ln>
        </p:spPr>
        <p:txBody>
          <a:bodyPr>
            <a:spAutoFit/>
          </a:bodyPr>
          <a:lstStyle/>
          <a:p>
            <a:r>
              <a:rPr lang="en-US" altLang="ko-KR" sz="1400">
                <a:solidFill>
                  <a:schemeClr val="tx1"/>
                </a:solidFill>
              </a:rPr>
              <a:t>		ORG  100</a:t>
            </a:r>
          </a:p>
          <a:p>
            <a:r>
              <a:rPr lang="en-US" altLang="ko-KR" sz="1400">
                <a:solidFill>
                  <a:schemeClr val="tx1"/>
                </a:solidFill>
              </a:rPr>
              <a:t>100		LDA  SUB</a:t>
            </a:r>
          </a:p>
          <a:p>
            <a:r>
              <a:rPr lang="en-US" altLang="ko-KR" sz="1400">
                <a:solidFill>
                  <a:schemeClr val="tx1"/>
                </a:solidFill>
              </a:rPr>
              <a:t>101		CMA</a:t>
            </a:r>
          </a:p>
          <a:p>
            <a:r>
              <a:rPr lang="en-US" altLang="ko-KR" sz="1400">
                <a:solidFill>
                  <a:schemeClr val="tx1"/>
                </a:solidFill>
              </a:rPr>
              <a:t>102		INC</a:t>
            </a:r>
          </a:p>
          <a:p>
            <a:r>
              <a:rPr lang="en-US" altLang="ko-KR" sz="1400">
                <a:solidFill>
                  <a:schemeClr val="tx1"/>
                </a:solidFill>
              </a:rPr>
              <a:t>103		ADD  MIN</a:t>
            </a:r>
          </a:p>
          <a:p>
            <a:r>
              <a:rPr lang="en-US" altLang="ko-KR" sz="1400">
                <a:solidFill>
                  <a:schemeClr val="tx1"/>
                </a:solidFill>
              </a:rPr>
              <a:t>104		STA  DIF</a:t>
            </a:r>
          </a:p>
          <a:p>
            <a:r>
              <a:rPr lang="en-US" altLang="ko-KR" sz="1400">
                <a:solidFill>
                  <a:schemeClr val="tx1"/>
                </a:solidFill>
              </a:rPr>
              <a:t>105		HLT</a:t>
            </a:r>
          </a:p>
          <a:p>
            <a:r>
              <a:rPr lang="en-US" altLang="ko-KR" sz="1400">
                <a:solidFill>
                  <a:schemeClr val="tx1"/>
                </a:solidFill>
              </a:rPr>
              <a:t>106		DEC  83</a:t>
            </a:r>
          </a:p>
          <a:p>
            <a:r>
              <a:rPr lang="en-US" altLang="ko-KR" sz="1400">
                <a:solidFill>
                  <a:schemeClr val="tx1"/>
                </a:solidFill>
              </a:rPr>
              <a:t>107		DEC  -23</a:t>
            </a:r>
          </a:p>
          <a:p>
            <a:r>
              <a:rPr lang="en-US" altLang="ko-KR" sz="1400">
                <a:solidFill>
                  <a:schemeClr val="tx1"/>
                </a:solidFill>
              </a:rPr>
              <a:t>108		HEX  0</a:t>
            </a:r>
          </a:p>
          <a:p>
            <a:r>
              <a:rPr lang="en-US" altLang="ko-KR" sz="1400">
                <a:solidFill>
                  <a:schemeClr val="tx1"/>
                </a:solidFill>
              </a:rPr>
              <a:t>		END</a:t>
            </a:r>
          </a:p>
        </p:txBody>
      </p:sp>
      <p:sp>
        <p:nvSpPr>
          <p:cNvPr id="26629" name="Rectangle 5"/>
          <p:cNvSpPr>
            <a:spLocks noChangeArrowheads="1"/>
          </p:cNvSpPr>
          <p:nvPr/>
        </p:nvSpPr>
        <p:spPr bwMode="auto">
          <a:xfrm>
            <a:off x="1436688" y="2219325"/>
            <a:ext cx="4572000" cy="668338"/>
          </a:xfrm>
          <a:prstGeom prst="rect">
            <a:avLst/>
          </a:prstGeom>
          <a:noFill/>
          <a:ln w="12700">
            <a:noFill/>
            <a:miter lim="800000"/>
            <a:headEnd/>
            <a:tailEnd/>
          </a:ln>
        </p:spPr>
        <p:txBody>
          <a:bodyPr>
            <a:spAutoFit/>
          </a:bodyPr>
          <a:lstStyle/>
          <a:p>
            <a:r>
              <a:rPr lang="en-US" altLang="ko-KR" sz="1400">
                <a:solidFill>
                  <a:schemeClr val="tx1"/>
                </a:solidFill>
              </a:rPr>
              <a:t>MIN,</a:t>
            </a:r>
          </a:p>
          <a:p>
            <a:r>
              <a:rPr lang="en-US" altLang="ko-KR" sz="1400">
                <a:solidFill>
                  <a:schemeClr val="tx1"/>
                </a:solidFill>
              </a:rPr>
              <a:t>SUB,</a:t>
            </a:r>
          </a:p>
          <a:p>
            <a:r>
              <a:rPr lang="en-US" altLang="ko-KR" sz="1400">
                <a:solidFill>
                  <a:schemeClr val="tx1"/>
                </a:solidFill>
              </a:rPr>
              <a:t>DIF,</a:t>
            </a:r>
            <a:endParaRPr lang="en-US" sz="1400">
              <a:solidFill>
                <a:schemeClr val="tx1"/>
              </a:solidFill>
            </a:endParaRPr>
          </a:p>
        </p:txBody>
      </p:sp>
      <p:sp>
        <p:nvSpPr>
          <p:cNvPr id="26630" name="Text Box 6"/>
          <p:cNvSpPr txBox="1">
            <a:spLocks noChangeArrowheads="1"/>
          </p:cNvSpPr>
          <p:nvPr/>
        </p:nvSpPr>
        <p:spPr bwMode="auto">
          <a:xfrm>
            <a:off x="685800" y="3162300"/>
            <a:ext cx="8229600" cy="3398838"/>
          </a:xfrm>
          <a:prstGeom prst="rect">
            <a:avLst/>
          </a:prstGeom>
          <a:noFill/>
          <a:ln w="12700">
            <a:noFill/>
            <a:miter lim="800000"/>
            <a:headEnd/>
            <a:tailEnd/>
          </a:ln>
        </p:spPr>
        <p:txBody>
          <a:bodyPr>
            <a:spAutoFit/>
          </a:bodyPr>
          <a:lstStyle/>
          <a:p>
            <a:pPr>
              <a:spcBef>
                <a:spcPct val="50000"/>
              </a:spcBef>
            </a:pPr>
            <a:r>
              <a:rPr lang="en-US" sz="1600"/>
              <a:t>Memory Word	Symbol	    Hexadecimal code	Binary Representation </a:t>
            </a:r>
          </a:p>
          <a:p>
            <a:pPr>
              <a:spcBef>
                <a:spcPct val="50000"/>
              </a:spcBef>
            </a:pPr>
            <a:r>
              <a:rPr lang="en-US" sz="1600"/>
              <a:t>1		M   I		4D  49		0100 1101 0100 1001</a:t>
            </a:r>
          </a:p>
          <a:p>
            <a:pPr>
              <a:spcBef>
                <a:spcPct val="50000"/>
              </a:spcBef>
            </a:pPr>
            <a:r>
              <a:rPr lang="en-US" sz="1600"/>
              <a:t>2		N   , 		4E   2C		0100 1110 0010 1100</a:t>
            </a:r>
          </a:p>
          <a:p>
            <a:pPr>
              <a:spcBef>
                <a:spcPct val="50000"/>
              </a:spcBef>
            </a:pPr>
            <a:r>
              <a:rPr lang="en-US" sz="1600"/>
              <a:t>3		(LC)		01   06		0000 0001 0000 0110</a:t>
            </a:r>
          </a:p>
          <a:p>
            <a:pPr>
              <a:spcBef>
                <a:spcPct val="50000"/>
              </a:spcBef>
            </a:pPr>
            <a:r>
              <a:rPr lang="en-US" sz="1600"/>
              <a:t>4		S   U		53   55		0101 0011 0101 0101</a:t>
            </a:r>
          </a:p>
          <a:p>
            <a:pPr>
              <a:spcBef>
                <a:spcPct val="50000"/>
              </a:spcBef>
            </a:pPr>
            <a:r>
              <a:rPr lang="en-US" sz="1600"/>
              <a:t>5		B   ,		42   2C  		0100 0010 0010 1100</a:t>
            </a:r>
          </a:p>
          <a:p>
            <a:pPr>
              <a:spcBef>
                <a:spcPct val="50000"/>
              </a:spcBef>
            </a:pPr>
            <a:r>
              <a:rPr lang="en-US" sz="1600"/>
              <a:t>6		(LC)		01   07  		0000 0001 0000 0111</a:t>
            </a:r>
          </a:p>
          <a:p>
            <a:pPr>
              <a:spcBef>
                <a:spcPct val="50000"/>
              </a:spcBef>
            </a:pPr>
            <a:r>
              <a:rPr lang="en-US" sz="1600"/>
              <a:t>7		D   I		44   49  		0100 0100 0100 1001</a:t>
            </a:r>
          </a:p>
          <a:p>
            <a:pPr>
              <a:spcBef>
                <a:spcPct val="50000"/>
              </a:spcBef>
            </a:pPr>
            <a:r>
              <a:rPr lang="en-US" sz="1600"/>
              <a:t>8		F   , 		46   2C		0100 0110 0010 1100</a:t>
            </a:r>
          </a:p>
          <a:p>
            <a:pPr>
              <a:spcBef>
                <a:spcPct val="50000"/>
              </a:spcBef>
            </a:pPr>
            <a:r>
              <a:rPr lang="en-US" sz="1600"/>
              <a:t>9		(LC)		01  08		0000 0001 0000 1000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33425" y="300038"/>
            <a:ext cx="7710488" cy="417512"/>
          </a:xfrm>
          <a:noFill/>
        </p:spPr>
        <p:txBody>
          <a:bodyPr anchor="ctr"/>
          <a:lstStyle/>
          <a:p>
            <a:r>
              <a:rPr lang="en-US" altLang="ko-KR" sz="2800" smtClean="0"/>
              <a:t>ASSEMBLER     - SECOND  PASS -</a:t>
            </a:r>
          </a:p>
        </p:txBody>
      </p:sp>
      <p:sp>
        <p:nvSpPr>
          <p:cNvPr id="26627" name="Rectangle 3"/>
          <p:cNvSpPr>
            <a:spLocks noChangeArrowheads="1"/>
          </p:cNvSpPr>
          <p:nvPr/>
        </p:nvSpPr>
        <p:spPr bwMode="auto">
          <a:xfrm>
            <a:off x="188913" y="825500"/>
            <a:ext cx="9245600" cy="1125538"/>
          </a:xfrm>
          <a:prstGeom prst="rect">
            <a:avLst/>
          </a:prstGeom>
          <a:noFill/>
          <a:ln w="12700">
            <a:noFill/>
            <a:miter lim="800000"/>
            <a:headEnd/>
            <a:tailEnd/>
          </a:ln>
        </p:spPr>
        <p:txBody>
          <a:bodyPr wrap="none" lIns="63500" tIns="25400" rIns="63500" bIns="25400">
            <a:spAutoFit/>
          </a:bodyPr>
          <a:lstStyle/>
          <a:p>
            <a:pPr algn="just" defTabSz="762000">
              <a:lnSpc>
                <a:spcPct val="97000"/>
              </a:lnSpc>
              <a:defRPr/>
            </a:pPr>
            <a:r>
              <a:rPr lang="en-US" altLang="ko-KR" dirty="0">
                <a:solidFill>
                  <a:schemeClr val="tx1"/>
                </a:solidFill>
              </a:rPr>
              <a:t>Machine instructions are translated  by means of table-lookup procedures; (is a </a:t>
            </a:r>
          </a:p>
          <a:p>
            <a:pPr algn="just" defTabSz="762000">
              <a:lnSpc>
                <a:spcPct val="97000"/>
              </a:lnSpc>
              <a:defRPr/>
            </a:pPr>
            <a:r>
              <a:rPr lang="en-US" altLang="ko-KR" dirty="0">
                <a:solidFill>
                  <a:schemeClr val="tx1"/>
                </a:solidFill>
              </a:rPr>
              <a:t>Search of tables entries to determine whether a specific item matches one of the </a:t>
            </a:r>
          </a:p>
          <a:p>
            <a:pPr algn="just" defTabSz="762000">
              <a:lnSpc>
                <a:spcPct val="97000"/>
              </a:lnSpc>
              <a:defRPr/>
            </a:pPr>
            <a:r>
              <a:rPr lang="en-US" altLang="ko-KR" dirty="0">
                <a:solidFill>
                  <a:schemeClr val="tx1"/>
                </a:solidFill>
              </a:rPr>
              <a:t>Items stored in the table )[</a:t>
            </a:r>
            <a:r>
              <a:rPr lang="en-US" altLang="ko-KR" dirty="0">
                <a:solidFill>
                  <a:schemeClr val="accent1">
                    <a:lumMod val="60000"/>
                    <a:lumOff val="40000"/>
                  </a:schemeClr>
                </a:solidFill>
              </a:rPr>
              <a:t>The </a:t>
            </a:r>
            <a:r>
              <a:rPr lang="en-US" altLang="ko-KR" dirty="0" smtClean="0">
                <a:solidFill>
                  <a:schemeClr val="accent1">
                    <a:lumMod val="60000"/>
                    <a:lumOff val="40000"/>
                  </a:schemeClr>
                </a:solidFill>
              </a:rPr>
              <a:t>assembler </a:t>
            </a:r>
            <a:r>
              <a:rPr lang="en-US" altLang="ko-KR" dirty="0">
                <a:solidFill>
                  <a:schemeClr val="accent1">
                    <a:lumMod val="60000"/>
                    <a:lumOff val="40000"/>
                  </a:schemeClr>
                </a:solidFill>
              </a:rPr>
              <a:t>uses four tables 1</a:t>
            </a:r>
            <a:r>
              <a:rPr lang="en-US" altLang="ko-KR" baseline="30000" dirty="0">
                <a:solidFill>
                  <a:schemeClr val="accent1">
                    <a:lumMod val="60000"/>
                    <a:lumOff val="40000"/>
                  </a:schemeClr>
                </a:solidFill>
              </a:rPr>
              <a:t>st</a:t>
            </a:r>
            <a:r>
              <a:rPr lang="en-US" altLang="ko-KR" dirty="0">
                <a:solidFill>
                  <a:schemeClr val="accent1">
                    <a:lumMod val="60000"/>
                    <a:lumOff val="40000"/>
                  </a:schemeClr>
                </a:solidFill>
              </a:rPr>
              <a:t> Pseudo-Instruction </a:t>
            </a:r>
          </a:p>
          <a:p>
            <a:pPr algn="just" defTabSz="762000">
              <a:lnSpc>
                <a:spcPct val="97000"/>
              </a:lnSpc>
              <a:defRPr/>
            </a:pPr>
            <a:r>
              <a:rPr lang="en-US" altLang="ko-KR" dirty="0">
                <a:solidFill>
                  <a:schemeClr val="accent1">
                    <a:lumMod val="60000"/>
                    <a:lumOff val="40000"/>
                  </a:schemeClr>
                </a:solidFill>
              </a:rPr>
              <a:t>Table, 2</a:t>
            </a:r>
            <a:r>
              <a:rPr lang="en-US" altLang="ko-KR" baseline="30000" dirty="0">
                <a:solidFill>
                  <a:schemeClr val="accent1">
                    <a:lumMod val="60000"/>
                    <a:lumOff val="40000"/>
                  </a:schemeClr>
                </a:solidFill>
              </a:rPr>
              <a:t>nd</a:t>
            </a:r>
            <a:r>
              <a:rPr lang="en-US" altLang="ko-KR" dirty="0">
                <a:solidFill>
                  <a:schemeClr val="accent1">
                    <a:lumMod val="60000"/>
                    <a:lumOff val="40000"/>
                  </a:schemeClr>
                </a:solidFill>
              </a:rPr>
              <a:t> MRI Table, 3</a:t>
            </a:r>
            <a:r>
              <a:rPr lang="en-US" altLang="ko-KR" baseline="30000" dirty="0">
                <a:solidFill>
                  <a:schemeClr val="accent1">
                    <a:lumMod val="60000"/>
                    <a:lumOff val="40000"/>
                  </a:schemeClr>
                </a:solidFill>
              </a:rPr>
              <a:t>rd</a:t>
            </a:r>
            <a:r>
              <a:rPr lang="en-US" altLang="ko-KR" dirty="0">
                <a:solidFill>
                  <a:schemeClr val="accent1">
                    <a:lumMod val="60000"/>
                    <a:lumOff val="40000"/>
                  </a:schemeClr>
                </a:solidFill>
              </a:rPr>
              <a:t> Non-MRI Table and 4</a:t>
            </a:r>
            <a:r>
              <a:rPr lang="en-US" altLang="ko-KR" baseline="30000" dirty="0">
                <a:solidFill>
                  <a:schemeClr val="accent1">
                    <a:lumMod val="60000"/>
                    <a:lumOff val="40000"/>
                  </a:schemeClr>
                </a:solidFill>
              </a:rPr>
              <a:t>th</a:t>
            </a:r>
            <a:r>
              <a:rPr lang="en-US" altLang="ko-KR" dirty="0">
                <a:solidFill>
                  <a:schemeClr val="accent1">
                    <a:lumMod val="60000"/>
                    <a:lumOff val="40000"/>
                  </a:schemeClr>
                </a:solidFill>
              </a:rPr>
              <a:t> Address Symbol Table</a:t>
            </a:r>
            <a:r>
              <a:rPr lang="en-US" altLang="ko-KR" dirty="0">
                <a:solidFill>
                  <a:schemeClr val="tx1"/>
                </a:solidFill>
              </a:rPr>
              <a:t>]</a:t>
            </a:r>
          </a:p>
        </p:txBody>
      </p:sp>
      <p:sp>
        <p:nvSpPr>
          <p:cNvPr id="27652" name="Rectangle 4"/>
          <p:cNvSpPr>
            <a:spLocks noChangeArrowheads="1"/>
          </p:cNvSpPr>
          <p:nvPr/>
        </p:nvSpPr>
        <p:spPr bwMode="auto">
          <a:xfrm>
            <a:off x="7877175" y="0"/>
            <a:ext cx="1138238" cy="280988"/>
          </a:xfrm>
          <a:prstGeom prst="rect">
            <a:avLst/>
          </a:prstGeom>
          <a:noFill/>
          <a:ln w="12700">
            <a:noFill/>
            <a:miter lim="800000"/>
            <a:headEnd/>
            <a:tailEnd/>
          </a:ln>
        </p:spPr>
        <p:txBody>
          <a:bodyPr wrap="none" lIns="90488" tIns="44450" rIns="90488" bIns="44450">
            <a:spAutoFit/>
          </a:bodyPr>
          <a:lstStyle/>
          <a:p>
            <a:pPr algn="r" defTabSz="762000"/>
            <a:r>
              <a:rPr lang="en-US" altLang="ko-KR" sz="1400" i="1">
                <a:solidFill>
                  <a:schemeClr val="tx1"/>
                </a:solidFill>
              </a:rPr>
              <a:t>Assembler </a:t>
            </a:r>
          </a:p>
        </p:txBody>
      </p:sp>
      <p:sp>
        <p:nvSpPr>
          <p:cNvPr id="27653" name="Rectangle 5"/>
          <p:cNvSpPr>
            <a:spLocks noChangeArrowheads="1"/>
          </p:cNvSpPr>
          <p:nvPr/>
        </p:nvSpPr>
        <p:spPr bwMode="auto">
          <a:xfrm>
            <a:off x="4137025" y="6061075"/>
            <a:ext cx="1323975" cy="21272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54" name="Rectangle 6"/>
          <p:cNvSpPr>
            <a:spLocks noChangeArrowheads="1"/>
          </p:cNvSpPr>
          <p:nvPr/>
        </p:nvSpPr>
        <p:spPr bwMode="auto">
          <a:xfrm>
            <a:off x="1879600" y="6021388"/>
            <a:ext cx="1716088" cy="373062"/>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55" name="Rectangle 7"/>
          <p:cNvSpPr>
            <a:spLocks noChangeArrowheads="1"/>
          </p:cNvSpPr>
          <p:nvPr/>
        </p:nvSpPr>
        <p:spPr bwMode="auto">
          <a:xfrm>
            <a:off x="1879600" y="5461000"/>
            <a:ext cx="447675" cy="382588"/>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56" name="Rectangle 8"/>
          <p:cNvSpPr>
            <a:spLocks noChangeArrowheads="1"/>
          </p:cNvSpPr>
          <p:nvPr/>
        </p:nvSpPr>
        <p:spPr bwMode="auto">
          <a:xfrm>
            <a:off x="2725738" y="5461000"/>
            <a:ext cx="452437" cy="374650"/>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57" name="Rectangle 9"/>
          <p:cNvSpPr>
            <a:spLocks noChangeArrowheads="1"/>
          </p:cNvSpPr>
          <p:nvPr/>
        </p:nvSpPr>
        <p:spPr bwMode="auto">
          <a:xfrm>
            <a:off x="1939925" y="4294188"/>
            <a:ext cx="1146175" cy="582612"/>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58" name="Rectangle 10"/>
          <p:cNvSpPr>
            <a:spLocks noChangeArrowheads="1"/>
          </p:cNvSpPr>
          <p:nvPr/>
        </p:nvSpPr>
        <p:spPr bwMode="auto">
          <a:xfrm>
            <a:off x="1939925" y="3911600"/>
            <a:ext cx="1196975" cy="228600"/>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59" name="Rectangle 11"/>
          <p:cNvSpPr>
            <a:spLocks noChangeArrowheads="1"/>
          </p:cNvSpPr>
          <p:nvPr/>
        </p:nvSpPr>
        <p:spPr bwMode="auto">
          <a:xfrm>
            <a:off x="4754563" y="4803775"/>
            <a:ext cx="477837" cy="393700"/>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60" name="Rectangle 12"/>
          <p:cNvSpPr>
            <a:spLocks noChangeArrowheads="1"/>
          </p:cNvSpPr>
          <p:nvPr/>
        </p:nvSpPr>
        <p:spPr bwMode="auto">
          <a:xfrm>
            <a:off x="3862388" y="4813300"/>
            <a:ext cx="792162" cy="623888"/>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61" name="Rectangle 13"/>
          <p:cNvSpPr>
            <a:spLocks noChangeArrowheads="1"/>
          </p:cNvSpPr>
          <p:nvPr/>
        </p:nvSpPr>
        <p:spPr bwMode="auto">
          <a:xfrm>
            <a:off x="5006975" y="3686175"/>
            <a:ext cx="785813" cy="73977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62" name="Rectangle 14"/>
          <p:cNvSpPr>
            <a:spLocks noChangeArrowheads="1"/>
          </p:cNvSpPr>
          <p:nvPr/>
        </p:nvSpPr>
        <p:spPr bwMode="auto">
          <a:xfrm>
            <a:off x="4356100" y="2519363"/>
            <a:ext cx="538163" cy="163512"/>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63" name="Rectangle 15"/>
          <p:cNvSpPr>
            <a:spLocks noChangeArrowheads="1"/>
          </p:cNvSpPr>
          <p:nvPr/>
        </p:nvSpPr>
        <p:spPr bwMode="auto">
          <a:xfrm>
            <a:off x="2841625" y="2427288"/>
            <a:ext cx="1355725" cy="165100"/>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64" name="Rectangle 16"/>
          <p:cNvSpPr>
            <a:spLocks noChangeArrowheads="1"/>
          </p:cNvSpPr>
          <p:nvPr/>
        </p:nvSpPr>
        <p:spPr bwMode="auto">
          <a:xfrm>
            <a:off x="3292475" y="2125663"/>
            <a:ext cx="527050" cy="15557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27665" name="Rectangle 17"/>
          <p:cNvSpPr>
            <a:spLocks noChangeArrowheads="1"/>
          </p:cNvSpPr>
          <p:nvPr/>
        </p:nvSpPr>
        <p:spPr bwMode="auto">
          <a:xfrm>
            <a:off x="3109913" y="1816100"/>
            <a:ext cx="88582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Second pass</a:t>
            </a:r>
          </a:p>
        </p:txBody>
      </p:sp>
      <p:sp>
        <p:nvSpPr>
          <p:cNvPr id="27666" name="Arc 18"/>
          <p:cNvSpPr>
            <a:spLocks/>
          </p:cNvSpPr>
          <p:nvPr/>
        </p:nvSpPr>
        <p:spPr bwMode="auto">
          <a:xfrm>
            <a:off x="3522663" y="2049463"/>
            <a:ext cx="73025" cy="76200"/>
          </a:xfrm>
          <a:custGeom>
            <a:avLst/>
            <a:gdLst>
              <a:gd name="T0" fmla="*/ 0 w 17153"/>
              <a:gd name="T1" fmla="*/ 3558148 h 21600"/>
              <a:gd name="T2" fmla="*/ 102124128 w 17153"/>
              <a:gd name="T3" fmla="*/ 3290340 h 21600"/>
              <a:gd name="T4" fmla="*/ 52018111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667" name="Line 19"/>
          <p:cNvSpPr>
            <a:spLocks noChangeShapeType="1"/>
          </p:cNvSpPr>
          <p:nvPr/>
        </p:nvSpPr>
        <p:spPr bwMode="auto">
          <a:xfrm flipH="1">
            <a:off x="3559175" y="1985963"/>
            <a:ext cx="1588" cy="80962"/>
          </a:xfrm>
          <a:prstGeom prst="line">
            <a:avLst/>
          </a:prstGeom>
          <a:noFill/>
          <a:ln w="25400">
            <a:solidFill>
              <a:srgbClr val="000000"/>
            </a:solidFill>
            <a:round/>
            <a:headEnd/>
            <a:tailEnd/>
          </a:ln>
        </p:spPr>
        <p:txBody>
          <a:bodyPr wrap="none" anchor="ctr"/>
          <a:lstStyle/>
          <a:p>
            <a:endParaRPr lang="en-IN"/>
          </a:p>
        </p:txBody>
      </p:sp>
      <p:sp>
        <p:nvSpPr>
          <p:cNvPr id="27668" name="Rectangle 20"/>
          <p:cNvSpPr>
            <a:spLocks noChangeArrowheads="1"/>
          </p:cNvSpPr>
          <p:nvPr/>
        </p:nvSpPr>
        <p:spPr bwMode="auto">
          <a:xfrm>
            <a:off x="3254375" y="2111375"/>
            <a:ext cx="596900"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LC &lt;-  0</a:t>
            </a:r>
          </a:p>
        </p:txBody>
      </p:sp>
      <p:sp>
        <p:nvSpPr>
          <p:cNvPr id="27669" name="Rectangle 21"/>
          <p:cNvSpPr>
            <a:spLocks noChangeArrowheads="1"/>
          </p:cNvSpPr>
          <p:nvPr/>
        </p:nvSpPr>
        <p:spPr bwMode="auto">
          <a:xfrm>
            <a:off x="2847975" y="2414588"/>
            <a:ext cx="13874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Scan next line of code</a:t>
            </a:r>
          </a:p>
        </p:txBody>
      </p:sp>
      <p:sp>
        <p:nvSpPr>
          <p:cNvPr id="27670" name="Arc 22"/>
          <p:cNvSpPr>
            <a:spLocks/>
          </p:cNvSpPr>
          <p:nvPr/>
        </p:nvSpPr>
        <p:spPr bwMode="auto">
          <a:xfrm>
            <a:off x="3529013" y="2351088"/>
            <a:ext cx="73025" cy="76200"/>
          </a:xfrm>
          <a:custGeom>
            <a:avLst/>
            <a:gdLst>
              <a:gd name="T0" fmla="*/ 0 w 17153"/>
              <a:gd name="T1" fmla="*/ 3558148 h 21600"/>
              <a:gd name="T2" fmla="*/ 102124128 w 17153"/>
              <a:gd name="T3" fmla="*/ 3290340 h 21600"/>
              <a:gd name="T4" fmla="*/ 52018111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671" name="Line 23"/>
          <p:cNvSpPr>
            <a:spLocks noChangeShapeType="1"/>
          </p:cNvSpPr>
          <p:nvPr/>
        </p:nvSpPr>
        <p:spPr bwMode="auto">
          <a:xfrm flipH="1">
            <a:off x="3562350" y="2282825"/>
            <a:ext cx="3175" cy="93663"/>
          </a:xfrm>
          <a:prstGeom prst="line">
            <a:avLst/>
          </a:prstGeom>
          <a:noFill/>
          <a:ln w="25400">
            <a:solidFill>
              <a:srgbClr val="000000"/>
            </a:solidFill>
            <a:round/>
            <a:headEnd/>
            <a:tailEnd/>
          </a:ln>
        </p:spPr>
        <p:txBody>
          <a:bodyPr wrap="none" anchor="ctr"/>
          <a:lstStyle/>
          <a:p>
            <a:endParaRPr lang="en-IN"/>
          </a:p>
        </p:txBody>
      </p:sp>
      <p:sp>
        <p:nvSpPr>
          <p:cNvPr id="27672" name="Rectangle 24"/>
          <p:cNvSpPr>
            <a:spLocks noChangeArrowheads="1"/>
          </p:cNvSpPr>
          <p:nvPr/>
        </p:nvSpPr>
        <p:spPr bwMode="auto">
          <a:xfrm>
            <a:off x="4378325" y="2505075"/>
            <a:ext cx="54292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Set LC</a:t>
            </a:r>
          </a:p>
        </p:txBody>
      </p:sp>
      <p:sp>
        <p:nvSpPr>
          <p:cNvPr id="27673" name="Freeform 25"/>
          <p:cNvSpPr>
            <a:spLocks/>
          </p:cNvSpPr>
          <p:nvPr/>
        </p:nvSpPr>
        <p:spPr bwMode="auto">
          <a:xfrm>
            <a:off x="3956050" y="2278063"/>
            <a:ext cx="677863" cy="230187"/>
          </a:xfrm>
          <a:custGeom>
            <a:avLst/>
            <a:gdLst>
              <a:gd name="T0" fmla="*/ 2147483647 w 409"/>
              <a:gd name="T1" fmla="*/ 2147483647 h 169"/>
              <a:gd name="T2" fmla="*/ 2147483647 w 409"/>
              <a:gd name="T3" fmla="*/ 0 h 169"/>
              <a:gd name="T4" fmla="*/ 0 w 409"/>
              <a:gd name="T5" fmla="*/ 0 h 169"/>
              <a:gd name="T6" fmla="*/ 0 60000 65536"/>
              <a:gd name="T7" fmla="*/ 0 60000 65536"/>
              <a:gd name="T8" fmla="*/ 0 60000 65536"/>
              <a:gd name="T9" fmla="*/ 0 w 409"/>
              <a:gd name="T10" fmla="*/ 0 h 169"/>
              <a:gd name="T11" fmla="*/ 409 w 409"/>
              <a:gd name="T12" fmla="*/ 169 h 169"/>
            </a:gdLst>
            <a:ahLst/>
            <a:cxnLst>
              <a:cxn ang="T6">
                <a:pos x="T0" y="T1"/>
              </a:cxn>
              <a:cxn ang="T7">
                <a:pos x="T2" y="T3"/>
              </a:cxn>
              <a:cxn ang="T8">
                <a:pos x="T4" y="T5"/>
              </a:cxn>
            </a:cxnLst>
            <a:rect l="T9" t="T10" r="T11" b="T12"/>
            <a:pathLst>
              <a:path w="409" h="169">
                <a:moveTo>
                  <a:pt x="408" y="168"/>
                </a:moveTo>
                <a:lnTo>
                  <a:pt x="408" y="0"/>
                </a:lnTo>
                <a:lnTo>
                  <a:pt x="0" y="0"/>
                </a:lnTo>
              </a:path>
            </a:pathLst>
          </a:custGeom>
          <a:noFill/>
          <a:ln w="25400" cap="rnd">
            <a:solidFill>
              <a:srgbClr val="000000"/>
            </a:solidFill>
            <a:round/>
            <a:headEnd/>
            <a:tailEnd/>
          </a:ln>
        </p:spPr>
        <p:txBody>
          <a:bodyPr/>
          <a:lstStyle/>
          <a:p>
            <a:endParaRPr lang="en-US"/>
          </a:p>
        </p:txBody>
      </p:sp>
      <p:sp>
        <p:nvSpPr>
          <p:cNvPr id="27674" name="Arc 26"/>
          <p:cNvSpPr>
            <a:spLocks/>
          </p:cNvSpPr>
          <p:nvPr/>
        </p:nvSpPr>
        <p:spPr bwMode="auto">
          <a:xfrm>
            <a:off x="3921125" y="2352675"/>
            <a:ext cx="73025" cy="76200"/>
          </a:xfrm>
          <a:custGeom>
            <a:avLst/>
            <a:gdLst>
              <a:gd name="T0" fmla="*/ 0 w 17153"/>
              <a:gd name="T1" fmla="*/ 3558148 h 21600"/>
              <a:gd name="T2" fmla="*/ 102124128 w 17153"/>
              <a:gd name="T3" fmla="*/ 3290340 h 21600"/>
              <a:gd name="T4" fmla="*/ 52018111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675" name="Line 27"/>
          <p:cNvSpPr>
            <a:spLocks noChangeShapeType="1"/>
          </p:cNvSpPr>
          <p:nvPr/>
        </p:nvSpPr>
        <p:spPr bwMode="auto">
          <a:xfrm>
            <a:off x="3957638" y="2289175"/>
            <a:ext cx="0" cy="80963"/>
          </a:xfrm>
          <a:prstGeom prst="line">
            <a:avLst/>
          </a:prstGeom>
          <a:noFill/>
          <a:ln w="25400">
            <a:solidFill>
              <a:srgbClr val="000000"/>
            </a:solidFill>
            <a:round/>
            <a:headEnd/>
            <a:tailEnd/>
          </a:ln>
        </p:spPr>
        <p:txBody>
          <a:bodyPr wrap="none" anchor="ctr"/>
          <a:lstStyle/>
          <a:p>
            <a:endParaRPr lang="en-IN"/>
          </a:p>
        </p:txBody>
      </p:sp>
      <p:sp>
        <p:nvSpPr>
          <p:cNvPr id="27676" name="Arc 28"/>
          <p:cNvSpPr>
            <a:spLocks/>
          </p:cNvSpPr>
          <p:nvPr/>
        </p:nvSpPr>
        <p:spPr bwMode="auto">
          <a:xfrm>
            <a:off x="3538538" y="2714625"/>
            <a:ext cx="73025" cy="77788"/>
          </a:xfrm>
          <a:custGeom>
            <a:avLst/>
            <a:gdLst>
              <a:gd name="T0" fmla="*/ 0 w 17153"/>
              <a:gd name="T1" fmla="*/ 4026981 h 21600"/>
              <a:gd name="T2" fmla="*/ 102124128 w 17153"/>
              <a:gd name="T3" fmla="*/ 3723535 h 21600"/>
              <a:gd name="T4" fmla="*/ 52018111 w 17153"/>
              <a:gd name="T5" fmla="*/ 4712019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677" name="Line 29"/>
          <p:cNvSpPr>
            <a:spLocks noChangeShapeType="1"/>
          </p:cNvSpPr>
          <p:nvPr/>
        </p:nvSpPr>
        <p:spPr bwMode="auto">
          <a:xfrm flipH="1">
            <a:off x="3568700" y="2601913"/>
            <a:ext cx="0" cy="122237"/>
          </a:xfrm>
          <a:prstGeom prst="line">
            <a:avLst/>
          </a:prstGeom>
          <a:noFill/>
          <a:ln w="25400">
            <a:solidFill>
              <a:srgbClr val="000000"/>
            </a:solidFill>
            <a:round/>
            <a:headEnd/>
            <a:tailEnd/>
          </a:ln>
        </p:spPr>
        <p:txBody>
          <a:bodyPr wrap="none" anchor="ctr"/>
          <a:lstStyle/>
          <a:p>
            <a:endParaRPr lang="en-IN"/>
          </a:p>
        </p:txBody>
      </p:sp>
      <p:grpSp>
        <p:nvGrpSpPr>
          <p:cNvPr id="27678" name="Group 34"/>
          <p:cNvGrpSpPr>
            <a:grpSpLocks/>
          </p:cNvGrpSpPr>
          <p:nvPr/>
        </p:nvGrpSpPr>
        <p:grpSpPr bwMode="auto">
          <a:xfrm>
            <a:off x="3206750" y="2797175"/>
            <a:ext cx="711200" cy="546100"/>
            <a:chOff x="1794" y="3184"/>
            <a:chExt cx="430" cy="398"/>
          </a:xfrm>
        </p:grpSpPr>
        <p:sp>
          <p:nvSpPr>
            <p:cNvPr id="27821" name="Line 30"/>
            <p:cNvSpPr>
              <a:spLocks noChangeShapeType="1"/>
            </p:cNvSpPr>
            <p:nvPr/>
          </p:nvSpPr>
          <p:spPr bwMode="auto">
            <a:xfrm flipH="1">
              <a:off x="1794" y="3184"/>
              <a:ext cx="226" cy="194"/>
            </a:xfrm>
            <a:prstGeom prst="line">
              <a:avLst/>
            </a:prstGeom>
            <a:noFill/>
            <a:ln w="25400">
              <a:solidFill>
                <a:srgbClr val="000000"/>
              </a:solidFill>
              <a:round/>
              <a:headEnd/>
              <a:tailEnd/>
            </a:ln>
          </p:spPr>
          <p:txBody>
            <a:bodyPr wrap="none" anchor="ctr"/>
            <a:lstStyle/>
            <a:p>
              <a:endParaRPr lang="en-IN"/>
            </a:p>
          </p:txBody>
        </p:sp>
        <p:sp>
          <p:nvSpPr>
            <p:cNvPr id="27822" name="Line 31"/>
            <p:cNvSpPr>
              <a:spLocks noChangeShapeType="1"/>
            </p:cNvSpPr>
            <p:nvPr/>
          </p:nvSpPr>
          <p:spPr bwMode="auto">
            <a:xfrm flipH="1">
              <a:off x="1998" y="3388"/>
              <a:ext cx="226" cy="194"/>
            </a:xfrm>
            <a:prstGeom prst="line">
              <a:avLst/>
            </a:prstGeom>
            <a:noFill/>
            <a:ln w="25400">
              <a:solidFill>
                <a:srgbClr val="000000"/>
              </a:solidFill>
              <a:round/>
              <a:headEnd/>
              <a:tailEnd/>
            </a:ln>
          </p:spPr>
          <p:txBody>
            <a:bodyPr wrap="none" anchor="ctr"/>
            <a:lstStyle/>
            <a:p>
              <a:endParaRPr lang="en-IN"/>
            </a:p>
          </p:txBody>
        </p:sp>
        <p:sp>
          <p:nvSpPr>
            <p:cNvPr id="27823" name="Line 32"/>
            <p:cNvSpPr>
              <a:spLocks noChangeShapeType="1"/>
            </p:cNvSpPr>
            <p:nvPr/>
          </p:nvSpPr>
          <p:spPr bwMode="auto">
            <a:xfrm>
              <a:off x="2014" y="3184"/>
              <a:ext cx="194" cy="194"/>
            </a:xfrm>
            <a:prstGeom prst="line">
              <a:avLst/>
            </a:prstGeom>
            <a:noFill/>
            <a:ln w="25400">
              <a:solidFill>
                <a:srgbClr val="000000"/>
              </a:solidFill>
              <a:round/>
              <a:headEnd/>
              <a:tailEnd/>
            </a:ln>
          </p:spPr>
          <p:txBody>
            <a:bodyPr wrap="none" anchor="ctr"/>
            <a:lstStyle/>
            <a:p>
              <a:endParaRPr lang="en-IN"/>
            </a:p>
          </p:txBody>
        </p:sp>
        <p:sp>
          <p:nvSpPr>
            <p:cNvPr id="27824" name="Line 33"/>
            <p:cNvSpPr>
              <a:spLocks noChangeShapeType="1"/>
            </p:cNvSpPr>
            <p:nvPr/>
          </p:nvSpPr>
          <p:spPr bwMode="auto">
            <a:xfrm>
              <a:off x="1810" y="3388"/>
              <a:ext cx="194" cy="194"/>
            </a:xfrm>
            <a:prstGeom prst="line">
              <a:avLst/>
            </a:prstGeom>
            <a:noFill/>
            <a:ln w="25400">
              <a:solidFill>
                <a:srgbClr val="000000"/>
              </a:solidFill>
              <a:round/>
              <a:headEnd/>
              <a:tailEnd/>
            </a:ln>
          </p:spPr>
          <p:txBody>
            <a:bodyPr wrap="none" anchor="ctr"/>
            <a:lstStyle/>
            <a:p>
              <a:endParaRPr lang="en-IN"/>
            </a:p>
          </p:txBody>
        </p:sp>
      </p:grpSp>
      <p:grpSp>
        <p:nvGrpSpPr>
          <p:cNvPr id="27679" name="Group 39"/>
          <p:cNvGrpSpPr>
            <a:grpSpLocks/>
          </p:cNvGrpSpPr>
          <p:nvPr/>
        </p:nvGrpSpPr>
        <p:grpSpPr bwMode="auto">
          <a:xfrm>
            <a:off x="4391025" y="2897188"/>
            <a:ext cx="482600" cy="355600"/>
            <a:chOff x="2508" y="3256"/>
            <a:chExt cx="292" cy="260"/>
          </a:xfrm>
        </p:grpSpPr>
        <p:sp>
          <p:nvSpPr>
            <p:cNvPr id="27817" name="Line 35"/>
            <p:cNvSpPr>
              <a:spLocks noChangeShapeType="1"/>
            </p:cNvSpPr>
            <p:nvPr/>
          </p:nvSpPr>
          <p:spPr bwMode="auto">
            <a:xfrm flipH="1">
              <a:off x="2508" y="3256"/>
              <a:ext cx="160" cy="122"/>
            </a:xfrm>
            <a:prstGeom prst="line">
              <a:avLst/>
            </a:prstGeom>
            <a:noFill/>
            <a:ln w="25400">
              <a:solidFill>
                <a:srgbClr val="000000"/>
              </a:solidFill>
              <a:round/>
              <a:headEnd/>
              <a:tailEnd/>
            </a:ln>
          </p:spPr>
          <p:txBody>
            <a:bodyPr wrap="none" anchor="ctr"/>
            <a:lstStyle/>
            <a:p>
              <a:endParaRPr lang="en-IN"/>
            </a:p>
          </p:txBody>
        </p:sp>
        <p:sp>
          <p:nvSpPr>
            <p:cNvPr id="27818" name="Line 36"/>
            <p:cNvSpPr>
              <a:spLocks noChangeShapeType="1"/>
            </p:cNvSpPr>
            <p:nvPr/>
          </p:nvSpPr>
          <p:spPr bwMode="auto">
            <a:xfrm flipH="1">
              <a:off x="2646" y="3388"/>
              <a:ext cx="154" cy="128"/>
            </a:xfrm>
            <a:prstGeom prst="line">
              <a:avLst/>
            </a:prstGeom>
            <a:noFill/>
            <a:ln w="25400">
              <a:solidFill>
                <a:srgbClr val="000000"/>
              </a:solidFill>
              <a:round/>
              <a:headEnd/>
              <a:tailEnd/>
            </a:ln>
          </p:spPr>
          <p:txBody>
            <a:bodyPr wrap="none" anchor="ctr"/>
            <a:lstStyle/>
            <a:p>
              <a:endParaRPr lang="en-IN"/>
            </a:p>
          </p:txBody>
        </p:sp>
        <p:sp>
          <p:nvSpPr>
            <p:cNvPr id="27819" name="Line 37"/>
            <p:cNvSpPr>
              <a:spLocks noChangeShapeType="1"/>
            </p:cNvSpPr>
            <p:nvPr/>
          </p:nvSpPr>
          <p:spPr bwMode="auto">
            <a:xfrm>
              <a:off x="2662" y="3256"/>
              <a:ext cx="122" cy="122"/>
            </a:xfrm>
            <a:prstGeom prst="line">
              <a:avLst/>
            </a:prstGeom>
            <a:noFill/>
            <a:ln w="25400">
              <a:solidFill>
                <a:srgbClr val="000000"/>
              </a:solidFill>
              <a:round/>
              <a:headEnd/>
              <a:tailEnd/>
            </a:ln>
          </p:spPr>
          <p:txBody>
            <a:bodyPr wrap="none" anchor="ctr"/>
            <a:lstStyle/>
            <a:p>
              <a:endParaRPr lang="en-IN"/>
            </a:p>
          </p:txBody>
        </p:sp>
        <p:sp>
          <p:nvSpPr>
            <p:cNvPr id="27820" name="Line 38"/>
            <p:cNvSpPr>
              <a:spLocks noChangeShapeType="1"/>
            </p:cNvSpPr>
            <p:nvPr/>
          </p:nvSpPr>
          <p:spPr bwMode="auto">
            <a:xfrm>
              <a:off x="2524" y="3388"/>
              <a:ext cx="128" cy="128"/>
            </a:xfrm>
            <a:prstGeom prst="line">
              <a:avLst/>
            </a:prstGeom>
            <a:noFill/>
            <a:ln w="25400">
              <a:solidFill>
                <a:srgbClr val="000000"/>
              </a:solidFill>
              <a:round/>
              <a:headEnd/>
              <a:tailEnd/>
            </a:ln>
          </p:spPr>
          <p:txBody>
            <a:bodyPr wrap="none" anchor="ctr"/>
            <a:lstStyle/>
            <a:p>
              <a:endParaRPr lang="en-IN"/>
            </a:p>
          </p:txBody>
        </p:sp>
      </p:grpSp>
      <p:sp>
        <p:nvSpPr>
          <p:cNvPr id="27680" name="Arc 40"/>
          <p:cNvSpPr>
            <a:spLocks/>
          </p:cNvSpPr>
          <p:nvPr/>
        </p:nvSpPr>
        <p:spPr bwMode="auto">
          <a:xfrm>
            <a:off x="4300538" y="3036888"/>
            <a:ext cx="92075" cy="61912"/>
          </a:xfrm>
          <a:custGeom>
            <a:avLst/>
            <a:gdLst>
              <a:gd name="T0" fmla="*/ 10240906 w 21600"/>
              <a:gd name="T1" fmla="*/ 37926971 h 17153"/>
              <a:gd name="T2" fmla="*/ 11075276 w 21600"/>
              <a:gd name="T3" fmla="*/ 0 h 17153"/>
              <a:gd name="T4" fmla="*/ 129592890 w 21600"/>
              <a:gd name="T5" fmla="*/ 19318131 h 17153"/>
              <a:gd name="T6" fmla="*/ 0 60000 65536"/>
              <a:gd name="T7" fmla="*/ 0 60000 65536"/>
              <a:gd name="T8" fmla="*/ 0 60000 65536"/>
              <a:gd name="T9" fmla="*/ 0 w 21600"/>
              <a:gd name="T10" fmla="*/ 0 h 17153"/>
              <a:gd name="T11" fmla="*/ 21600 w 21600"/>
              <a:gd name="T12" fmla="*/ 17153 h 17153"/>
            </a:gdLst>
            <a:ahLst/>
            <a:cxnLst>
              <a:cxn ang="T6">
                <a:pos x="T0" y="T1"/>
              </a:cxn>
              <a:cxn ang="T7">
                <a:pos x="T2" y="T3"/>
              </a:cxn>
              <a:cxn ang="T8">
                <a:pos x="T4" y="T5"/>
              </a:cxn>
            </a:cxnLst>
            <a:rect l="T9" t="T10" r="T11" b="T12"/>
            <a:pathLst>
              <a:path w="21600" h="17153" fill="none" extrusionOk="0">
                <a:moveTo>
                  <a:pt x="1707" y="17152"/>
                </a:moveTo>
                <a:cubicBezTo>
                  <a:pt x="580" y="14490"/>
                  <a:pt x="0" y="11628"/>
                  <a:pt x="0" y="8737"/>
                </a:cubicBezTo>
                <a:cubicBezTo>
                  <a:pt x="-1" y="5727"/>
                  <a:pt x="628" y="2751"/>
                  <a:pt x="1845" y="-1"/>
                </a:cubicBezTo>
              </a:path>
              <a:path w="21600" h="17153" stroke="0" extrusionOk="0">
                <a:moveTo>
                  <a:pt x="1707" y="17152"/>
                </a:moveTo>
                <a:cubicBezTo>
                  <a:pt x="580" y="14490"/>
                  <a:pt x="0" y="11628"/>
                  <a:pt x="0" y="8737"/>
                </a:cubicBezTo>
                <a:cubicBezTo>
                  <a:pt x="-1" y="5727"/>
                  <a:pt x="628" y="2751"/>
                  <a:pt x="1845" y="-1"/>
                </a:cubicBezTo>
                <a:lnTo>
                  <a:pt x="21600" y="8737"/>
                </a:lnTo>
                <a:close/>
              </a:path>
            </a:pathLst>
          </a:custGeom>
          <a:solidFill>
            <a:srgbClr val="000000"/>
          </a:solidFill>
          <a:ln w="25400" cap="rnd">
            <a:noFill/>
            <a:round/>
            <a:headEnd/>
            <a:tailEnd/>
          </a:ln>
        </p:spPr>
        <p:txBody>
          <a:bodyPr wrap="none" anchor="ctr"/>
          <a:lstStyle/>
          <a:p>
            <a:endParaRPr lang="en-US"/>
          </a:p>
        </p:txBody>
      </p:sp>
      <p:sp>
        <p:nvSpPr>
          <p:cNvPr id="27681" name="Line 41"/>
          <p:cNvSpPr>
            <a:spLocks noChangeShapeType="1"/>
          </p:cNvSpPr>
          <p:nvPr/>
        </p:nvSpPr>
        <p:spPr bwMode="auto">
          <a:xfrm>
            <a:off x="3908425" y="3073400"/>
            <a:ext cx="398463" cy="0"/>
          </a:xfrm>
          <a:prstGeom prst="line">
            <a:avLst/>
          </a:prstGeom>
          <a:noFill/>
          <a:ln w="25400">
            <a:solidFill>
              <a:srgbClr val="000000"/>
            </a:solidFill>
            <a:round/>
            <a:headEnd/>
            <a:tailEnd/>
          </a:ln>
        </p:spPr>
        <p:txBody>
          <a:bodyPr wrap="none" anchor="ctr"/>
          <a:lstStyle/>
          <a:p>
            <a:endParaRPr lang="en-IN"/>
          </a:p>
        </p:txBody>
      </p:sp>
      <p:sp>
        <p:nvSpPr>
          <p:cNvPr id="27682" name="Arc 42"/>
          <p:cNvSpPr>
            <a:spLocks/>
          </p:cNvSpPr>
          <p:nvPr/>
        </p:nvSpPr>
        <p:spPr bwMode="auto">
          <a:xfrm>
            <a:off x="4598988" y="2690813"/>
            <a:ext cx="74612" cy="77787"/>
          </a:xfrm>
          <a:custGeom>
            <a:avLst/>
            <a:gdLst>
              <a:gd name="T0" fmla="*/ 107057577 w 17436"/>
              <a:gd name="T1" fmla="*/ 43262420 h 21600"/>
              <a:gd name="T2" fmla="*/ 0 w 17436"/>
              <a:gd name="T3" fmla="*/ 42950437 h 21600"/>
              <a:gd name="T4" fmla="*/ 54523135 w 17436"/>
              <a:gd name="T5" fmla="*/ 0 h 21600"/>
              <a:gd name="T6" fmla="*/ 0 60000 65536"/>
              <a:gd name="T7" fmla="*/ 0 60000 65536"/>
              <a:gd name="T8" fmla="*/ 0 60000 65536"/>
              <a:gd name="T9" fmla="*/ 0 w 17436"/>
              <a:gd name="T10" fmla="*/ 0 h 21600"/>
              <a:gd name="T11" fmla="*/ 17436 w 17436"/>
              <a:gd name="T12" fmla="*/ 21600 h 21600"/>
            </a:gdLst>
            <a:ahLst/>
            <a:cxnLst>
              <a:cxn ang="T6">
                <a:pos x="T0" y="T1"/>
              </a:cxn>
              <a:cxn ang="T7">
                <a:pos x="T2" y="T3"/>
              </a:cxn>
              <a:cxn ang="T8">
                <a:pos x="T4" y="T5"/>
              </a:cxn>
            </a:cxnLst>
            <a:rect l="T9" t="T10" r="T11" b="T12"/>
            <a:pathLst>
              <a:path w="17436" h="21600" fill="none" extrusionOk="0">
                <a:moveTo>
                  <a:pt x="17436" y="19833"/>
                </a:moveTo>
                <a:cubicBezTo>
                  <a:pt x="14734" y="20998"/>
                  <a:pt x="11822" y="21599"/>
                  <a:pt x="8880" y="21600"/>
                </a:cubicBezTo>
                <a:cubicBezTo>
                  <a:pt x="5818" y="21600"/>
                  <a:pt x="2791" y="20949"/>
                  <a:pt x="-1" y="19690"/>
                </a:cubicBezTo>
              </a:path>
              <a:path w="17436" h="21600" stroke="0" extrusionOk="0">
                <a:moveTo>
                  <a:pt x="17436" y="19833"/>
                </a:moveTo>
                <a:cubicBezTo>
                  <a:pt x="14734" y="20998"/>
                  <a:pt x="11822" y="21599"/>
                  <a:pt x="8880" y="21600"/>
                </a:cubicBezTo>
                <a:cubicBezTo>
                  <a:pt x="5818" y="21600"/>
                  <a:pt x="2791" y="20949"/>
                  <a:pt x="-1" y="19690"/>
                </a:cubicBezTo>
                <a:lnTo>
                  <a:pt x="8880" y="0"/>
                </a:lnTo>
                <a:close/>
              </a:path>
            </a:pathLst>
          </a:custGeom>
          <a:solidFill>
            <a:srgbClr val="000000"/>
          </a:solidFill>
          <a:ln w="25400" cap="rnd">
            <a:noFill/>
            <a:round/>
            <a:headEnd/>
            <a:tailEnd/>
          </a:ln>
        </p:spPr>
        <p:txBody>
          <a:bodyPr wrap="none" anchor="ctr"/>
          <a:lstStyle/>
          <a:p>
            <a:endParaRPr lang="en-US"/>
          </a:p>
        </p:txBody>
      </p:sp>
      <p:sp>
        <p:nvSpPr>
          <p:cNvPr id="27683" name="Line 43"/>
          <p:cNvSpPr>
            <a:spLocks noChangeShapeType="1"/>
          </p:cNvSpPr>
          <p:nvPr/>
        </p:nvSpPr>
        <p:spPr bwMode="auto">
          <a:xfrm>
            <a:off x="4638675" y="2765425"/>
            <a:ext cx="0" cy="131763"/>
          </a:xfrm>
          <a:prstGeom prst="line">
            <a:avLst/>
          </a:prstGeom>
          <a:noFill/>
          <a:ln w="25400">
            <a:solidFill>
              <a:srgbClr val="000000"/>
            </a:solidFill>
            <a:round/>
            <a:headEnd/>
            <a:tailEnd/>
          </a:ln>
        </p:spPr>
        <p:txBody>
          <a:bodyPr wrap="none" anchor="ctr"/>
          <a:lstStyle/>
          <a:p>
            <a:endParaRPr lang="en-IN"/>
          </a:p>
        </p:txBody>
      </p:sp>
      <p:sp>
        <p:nvSpPr>
          <p:cNvPr id="27684" name="Rectangle 44"/>
          <p:cNvSpPr>
            <a:spLocks noChangeArrowheads="1"/>
          </p:cNvSpPr>
          <p:nvPr/>
        </p:nvSpPr>
        <p:spPr bwMode="auto">
          <a:xfrm>
            <a:off x="3016250" y="3533775"/>
            <a:ext cx="3714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yes</a:t>
            </a:r>
          </a:p>
        </p:txBody>
      </p:sp>
      <p:sp>
        <p:nvSpPr>
          <p:cNvPr id="27685" name="Rectangle 45"/>
          <p:cNvSpPr>
            <a:spLocks noChangeArrowheads="1"/>
          </p:cNvSpPr>
          <p:nvPr/>
        </p:nvSpPr>
        <p:spPr bwMode="auto">
          <a:xfrm>
            <a:off x="4598988" y="2741613"/>
            <a:ext cx="3714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yes</a:t>
            </a:r>
          </a:p>
        </p:txBody>
      </p:sp>
      <p:sp>
        <p:nvSpPr>
          <p:cNvPr id="27686" name="Rectangle 46"/>
          <p:cNvSpPr>
            <a:spLocks noChangeArrowheads="1"/>
          </p:cNvSpPr>
          <p:nvPr/>
        </p:nvSpPr>
        <p:spPr bwMode="auto">
          <a:xfrm>
            <a:off x="4425950" y="2973388"/>
            <a:ext cx="44132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ORG</a:t>
            </a:r>
          </a:p>
        </p:txBody>
      </p:sp>
      <p:sp>
        <p:nvSpPr>
          <p:cNvPr id="27687" name="Arc 47"/>
          <p:cNvSpPr>
            <a:spLocks/>
          </p:cNvSpPr>
          <p:nvPr/>
        </p:nvSpPr>
        <p:spPr bwMode="auto">
          <a:xfrm>
            <a:off x="3522663" y="3454400"/>
            <a:ext cx="73025" cy="77788"/>
          </a:xfrm>
          <a:custGeom>
            <a:avLst/>
            <a:gdLst>
              <a:gd name="T0" fmla="*/ 0 w 17153"/>
              <a:gd name="T1" fmla="*/ 4026981 h 21600"/>
              <a:gd name="T2" fmla="*/ 102124128 w 17153"/>
              <a:gd name="T3" fmla="*/ 3723535 h 21600"/>
              <a:gd name="T4" fmla="*/ 52018111 w 17153"/>
              <a:gd name="T5" fmla="*/ 4712019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688" name="Line 48"/>
          <p:cNvSpPr>
            <a:spLocks noChangeShapeType="1"/>
          </p:cNvSpPr>
          <p:nvPr/>
        </p:nvSpPr>
        <p:spPr bwMode="auto">
          <a:xfrm>
            <a:off x="3563938" y="3357563"/>
            <a:ext cx="0" cy="98425"/>
          </a:xfrm>
          <a:prstGeom prst="line">
            <a:avLst/>
          </a:prstGeom>
          <a:noFill/>
          <a:ln w="25400">
            <a:solidFill>
              <a:srgbClr val="000000"/>
            </a:solidFill>
            <a:round/>
            <a:headEnd/>
            <a:tailEnd/>
          </a:ln>
        </p:spPr>
        <p:txBody>
          <a:bodyPr wrap="none" anchor="ctr"/>
          <a:lstStyle/>
          <a:p>
            <a:endParaRPr lang="en-IN"/>
          </a:p>
        </p:txBody>
      </p:sp>
      <p:sp>
        <p:nvSpPr>
          <p:cNvPr id="27689" name="Arc 49"/>
          <p:cNvSpPr>
            <a:spLocks/>
          </p:cNvSpPr>
          <p:nvPr/>
        </p:nvSpPr>
        <p:spPr bwMode="auto">
          <a:xfrm>
            <a:off x="3081338" y="2344738"/>
            <a:ext cx="73025" cy="77787"/>
          </a:xfrm>
          <a:custGeom>
            <a:avLst/>
            <a:gdLst>
              <a:gd name="T0" fmla="*/ 0 w 17153"/>
              <a:gd name="T1" fmla="*/ 4026785 h 21600"/>
              <a:gd name="T2" fmla="*/ 102124128 w 17153"/>
              <a:gd name="T3" fmla="*/ 3723336 h 21600"/>
              <a:gd name="T4" fmla="*/ 52018111 w 17153"/>
              <a:gd name="T5" fmla="*/ 47116419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690" name="Line 50"/>
          <p:cNvSpPr>
            <a:spLocks noChangeShapeType="1"/>
          </p:cNvSpPr>
          <p:nvPr/>
        </p:nvSpPr>
        <p:spPr bwMode="auto">
          <a:xfrm flipH="1">
            <a:off x="3116263" y="2289175"/>
            <a:ext cx="0" cy="65088"/>
          </a:xfrm>
          <a:prstGeom prst="line">
            <a:avLst/>
          </a:prstGeom>
          <a:noFill/>
          <a:ln w="25400">
            <a:solidFill>
              <a:srgbClr val="000000"/>
            </a:solidFill>
            <a:round/>
            <a:headEnd/>
            <a:tailEnd/>
          </a:ln>
        </p:spPr>
        <p:txBody>
          <a:bodyPr wrap="none" anchor="ctr"/>
          <a:lstStyle/>
          <a:p>
            <a:endParaRPr lang="en-IN"/>
          </a:p>
        </p:txBody>
      </p:sp>
      <p:sp>
        <p:nvSpPr>
          <p:cNvPr id="27691" name="Line 51"/>
          <p:cNvSpPr>
            <a:spLocks noChangeShapeType="1"/>
          </p:cNvSpPr>
          <p:nvPr/>
        </p:nvSpPr>
        <p:spPr bwMode="auto">
          <a:xfrm>
            <a:off x="1711325" y="2282825"/>
            <a:ext cx="1408113" cy="6350"/>
          </a:xfrm>
          <a:prstGeom prst="line">
            <a:avLst/>
          </a:prstGeom>
          <a:noFill/>
          <a:ln w="25400">
            <a:solidFill>
              <a:srgbClr val="000000"/>
            </a:solidFill>
            <a:round/>
            <a:headEnd/>
            <a:tailEnd/>
          </a:ln>
        </p:spPr>
        <p:txBody>
          <a:bodyPr wrap="none" anchor="ctr"/>
          <a:lstStyle/>
          <a:p>
            <a:endParaRPr lang="en-IN"/>
          </a:p>
        </p:txBody>
      </p:sp>
      <p:sp>
        <p:nvSpPr>
          <p:cNvPr id="27692" name="Rectangle 52"/>
          <p:cNvSpPr>
            <a:spLocks noChangeArrowheads="1"/>
          </p:cNvSpPr>
          <p:nvPr/>
        </p:nvSpPr>
        <p:spPr bwMode="auto">
          <a:xfrm>
            <a:off x="3265488" y="2924175"/>
            <a:ext cx="5937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Pseudo</a:t>
            </a:r>
          </a:p>
          <a:p>
            <a:pPr defTabSz="762000" latinLnBrk="1"/>
            <a:endParaRPr lang="en-US" altLang="ko-KR" sz="900">
              <a:solidFill>
                <a:srgbClr val="000000"/>
              </a:solidFill>
            </a:endParaRPr>
          </a:p>
        </p:txBody>
      </p:sp>
      <p:sp>
        <p:nvSpPr>
          <p:cNvPr id="27693" name="Rectangle 53"/>
          <p:cNvSpPr>
            <a:spLocks noChangeArrowheads="1"/>
          </p:cNvSpPr>
          <p:nvPr/>
        </p:nvSpPr>
        <p:spPr bwMode="auto">
          <a:xfrm>
            <a:off x="3344863" y="3038475"/>
            <a:ext cx="4603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instr.</a:t>
            </a:r>
          </a:p>
        </p:txBody>
      </p:sp>
      <p:sp>
        <p:nvSpPr>
          <p:cNvPr id="27694" name="Rectangle 54"/>
          <p:cNvSpPr>
            <a:spLocks noChangeArrowheads="1"/>
          </p:cNvSpPr>
          <p:nvPr/>
        </p:nvSpPr>
        <p:spPr bwMode="auto">
          <a:xfrm>
            <a:off x="3851275" y="2913063"/>
            <a:ext cx="3714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yes</a:t>
            </a:r>
          </a:p>
        </p:txBody>
      </p:sp>
      <p:grpSp>
        <p:nvGrpSpPr>
          <p:cNvPr id="27695" name="Group 59"/>
          <p:cNvGrpSpPr>
            <a:grpSpLocks/>
          </p:cNvGrpSpPr>
          <p:nvPr/>
        </p:nvGrpSpPr>
        <p:grpSpPr bwMode="auto">
          <a:xfrm>
            <a:off x="5067300" y="2897188"/>
            <a:ext cx="492125" cy="355600"/>
            <a:chOff x="2916" y="3256"/>
            <a:chExt cx="298" cy="260"/>
          </a:xfrm>
        </p:grpSpPr>
        <p:sp>
          <p:nvSpPr>
            <p:cNvPr id="27813" name="Line 55"/>
            <p:cNvSpPr>
              <a:spLocks noChangeShapeType="1"/>
            </p:cNvSpPr>
            <p:nvPr/>
          </p:nvSpPr>
          <p:spPr bwMode="auto">
            <a:xfrm flipH="1">
              <a:off x="2916" y="3256"/>
              <a:ext cx="160" cy="122"/>
            </a:xfrm>
            <a:prstGeom prst="line">
              <a:avLst/>
            </a:prstGeom>
            <a:noFill/>
            <a:ln w="25400">
              <a:solidFill>
                <a:srgbClr val="000000"/>
              </a:solidFill>
              <a:round/>
              <a:headEnd/>
              <a:tailEnd/>
            </a:ln>
          </p:spPr>
          <p:txBody>
            <a:bodyPr wrap="none" anchor="ctr"/>
            <a:lstStyle/>
            <a:p>
              <a:endParaRPr lang="en-IN"/>
            </a:p>
          </p:txBody>
        </p:sp>
        <p:sp>
          <p:nvSpPr>
            <p:cNvPr id="27814" name="Line 56"/>
            <p:cNvSpPr>
              <a:spLocks noChangeShapeType="1"/>
            </p:cNvSpPr>
            <p:nvPr/>
          </p:nvSpPr>
          <p:spPr bwMode="auto">
            <a:xfrm flipH="1">
              <a:off x="3054" y="3388"/>
              <a:ext cx="160" cy="128"/>
            </a:xfrm>
            <a:prstGeom prst="line">
              <a:avLst/>
            </a:prstGeom>
            <a:noFill/>
            <a:ln w="25400">
              <a:solidFill>
                <a:srgbClr val="000000"/>
              </a:solidFill>
              <a:round/>
              <a:headEnd/>
              <a:tailEnd/>
            </a:ln>
          </p:spPr>
          <p:txBody>
            <a:bodyPr wrap="none" anchor="ctr"/>
            <a:lstStyle/>
            <a:p>
              <a:endParaRPr lang="en-IN"/>
            </a:p>
          </p:txBody>
        </p:sp>
        <p:sp>
          <p:nvSpPr>
            <p:cNvPr id="27815" name="Line 57"/>
            <p:cNvSpPr>
              <a:spLocks noChangeShapeType="1"/>
            </p:cNvSpPr>
            <p:nvPr/>
          </p:nvSpPr>
          <p:spPr bwMode="auto">
            <a:xfrm>
              <a:off x="3070" y="3256"/>
              <a:ext cx="128" cy="122"/>
            </a:xfrm>
            <a:prstGeom prst="line">
              <a:avLst/>
            </a:prstGeom>
            <a:noFill/>
            <a:ln w="25400">
              <a:solidFill>
                <a:srgbClr val="000000"/>
              </a:solidFill>
              <a:round/>
              <a:headEnd/>
              <a:tailEnd/>
            </a:ln>
          </p:spPr>
          <p:txBody>
            <a:bodyPr wrap="none" anchor="ctr"/>
            <a:lstStyle/>
            <a:p>
              <a:endParaRPr lang="en-IN"/>
            </a:p>
          </p:txBody>
        </p:sp>
        <p:sp>
          <p:nvSpPr>
            <p:cNvPr id="27816" name="Line 58"/>
            <p:cNvSpPr>
              <a:spLocks noChangeShapeType="1"/>
            </p:cNvSpPr>
            <p:nvPr/>
          </p:nvSpPr>
          <p:spPr bwMode="auto">
            <a:xfrm>
              <a:off x="2932" y="3388"/>
              <a:ext cx="128" cy="128"/>
            </a:xfrm>
            <a:prstGeom prst="line">
              <a:avLst/>
            </a:prstGeom>
            <a:noFill/>
            <a:ln w="25400">
              <a:solidFill>
                <a:srgbClr val="000000"/>
              </a:solidFill>
              <a:round/>
              <a:headEnd/>
              <a:tailEnd/>
            </a:ln>
          </p:spPr>
          <p:txBody>
            <a:bodyPr wrap="none" anchor="ctr"/>
            <a:lstStyle/>
            <a:p>
              <a:endParaRPr lang="en-IN"/>
            </a:p>
          </p:txBody>
        </p:sp>
      </p:grpSp>
      <p:sp>
        <p:nvSpPr>
          <p:cNvPr id="27696" name="Rectangle 60"/>
          <p:cNvSpPr>
            <a:spLocks noChangeArrowheads="1"/>
          </p:cNvSpPr>
          <p:nvPr/>
        </p:nvSpPr>
        <p:spPr bwMode="auto">
          <a:xfrm>
            <a:off x="5103813" y="2973388"/>
            <a:ext cx="4222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END</a:t>
            </a:r>
          </a:p>
        </p:txBody>
      </p:sp>
      <p:sp>
        <p:nvSpPr>
          <p:cNvPr id="27697" name="Arc 61"/>
          <p:cNvSpPr>
            <a:spLocks/>
          </p:cNvSpPr>
          <p:nvPr/>
        </p:nvSpPr>
        <p:spPr bwMode="auto">
          <a:xfrm>
            <a:off x="4972050" y="3043238"/>
            <a:ext cx="92075" cy="58737"/>
          </a:xfrm>
          <a:custGeom>
            <a:avLst/>
            <a:gdLst>
              <a:gd name="T0" fmla="*/ 10240906 w 21600"/>
              <a:gd name="T1" fmla="*/ 27654729 h 17153"/>
              <a:gd name="T2" fmla="*/ 11075276 w 21600"/>
              <a:gd name="T3" fmla="*/ 0 h 17153"/>
              <a:gd name="T4" fmla="*/ 129592890 w 21600"/>
              <a:gd name="T5" fmla="*/ 14086084 h 17153"/>
              <a:gd name="T6" fmla="*/ 0 60000 65536"/>
              <a:gd name="T7" fmla="*/ 0 60000 65536"/>
              <a:gd name="T8" fmla="*/ 0 60000 65536"/>
              <a:gd name="T9" fmla="*/ 0 w 21600"/>
              <a:gd name="T10" fmla="*/ 0 h 17153"/>
              <a:gd name="T11" fmla="*/ 21600 w 21600"/>
              <a:gd name="T12" fmla="*/ 17153 h 17153"/>
            </a:gdLst>
            <a:ahLst/>
            <a:cxnLst>
              <a:cxn ang="T6">
                <a:pos x="T0" y="T1"/>
              </a:cxn>
              <a:cxn ang="T7">
                <a:pos x="T2" y="T3"/>
              </a:cxn>
              <a:cxn ang="T8">
                <a:pos x="T4" y="T5"/>
              </a:cxn>
            </a:cxnLst>
            <a:rect l="T9" t="T10" r="T11" b="T12"/>
            <a:pathLst>
              <a:path w="21600" h="17153" fill="none" extrusionOk="0">
                <a:moveTo>
                  <a:pt x="1707" y="17152"/>
                </a:moveTo>
                <a:cubicBezTo>
                  <a:pt x="580" y="14490"/>
                  <a:pt x="0" y="11628"/>
                  <a:pt x="0" y="8737"/>
                </a:cubicBezTo>
                <a:cubicBezTo>
                  <a:pt x="-1" y="5727"/>
                  <a:pt x="628" y="2751"/>
                  <a:pt x="1845" y="-1"/>
                </a:cubicBezTo>
              </a:path>
              <a:path w="21600" h="17153" stroke="0" extrusionOk="0">
                <a:moveTo>
                  <a:pt x="1707" y="17152"/>
                </a:moveTo>
                <a:cubicBezTo>
                  <a:pt x="580" y="14490"/>
                  <a:pt x="0" y="11628"/>
                  <a:pt x="0" y="8737"/>
                </a:cubicBezTo>
                <a:cubicBezTo>
                  <a:pt x="-1" y="5727"/>
                  <a:pt x="628" y="2751"/>
                  <a:pt x="1845" y="-1"/>
                </a:cubicBezTo>
                <a:lnTo>
                  <a:pt x="21600" y="8737"/>
                </a:lnTo>
                <a:close/>
              </a:path>
            </a:pathLst>
          </a:custGeom>
          <a:solidFill>
            <a:srgbClr val="000000"/>
          </a:solidFill>
          <a:ln w="25400" cap="rnd">
            <a:noFill/>
            <a:round/>
            <a:headEnd/>
            <a:tailEnd/>
          </a:ln>
        </p:spPr>
        <p:txBody>
          <a:bodyPr wrap="none" anchor="ctr"/>
          <a:lstStyle/>
          <a:p>
            <a:endParaRPr lang="en-US"/>
          </a:p>
        </p:txBody>
      </p:sp>
      <p:sp>
        <p:nvSpPr>
          <p:cNvPr id="27698" name="Line 62"/>
          <p:cNvSpPr>
            <a:spLocks noChangeShapeType="1"/>
          </p:cNvSpPr>
          <p:nvPr/>
        </p:nvSpPr>
        <p:spPr bwMode="auto">
          <a:xfrm>
            <a:off x="4864100" y="3073400"/>
            <a:ext cx="119063" cy="0"/>
          </a:xfrm>
          <a:prstGeom prst="line">
            <a:avLst/>
          </a:prstGeom>
          <a:noFill/>
          <a:ln w="25400">
            <a:solidFill>
              <a:srgbClr val="000000"/>
            </a:solidFill>
            <a:round/>
            <a:headEnd/>
            <a:tailEnd/>
          </a:ln>
        </p:spPr>
        <p:txBody>
          <a:bodyPr wrap="none" anchor="ctr"/>
          <a:lstStyle/>
          <a:p>
            <a:endParaRPr lang="en-IN"/>
          </a:p>
        </p:txBody>
      </p:sp>
      <p:sp>
        <p:nvSpPr>
          <p:cNvPr id="27699" name="Rectangle 63"/>
          <p:cNvSpPr>
            <a:spLocks noChangeArrowheads="1"/>
          </p:cNvSpPr>
          <p:nvPr/>
        </p:nvSpPr>
        <p:spPr bwMode="auto">
          <a:xfrm>
            <a:off x="4786313" y="2895600"/>
            <a:ext cx="3206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no</a:t>
            </a:r>
          </a:p>
        </p:txBody>
      </p:sp>
      <p:sp>
        <p:nvSpPr>
          <p:cNvPr id="27700" name="Arc 64"/>
          <p:cNvSpPr>
            <a:spLocks/>
          </p:cNvSpPr>
          <p:nvPr/>
        </p:nvSpPr>
        <p:spPr bwMode="auto">
          <a:xfrm>
            <a:off x="5275263" y="2503488"/>
            <a:ext cx="74612" cy="76200"/>
          </a:xfrm>
          <a:custGeom>
            <a:avLst/>
            <a:gdLst>
              <a:gd name="T0" fmla="*/ 107057577 w 17436"/>
              <a:gd name="T1" fmla="*/ 38229089 h 21600"/>
              <a:gd name="T2" fmla="*/ 0 w 17436"/>
              <a:gd name="T3" fmla="*/ 37953668 h 21600"/>
              <a:gd name="T4" fmla="*/ 54523135 w 17436"/>
              <a:gd name="T5" fmla="*/ 0 h 21600"/>
              <a:gd name="T6" fmla="*/ 0 60000 65536"/>
              <a:gd name="T7" fmla="*/ 0 60000 65536"/>
              <a:gd name="T8" fmla="*/ 0 60000 65536"/>
              <a:gd name="T9" fmla="*/ 0 w 17436"/>
              <a:gd name="T10" fmla="*/ 0 h 21600"/>
              <a:gd name="T11" fmla="*/ 17436 w 17436"/>
              <a:gd name="T12" fmla="*/ 21600 h 21600"/>
            </a:gdLst>
            <a:ahLst/>
            <a:cxnLst>
              <a:cxn ang="T6">
                <a:pos x="T0" y="T1"/>
              </a:cxn>
              <a:cxn ang="T7">
                <a:pos x="T2" y="T3"/>
              </a:cxn>
              <a:cxn ang="T8">
                <a:pos x="T4" y="T5"/>
              </a:cxn>
            </a:cxnLst>
            <a:rect l="T9" t="T10" r="T11" b="T12"/>
            <a:pathLst>
              <a:path w="17436" h="21600" fill="none" extrusionOk="0">
                <a:moveTo>
                  <a:pt x="17436" y="19833"/>
                </a:moveTo>
                <a:cubicBezTo>
                  <a:pt x="14734" y="20998"/>
                  <a:pt x="11822" y="21599"/>
                  <a:pt x="8880" y="21600"/>
                </a:cubicBezTo>
                <a:cubicBezTo>
                  <a:pt x="5818" y="21600"/>
                  <a:pt x="2791" y="20949"/>
                  <a:pt x="-1" y="19690"/>
                </a:cubicBezTo>
              </a:path>
              <a:path w="17436" h="21600" stroke="0" extrusionOk="0">
                <a:moveTo>
                  <a:pt x="17436" y="19833"/>
                </a:moveTo>
                <a:cubicBezTo>
                  <a:pt x="14734" y="20998"/>
                  <a:pt x="11822" y="21599"/>
                  <a:pt x="8880" y="21600"/>
                </a:cubicBezTo>
                <a:cubicBezTo>
                  <a:pt x="5818" y="21600"/>
                  <a:pt x="2791" y="20949"/>
                  <a:pt x="-1" y="19690"/>
                </a:cubicBezTo>
                <a:lnTo>
                  <a:pt x="8880" y="0"/>
                </a:lnTo>
                <a:close/>
              </a:path>
            </a:pathLst>
          </a:custGeom>
          <a:solidFill>
            <a:srgbClr val="000000"/>
          </a:solidFill>
          <a:ln w="25400" cap="rnd">
            <a:noFill/>
            <a:round/>
            <a:headEnd/>
            <a:tailEnd/>
          </a:ln>
        </p:spPr>
        <p:txBody>
          <a:bodyPr wrap="none" anchor="ctr"/>
          <a:lstStyle/>
          <a:p>
            <a:endParaRPr lang="en-US"/>
          </a:p>
        </p:txBody>
      </p:sp>
      <p:sp>
        <p:nvSpPr>
          <p:cNvPr id="27701" name="Line 65"/>
          <p:cNvSpPr>
            <a:spLocks noChangeShapeType="1"/>
          </p:cNvSpPr>
          <p:nvPr/>
        </p:nvSpPr>
        <p:spPr bwMode="auto">
          <a:xfrm flipV="1">
            <a:off x="5314950" y="2562225"/>
            <a:ext cx="0" cy="331788"/>
          </a:xfrm>
          <a:prstGeom prst="line">
            <a:avLst/>
          </a:prstGeom>
          <a:noFill/>
          <a:ln w="25400">
            <a:solidFill>
              <a:srgbClr val="000000"/>
            </a:solidFill>
            <a:round/>
            <a:headEnd/>
            <a:tailEnd/>
          </a:ln>
        </p:spPr>
        <p:txBody>
          <a:bodyPr wrap="none" anchor="ctr"/>
          <a:lstStyle/>
          <a:p>
            <a:endParaRPr lang="en-IN"/>
          </a:p>
        </p:txBody>
      </p:sp>
      <p:grpSp>
        <p:nvGrpSpPr>
          <p:cNvPr id="27702" name="Group 72"/>
          <p:cNvGrpSpPr>
            <a:grpSpLocks/>
          </p:cNvGrpSpPr>
          <p:nvPr/>
        </p:nvGrpSpPr>
        <p:grpSpPr bwMode="auto">
          <a:xfrm>
            <a:off x="5033963" y="2332038"/>
            <a:ext cx="538162" cy="180975"/>
            <a:chOff x="2897" y="2844"/>
            <a:chExt cx="324" cy="132"/>
          </a:xfrm>
        </p:grpSpPr>
        <p:sp>
          <p:nvSpPr>
            <p:cNvPr id="27807" name="Arc 66"/>
            <p:cNvSpPr>
              <a:spLocks/>
            </p:cNvSpPr>
            <p:nvPr/>
          </p:nvSpPr>
          <p:spPr bwMode="auto">
            <a:xfrm>
              <a:off x="2897" y="2849"/>
              <a:ext cx="48" cy="57"/>
            </a:xfrm>
            <a:custGeom>
              <a:avLst/>
              <a:gdLst>
                <a:gd name="T0" fmla="*/ 0 w 21600"/>
                <a:gd name="T1" fmla="*/ 0 h 21595"/>
                <a:gd name="T2" fmla="*/ 0 w 21600"/>
                <a:gd name="T3" fmla="*/ 0 h 21595"/>
                <a:gd name="T4" fmla="*/ 0 w 21600"/>
                <a:gd name="T5" fmla="*/ 0 h 21595"/>
                <a:gd name="T6" fmla="*/ 0 60000 65536"/>
                <a:gd name="T7" fmla="*/ 0 60000 65536"/>
                <a:gd name="T8" fmla="*/ 0 60000 65536"/>
                <a:gd name="T9" fmla="*/ 0 w 21600"/>
                <a:gd name="T10" fmla="*/ 0 h 21595"/>
                <a:gd name="T11" fmla="*/ 21600 w 21600"/>
                <a:gd name="T12" fmla="*/ 21595 h 21595"/>
              </a:gdLst>
              <a:ahLst/>
              <a:cxnLst>
                <a:cxn ang="T6">
                  <a:pos x="T0" y="T1"/>
                </a:cxn>
                <a:cxn ang="T7">
                  <a:pos x="T2" y="T3"/>
                </a:cxn>
                <a:cxn ang="T8">
                  <a:pos x="T4" y="T5"/>
                </a:cxn>
              </a:cxnLst>
              <a:rect l="T9" t="T10" r="T11" b="T12"/>
              <a:pathLst>
                <a:path w="21600" h="21595" fill="none" extrusionOk="0">
                  <a:moveTo>
                    <a:pt x="0" y="21595"/>
                  </a:moveTo>
                  <a:cubicBezTo>
                    <a:pt x="0" y="9841"/>
                    <a:pt x="9398" y="244"/>
                    <a:pt x="21149" y="-1"/>
                  </a:cubicBezTo>
                </a:path>
                <a:path w="21600" h="21595" stroke="0" extrusionOk="0">
                  <a:moveTo>
                    <a:pt x="0" y="21595"/>
                  </a:moveTo>
                  <a:cubicBezTo>
                    <a:pt x="0" y="9841"/>
                    <a:pt x="9398" y="244"/>
                    <a:pt x="21149" y="-1"/>
                  </a:cubicBezTo>
                  <a:lnTo>
                    <a:pt x="21600" y="21595"/>
                  </a:lnTo>
                  <a:close/>
                </a:path>
              </a:pathLst>
            </a:custGeom>
            <a:noFill/>
            <a:ln w="25400" cap="rnd">
              <a:solidFill>
                <a:srgbClr val="000000"/>
              </a:solidFill>
              <a:round/>
              <a:headEnd/>
              <a:tailEnd/>
            </a:ln>
          </p:spPr>
          <p:txBody>
            <a:bodyPr wrap="none" anchor="ctr"/>
            <a:lstStyle/>
            <a:p>
              <a:endParaRPr lang="en-US"/>
            </a:p>
          </p:txBody>
        </p:sp>
        <p:sp>
          <p:nvSpPr>
            <p:cNvPr id="27808" name="Arc 67"/>
            <p:cNvSpPr>
              <a:spLocks/>
            </p:cNvSpPr>
            <p:nvPr/>
          </p:nvSpPr>
          <p:spPr bwMode="auto">
            <a:xfrm>
              <a:off x="2897" y="2905"/>
              <a:ext cx="48" cy="5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p:spPr>
          <p:txBody>
            <a:bodyPr wrap="none" anchor="ctr"/>
            <a:lstStyle/>
            <a:p>
              <a:endParaRPr lang="en-US"/>
            </a:p>
          </p:txBody>
        </p:sp>
        <p:sp>
          <p:nvSpPr>
            <p:cNvPr id="27809" name="Line 68"/>
            <p:cNvSpPr>
              <a:spLocks noChangeShapeType="1"/>
            </p:cNvSpPr>
            <p:nvPr/>
          </p:nvSpPr>
          <p:spPr bwMode="auto">
            <a:xfrm>
              <a:off x="2956" y="2844"/>
              <a:ext cx="210" cy="0"/>
            </a:xfrm>
            <a:prstGeom prst="line">
              <a:avLst/>
            </a:prstGeom>
            <a:noFill/>
            <a:ln w="25400">
              <a:solidFill>
                <a:srgbClr val="000000"/>
              </a:solidFill>
              <a:round/>
              <a:headEnd/>
              <a:tailEnd/>
            </a:ln>
          </p:spPr>
          <p:txBody>
            <a:bodyPr wrap="none" anchor="ctr"/>
            <a:lstStyle/>
            <a:p>
              <a:endParaRPr lang="en-IN"/>
            </a:p>
          </p:txBody>
        </p:sp>
        <p:sp>
          <p:nvSpPr>
            <p:cNvPr id="27810" name="Line 69"/>
            <p:cNvSpPr>
              <a:spLocks noChangeShapeType="1"/>
            </p:cNvSpPr>
            <p:nvPr/>
          </p:nvSpPr>
          <p:spPr bwMode="auto">
            <a:xfrm>
              <a:off x="2956" y="2976"/>
              <a:ext cx="210" cy="0"/>
            </a:xfrm>
            <a:prstGeom prst="line">
              <a:avLst/>
            </a:prstGeom>
            <a:noFill/>
            <a:ln w="25400">
              <a:solidFill>
                <a:srgbClr val="000000"/>
              </a:solidFill>
              <a:round/>
              <a:headEnd/>
              <a:tailEnd/>
            </a:ln>
          </p:spPr>
          <p:txBody>
            <a:bodyPr wrap="none" anchor="ctr"/>
            <a:lstStyle/>
            <a:p>
              <a:endParaRPr lang="en-IN"/>
            </a:p>
          </p:txBody>
        </p:sp>
        <p:sp>
          <p:nvSpPr>
            <p:cNvPr id="27811" name="Arc 70"/>
            <p:cNvSpPr>
              <a:spLocks/>
            </p:cNvSpPr>
            <p:nvPr/>
          </p:nvSpPr>
          <p:spPr bwMode="auto">
            <a:xfrm>
              <a:off x="3172" y="2849"/>
              <a:ext cx="49" cy="57"/>
            </a:xfrm>
            <a:custGeom>
              <a:avLst/>
              <a:gdLst>
                <a:gd name="T0" fmla="*/ 0 w 22050"/>
                <a:gd name="T1" fmla="*/ 0 h 21600"/>
                <a:gd name="T2" fmla="*/ 0 w 22050"/>
                <a:gd name="T3" fmla="*/ 0 h 21600"/>
                <a:gd name="T4" fmla="*/ 0 w 22050"/>
                <a:gd name="T5" fmla="*/ 0 h 21600"/>
                <a:gd name="T6" fmla="*/ 0 60000 65536"/>
                <a:gd name="T7" fmla="*/ 0 60000 65536"/>
                <a:gd name="T8" fmla="*/ 0 60000 65536"/>
                <a:gd name="T9" fmla="*/ 0 w 22050"/>
                <a:gd name="T10" fmla="*/ 0 h 21600"/>
                <a:gd name="T11" fmla="*/ 22050 w 22050"/>
                <a:gd name="T12" fmla="*/ 21600 h 21600"/>
              </a:gdLst>
              <a:ahLst/>
              <a:cxnLst>
                <a:cxn ang="T6">
                  <a:pos x="T0" y="T1"/>
                </a:cxn>
                <a:cxn ang="T7">
                  <a:pos x="T2" y="T3"/>
                </a:cxn>
                <a:cxn ang="T8">
                  <a:pos x="T4" y="T5"/>
                </a:cxn>
              </a:cxnLst>
              <a:rect l="T9" t="T10" r="T11" b="T12"/>
              <a:pathLst>
                <a:path w="22050" h="21600" fill="none" extrusionOk="0">
                  <a:moveTo>
                    <a:pt x="-1" y="4"/>
                  </a:moveTo>
                  <a:cubicBezTo>
                    <a:pt x="149" y="1"/>
                    <a:pt x="299" y="-1"/>
                    <a:pt x="450" y="0"/>
                  </a:cubicBezTo>
                  <a:cubicBezTo>
                    <a:pt x="12379" y="0"/>
                    <a:pt x="22050" y="9670"/>
                    <a:pt x="22050" y="21600"/>
                  </a:cubicBezTo>
                </a:path>
                <a:path w="22050" h="21600" stroke="0" extrusionOk="0">
                  <a:moveTo>
                    <a:pt x="-1" y="4"/>
                  </a:moveTo>
                  <a:cubicBezTo>
                    <a:pt x="149" y="1"/>
                    <a:pt x="299" y="-1"/>
                    <a:pt x="450" y="0"/>
                  </a:cubicBezTo>
                  <a:cubicBezTo>
                    <a:pt x="12379" y="0"/>
                    <a:pt x="22050" y="9670"/>
                    <a:pt x="22050" y="21600"/>
                  </a:cubicBezTo>
                  <a:lnTo>
                    <a:pt x="450" y="21600"/>
                  </a:lnTo>
                  <a:close/>
                </a:path>
              </a:pathLst>
            </a:custGeom>
            <a:noFill/>
            <a:ln w="25400" cap="rnd">
              <a:solidFill>
                <a:srgbClr val="000000"/>
              </a:solidFill>
              <a:round/>
              <a:headEnd/>
              <a:tailEnd/>
            </a:ln>
          </p:spPr>
          <p:txBody>
            <a:bodyPr wrap="none" anchor="ctr"/>
            <a:lstStyle/>
            <a:p>
              <a:endParaRPr lang="en-US"/>
            </a:p>
          </p:txBody>
        </p:sp>
        <p:sp>
          <p:nvSpPr>
            <p:cNvPr id="27812" name="Arc 71"/>
            <p:cNvSpPr>
              <a:spLocks/>
            </p:cNvSpPr>
            <p:nvPr/>
          </p:nvSpPr>
          <p:spPr bwMode="auto">
            <a:xfrm>
              <a:off x="3172" y="2905"/>
              <a:ext cx="48" cy="5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27703" name="Rectangle 73"/>
          <p:cNvSpPr>
            <a:spLocks noChangeArrowheads="1"/>
          </p:cNvSpPr>
          <p:nvPr/>
        </p:nvSpPr>
        <p:spPr bwMode="auto">
          <a:xfrm>
            <a:off x="5064125" y="2324100"/>
            <a:ext cx="46672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Done</a:t>
            </a:r>
          </a:p>
        </p:txBody>
      </p:sp>
      <p:sp>
        <p:nvSpPr>
          <p:cNvPr id="27704" name="Rectangle 74"/>
          <p:cNvSpPr>
            <a:spLocks noChangeArrowheads="1"/>
          </p:cNvSpPr>
          <p:nvPr/>
        </p:nvSpPr>
        <p:spPr bwMode="auto">
          <a:xfrm>
            <a:off x="5291138" y="2733675"/>
            <a:ext cx="3714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yes</a:t>
            </a:r>
          </a:p>
        </p:txBody>
      </p:sp>
      <p:sp>
        <p:nvSpPr>
          <p:cNvPr id="27705" name="Rectangle 75"/>
          <p:cNvSpPr>
            <a:spLocks noChangeArrowheads="1"/>
          </p:cNvSpPr>
          <p:nvPr/>
        </p:nvSpPr>
        <p:spPr bwMode="auto">
          <a:xfrm>
            <a:off x="3352800" y="3622675"/>
            <a:ext cx="39052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MRI</a:t>
            </a:r>
          </a:p>
        </p:txBody>
      </p:sp>
      <p:sp>
        <p:nvSpPr>
          <p:cNvPr id="27706" name="Rectangle 76"/>
          <p:cNvSpPr>
            <a:spLocks noChangeArrowheads="1"/>
          </p:cNvSpPr>
          <p:nvPr/>
        </p:nvSpPr>
        <p:spPr bwMode="auto">
          <a:xfrm>
            <a:off x="3533775" y="3278188"/>
            <a:ext cx="3206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no</a:t>
            </a:r>
          </a:p>
        </p:txBody>
      </p:sp>
      <p:grpSp>
        <p:nvGrpSpPr>
          <p:cNvPr id="27707" name="Group 81"/>
          <p:cNvGrpSpPr>
            <a:grpSpLocks/>
          </p:cNvGrpSpPr>
          <p:nvPr/>
        </p:nvGrpSpPr>
        <p:grpSpPr bwMode="auto">
          <a:xfrm>
            <a:off x="3314700" y="3544888"/>
            <a:ext cx="495300" cy="357187"/>
            <a:chOff x="1860" y="3730"/>
            <a:chExt cx="298" cy="260"/>
          </a:xfrm>
        </p:grpSpPr>
        <p:sp>
          <p:nvSpPr>
            <p:cNvPr id="27803" name="Line 77"/>
            <p:cNvSpPr>
              <a:spLocks noChangeShapeType="1"/>
            </p:cNvSpPr>
            <p:nvPr/>
          </p:nvSpPr>
          <p:spPr bwMode="auto">
            <a:xfrm flipH="1">
              <a:off x="1860" y="3730"/>
              <a:ext cx="160" cy="128"/>
            </a:xfrm>
            <a:prstGeom prst="line">
              <a:avLst/>
            </a:prstGeom>
            <a:noFill/>
            <a:ln w="25400">
              <a:solidFill>
                <a:srgbClr val="000000"/>
              </a:solidFill>
              <a:round/>
              <a:headEnd/>
              <a:tailEnd/>
            </a:ln>
          </p:spPr>
          <p:txBody>
            <a:bodyPr wrap="none" anchor="ctr"/>
            <a:lstStyle/>
            <a:p>
              <a:endParaRPr lang="en-IN"/>
            </a:p>
          </p:txBody>
        </p:sp>
        <p:sp>
          <p:nvSpPr>
            <p:cNvPr id="27804" name="Line 78"/>
            <p:cNvSpPr>
              <a:spLocks noChangeShapeType="1"/>
            </p:cNvSpPr>
            <p:nvPr/>
          </p:nvSpPr>
          <p:spPr bwMode="auto">
            <a:xfrm flipH="1">
              <a:off x="1998" y="3868"/>
              <a:ext cx="160" cy="122"/>
            </a:xfrm>
            <a:prstGeom prst="line">
              <a:avLst/>
            </a:prstGeom>
            <a:noFill/>
            <a:ln w="25400">
              <a:solidFill>
                <a:srgbClr val="000000"/>
              </a:solidFill>
              <a:round/>
              <a:headEnd/>
              <a:tailEnd/>
            </a:ln>
          </p:spPr>
          <p:txBody>
            <a:bodyPr wrap="none" anchor="ctr"/>
            <a:lstStyle/>
            <a:p>
              <a:endParaRPr lang="en-IN"/>
            </a:p>
          </p:txBody>
        </p:sp>
        <p:sp>
          <p:nvSpPr>
            <p:cNvPr id="27805" name="Line 79"/>
            <p:cNvSpPr>
              <a:spLocks noChangeShapeType="1"/>
            </p:cNvSpPr>
            <p:nvPr/>
          </p:nvSpPr>
          <p:spPr bwMode="auto">
            <a:xfrm>
              <a:off x="2014" y="3730"/>
              <a:ext cx="128" cy="128"/>
            </a:xfrm>
            <a:prstGeom prst="line">
              <a:avLst/>
            </a:prstGeom>
            <a:noFill/>
            <a:ln w="25400">
              <a:solidFill>
                <a:srgbClr val="000000"/>
              </a:solidFill>
              <a:round/>
              <a:headEnd/>
              <a:tailEnd/>
            </a:ln>
          </p:spPr>
          <p:txBody>
            <a:bodyPr wrap="none" anchor="ctr"/>
            <a:lstStyle/>
            <a:p>
              <a:endParaRPr lang="en-IN"/>
            </a:p>
          </p:txBody>
        </p:sp>
        <p:sp>
          <p:nvSpPr>
            <p:cNvPr id="27806" name="Line 80"/>
            <p:cNvSpPr>
              <a:spLocks noChangeShapeType="1"/>
            </p:cNvSpPr>
            <p:nvPr/>
          </p:nvSpPr>
          <p:spPr bwMode="auto">
            <a:xfrm>
              <a:off x="1876" y="3868"/>
              <a:ext cx="128" cy="122"/>
            </a:xfrm>
            <a:prstGeom prst="line">
              <a:avLst/>
            </a:prstGeom>
            <a:noFill/>
            <a:ln w="25400">
              <a:solidFill>
                <a:srgbClr val="000000"/>
              </a:solidFill>
              <a:round/>
              <a:headEnd/>
              <a:tailEnd/>
            </a:ln>
          </p:spPr>
          <p:txBody>
            <a:bodyPr wrap="none" anchor="ctr"/>
            <a:lstStyle/>
            <a:p>
              <a:endParaRPr lang="en-IN"/>
            </a:p>
          </p:txBody>
        </p:sp>
      </p:grpSp>
      <p:grpSp>
        <p:nvGrpSpPr>
          <p:cNvPr id="27708" name="Group 86"/>
          <p:cNvGrpSpPr>
            <a:grpSpLocks/>
          </p:cNvGrpSpPr>
          <p:nvPr/>
        </p:nvGrpSpPr>
        <p:grpSpPr bwMode="auto">
          <a:xfrm>
            <a:off x="3883025" y="3873500"/>
            <a:ext cx="712788" cy="546100"/>
            <a:chOff x="2202" y="3970"/>
            <a:chExt cx="430" cy="398"/>
          </a:xfrm>
        </p:grpSpPr>
        <p:sp>
          <p:nvSpPr>
            <p:cNvPr id="27799" name="Line 82"/>
            <p:cNvSpPr>
              <a:spLocks noChangeShapeType="1"/>
            </p:cNvSpPr>
            <p:nvPr/>
          </p:nvSpPr>
          <p:spPr bwMode="auto">
            <a:xfrm flipH="1">
              <a:off x="2202" y="3970"/>
              <a:ext cx="226" cy="194"/>
            </a:xfrm>
            <a:prstGeom prst="line">
              <a:avLst/>
            </a:prstGeom>
            <a:noFill/>
            <a:ln w="25400">
              <a:solidFill>
                <a:srgbClr val="000000"/>
              </a:solidFill>
              <a:round/>
              <a:headEnd/>
              <a:tailEnd/>
            </a:ln>
          </p:spPr>
          <p:txBody>
            <a:bodyPr wrap="none" anchor="ctr"/>
            <a:lstStyle/>
            <a:p>
              <a:endParaRPr lang="en-IN"/>
            </a:p>
          </p:txBody>
        </p:sp>
        <p:sp>
          <p:nvSpPr>
            <p:cNvPr id="27800" name="Line 83"/>
            <p:cNvSpPr>
              <a:spLocks noChangeShapeType="1"/>
            </p:cNvSpPr>
            <p:nvPr/>
          </p:nvSpPr>
          <p:spPr bwMode="auto">
            <a:xfrm flipH="1">
              <a:off x="2406" y="4174"/>
              <a:ext cx="226" cy="194"/>
            </a:xfrm>
            <a:prstGeom prst="line">
              <a:avLst/>
            </a:prstGeom>
            <a:noFill/>
            <a:ln w="25400">
              <a:solidFill>
                <a:srgbClr val="000000"/>
              </a:solidFill>
              <a:round/>
              <a:headEnd/>
              <a:tailEnd/>
            </a:ln>
          </p:spPr>
          <p:txBody>
            <a:bodyPr wrap="none" anchor="ctr"/>
            <a:lstStyle/>
            <a:p>
              <a:endParaRPr lang="en-IN"/>
            </a:p>
          </p:txBody>
        </p:sp>
        <p:sp>
          <p:nvSpPr>
            <p:cNvPr id="27801" name="Line 84"/>
            <p:cNvSpPr>
              <a:spLocks noChangeShapeType="1"/>
            </p:cNvSpPr>
            <p:nvPr/>
          </p:nvSpPr>
          <p:spPr bwMode="auto">
            <a:xfrm>
              <a:off x="2422" y="3970"/>
              <a:ext cx="194" cy="194"/>
            </a:xfrm>
            <a:prstGeom prst="line">
              <a:avLst/>
            </a:prstGeom>
            <a:noFill/>
            <a:ln w="25400">
              <a:solidFill>
                <a:srgbClr val="000000"/>
              </a:solidFill>
              <a:round/>
              <a:headEnd/>
              <a:tailEnd/>
            </a:ln>
          </p:spPr>
          <p:txBody>
            <a:bodyPr wrap="none" anchor="ctr"/>
            <a:lstStyle/>
            <a:p>
              <a:endParaRPr lang="en-IN"/>
            </a:p>
          </p:txBody>
        </p:sp>
        <p:sp>
          <p:nvSpPr>
            <p:cNvPr id="27802" name="Line 85"/>
            <p:cNvSpPr>
              <a:spLocks noChangeShapeType="1"/>
            </p:cNvSpPr>
            <p:nvPr/>
          </p:nvSpPr>
          <p:spPr bwMode="auto">
            <a:xfrm>
              <a:off x="2218" y="4174"/>
              <a:ext cx="194" cy="194"/>
            </a:xfrm>
            <a:prstGeom prst="line">
              <a:avLst/>
            </a:prstGeom>
            <a:noFill/>
            <a:ln w="25400">
              <a:solidFill>
                <a:srgbClr val="000000"/>
              </a:solidFill>
              <a:round/>
              <a:headEnd/>
              <a:tailEnd/>
            </a:ln>
          </p:spPr>
          <p:txBody>
            <a:bodyPr wrap="none" anchor="ctr"/>
            <a:lstStyle/>
            <a:p>
              <a:endParaRPr lang="en-IN"/>
            </a:p>
          </p:txBody>
        </p:sp>
      </p:grpSp>
      <p:sp>
        <p:nvSpPr>
          <p:cNvPr id="27709" name="Rectangle 87"/>
          <p:cNvSpPr>
            <a:spLocks noChangeArrowheads="1"/>
          </p:cNvSpPr>
          <p:nvPr/>
        </p:nvSpPr>
        <p:spPr bwMode="auto">
          <a:xfrm>
            <a:off x="4011613" y="3943350"/>
            <a:ext cx="4540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Valid</a:t>
            </a:r>
          </a:p>
          <a:p>
            <a:pPr defTabSz="762000" eaLnBrk="1" hangingPunct="1"/>
            <a:endParaRPr lang="en-US" altLang="ko-KR" sz="900">
              <a:solidFill>
                <a:srgbClr val="000000"/>
              </a:solidFill>
            </a:endParaRPr>
          </a:p>
        </p:txBody>
      </p:sp>
      <p:sp>
        <p:nvSpPr>
          <p:cNvPr id="27710" name="Rectangle 88"/>
          <p:cNvSpPr>
            <a:spLocks noChangeArrowheads="1"/>
          </p:cNvSpPr>
          <p:nvPr/>
        </p:nvSpPr>
        <p:spPr bwMode="auto">
          <a:xfrm>
            <a:off x="3921125" y="4057650"/>
            <a:ext cx="6381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non-MRI</a:t>
            </a:r>
          </a:p>
          <a:p>
            <a:pPr defTabSz="762000" eaLnBrk="1" hangingPunct="1"/>
            <a:endParaRPr lang="en-US" altLang="ko-KR" sz="900">
              <a:solidFill>
                <a:srgbClr val="000000"/>
              </a:solidFill>
            </a:endParaRPr>
          </a:p>
        </p:txBody>
      </p:sp>
      <p:sp>
        <p:nvSpPr>
          <p:cNvPr id="27711" name="Rectangle 89"/>
          <p:cNvSpPr>
            <a:spLocks noChangeArrowheads="1"/>
          </p:cNvSpPr>
          <p:nvPr/>
        </p:nvSpPr>
        <p:spPr bwMode="auto">
          <a:xfrm>
            <a:off x="4021138" y="4173538"/>
            <a:ext cx="4603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instr.</a:t>
            </a:r>
          </a:p>
        </p:txBody>
      </p:sp>
      <p:sp>
        <p:nvSpPr>
          <p:cNvPr id="27712" name="Line 90"/>
          <p:cNvSpPr>
            <a:spLocks noChangeShapeType="1"/>
          </p:cNvSpPr>
          <p:nvPr/>
        </p:nvSpPr>
        <p:spPr bwMode="auto">
          <a:xfrm>
            <a:off x="3800475" y="3729038"/>
            <a:ext cx="447675" cy="0"/>
          </a:xfrm>
          <a:prstGeom prst="line">
            <a:avLst/>
          </a:prstGeom>
          <a:noFill/>
          <a:ln w="25400">
            <a:solidFill>
              <a:srgbClr val="000000"/>
            </a:solidFill>
            <a:round/>
            <a:headEnd/>
            <a:tailEnd/>
          </a:ln>
        </p:spPr>
        <p:txBody>
          <a:bodyPr wrap="none" anchor="ctr"/>
          <a:lstStyle/>
          <a:p>
            <a:endParaRPr lang="en-IN"/>
          </a:p>
        </p:txBody>
      </p:sp>
      <p:sp>
        <p:nvSpPr>
          <p:cNvPr id="27713" name="Arc 91"/>
          <p:cNvSpPr>
            <a:spLocks/>
          </p:cNvSpPr>
          <p:nvPr/>
        </p:nvSpPr>
        <p:spPr bwMode="auto">
          <a:xfrm>
            <a:off x="4214813" y="3803650"/>
            <a:ext cx="73025" cy="76200"/>
          </a:xfrm>
          <a:custGeom>
            <a:avLst/>
            <a:gdLst>
              <a:gd name="T0" fmla="*/ 0 w 17153"/>
              <a:gd name="T1" fmla="*/ 3558148 h 21600"/>
              <a:gd name="T2" fmla="*/ 102124128 w 17153"/>
              <a:gd name="T3" fmla="*/ 3290340 h 21600"/>
              <a:gd name="T4" fmla="*/ 52018111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14" name="Line 92"/>
          <p:cNvSpPr>
            <a:spLocks noChangeShapeType="1"/>
          </p:cNvSpPr>
          <p:nvPr/>
        </p:nvSpPr>
        <p:spPr bwMode="auto">
          <a:xfrm>
            <a:off x="4244975" y="3724275"/>
            <a:ext cx="0" cy="96838"/>
          </a:xfrm>
          <a:prstGeom prst="line">
            <a:avLst/>
          </a:prstGeom>
          <a:noFill/>
          <a:ln w="25400">
            <a:solidFill>
              <a:srgbClr val="000000"/>
            </a:solidFill>
            <a:round/>
            <a:headEnd/>
            <a:tailEnd/>
          </a:ln>
        </p:spPr>
        <p:txBody>
          <a:bodyPr wrap="none" anchor="ctr"/>
          <a:lstStyle/>
          <a:p>
            <a:endParaRPr lang="en-IN"/>
          </a:p>
        </p:txBody>
      </p:sp>
      <p:sp>
        <p:nvSpPr>
          <p:cNvPr id="27715" name="Rectangle 93"/>
          <p:cNvSpPr>
            <a:spLocks noChangeArrowheads="1"/>
          </p:cNvSpPr>
          <p:nvPr/>
        </p:nvSpPr>
        <p:spPr bwMode="auto">
          <a:xfrm>
            <a:off x="3748088" y="3533775"/>
            <a:ext cx="3206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no</a:t>
            </a:r>
          </a:p>
        </p:txBody>
      </p:sp>
      <p:sp>
        <p:nvSpPr>
          <p:cNvPr id="27716" name="Line 94"/>
          <p:cNvSpPr>
            <a:spLocks noChangeShapeType="1"/>
          </p:cNvSpPr>
          <p:nvPr/>
        </p:nvSpPr>
        <p:spPr bwMode="auto">
          <a:xfrm>
            <a:off x="2495550" y="3729038"/>
            <a:ext cx="831850" cy="0"/>
          </a:xfrm>
          <a:prstGeom prst="line">
            <a:avLst/>
          </a:prstGeom>
          <a:noFill/>
          <a:ln w="25400">
            <a:solidFill>
              <a:srgbClr val="000000"/>
            </a:solidFill>
            <a:round/>
            <a:headEnd/>
            <a:tailEnd/>
          </a:ln>
        </p:spPr>
        <p:txBody>
          <a:bodyPr wrap="none" anchor="ctr"/>
          <a:lstStyle/>
          <a:p>
            <a:endParaRPr lang="en-IN"/>
          </a:p>
        </p:txBody>
      </p:sp>
      <p:sp>
        <p:nvSpPr>
          <p:cNvPr id="27717" name="Rectangle 95"/>
          <p:cNvSpPr>
            <a:spLocks noChangeArrowheads="1"/>
          </p:cNvSpPr>
          <p:nvPr/>
        </p:nvSpPr>
        <p:spPr bwMode="auto">
          <a:xfrm>
            <a:off x="4986338" y="3671888"/>
            <a:ext cx="6127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Convert</a:t>
            </a:r>
          </a:p>
          <a:p>
            <a:pPr defTabSz="762000" eaLnBrk="1" hangingPunct="1"/>
            <a:endParaRPr lang="en-US" altLang="ko-KR" sz="900">
              <a:solidFill>
                <a:srgbClr val="000000"/>
              </a:solidFill>
            </a:endParaRPr>
          </a:p>
        </p:txBody>
      </p:sp>
      <p:sp>
        <p:nvSpPr>
          <p:cNvPr id="27718" name="Rectangle 96"/>
          <p:cNvSpPr>
            <a:spLocks noChangeArrowheads="1"/>
          </p:cNvSpPr>
          <p:nvPr/>
        </p:nvSpPr>
        <p:spPr bwMode="auto">
          <a:xfrm>
            <a:off x="4986338" y="3787775"/>
            <a:ext cx="6318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operand</a:t>
            </a:r>
          </a:p>
          <a:p>
            <a:pPr defTabSz="762000" eaLnBrk="1" hangingPunct="1"/>
            <a:endParaRPr lang="en-US" altLang="ko-KR" sz="900">
              <a:solidFill>
                <a:srgbClr val="000000"/>
              </a:solidFill>
            </a:endParaRPr>
          </a:p>
        </p:txBody>
      </p:sp>
      <p:sp>
        <p:nvSpPr>
          <p:cNvPr id="27719" name="Rectangle 97"/>
          <p:cNvSpPr>
            <a:spLocks noChangeArrowheads="1"/>
          </p:cNvSpPr>
          <p:nvPr/>
        </p:nvSpPr>
        <p:spPr bwMode="auto">
          <a:xfrm>
            <a:off x="4986338" y="3902075"/>
            <a:ext cx="6635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to binary</a:t>
            </a:r>
          </a:p>
          <a:p>
            <a:pPr defTabSz="762000" eaLnBrk="1" hangingPunct="1"/>
            <a:endParaRPr lang="en-US" altLang="ko-KR" sz="900">
              <a:solidFill>
                <a:srgbClr val="000000"/>
              </a:solidFill>
            </a:endParaRPr>
          </a:p>
        </p:txBody>
      </p:sp>
      <p:sp>
        <p:nvSpPr>
          <p:cNvPr id="27720" name="Rectangle 98"/>
          <p:cNvSpPr>
            <a:spLocks noChangeArrowheads="1"/>
          </p:cNvSpPr>
          <p:nvPr/>
        </p:nvSpPr>
        <p:spPr bwMode="auto">
          <a:xfrm>
            <a:off x="4986338" y="4016375"/>
            <a:ext cx="6953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and store</a:t>
            </a:r>
          </a:p>
          <a:p>
            <a:pPr defTabSz="762000" eaLnBrk="1" hangingPunct="1"/>
            <a:endParaRPr lang="en-US" altLang="ko-KR" sz="900">
              <a:solidFill>
                <a:srgbClr val="000000"/>
              </a:solidFill>
            </a:endParaRPr>
          </a:p>
        </p:txBody>
      </p:sp>
      <p:sp>
        <p:nvSpPr>
          <p:cNvPr id="27721" name="Rectangle 99"/>
          <p:cNvSpPr>
            <a:spLocks noChangeArrowheads="1"/>
          </p:cNvSpPr>
          <p:nvPr/>
        </p:nvSpPr>
        <p:spPr bwMode="auto">
          <a:xfrm>
            <a:off x="4986338" y="4133850"/>
            <a:ext cx="7524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in location</a:t>
            </a:r>
          </a:p>
          <a:p>
            <a:pPr defTabSz="762000" eaLnBrk="1" hangingPunct="1"/>
            <a:endParaRPr lang="en-US" altLang="ko-KR" sz="900">
              <a:solidFill>
                <a:srgbClr val="000000"/>
              </a:solidFill>
            </a:endParaRPr>
          </a:p>
        </p:txBody>
      </p:sp>
      <p:sp>
        <p:nvSpPr>
          <p:cNvPr id="27722" name="Rectangle 100"/>
          <p:cNvSpPr>
            <a:spLocks noChangeArrowheads="1"/>
          </p:cNvSpPr>
          <p:nvPr/>
        </p:nvSpPr>
        <p:spPr bwMode="auto">
          <a:xfrm>
            <a:off x="4986338" y="4248150"/>
            <a:ext cx="8286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given by LC</a:t>
            </a:r>
          </a:p>
        </p:txBody>
      </p:sp>
      <p:sp>
        <p:nvSpPr>
          <p:cNvPr id="27723" name="Arc 101"/>
          <p:cNvSpPr>
            <a:spLocks/>
          </p:cNvSpPr>
          <p:nvPr/>
        </p:nvSpPr>
        <p:spPr bwMode="auto">
          <a:xfrm>
            <a:off x="5283200" y="3606800"/>
            <a:ext cx="73025" cy="77788"/>
          </a:xfrm>
          <a:custGeom>
            <a:avLst/>
            <a:gdLst>
              <a:gd name="T0" fmla="*/ 0 w 17153"/>
              <a:gd name="T1" fmla="*/ 4026981 h 21600"/>
              <a:gd name="T2" fmla="*/ 102124128 w 17153"/>
              <a:gd name="T3" fmla="*/ 3723535 h 21600"/>
              <a:gd name="T4" fmla="*/ 52018111 w 17153"/>
              <a:gd name="T5" fmla="*/ 4712019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24" name="Line 102"/>
          <p:cNvSpPr>
            <a:spLocks noChangeShapeType="1"/>
          </p:cNvSpPr>
          <p:nvPr/>
        </p:nvSpPr>
        <p:spPr bwMode="auto">
          <a:xfrm>
            <a:off x="5314950" y="3259138"/>
            <a:ext cx="0" cy="361950"/>
          </a:xfrm>
          <a:prstGeom prst="line">
            <a:avLst/>
          </a:prstGeom>
          <a:noFill/>
          <a:ln w="25400">
            <a:solidFill>
              <a:srgbClr val="000000"/>
            </a:solidFill>
            <a:round/>
            <a:headEnd/>
            <a:tailEnd/>
          </a:ln>
        </p:spPr>
        <p:txBody>
          <a:bodyPr wrap="none" anchor="ctr"/>
          <a:lstStyle/>
          <a:p>
            <a:endParaRPr lang="en-IN"/>
          </a:p>
        </p:txBody>
      </p:sp>
      <p:sp>
        <p:nvSpPr>
          <p:cNvPr id="27725" name="Rectangle 103"/>
          <p:cNvSpPr>
            <a:spLocks noChangeArrowheads="1"/>
          </p:cNvSpPr>
          <p:nvPr/>
        </p:nvSpPr>
        <p:spPr bwMode="auto">
          <a:xfrm>
            <a:off x="5283200" y="3225800"/>
            <a:ext cx="3206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no</a:t>
            </a:r>
          </a:p>
        </p:txBody>
      </p:sp>
      <p:sp>
        <p:nvSpPr>
          <p:cNvPr id="27726" name="Rectangle 104"/>
          <p:cNvSpPr>
            <a:spLocks noChangeArrowheads="1"/>
          </p:cNvSpPr>
          <p:nvPr/>
        </p:nvSpPr>
        <p:spPr bwMode="auto">
          <a:xfrm>
            <a:off x="4765675" y="3416300"/>
            <a:ext cx="6000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DEC or </a:t>
            </a:r>
          </a:p>
          <a:p>
            <a:pPr defTabSz="762000" eaLnBrk="1" hangingPunct="1"/>
            <a:endParaRPr lang="en-US" altLang="ko-KR" sz="900">
              <a:solidFill>
                <a:srgbClr val="000000"/>
              </a:solidFill>
            </a:endParaRPr>
          </a:p>
        </p:txBody>
      </p:sp>
      <p:sp>
        <p:nvSpPr>
          <p:cNvPr id="27727" name="Rectangle 105"/>
          <p:cNvSpPr>
            <a:spLocks noChangeArrowheads="1"/>
          </p:cNvSpPr>
          <p:nvPr/>
        </p:nvSpPr>
        <p:spPr bwMode="auto">
          <a:xfrm>
            <a:off x="4765675" y="3532188"/>
            <a:ext cx="41592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HEX</a:t>
            </a:r>
          </a:p>
        </p:txBody>
      </p:sp>
      <p:sp>
        <p:nvSpPr>
          <p:cNvPr id="27728" name="Rectangle 106"/>
          <p:cNvSpPr>
            <a:spLocks noChangeArrowheads="1"/>
          </p:cNvSpPr>
          <p:nvPr/>
        </p:nvSpPr>
        <p:spPr bwMode="auto">
          <a:xfrm>
            <a:off x="4713288" y="4813300"/>
            <a:ext cx="5937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Error in</a:t>
            </a:r>
          </a:p>
          <a:p>
            <a:pPr defTabSz="762000" eaLnBrk="1" hangingPunct="1"/>
            <a:endParaRPr lang="en-US" altLang="ko-KR" sz="900">
              <a:solidFill>
                <a:srgbClr val="000000"/>
              </a:solidFill>
            </a:endParaRPr>
          </a:p>
        </p:txBody>
      </p:sp>
      <p:sp>
        <p:nvSpPr>
          <p:cNvPr id="27729" name="Rectangle 107"/>
          <p:cNvSpPr>
            <a:spLocks noChangeArrowheads="1"/>
          </p:cNvSpPr>
          <p:nvPr/>
        </p:nvSpPr>
        <p:spPr bwMode="auto">
          <a:xfrm>
            <a:off x="4713288" y="4930775"/>
            <a:ext cx="5175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line of</a:t>
            </a:r>
          </a:p>
          <a:p>
            <a:pPr defTabSz="762000" eaLnBrk="1" hangingPunct="1"/>
            <a:endParaRPr lang="en-US" altLang="ko-KR" sz="900">
              <a:solidFill>
                <a:srgbClr val="000000"/>
              </a:solidFill>
            </a:endParaRPr>
          </a:p>
        </p:txBody>
      </p:sp>
      <p:sp>
        <p:nvSpPr>
          <p:cNvPr id="27730" name="Rectangle 108"/>
          <p:cNvSpPr>
            <a:spLocks noChangeArrowheads="1"/>
          </p:cNvSpPr>
          <p:nvPr/>
        </p:nvSpPr>
        <p:spPr bwMode="auto">
          <a:xfrm>
            <a:off x="4713288" y="5045075"/>
            <a:ext cx="4476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code</a:t>
            </a:r>
          </a:p>
        </p:txBody>
      </p:sp>
      <p:sp>
        <p:nvSpPr>
          <p:cNvPr id="27731" name="Rectangle 109"/>
          <p:cNvSpPr>
            <a:spLocks noChangeArrowheads="1"/>
          </p:cNvSpPr>
          <p:nvPr/>
        </p:nvSpPr>
        <p:spPr bwMode="auto">
          <a:xfrm>
            <a:off x="3811588" y="4805363"/>
            <a:ext cx="8477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Store binary</a:t>
            </a:r>
          </a:p>
          <a:p>
            <a:pPr defTabSz="762000" eaLnBrk="1" hangingPunct="1"/>
            <a:endParaRPr lang="en-US" altLang="ko-KR" sz="900">
              <a:solidFill>
                <a:srgbClr val="000000"/>
              </a:solidFill>
            </a:endParaRPr>
          </a:p>
        </p:txBody>
      </p:sp>
      <p:sp>
        <p:nvSpPr>
          <p:cNvPr id="27732" name="Rectangle 110"/>
          <p:cNvSpPr>
            <a:spLocks noChangeArrowheads="1"/>
          </p:cNvSpPr>
          <p:nvPr/>
        </p:nvSpPr>
        <p:spPr bwMode="auto">
          <a:xfrm>
            <a:off x="3811588" y="4921250"/>
            <a:ext cx="8858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equivalent of</a:t>
            </a:r>
          </a:p>
          <a:p>
            <a:pPr defTabSz="762000" eaLnBrk="1" hangingPunct="1"/>
            <a:endParaRPr lang="en-US" altLang="ko-KR" sz="900">
              <a:solidFill>
                <a:srgbClr val="000000"/>
              </a:solidFill>
            </a:endParaRPr>
          </a:p>
        </p:txBody>
      </p:sp>
      <p:sp>
        <p:nvSpPr>
          <p:cNvPr id="27733" name="Rectangle 111"/>
          <p:cNvSpPr>
            <a:spLocks noChangeArrowheads="1"/>
          </p:cNvSpPr>
          <p:nvPr/>
        </p:nvSpPr>
        <p:spPr bwMode="auto">
          <a:xfrm>
            <a:off x="3811588" y="5037138"/>
            <a:ext cx="7715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instruction</a:t>
            </a:r>
          </a:p>
          <a:p>
            <a:pPr defTabSz="762000" eaLnBrk="1" hangingPunct="1"/>
            <a:endParaRPr lang="en-US" altLang="ko-KR" sz="900">
              <a:solidFill>
                <a:srgbClr val="000000"/>
              </a:solidFill>
            </a:endParaRPr>
          </a:p>
        </p:txBody>
      </p:sp>
      <p:sp>
        <p:nvSpPr>
          <p:cNvPr id="27734" name="Rectangle 112"/>
          <p:cNvSpPr>
            <a:spLocks noChangeArrowheads="1"/>
          </p:cNvSpPr>
          <p:nvPr/>
        </p:nvSpPr>
        <p:spPr bwMode="auto">
          <a:xfrm>
            <a:off x="3811588" y="5153025"/>
            <a:ext cx="7524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in location</a:t>
            </a:r>
          </a:p>
          <a:p>
            <a:pPr defTabSz="762000" eaLnBrk="1" hangingPunct="1"/>
            <a:endParaRPr lang="en-US" altLang="ko-KR" sz="900">
              <a:solidFill>
                <a:srgbClr val="000000"/>
              </a:solidFill>
            </a:endParaRPr>
          </a:p>
        </p:txBody>
      </p:sp>
      <p:sp>
        <p:nvSpPr>
          <p:cNvPr id="27735" name="Rectangle 113"/>
          <p:cNvSpPr>
            <a:spLocks noChangeArrowheads="1"/>
          </p:cNvSpPr>
          <p:nvPr/>
        </p:nvSpPr>
        <p:spPr bwMode="auto">
          <a:xfrm>
            <a:off x="3811588" y="5267325"/>
            <a:ext cx="8286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given by LC</a:t>
            </a:r>
          </a:p>
        </p:txBody>
      </p:sp>
      <p:sp>
        <p:nvSpPr>
          <p:cNvPr id="27736" name="Arc 114"/>
          <p:cNvSpPr>
            <a:spLocks/>
          </p:cNvSpPr>
          <p:nvPr/>
        </p:nvSpPr>
        <p:spPr bwMode="auto">
          <a:xfrm>
            <a:off x="4198938" y="4737100"/>
            <a:ext cx="73025" cy="76200"/>
          </a:xfrm>
          <a:custGeom>
            <a:avLst/>
            <a:gdLst>
              <a:gd name="T0" fmla="*/ 0 w 17153"/>
              <a:gd name="T1" fmla="*/ 3558148 h 21600"/>
              <a:gd name="T2" fmla="*/ 102124128 w 17153"/>
              <a:gd name="T3" fmla="*/ 3290340 h 21600"/>
              <a:gd name="T4" fmla="*/ 52018111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37" name="Line 115"/>
          <p:cNvSpPr>
            <a:spLocks noChangeShapeType="1"/>
          </p:cNvSpPr>
          <p:nvPr/>
        </p:nvSpPr>
        <p:spPr bwMode="auto">
          <a:xfrm>
            <a:off x="4230688" y="4430713"/>
            <a:ext cx="0" cy="312737"/>
          </a:xfrm>
          <a:prstGeom prst="line">
            <a:avLst/>
          </a:prstGeom>
          <a:noFill/>
          <a:ln w="25400">
            <a:solidFill>
              <a:srgbClr val="000000"/>
            </a:solidFill>
            <a:round/>
            <a:headEnd/>
            <a:tailEnd/>
          </a:ln>
        </p:spPr>
        <p:txBody>
          <a:bodyPr wrap="none" anchor="ctr"/>
          <a:lstStyle/>
          <a:p>
            <a:endParaRPr lang="en-IN"/>
          </a:p>
        </p:txBody>
      </p:sp>
      <p:sp>
        <p:nvSpPr>
          <p:cNvPr id="27738" name="Line 116"/>
          <p:cNvSpPr>
            <a:spLocks noChangeShapeType="1"/>
          </p:cNvSpPr>
          <p:nvPr/>
        </p:nvSpPr>
        <p:spPr bwMode="auto">
          <a:xfrm>
            <a:off x="4584700" y="4149725"/>
            <a:ext cx="284163" cy="0"/>
          </a:xfrm>
          <a:prstGeom prst="line">
            <a:avLst/>
          </a:prstGeom>
          <a:noFill/>
          <a:ln w="25400">
            <a:solidFill>
              <a:srgbClr val="000000"/>
            </a:solidFill>
            <a:round/>
            <a:headEnd/>
            <a:tailEnd/>
          </a:ln>
        </p:spPr>
        <p:txBody>
          <a:bodyPr wrap="none" anchor="ctr"/>
          <a:lstStyle/>
          <a:p>
            <a:endParaRPr lang="en-IN"/>
          </a:p>
        </p:txBody>
      </p:sp>
      <p:sp>
        <p:nvSpPr>
          <p:cNvPr id="27739" name="Arc 117"/>
          <p:cNvSpPr>
            <a:spLocks/>
          </p:cNvSpPr>
          <p:nvPr/>
        </p:nvSpPr>
        <p:spPr bwMode="auto">
          <a:xfrm>
            <a:off x="4821238" y="4721225"/>
            <a:ext cx="73025" cy="74613"/>
          </a:xfrm>
          <a:custGeom>
            <a:avLst/>
            <a:gdLst>
              <a:gd name="T0" fmla="*/ 0 w 17153"/>
              <a:gd name="T1" fmla="*/ 3136292 h 21600"/>
              <a:gd name="T2" fmla="*/ 102124128 w 17153"/>
              <a:gd name="T3" fmla="*/ 2899817 h 21600"/>
              <a:gd name="T4" fmla="*/ 52018111 w 17153"/>
              <a:gd name="T5" fmla="*/ 36695917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40" name="Line 118"/>
          <p:cNvSpPr>
            <a:spLocks noChangeShapeType="1"/>
          </p:cNvSpPr>
          <p:nvPr/>
        </p:nvSpPr>
        <p:spPr bwMode="auto">
          <a:xfrm>
            <a:off x="4857750" y="4154488"/>
            <a:ext cx="0" cy="581025"/>
          </a:xfrm>
          <a:prstGeom prst="line">
            <a:avLst/>
          </a:prstGeom>
          <a:noFill/>
          <a:ln w="25400">
            <a:solidFill>
              <a:srgbClr val="000000"/>
            </a:solidFill>
            <a:round/>
            <a:headEnd/>
            <a:tailEnd/>
          </a:ln>
        </p:spPr>
        <p:txBody>
          <a:bodyPr wrap="none" anchor="ctr"/>
          <a:lstStyle/>
          <a:p>
            <a:endParaRPr lang="en-IN"/>
          </a:p>
        </p:txBody>
      </p:sp>
      <p:sp>
        <p:nvSpPr>
          <p:cNvPr id="27741" name="Rectangle 119"/>
          <p:cNvSpPr>
            <a:spLocks noChangeArrowheads="1"/>
          </p:cNvSpPr>
          <p:nvPr/>
        </p:nvSpPr>
        <p:spPr bwMode="auto">
          <a:xfrm>
            <a:off x="4211638" y="4419600"/>
            <a:ext cx="37147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yes</a:t>
            </a:r>
          </a:p>
        </p:txBody>
      </p:sp>
      <p:sp>
        <p:nvSpPr>
          <p:cNvPr id="27742" name="Rectangle 120"/>
          <p:cNvSpPr>
            <a:spLocks noChangeArrowheads="1"/>
          </p:cNvSpPr>
          <p:nvPr/>
        </p:nvSpPr>
        <p:spPr bwMode="auto">
          <a:xfrm>
            <a:off x="4513263" y="3992563"/>
            <a:ext cx="3206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no</a:t>
            </a:r>
          </a:p>
        </p:txBody>
      </p:sp>
      <p:sp>
        <p:nvSpPr>
          <p:cNvPr id="27743" name="Rectangle 121"/>
          <p:cNvSpPr>
            <a:spLocks noChangeArrowheads="1"/>
          </p:cNvSpPr>
          <p:nvPr/>
        </p:nvSpPr>
        <p:spPr bwMode="auto">
          <a:xfrm>
            <a:off x="1892300" y="3862388"/>
            <a:ext cx="12223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Get operation code</a:t>
            </a:r>
          </a:p>
          <a:p>
            <a:pPr defTabSz="762000" eaLnBrk="1" hangingPunct="1"/>
            <a:endParaRPr lang="en-US" altLang="ko-KR" sz="900">
              <a:solidFill>
                <a:srgbClr val="000000"/>
              </a:solidFill>
            </a:endParaRPr>
          </a:p>
        </p:txBody>
      </p:sp>
      <p:sp>
        <p:nvSpPr>
          <p:cNvPr id="27744" name="Rectangle 122"/>
          <p:cNvSpPr>
            <a:spLocks noChangeArrowheads="1"/>
          </p:cNvSpPr>
          <p:nvPr/>
        </p:nvSpPr>
        <p:spPr bwMode="auto">
          <a:xfrm>
            <a:off x="1892300" y="3976688"/>
            <a:ext cx="1054100" cy="214312"/>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and set bits 2-4 </a:t>
            </a:r>
          </a:p>
        </p:txBody>
      </p:sp>
      <p:sp>
        <p:nvSpPr>
          <p:cNvPr id="27745" name="Arc 123"/>
          <p:cNvSpPr>
            <a:spLocks/>
          </p:cNvSpPr>
          <p:nvPr/>
        </p:nvSpPr>
        <p:spPr bwMode="auto">
          <a:xfrm>
            <a:off x="2452688" y="3787775"/>
            <a:ext cx="73025" cy="76200"/>
          </a:xfrm>
          <a:custGeom>
            <a:avLst/>
            <a:gdLst>
              <a:gd name="T0" fmla="*/ 0 w 17153"/>
              <a:gd name="T1" fmla="*/ 3558148 h 21600"/>
              <a:gd name="T2" fmla="*/ 102124128 w 17153"/>
              <a:gd name="T3" fmla="*/ 3290340 h 21600"/>
              <a:gd name="T4" fmla="*/ 52018111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46" name="Line 124"/>
          <p:cNvSpPr>
            <a:spLocks noChangeShapeType="1"/>
          </p:cNvSpPr>
          <p:nvPr/>
        </p:nvSpPr>
        <p:spPr bwMode="auto">
          <a:xfrm>
            <a:off x="2490788" y="3727450"/>
            <a:ext cx="0" cy="69850"/>
          </a:xfrm>
          <a:prstGeom prst="line">
            <a:avLst/>
          </a:prstGeom>
          <a:noFill/>
          <a:ln w="25400">
            <a:solidFill>
              <a:srgbClr val="000000"/>
            </a:solidFill>
            <a:round/>
            <a:headEnd/>
            <a:tailEnd/>
          </a:ln>
        </p:spPr>
        <p:txBody>
          <a:bodyPr wrap="none" anchor="ctr"/>
          <a:lstStyle/>
          <a:p>
            <a:endParaRPr lang="en-IN"/>
          </a:p>
        </p:txBody>
      </p:sp>
      <p:sp>
        <p:nvSpPr>
          <p:cNvPr id="27747" name="Rectangle 125"/>
          <p:cNvSpPr>
            <a:spLocks noChangeArrowheads="1"/>
          </p:cNvSpPr>
          <p:nvPr/>
        </p:nvSpPr>
        <p:spPr bwMode="auto">
          <a:xfrm>
            <a:off x="1951038" y="4279900"/>
            <a:ext cx="10699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Search address-</a:t>
            </a:r>
          </a:p>
          <a:p>
            <a:pPr defTabSz="762000" eaLnBrk="1" hangingPunct="1"/>
            <a:endParaRPr lang="en-US" altLang="ko-KR" sz="900">
              <a:solidFill>
                <a:srgbClr val="000000"/>
              </a:solidFill>
            </a:endParaRPr>
          </a:p>
        </p:txBody>
      </p:sp>
      <p:sp>
        <p:nvSpPr>
          <p:cNvPr id="27748" name="Rectangle 126"/>
          <p:cNvSpPr>
            <a:spLocks noChangeArrowheads="1"/>
          </p:cNvSpPr>
          <p:nvPr/>
        </p:nvSpPr>
        <p:spPr bwMode="auto">
          <a:xfrm>
            <a:off x="1951038" y="4395788"/>
            <a:ext cx="10636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symbol table for</a:t>
            </a:r>
          </a:p>
          <a:p>
            <a:pPr defTabSz="762000" eaLnBrk="1" hangingPunct="1"/>
            <a:endParaRPr lang="en-US" altLang="ko-KR" sz="900">
              <a:solidFill>
                <a:srgbClr val="000000"/>
              </a:solidFill>
            </a:endParaRPr>
          </a:p>
        </p:txBody>
      </p:sp>
      <p:sp>
        <p:nvSpPr>
          <p:cNvPr id="27749" name="Rectangle 127"/>
          <p:cNvSpPr>
            <a:spLocks noChangeArrowheads="1"/>
          </p:cNvSpPr>
          <p:nvPr/>
        </p:nvSpPr>
        <p:spPr bwMode="auto">
          <a:xfrm>
            <a:off x="1951038" y="4511675"/>
            <a:ext cx="11207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binary equivalent</a:t>
            </a:r>
          </a:p>
          <a:p>
            <a:pPr defTabSz="762000" eaLnBrk="1" hangingPunct="1"/>
            <a:endParaRPr lang="en-US" altLang="ko-KR" sz="900">
              <a:solidFill>
                <a:srgbClr val="000000"/>
              </a:solidFill>
            </a:endParaRPr>
          </a:p>
        </p:txBody>
      </p:sp>
      <p:sp>
        <p:nvSpPr>
          <p:cNvPr id="27750" name="Rectangle 128"/>
          <p:cNvSpPr>
            <a:spLocks noChangeArrowheads="1"/>
          </p:cNvSpPr>
          <p:nvPr/>
        </p:nvSpPr>
        <p:spPr bwMode="auto">
          <a:xfrm>
            <a:off x="1951038" y="4625975"/>
            <a:ext cx="11906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of symbol address</a:t>
            </a:r>
          </a:p>
          <a:p>
            <a:pPr defTabSz="762000" eaLnBrk="1" hangingPunct="1"/>
            <a:endParaRPr lang="en-US" altLang="ko-KR" sz="900">
              <a:solidFill>
                <a:srgbClr val="000000"/>
              </a:solidFill>
            </a:endParaRPr>
          </a:p>
        </p:txBody>
      </p:sp>
      <p:sp>
        <p:nvSpPr>
          <p:cNvPr id="27751" name="Rectangle 129"/>
          <p:cNvSpPr>
            <a:spLocks noChangeArrowheads="1"/>
          </p:cNvSpPr>
          <p:nvPr/>
        </p:nvSpPr>
        <p:spPr bwMode="auto">
          <a:xfrm>
            <a:off x="1951038" y="4740275"/>
            <a:ext cx="1096962" cy="214313"/>
          </a:xfrm>
          <a:prstGeom prst="rect">
            <a:avLst/>
          </a:prstGeom>
          <a:noFill/>
          <a:ln w="25400">
            <a:noFill/>
            <a:miter lim="800000"/>
            <a:headEnd/>
            <a:tailEnd/>
          </a:ln>
        </p:spPr>
        <p:txBody>
          <a:bodyPr lIns="90488" tIns="44450" rIns="90488" bIns="44450">
            <a:spAutoFit/>
          </a:bodyPr>
          <a:lstStyle/>
          <a:p>
            <a:pPr defTabSz="762000"/>
            <a:r>
              <a:rPr lang="en-US" altLang="ko-KR" sz="900">
                <a:solidFill>
                  <a:srgbClr val="000000"/>
                </a:solidFill>
              </a:rPr>
              <a:t>and set bits 5-16</a:t>
            </a:r>
          </a:p>
        </p:txBody>
      </p:sp>
      <p:sp>
        <p:nvSpPr>
          <p:cNvPr id="27752" name="Rectangle 130"/>
          <p:cNvSpPr>
            <a:spLocks noChangeArrowheads="1"/>
          </p:cNvSpPr>
          <p:nvPr/>
        </p:nvSpPr>
        <p:spPr bwMode="auto">
          <a:xfrm>
            <a:off x="2351088" y="5126038"/>
            <a:ext cx="21272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I</a:t>
            </a:r>
          </a:p>
        </p:txBody>
      </p:sp>
      <p:sp>
        <p:nvSpPr>
          <p:cNvPr id="27753" name="Arc 131"/>
          <p:cNvSpPr>
            <a:spLocks/>
          </p:cNvSpPr>
          <p:nvPr/>
        </p:nvSpPr>
        <p:spPr bwMode="auto">
          <a:xfrm>
            <a:off x="2468563" y="4965700"/>
            <a:ext cx="73025" cy="77788"/>
          </a:xfrm>
          <a:custGeom>
            <a:avLst/>
            <a:gdLst>
              <a:gd name="T0" fmla="*/ 0 w 17153"/>
              <a:gd name="T1" fmla="*/ 4026981 h 21600"/>
              <a:gd name="T2" fmla="*/ 102124128 w 17153"/>
              <a:gd name="T3" fmla="*/ 3723535 h 21600"/>
              <a:gd name="T4" fmla="*/ 52018111 w 17153"/>
              <a:gd name="T5" fmla="*/ 4712019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54" name="Line 132"/>
          <p:cNvSpPr>
            <a:spLocks noChangeShapeType="1"/>
          </p:cNvSpPr>
          <p:nvPr/>
        </p:nvSpPr>
        <p:spPr bwMode="auto">
          <a:xfrm>
            <a:off x="2505075" y="4873625"/>
            <a:ext cx="0" cy="103188"/>
          </a:xfrm>
          <a:prstGeom prst="line">
            <a:avLst/>
          </a:prstGeom>
          <a:noFill/>
          <a:ln w="25400">
            <a:solidFill>
              <a:srgbClr val="000000"/>
            </a:solidFill>
            <a:round/>
            <a:headEnd/>
            <a:tailEnd/>
          </a:ln>
        </p:spPr>
        <p:txBody>
          <a:bodyPr wrap="none" anchor="ctr"/>
          <a:lstStyle/>
          <a:p>
            <a:endParaRPr lang="en-IN"/>
          </a:p>
        </p:txBody>
      </p:sp>
      <p:sp>
        <p:nvSpPr>
          <p:cNvPr id="27755" name="Arc 133"/>
          <p:cNvSpPr>
            <a:spLocks/>
          </p:cNvSpPr>
          <p:nvPr/>
        </p:nvSpPr>
        <p:spPr bwMode="auto">
          <a:xfrm>
            <a:off x="2452688" y="4206875"/>
            <a:ext cx="73025" cy="76200"/>
          </a:xfrm>
          <a:custGeom>
            <a:avLst/>
            <a:gdLst>
              <a:gd name="T0" fmla="*/ 0 w 17153"/>
              <a:gd name="T1" fmla="*/ 3558148 h 21600"/>
              <a:gd name="T2" fmla="*/ 102124128 w 17153"/>
              <a:gd name="T3" fmla="*/ 3290340 h 21600"/>
              <a:gd name="T4" fmla="*/ 52018111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56" name="Line 134"/>
          <p:cNvSpPr>
            <a:spLocks noChangeShapeType="1"/>
          </p:cNvSpPr>
          <p:nvPr/>
        </p:nvSpPr>
        <p:spPr bwMode="auto">
          <a:xfrm>
            <a:off x="2490788" y="4133850"/>
            <a:ext cx="0" cy="87313"/>
          </a:xfrm>
          <a:prstGeom prst="line">
            <a:avLst/>
          </a:prstGeom>
          <a:noFill/>
          <a:ln w="25400">
            <a:solidFill>
              <a:srgbClr val="000000"/>
            </a:solidFill>
            <a:round/>
            <a:headEnd/>
            <a:tailEnd/>
          </a:ln>
        </p:spPr>
        <p:txBody>
          <a:bodyPr wrap="none" anchor="ctr"/>
          <a:lstStyle/>
          <a:p>
            <a:endParaRPr lang="en-IN"/>
          </a:p>
        </p:txBody>
      </p:sp>
      <p:sp>
        <p:nvSpPr>
          <p:cNvPr id="27757" name="Rectangle 135"/>
          <p:cNvSpPr>
            <a:spLocks noChangeArrowheads="1"/>
          </p:cNvSpPr>
          <p:nvPr/>
        </p:nvSpPr>
        <p:spPr bwMode="auto">
          <a:xfrm>
            <a:off x="2727325" y="5446713"/>
            <a:ext cx="3587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Set</a:t>
            </a:r>
          </a:p>
          <a:p>
            <a:pPr defTabSz="762000" eaLnBrk="1" hangingPunct="1"/>
            <a:endParaRPr lang="en-US" altLang="ko-KR" sz="900">
              <a:solidFill>
                <a:srgbClr val="000000"/>
              </a:solidFill>
            </a:endParaRPr>
          </a:p>
        </p:txBody>
      </p:sp>
      <p:sp>
        <p:nvSpPr>
          <p:cNvPr id="27758" name="Rectangle 136"/>
          <p:cNvSpPr>
            <a:spLocks noChangeArrowheads="1"/>
          </p:cNvSpPr>
          <p:nvPr/>
        </p:nvSpPr>
        <p:spPr bwMode="auto">
          <a:xfrm>
            <a:off x="2727325" y="5562600"/>
            <a:ext cx="3968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first</a:t>
            </a:r>
          </a:p>
          <a:p>
            <a:pPr defTabSz="762000" eaLnBrk="1" hangingPunct="1"/>
            <a:endParaRPr lang="en-US" altLang="ko-KR" sz="900">
              <a:solidFill>
                <a:srgbClr val="000000"/>
              </a:solidFill>
            </a:endParaRPr>
          </a:p>
        </p:txBody>
      </p:sp>
      <p:sp>
        <p:nvSpPr>
          <p:cNvPr id="27759" name="Rectangle 137"/>
          <p:cNvSpPr>
            <a:spLocks noChangeArrowheads="1"/>
          </p:cNvSpPr>
          <p:nvPr/>
        </p:nvSpPr>
        <p:spPr bwMode="auto">
          <a:xfrm>
            <a:off x="2686050" y="5678488"/>
            <a:ext cx="55562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bit to 0</a:t>
            </a:r>
          </a:p>
        </p:txBody>
      </p:sp>
      <p:sp>
        <p:nvSpPr>
          <p:cNvPr id="27760" name="Rectangle 138"/>
          <p:cNvSpPr>
            <a:spLocks noChangeArrowheads="1"/>
          </p:cNvSpPr>
          <p:nvPr/>
        </p:nvSpPr>
        <p:spPr bwMode="auto">
          <a:xfrm>
            <a:off x="1882775" y="5454650"/>
            <a:ext cx="3587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Set</a:t>
            </a:r>
          </a:p>
          <a:p>
            <a:pPr defTabSz="762000" eaLnBrk="1" hangingPunct="1"/>
            <a:endParaRPr lang="en-US" altLang="ko-KR" sz="900">
              <a:solidFill>
                <a:srgbClr val="000000"/>
              </a:solidFill>
            </a:endParaRPr>
          </a:p>
        </p:txBody>
      </p:sp>
      <p:sp>
        <p:nvSpPr>
          <p:cNvPr id="27761" name="Rectangle 139"/>
          <p:cNvSpPr>
            <a:spLocks noChangeArrowheads="1"/>
          </p:cNvSpPr>
          <p:nvPr/>
        </p:nvSpPr>
        <p:spPr bwMode="auto">
          <a:xfrm>
            <a:off x="1901825" y="5572125"/>
            <a:ext cx="39687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first</a:t>
            </a:r>
          </a:p>
          <a:p>
            <a:pPr defTabSz="762000" eaLnBrk="1" hangingPunct="1"/>
            <a:endParaRPr lang="en-US" altLang="ko-KR" sz="900">
              <a:solidFill>
                <a:srgbClr val="000000"/>
              </a:solidFill>
            </a:endParaRPr>
          </a:p>
        </p:txBody>
      </p:sp>
      <p:sp>
        <p:nvSpPr>
          <p:cNvPr id="27762" name="Rectangle 140"/>
          <p:cNvSpPr>
            <a:spLocks noChangeArrowheads="1"/>
          </p:cNvSpPr>
          <p:nvPr/>
        </p:nvSpPr>
        <p:spPr bwMode="auto">
          <a:xfrm>
            <a:off x="1820863" y="5686425"/>
            <a:ext cx="55562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bit to 1</a:t>
            </a:r>
          </a:p>
        </p:txBody>
      </p:sp>
      <p:grpSp>
        <p:nvGrpSpPr>
          <p:cNvPr id="27763" name="Group 145"/>
          <p:cNvGrpSpPr>
            <a:grpSpLocks/>
          </p:cNvGrpSpPr>
          <p:nvPr/>
        </p:nvGrpSpPr>
        <p:grpSpPr bwMode="auto">
          <a:xfrm>
            <a:off x="2251075" y="5041900"/>
            <a:ext cx="484188" cy="355600"/>
            <a:chOff x="1218" y="4822"/>
            <a:chExt cx="292" cy="260"/>
          </a:xfrm>
        </p:grpSpPr>
        <p:sp>
          <p:nvSpPr>
            <p:cNvPr id="27795" name="Line 141"/>
            <p:cNvSpPr>
              <a:spLocks noChangeShapeType="1"/>
            </p:cNvSpPr>
            <p:nvPr/>
          </p:nvSpPr>
          <p:spPr bwMode="auto">
            <a:xfrm flipH="1">
              <a:off x="1218" y="4822"/>
              <a:ext cx="154" cy="122"/>
            </a:xfrm>
            <a:prstGeom prst="line">
              <a:avLst/>
            </a:prstGeom>
            <a:noFill/>
            <a:ln w="25400">
              <a:solidFill>
                <a:srgbClr val="000000"/>
              </a:solidFill>
              <a:round/>
              <a:headEnd/>
              <a:tailEnd/>
            </a:ln>
          </p:spPr>
          <p:txBody>
            <a:bodyPr wrap="none" anchor="ctr"/>
            <a:lstStyle/>
            <a:p>
              <a:endParaRPr lang="en-IN"/>
            </a:p>
          </p:txBody>
        </p:sp>
        <p:sp>
          <p:nvSpPr>
            <p:cNvPr id="27796" name="Line 142"/>
            <p:cNvSpPr>
              <a:spLocks noChangeShapeType="1"/>
            </p:cNvSpPr>
            <p:nvPr/>
          </p:nvSpPr>
          <p:spPr bwMode="auto">
            <a:xfrm flipH="1">
              <a:off x="1350" y="4954"/>
              <a:ext cx="160" cy="128"/>
            </a:xfrm>
            <a:prstGeom prst="line">
              <a:avLst/>
            </a:prstGeom>
            <a:noFill/>
            <a:ln w="25400">
              <a:solidFill>
                <a:srgbClr val="000000"/>
              </a:solidFill>
              <a:round/>
              <a:headEnd/>
              <a:tailEnd/>
            </a:ln>
          </p:spPr>
          <p:txBody>
            <a:bodyPr wrap="none" anchor="ctr"/>
            <a:lstStyle/>
            <a:p>
              <a:endParaRPr lang="en-IN"/>
            </a:p>
          </p:txBody>
        </p:sp>
        <p:sp>
          <p:nvSpPr>
            <p:cNvPr id="27797" name="Line 143"/>
            <p:cNvSpPr>
              <a:spLocks noChangeShapeType="1"/>
            </p:cNvSpPr>
            <p:nvPr/>
          </p:nvSpPr>
          <p:spPr bwMode="auto">
            <a:xfrm>
              <a:off x="1366" y="4822"/>
              <a:ext cx="128" cy="122"/>
            </a:xfrm>
            <a:prstGeom prst="line">
              <a:avLst/>
            </a:prstGeom>
            <a:noFill/>
            <a:ln w="25400">
              <a:solidFill>
                <a:srgbClr val="000000"/>
              </a:solidFill>
              <a:round/>
              <a:headEnd/>
              <a:tailEnd/>
            </a:ln>
          </p:spPr>
          <p:txBody>
            <a:bodyPr wrap="none" anchor="ctr"/>
            <a:lstStyle/>
            <a:p>
              <a:endParaRPr lang="en-IN"/>
            </a:p>
          </p:txBody>
        </p:sp>
        <p:sp>
          <p:nvSpPr>
            <p:cNvPr id="27798" name="Line 144"/>
            <p:cNvSpPr>
              <a:spLocks noChangeShapeType="1"/>
            </p:cNvSpPr>
            <p:nvPr/>
          </p:nvSpPr>
          <p:spPr bwMode="auto">
            <a:xfrm>
              <a:off x="1234" y="4954"/>
              <a:ext cx="122" cy="128"/>
            </a:xfrm>
            <a:prstGeom prst="line">
              <a:avLst/>
            </a:prstGeom>
            <a:noFill/>
            <a:ln w="25400">
              <a:solidFill>
                <a:srgbClr val="000000"/>
              </a:solidFill>
              <a:round/>
              <a:headEnd/>
              <a:tailEnd/>
            </a:ln>
          </p:spPr>
          <p:txBody>
            <a:bodyPr wrap="none" anchor="ctr"/>
            <a:lstStyle/>
            <a:p>
              <a:endParaRPr lang="en-IN"/>
            </a:p>
          </p:txBody>
        </p:sp>
      </p:grpSp>
      <p:sp>
        <p:nvSpPr>
          <p:cNvPr id="27764" name="Line 146"/>
          <p:cNvSpPr>
            <a:spLocks noChangeShapeType="1"/>
          </p:cNvSpPr>
          <p:nvPr/>
        </p:nvSpPr>
        <p:spPr bwMode="auto">
          <a:xfrm>
            <a:off x="2725738" y="5218113"/>
            <a:ext cx="228600" cy="0"/>
          </a:xfrm>
          <a:prstGeom prst="line">
            <a:avLst/>
          </a:prstGeom>
          <a:noFill/>
          <a:ln w="25400">
            <a:solidFill>
              <a:srgbClr val="000000"/>
            </a:solidFill>
            <a:round/>
            <a:headEnd/>
            <a:tailEnd/>
          </a:ln>
        </p:spPr>
        <p:txBody>
          <a:bodyPr wrap="none" anchor="ctr"/>
          <a:lstStyle/>
          <a:p>
            <a:endParaRPr lang="en-IN"/>
          </a:p>
        </p:txBody>
      </p:sp>
      <p:sp>
        <p:nvSpPr>
          <p:cNvPr id="27765" name="Line 147"/>
          <p:cNvSpPr>
            <a:spLocks noChangeShapeType="1"/>
          </p:cNvSpPr>
          <p:nvPr/>
        </p:nvSpPr>
        <p:spPr bwMode="auto">
          <a:xfrm>
            <a:off x="2049463" y="5218113"/>
            <a:ext cx="198437" cy="0"/>
          </a:xfrm>
          <a:prstGeom prst="line">
            <a:avLst/>
          </a:prstGeom>
          <a:noFill/>
          <a:ln w="25400">
            <a:solidFill>
              <a:srgbClr val="000000"/>
            </a:solidFill>
            <a:round/>
            <a:headEnd/>
            <a:tailEnd/>
          </a:ln>
        </p:spPr>
        <p:txBody>
          <a:bodyPr wrap="none" anchor="ctr"/>
          <a:lstStyle/>
          <a:p>
            <a:endParaRPr lang="en-IN"/>
          </a:p>
        </p:txBody>
      </p:sp>
      <p:sp>
        <p:nvSpPr>
          <p:cNvPr id="27766" name="Rectangle 148"/>
          <p:cNvSpPr>
            <a:spLocks noChangeArrowheads="1"/>
          </p:cNvSpPr>
          <p:nvPr/>
        </p:nvSpPr>
        <p:spPr bwMode="auto">
          <a:xfrm>
            <a:off x="1982788" y="5030788"/>
            <a:ext cx="3714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yes</a:t>
            </a:r>
          </a:p>
        </p:txBody>
      </p:sp>
      <p:sp>
        <p:nvSpPr>
          <p:cNvPr id="27767" name="Rectangle 149"/>
          <p:cNvSpPr>
            <a:spLocks noChangeArrowheads="1"/>
          </p:cNvSpPr>
          <p:nvPr/>
        </p:nvSpPr>
        <p:spPr bwMode="auto">
          <a:xfrm>
            <a:off x="2657475" y="5049838"/>
            <a:ext cx="3206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no</a:t>
            </a:r>
          </a:p>
        </p:txBody>
      </p:sp>
      <p:sp>
        <p:nvSpPr>
          <p:cNvPr id="27768" name="Arc 150"/>
          <p:cNvSpPr>
            <a:spLocks/>
          </p:cNvSpPr>
          <p:nvPr/>
        </p:nvSpPr>
        <p:spPr bwMode="auto">
          <a:xfrm>
            <a:off x="2006600" y="5378450"/>
            <a:ext cx="71438" cy="76200"/>
          </a:xfrm>
          <a:custGeom>
            <a:avLst/>
            <a:gdLst>
              <a:gd name="T0" fmla="*/ 0 w 17153"/>
              <a:gd name="T1" fmla="*/ 3558148 h 21600"/>
              <a:gd name="T2" fmla="*/ 89510786 w 17153"/>
              <a:gd name="T3" fmla="*/ 3290340 h 21600"/>
              <a:gd name="T4" fmla="*/ 45592408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69" name="Line 151"/>
          <p:cNvSpPr>
            <a:spLocks noChangeShapeType="1"/>
          </p:cNvSpPr>
          <p:nvPr/>
        </p:nvSpPr>
        <p:spPr bwMode="auto">
          <a:xfrm>
            <a:off x="2043113" y="5222875"/>
            <a:ext cx="0" cy="160338"/>
          </a:xfrm>
          <a:prstGeom prst="line">
            <a:avLst/>
          </a:prstGeom>
          <a:noFill/>
          <a:ln w="25400">
            <a:solidFill>
              <a:srgbClr val="000000"/>
            </a:solidFill>
            <a:round/>
            <a:headEnd/>
            <a:tailEnd/>
          </a:ln>
        </p:spPr>
        <p:txBody>
          <a:bodyPr wrap="none" anchor="ctr"/>
          <a:lstStyle/>
          <a:p>
            <a:endParaRPr lang="en-IN"/>
          </a:p>
        </p:txBody>
      </p:sp>
      <p:sp>
        <p:nvSpPr>
          <p:cNvPr id="27770" name="Arc 152"/>
          <p:cNvSpPr>
            <a:spLocks/>
          </p:cNvSpPr>
          <p:nvPr/>
        </p:nvSpPr>
        <p:spPr bwMode="auto">
          <a:xfrm>
            <a:off x="2911475" y="5378450"/>
            <a:ext cx="71438" cy="76200"/>
          </a:xfrm>
          <a:custGeom>
            <a:avLst/>
            <a:gdLst>
              <a:gd name="T0" fmla="*/ 0 w 17153"/>
              <a:gd name="T1" fmla="*/ 3558148 h 21600"/>
              <a:gd name="T2" fmla="*/ 89510786 w 17153"/>
              <a:gd name="T3" fmla="*/ 3290340 h 21600"/>
              <a:gd name="T4" fmla="*/ 45592408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71" name="Line 153"/>
          <p:cNvSpPr>
            <a:spLocks noChangeShapeType="1"/>
          </p:cNvSpPr>
          <p:nvPr/>
        </p:nvSpPr>
        <p:spPr bwMode="auto">
          <a:xfrm>
            <a:off x="2947988" y="5222875"/>
            <a:ext cx="0" cy="168275"/>
          </a:xfrm>
          <a:prstGeom prst="line">
            <a:avLst/>
          </a:prstGeom>
          <a:noFill/>
          <a:ln w="25400">
            <a:solidFill>
              <a:srgbClr val="000000"/>
            </a:solidFill>
            <a:round/>
            <a:headEnd/>
            <a:tailEnd/>
          </a:ln>
        </p:spPr>
        <p:txBody>
          <a:bodyPr wrap="none" anchor="ctr"/>
          <a:lstStyle/>
          <a:p>
            <a:endParaRPr lang="en-IN"/>
          </a:p>
        </p:txBody>
      </p:sp>
      <p:sp>
        <p:nvSpPr>
          <p:cNvPr id="27772" name="Rectangle 154"/>
          <p:cNvSpPr>
            <a:spLocks noChangeArrowheads="1"/>
          </p:cNvSpPr>
          <p:nvPr/>
        </p:nvSpPr>
        <p:spPr bwMode="auto">
          <a:xfrm>
            <a:off x="1839913" y="6007100"/>
            <a:ext cx="13303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Assemble all parts of</a:t>
            </a:r>
          </a:p>
          <a:p>
            <a:pPr defTabSz="762000" eaLnBrk="1" hangingPunct="1"/>
            <a:endParaRPr lang="en-US" altLang="ko-KR" sz="900">
              <a:solidFill>
                <a:srgbClr val="000000"/>
              </a:solidFill>
            </a:endParaRPr>
          </a:p>
        </p:txBody>
      </p:sp>
      <p:sp>
        <p:nvSpPr>
          <p:cNvPr id="27773" name="Rectangle 155"/>
          <p:cNvSpPr>
            <a:spLocks noChangeArrowheads="1"/>
          </p:cNvSpPr>
          <p:nvPr/>
        </p:nvSpPr>
        <p:spPr bwMode="auto">
          <a:xfrm>
            <a:off x="1839913" y="6121400"/>
            <a:ext cx="1381125" cy="333375"/>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binary instruction and</a:t>
            </a:r>
          </a:p>
          <a:p>
            <a:pPr defTabSz="762000" eaLnBrk="1" hangingPunct="1"/>
            <a:endParaRPr lang="en-US" altLang="ko-KR" sz="900">
              <a:solidFill>
                <a:srgbClr val="000000"/>
              </a:solidFill>
            </a:endParaRPr>
          </a:p>
        </p:txBody>
      </p:sp>
      <p:sp>
        <p:nvSpPr>
          <p:cNvPr id="27774" name="Rectangle 156"/>
          <p:cNvSpPr>
            <a:spLocks noChangeArrowheads="1"/>
          </p:cNvSpPr>
          <p:nvPr/>
        </p:nvSpPr>
        <p:spPr bwMode="auto">
          <a:xfrm>
            <a:off x="1839913" y="6237288"/>
            <a:ext cx="1743075" cy="211137"/>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store in location given by LC</a:t>
            </a:r>
          </a:p>
        </p:txBody>
      </p:sp>
      <p:sp>
        <p:nvSpPr>
          <p:cNvPr id="27775" name="Arc 157"/>
          <p:cNvSpPr>
            <a:spLocks/>
          </p:cNvSpPr>
          <p:nvPr/>
        </p:nvSpPr>
        <p:spPr bwMode="auto">
          <a:xfrm>
            <a:off x="2011363" y="5932488"/>
            <a:ext cx="73025" cy="76200"/>
          </a:xfrm>
          <a:custGeom>
            <a:avLst/>
            <a:gdLst>
              <a:gd name="T0" fmla="*/ 0 w 17153"/>
              <a:gd name="T1" fmla="*/ 3558148 h 21600"/>
              <a:gd name="T2" fmla="*/ 102124128 w 17153"/>
              <a:gd name="T3" fmla="*/ 3290340 h 21600"/>
              <a:gd name="T4" fmla="*/ 52018111 w 17153"/>
              <a:gd name="T5" fmla="*/ 4163528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76" name="Line 158"/>
          <p:cNvSpPr>
            <a:spLocks noChangeShapeType="1"/>
          </p:cNvSpPr>
          <p:nvPr/>
        </p:nvSpPr>
        <p:spPr bwMode="auto">
          <a:xfrm>
            <a:off x="2047875" y="5843588"/>
            <a:ext cx="0" cy="98425"/>
          </a:xfrm>
          <a:prstGeom prst="line">
            <a:avLst/>
          </a:prstGeom>
          <a:noFill/>
          <a:ln w="25400">
            <a:solidFill>
              <a:srgbClr val="000000"/>
            </a:solidFill>
            <a:round/>
            <a:headEnd/>
            <a:tailEnd/>
          </a:ln>
        </p:spPr>
        <p:txBody>
          <a:bodyPr wrap="none" anchor="ctr"/>
          <a:lstStyle/>
          <a:p>
            <a:endParaRPr lang="en-IN"/>
          </a:p>
        </p:txBody>
      </p:sp>
      <p:sp>
        <p:nvSpPr>
          <p:cNvPr id="27777" name="Arc 159"/>
          <p:cNvSpPr>
            <a:spLocks/>
          </p:cNvSpPr>
          <p:nvPr/>
        </p:nvSpPr>
        <p:spPr bwMode="auto">
          <a:xfrm>
            <a:off x="2911475" y="5935663"/>
            <a:ext cx="71438" cy="77787"/>
          </a:xfrm>
          <a:custGeom>
            <a:avLst/>
            <a:gdLst>
              <a:gd name="T0" fmla="*/ 0 w 17153"/>
              <a:gd name="T1" fmla="*/ 4026785 h 21600"/>
              <a:gd name="T2" fmla="*/ 89510786 w 17153"/>
              <a:gd name="T3" fmla="*/ 3723336 h 21600"/>
              <a:gd name="T4" fmla="*/ 45592408 w 17153"/>
              <a:gd name="T5" fmla="*/ 47116419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78" name="Line 160"/>
          <p:cNvSpPr>
            <a:spLocks noChangeShapeType="1"/>
          </p:cNvSpPr>
          <p:nvPr/>
        </p:nvSpPr>
        <p:spPr bwMode="auto">
          <a:xfrm>
            <a:off x="2947988" y="5830888"/>
            <a:ext cx="0" cy="119062"/>
          </a:xfrm>
          <a:prstGeom prst="line">
            <a:avLst/>
          </a:prstGeom>
          <a:noFill/>
          <a:ln w="25400">
            <a:solidFill>
              <a:srgbClr val="000000"/>
            </a:solidFill>
            <a:round/>
            <a:headEnd/>
            <a:tailEnd/>
          </a:ln>
        </p:spPr>
        <p:txBody>
          <a:bodyPr wrap="none" anchor="ctr"/>
          <a:lstStyle/>
          <a:p>
            <a:endParaRPr lang="en-IN"/>
          </a:p>
        </p:txBody>
      </p:sp>
      <p:sp>
        <p:nvSpPr>
          <p:cNvPr id="27779" name="Rectangle 161"/>
          <p:cNvSpPr>
            <a:spLocks noChangeArrowheads="1"/>
          </p:cNvSpPr>
          <p:nvPr/>
        </p:nvSpPr>
        <p:spPr bwMode="auto">
          <a:xfrm>
            <a:off x="4352925" y="6067425"/>
            <a:ext cx="911225" cy="211138"/>
          </a:xfrm>
          <a:prstGeom prst="rect">
            <a:avLst/>
          </a:prstGeom>
          <a:noFill/>
          <a:ln w="25400">
            <a:noFill/>
            <a:miter lim="800000"/>
            <a:headEnd/>
            <a:tailEnd/>
          </a:ln>
        </p:spPr>
        <p:txBody>
          <a:bodyPr wrap="none" lIns="90488" tIns="44450" rIns="90488" bIns="44450">
            <a:spAutoFit/>
          </a:bodyPr>
          <a:lstStyle/>
          <a:p>
            <a:pPr defTabSz="762000"/>
            <a:r>
              <a:rPr lang="en-US" altLang="ko-KR" sz="900">
                <a:solidFill>
                  <a:srgbClr val="000000"/>
                </a:solidFill>
              </a:rPr>
              <a:t>Increment LC</a:t>
            </a:r>
          </a:p>
        </p:txBody>
      </p:sp>
      <p:sp>
        <p:nvSpPr>
          <p:cNvPr id="27780" name="Arc 162"/>
          <p:cNvSpPr>
            <a:spLocks/>
          </p:cNvSpPr>
          <p:nvPr/>
        </p:nvSpPr>
        <p:spPr bwMode="auto">
          <a:xfrm>
            <a:off x="4210050" y="5969000"/>
            <a:ext cx="73025" cy="77788"/>
          </a:xfrm>
          <a:custGeom>
            <a:avLst/>
            <a:gdLst>
              <a:gd name="T0" fmla="*/ 0 w 17153"/>
              <a:gd name="T1" fmla="*/ 4026981 h 21600"/>
              <a:gd name="T2" fmla="*/ 102124128 w 17153"/>
              <a:gd name="T3" fmla="*/ 3723535 h 21600"/>
              <a:gd name="T4" fmla="*/ 52018111 w 17153"/>
              <a:gd name="T5" fmla="*/ 4712019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81" name="Line 163"/>
          <p:cNvSpPr>
            <a:spLocks noChangeShapeType="1"/>
          </p:cNvSpPr>
          <p:nvPr/>
        </p:nvSpPr>
        <p:spPr bwMode="auto">
          <a:xfrm>
            <a:off x="4240213" y="5449888"/>
            <a:ext cx="0" cy="533400"/>
          </a:xfrm>
          <a:prstGeom prst="line">
            <a:avLst/>
          </a:prstGeom>
          <a:noFill/>
          <a:ln w="25400">
            <a:solidFill>
              <a:srgbClr val="000000"/>
            </a:solidFill>
            <a:round/>
            <a:headEnd/>
            <a:tailEnd/>
          </a:ln>
        </p:spPr>
        <p:txBody>
          <a:bodyPr wrap="none" anchor="ctr"/>
          <a:lstStyle/>
          <a:p>
            <a:endParaRPr lang="en-IN"/>
          </a:p>
        </p:txBody>
      </p:sp>
      <p:sp>
        <p:nvSpPr>
          <p:cNvPr id="27782" name="Arc 164"/>
          <p:cNvSpPr>
            <a:spLocks/>
          </p:cNvSpPr>
          <p:nvPr/>
        </p:nvSpPr>
        <p:spPr bwMode="auto">
          <a:xfrm>
            <a:off x="4826000" y="5969000"/>
            <a:ext cx="73025" cy="77788"/>
          </a:xfrm>
          <a:custGeom>
            <a:avLst/>
            <a:gdLst>
              <a:gd name="T0" fmla="*/ 0 w 17153"/>
              <a:gd name="T1" fmla="*/ 4026981 h 21600"/>
              <a:gd name="T2" fmla="*/ 102124128 w 17153"/>
              <a:gd name="T3" fmla="*/ 3723535 h 21600"/>
              <a:gd name="T4" fmla="*/ 52018111 w 17153"/>
              <a:gd name="T5" fmla="*/ 4712019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83" name="Line 165"/>
          <p:cNvSpPr>
            <a:spLocks noChangeShapeType="1"/>
          </p:cNvSpPr>
          <p:nvPr/>
        </p:nvSpPr>
        <p:spPr bwMode="auto">
          <a:xfrm>
            <a:off x="4857750" y="5205413"/>
            <a:ext cx="0" cy="777875"/>
          </a:xfrm>
          <a:prstGeom prst="line">
            <a:avLst/>
          </a:prstGeom>
          <a:noFill/>
          <a:ln w="25400">
            <a:solidFill>
              <a:srgbClr val="000000"/>
            </a:solidFill>
            <a:round/>
            <a:headEnd/>
            <a:tailEnd/>
          </a:ln>
        </p:spPr>
        <p:txBody>
          <a:bodyPr wrap="none" anchor="ctr"/>
          <a:lstStyle/>
          <a:p>
            <a:endParaRPr lang="en-IN"/>
          </a:p>
        </p:txBody>
      </p:sp>
      <p:sp>
        <p:nvSpPr>
          <p:cNvPr id="27784" name="Arc 166"/>
          <p:cNvSpPr>
            <a:spLocks/>
          </p:cNvSpPr>
          <p:nvPr/>
        </p:nvSpPr>
        <p:spPr bwMode="auto">
          <a:xfrm>
            <a:off x="5338763" y="5969000"/>
            <a:ext cx="73025" cy="77788"/>
          </a:xfrm>
          <a:custGeom>
            <a:avLst/>
            <a:gdLst>
              <a:gd name="T0" fmla="*/ 0 w 17153"/>
              <a:gd name="T1" fmla="*/ 4026981 h 21600"/>
              <a:gd name="T2" fmla="*/ 102124128 w 17153"/>
              <a:gd name="T3" fmla="*/ 3723535 h 21600"/>
              <a:gd name="T4" fmla="*/ 52018111 w 17153"/>
              <a:gd name="T5" fmla="*/ 47120194 h 21600"/>
              <a:gd name="T6" fmla="*/ 0 60000 65536"/>
              <a:gd name="T7" fmla="*/ 0 60000 65536"/>
              <a:gd name="T8" fmla="*/ 0 60000 65536"/>
              <a:gd name="T9" fmla="*/ 0 w 17153"/>
              <a:gd name="T10" fmla="*/ 0 h 21600"/>
              <a:gd name="T11" fmla="*/ 17153 w 17153"/>
              <a:gd name="T12" fmla="*/ 21600 h 21600"/>
            </a:gdLst>
            <a:ahLst/>
            <a:cxnLst>
              <a:cxn ang="T6">
                <a:pos x="T0" y="T1"/>
              </a:cxn>
              <a:cxn ang="T7">
                <a:pos x="T2" y="T3"/>
              </a:cxn>
              <a:cxn ang="T8">
                <a:pos x="T4" y="T5"/>
              </a:cxn>
            </a:cxnLst>
            <a:rect l="T9" t="T10" r="T11" b="T12"/>
            <a:pathLst>
              <a:path w="17153" h="21600" fill="none" extrusionOk="0">
                <a:moveTo>
                  <a:pt x="-1" y="1845"/>
                </a:moveTo>
                <a:cubicBezTo>
                  <a:pt x="2751" y="628"/>
                  <a:pt x="5727" y="-1"/>
                  <a:pt x="8737" y="0"/>
                </a:cubicBezTo>
                <a:cubicBezTo>
                  <a:pt x="11628" y="0"/>
                  <a:pt x="14490" y="580"/>
                  <a:pt x="17152" y="1707"/>
                </a:cubicBezTo>
              </a:path>
              <a:path w="17153" h="21600" stroke="0" extrusionOk="0">
                <a:moveTo>
                  <a:pt x="-1" y="1845"/>
                </a:moveTo>
                <a:cubicBezTo>
                  <a:pt x="2751" y="628"/>
                  <a:pt x="5727" y="-1"/>
                  <a:pt x="8737" y="0"/>
                </a:cubicBezTo>
                <a:cubicBezTo>
                  <a:pt x="11628" y="0"/>
                  <a:pt x="14490" y="580"/>
                  <a:pt x="17152" y="1707"/>
                </a:cubicBezTo>
                <a:lnTo>
                  <a:pt x="8737" y="21600"/>
                </a:lnTo>
                <a:close/>
              </a:path>
            </a:pathLst>
          </a:custGeom>
          <a:solidFill>
            <a:srgbClr val="000000"/>
          </a:solidFill>
          <a:ln w="25400" cap="rnd">
            <a:noFill/>
            <a:round/>
            <a:headEnd/>
            <a:tailEnd/>
          </a:ln>
        </p:spPr>
        <p:txBody>
          <a:bodyPr wrap="none" anchor="ctr"/>
          <a:lstStyle/>
          <a:p>
            <a:endParaRPr lang="en-US"/>
          </a:p>
        </p:txBody>
      </p:sp>
      <p:sp>
        <p:nvSpPr>
          <p:cNvPr id="27785" name="Line 167"/>
          <p:cNvSpPr>
            <a:spLocks noChangeShapeType="1"/>
          </p:cNvSpPr>
          <p:nvPr/>
        </p:nvSpPr>
        <p:spPr bwMode="auto">
          <a:xfrm>
            <a:off x="5373688" y="4433888"/>
            <a:ext cx="0" cy="1546225"/>
          </a:xfrm>
          <a:prstGeom prst="line">
            <a:avLst/>
          </a:prstGeom>
          <a:noFill/>
          <a:ln w="25400">
            <a:solidFill>
              <a:srgbClr val="000000"/>
            </a:solidFill>
            <a:round/>
            <a:headEnd/>
            <a:tailEnd/>
          </a:ln>
        </p:spPr>
        <p:txBody>
          <a:bodyPr wrap="none" anchor="ctr"/>
          <a:lstStyle/>
          <a:p>
            <a:endParaRPr lang="en-IN"/>
          </a:p>
        </p:txBody>
      </p:sp>
      <p:sp>
        <p:nvSpPr>
          <p:cNvPr id="27786" name="Arc 168"/>
          <p:cNvSpPr>
            <a:spLocks/>
          </p:cNvSpPr>
          <p:nvPr/>
        </p:nvSpPr>
        <p:spPr bwMode="auto">
          <a:xfrm>
            <a:off x="4051300" y="6161088"/>
            <a:ext cx="93663" cy="60325"/>
          </a:xfrm>
          <a:custGeom>
            <a:avLst/>
            <a:gdLst>
              <a:gd name="T0" fmla="*/ 11348097 w 21600"/>
              <a:gd name="T1" fmla="*/ 32455180 h 17153"/>
              <a:gd name="T2" fmla="*/ 12272611 w 21600"/>
              <a:gd name="T3" fmla="*/ 0 h 17153"/>
              <a:gd name="T4" fmla="*/ 143594867 w 21600"/>
              <a:gd name="T5" fmla="*/ 16531237 h 17153"/>
              <a:gd name="T6" fmla="*/ 0 60000 65536"/>
              <a:gd name="T7" fmla="*/ 0 60000 65536"/>
              <a:gd name="T8" fmla="*/ 0 60000 65536"/>
              <a:gd name="T9" fmla="*/ 0 w 21600"/>
              <a:gd name="T10" fmla="*/ 0 h 17153"/>
              <a:gd name="T11" fmla="*/ 21600 w 21600"/>
              <a:gd name="T12" fmla="*/ 17153 h 17153"/>
            </a:gdLst>
            <a:ahLst/>
            <a:cxnLst>
              <a:cxn ang="T6">
                <a:pos x="T0" y="T1"/>
              </a:cxn>
              <a:cxn ang="T7">
                <a:pos x="T2" y="T3"/>
              </a:cxn>
              <a:cxn ang="T8">
                <a:pos x="T4" y="T5"/>
              </a:cxn>
            </a:cxnLst>
            <a:rect l="T9" t="T10" r="T11" b="T12"/>
            <a:pathLst>
              <a:path w="21600" h="17153" fill="none" extrusionOk="0">
                <a:moveTo>
                  <a:pt x="1707" y="17152"/>
                </a:moveTo>
                <a:cubicBezTo>
                  <a:pt x="580" y="14490"/>
                  <a:pt x="0" y="11628"/>
                  <a:pt x="0" y="8737"/>
                </a:cubicBezTo>
                <a:cubicBezTo>
                  <a:pt x="-1" y="5727"/>
                  <a:pt x="628" y="2751"/>
                  <a:pt x="1845" y="-1"/>
                </a:cubicBezTo>
              </a:path>
              <a:path w="21600" h="17153" stroke="0" extrusionOk="0">
                <a:moveTo>
                  <a:pt x="1707" y="17152"/>
                </a:moveTo>
                <a:cubicBezTo>
                  <a:pt x="580" y="14490"/>
                  <a:pt x="0" y="11628"/>
                  <a:pt x="0" y="8737"/>
                </a:cubicBezTo>
                <a:cubicBezTo>
                  <a:pt x="-1" y="5727"/>
                  <a:pt x="628" y="2751"/>
                  <a:pt x="1845" y="-1"/>
                </a:cubicBezTo>
                <a:lnTo>
                  <a:pt x="21600" y="8737"/>
                </a:lnTo>
                <a:close/>
              </a:path>
            </a:pathLst>
          </a:custGeom>
          <a:solidFill>
            <a:srgbClr val="000000"/>
          </a:solidFill>
          <a:ln w="25400" cap="rnd">
            <a:noFill/>
            <a:round/>
            <a:headEnd/>
            <a:tailEnd/>
          </a:ln>
        </p:spPr>
        <p:txBody>
          <a:bodyPr wrap="none" anchor="ctr"/>
          <a:lstStyle/>
          <a:p>
            <a:endParaRPr lang="en-US"/>
          </a:p>
        </p:txBody>
      </p:sp>
      <p:sp>
        <p:nvSpPr>
          <p:cNvPr id="27787" name="Line 169"/>
          <p:cNvSpPr>
            <a:spLocks noChangeShapeType="1"/>
          </p:cNvSpPr>
          <p:nvPr/>
        </p:nvSpPr>
        <p:spPr bwMode="auto">
          <a:xfrm>
            <a:off x="3592513" y="6196013"/>
            <a:ext cx="471487" cy="0"/>
          </a:xfrm>
          <a:prstGeom prst="line">
            <a:avLst/>
          </a:prstGeom>
          <a:noFill/>
          <a:ln w="25400">
            <a:solidFill>
              <a:srgbClr val="000000"/>
            </a:solidFill>
            <a:round/>
            <a:headEnd/>
            <a:tailEnd/>
          </a:ln>
        </p:spPr>
        <p:txBody>
          <a:bodyPr wrap="none" anchor="ctr"/>
          <a:lstStyle/>
          <a:p>
            <a:endParaRPr lang="en-IN"/>
          </a:p>
        </p:txBody>
      </p:sp>
      <p:sp>
        <p:nvSpPr>
          <p:cNvPr id="27788" name="Line 170"/>
          <p:cNvSpPr>
            <a:spLocks noChangeShapeType="1"/>
          </p:cNvSpPr>
          <p:nvPr/>
        </p:nvSpPr>
        <p:spPr bwMode="auto">
          <a:xfrm flipV="1">
            <a:off x="1711325" y="6470650"/>
            <a:ext cx="3152775" cy="3175"/>
          </a:xfrm>
          <a:prstGeom prst="line">
            <a:avLst/>
          </a:prstGeom>
          <a:noFill/>
          <a:ln w="25400">
            <a:solidFill>
              <a:srgbClr val="000000"/>
            </a:solidFill>
            <a:round/>
            <a:headEnd/>
            <a:tailEnd/>
          </a:ln>
        </p:spPr>
        <p:txBody>
          <a:bodyPr wrap="none" anchor="ctr"/>
          <a:lstStyle/>
          <a:p>
            <a:endParaRPr lang="en-IN"/>
          </a:p>
        </p:txBody>
      </p:sp>
      <p:sp>
        <p:nvSpPr>
          <p:cNvPr id="27789" name="Line 171"/>
          <p:cNvSpPr>
            <a:spLocks noChangeShapeType="1"/>
          </p:cNvSpPr>
          <p:nvPr/>
        </p:nvSpPr>
        <p:spPr bwMode="auto">
          <a:xfrm>
            <a:off x="4857750" y="6284913"/>
            <a:ext cx="0" cy="195262"/>
          </a:xfrm>
          <a:prstGeom prst="line">
            <a:avLst/>
          </a:prstGeom>
          <a:noFill/>
          <a:ln w="25400">
            <a:solidFill>
              <a:srgbClr val="000000"/>
            </a:solidFill>
            <a:round/>
            <a:headEnd/>
            <a:tailEnd/>
          </a:ln>
        </p:spPr>
        <p:txBody>
          <a:bodyPr wrap="none" anchor="ctr"/>
          <a:lstStyle/>
          <a:p>
            <a:endParaRPr lang="en-IN"/>
          </a:p>
        </p:txBody>
      </p:sp>
      <p:sp>
        <p:nvSpPr>
          <p:cNvPr id="27790" name="Line 172"/>
          <p:cNvSpPr>
            <a:spLocks noChangeShapeType="1"/>
          </p:cNvSpPr>
          <p:nvPr/>
        </p:nvSpPr>
        <p:spPr bwMode="auto">
          <a:xfrm flipV="1">
            <a:off x="1704975" y="2287588"/>
            <a:ext cx="0" cy="4191000"/>
          </a:xfrm>
          <a:prstGeom prst="line">
            <a:avLst/>
          </a:prstGeom>
          <a:noFill/>
          <a:ln w="25400">
            <a:solidFill>
              <a:srgbClr val="000000"/>
            </a:solidFill>
            <a:round/>
            <a:headEnd/>
            <a:tailEnd/>
          </a:ln>
        </p:spPr>
        <p:txBody>
          <a:bodyPr wrap="none" anchor="ctr"/>
          <a:lstStyle/>
          <a:p>
            <a:endParaRPr lang="en-IN"/>
          </a:p>
        </p:txBody>
      </p:sp>
      <p:sp>
        <p:nvSpPr>
          <p:cNvPr id="27791" name="Rectangle 173"/>
          <p:cNvSpPr>
            <a:spLocks noChangeArrowheads="1"/>
          </p:cNvSpPr>
          <p:nvPr/>
        </p:nvSpPr>
        <p:spPr bwMode="auto">
          <a:xfrm>
            <a:off x="133350" y="766763"/>
            <a:ext cx="180975" cy="584200"/>
          </a:xfrm>
          <a:prstGeom prst="rect">
            <a:avLst/>
          </a:prstGeom>
          <a:noFill/>
          <a:ln w="12700">
            <a:noFill/>
            <a:miter lim="800000"/>
            <a:headEnd/>
            <a:tailEnd/>
          </a:ln>
        </p:spPr>
        <p:txBody>
          <a:bodyPr wrap="none" lIns="90488" tIns="44450" rIns="90488" bIns="44450">
            <a:spAutoFit/>
          </a:bodyPr>
          <a:lstStyle/>
          <a:p>
            <a:pPr defTabSz="762000"/>
            <a:endParaRPr lang="en-US" altLang="ko-KR">
              <a:solidFill>
                <a:schemeClr val="tx1"/>
              </a:solidFill>
            </a:endParaRPr>
          </a:p>
          <a:p>
            <a:pPr defTabSz="762000" eaLnBrk="1" hangingPunct="1"/>
            <a:endParaRPr lang="en-US" altLang="ko-KR">
              <a:solidFill>
                <a:schemeClr val="tx1"/>
              </a:solidFill>
            </a:endParaRPr>
          </a:p>
        </p:txBody>
      </p:sp>
      <p:sp>
        <p:nvSpPr>
          <p:cNvPr id="27792" name="Text Box 175"/>
          <p:cNvSpPr txBox="1">
            <a:spLocks noChangeArrowheads="1"/>
          </p:cNvSpPr>
          <p:nvPr/>
        </p:nvSpPr>
        <p:spPr bwMode="auto">
          <a:xfrm>
            <a:off x="6169025" y="1930400"/>
            <a:ext cx="2771775" cy="4468813"/>
          </a:xfrm>
          <a:prstGeom prst="rect">
            <a:avLst/>
          </a:prstGeom>
          <a:noFill/>
          <a:ln w="12700">
            <a:noFill/>
            <a:miter lim="800000"/>
            <a:headEnd/>
            <a:tailEnd/>
          </a:ln>
        </p:spPr>
        <p:txBody>
          <a:bodyPr>
            <a:spAutoFit/>
          </a:bodyPr>
          <a:lstStyle/>
          <a:p>
            <a:pPr algn="just">
              <a:spcBef>
                <a:spcPct val="50000"/>
              </a:spcBef>
            </a:pPr>
            <a:r>
              <a:rPr lang="en-US">
                <a:solidFill>
                  <a:schemeClr val="bg2"/>
                </a:solidFill>
              </a:rPr>
              <a:t>The entries of the pseudoinstruction tables are the four symbols ORG, END, DEC, and HEX.</a:t>
            </a:r>
          </a:p>
          <a:p>
            <a:pPr algn="just">
              <a:spcBef>
                <a:spcPct val="50000"/>
              </a:spcBef>
            </a:pPr>
            <a:r>
              <a:rPr lang="en-US">
                <a:solidFill>
                  <a:schemeClr val="bg2"/>
                </a:solidFill>
              </a:rPr>
              <a:t>MRI table contains the seven symbols of memory reference instructions.</a:t>
            </a:r>
          </a:p>
          <a:p>
            <a:pPr algn="just">
              <a:spcBef>
                <a:spcPct val="50000"/>
              </a:spcBef>
            </a:pPr>
            <a:r>
              <a:rPr lang="en-US">
                <a:solidFill>
                  <a:schemeClr val="bg2"/>
                </a:solidFill>
              </a:rPr>
              <a:t>Non-MRI tables contains the 18 register ref. and I/O ref. instruction.</a:t>
            </a:r>
          </a:p>
          <a:p>
            <a:pPr algn="just">
              <a:spcBef>
                <a:spcPct val="50000"/>
              </a:spcBef>
            </a:pPr>
            <a:r>
              <a:rPr lang="en-US">
                <a:solidFill>
                  <a:schemeClr val="bg2"/>
                </a:solidFill>
              </a:rPr>
              <a:t>The address symbol table is generated during the first pass. </a:t>
            </a:r>
          </a:p>
        </p:txBody>
      </p:sp>
      <p:sp>
        <p:nvSpPr>
          <p:cNvPr id="27793" name="Text Box 176"/>
          <p:cNvSpPr txBox="1">
            <a:spLocks noChangeArrowheads="1"/>
          </p:cNvSpPr>
          <p:nvPr/>
        </p:nvSpPr>
        <p:spPr bwMode="auto">
          <a:xfrm>
            <a:off x="219075" y="2017713"/>
            <a:ext cx="1322388" cy="1195387"/>
          </a:xfrm>
          <a:prstGeom prst="rect">
            <a:avLst/>
          </a:prstGeom>
          <a:noFill/>
          <a:ln w="12700">
            <a:noFill/>
            <a:miter lim="800000"/>
            <a:headEnd/>
            <a:tailEnd/>
          </a:ln>
        </p:spPr>
        <p:txBody>
          <a:bodyPr>
            <a:spAutoFit/>
          </a:bodyPr>
          <a:lstStyle/>
          <a:p>
            <a:pPr algn="just">
              <a:spcBef>
                <a:spcPct val="50000"/>
              </a:spcBef>
            </a:pPr>
            <a:r>
              <a:rPr lang="en-US" sz="1600">
                <a:solidFill>
                  <a:schemeClr val="bg2"/>
                </a:solidFill>
              </a:rPr>
              <a:t>Labels are neglected during the second pass.</a:t>
            </a:r>
          </a:p>
        </p:txBody>
      </p:sp>
      <p:sp>
        <p:nvSpPr>
          <p:cNvPr id="27794" name="Text Box 177"/>
          <p:cNvSpPr txBox="1">
            <a:spLocks noChangeArrowheads="1"/>
          </p:cNvSpPr>
          <p:nvPr/>
        </p:nvSpPr>
        <p:spPr bwMode="auto">
          <a:xfrm>
            <a:off x="152400" y="3263900"/>
            <a:ext cx="1587500" cy="3194050"/>
          </a:xfrm>
          <a:prstGeom prst="rect">
            <a:avLst/>
          </a:prstGeom>
          <a:noFill/>
          <a:ln w="12700">
            <a:noFill/>
            <a:miter lim="800000"/>
            <a:headEnd/>
            <a:tailEnd/>
          </a:ln>
        </p:spPr>
        <p:txBody>
          <a:bodyPr>
            <a:spAutoFit/>
          </a:bodyPr>
          <a:lstStyle/>
          <a:p>
            <a:pPr algn="just">
              <a:spcBef>
                <a:spcPct val="50000"/>
              </a:spcBef>
            </a:pPr>
            <a:r>
              <a:rPr lang="en-US" sz="1600"/>
              <a:t>If the symbol is MRI then the assembler extract its 3-bit code and insert it in bits 2 through 4 of a word. Address field of the MRI is converted into binary by address symbol table.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00100" y="288925"/>
            <a:ext cx="7710488" cy="417513"/>
          </a:xfrm>
          <a:noFill/>
        </p:spPr>
        <p:txBody>
          <a:bodyPr anchor="ctr"/>
          <a:lstStyle/>
          <a:p>
            <a:r>
              <a:rPr lang="en-US" altLang="ko-KR" sz="2800" smtClean="0"/>
              <a:t>PROGRAM  LOOPS</a:t>
            </a:r>
          </a:p>
        </p:txBody>
      </p:sp>
      <p:sp>
        <p:nvSpPr>
          <p:cNvPr id="28675" name="Rectangle 3"/>
          <p:cNvSpPr>
            <a:spLocks noChangeArrowheads="1"/>
          </p:cNvSpPr>
          <p:nvPr/>
        </p:nvSpPr>
        <p:spPr bwMode="auto">
          <a:xfrm>
            <a:off x="630238" y="1092200"/>
            <a:ext cx="381000" cy="328613"/>
          </a:xfrm>
          <a:prstGeom prst="rect">
            <a:avLst/>
          </a:prstGeom>
          <a:noFill/>
          <a:ln w="12700">
            <a:noFill/>
            <a:miter lim="800000"/>
            <a:headEnd/>
            <a:tailEnd/>
          </a:ln>
        </p:spPr>
        <p:txBody>
          <a:bodyPr wrap="none" lIns="63500" tIns="25400" rIns="63500" bIns="25400">
            <a:spAutoFit/>
          </a:bodyPr>
          <a:lstStyle/>
          <a:p>
            <a:pPr defTabSz="762000">
              <a:lnSpc>
                <a:spcPct val="101000"/>
              </a:lnSpc>
            </a:pPr>
            <a:r>
              <a:rPr lang="en-US" altLang="ko-KR">
                <a:solidFill>
                  <a:schemeClr val="tx1"/>
                </a:solidFill>
              </a:rPr>
              <a:t>    </a:t>
            </a:r>
          </a:p>
        </p:txBody>
      </p:sp>
      <p:sp>
        <p:nvSpPr>
          <p:cNvPr id="28676" name="Rectangle 4"/>
          <p:cNvSpPr>
            <a:spLocks noChangeArrowheads="1"/>
          </p:cNvSpPr>
          <p:nvPr/>
        </p:nvSpPr>
        <p:spPr bwMode="auto">
          <a:xfrm>
            <a:off x="550863" y="4591050"/>
            <a:ext cx="2012950" cy="1233488"/>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1600">
                <a:solidFill>
                  <a:schemeClr val="tx1"/>
                </a:solidFill>
              </a:rPr>
              <a:t>DIMENSION  A(100)</a:t>
            </a:r>
          </a:p>
          <a:p>
            <a:pPr defTabSz="762000">
              <a:lnSpc>
                <a:spcPct val="97000"/>
              </a:lnSpc>
            </a:pPr>
            <a:r>
              <a:rPr lang="en-US" altLang="ko-KR" sz="1600">
                <a:solidFill>
                  <a:schemeClr val="tx1"/>
                </a:solidFill>
              </a:rPr>
              <a:t>INTEGER  SUM,  A</a:t>
            </a:r>
          </a:p>
          <a:p>
            <a:pPr defTabSz="762000">
              <a:lnSpc>
                <a:spcPct val="97000"/>
              </a:lnSpc>
            </a:pPr>
            <a:r>
              <a:rPr lang="en-US" altLang="ko-KR" sz="1600">
                <a:solidFill>
                  <a:schemeClr val="tx1"/>
                </a:solidFill>
              </a:rPr>
              <a:t>SUM = 0</a:t>
            </a:r>
          </a:p>
          <a:p>
            <a:pPr defTabSz="762000">
              <a:lnSpc>
                <a:spcPct val="97000"/>
              </a:lnSpc>
            </a:pPr>
            <a:r>
              <a:rPr lang="en-US" altLang="ko-KR" sz="1600">
                <a:solidFill>
                  <a:schemeClr val="tx1"/>
                </a:solidFill>
              </a:rPr>
              <a:t>DO  3  J = 1,  100</a:t>
            </a:r>
          </a:p>
          <a:p>
            <a:pPr defTabSz="762000">
              <a:lnSpc>
                <a:spcPct val="97000"/>
              </a:lnSpc>
            </a:pPr>
            <a:r>
              <a:rPr lang="en-US" altLang="ko-KR" sz="1600">
                <a:solidFill>
                  <a:schemeClr val="tx1"/>
                </a:solidFill>
              </a:rPr>
              <a:t>SUM = SUM + A(J)</a:t>
            </a:r>
          </a:p>
        </p:txBody>
      </p:sp>
      <p:sp>
        <p:nvSpPr>
          <p:cNvPr id="28677" name="Rectangle 5"/>
          <p:cNvSpPr>
            <a:spLocks noChangeArrowheads="1"/>
          </p:cNvSpPr>
          <p:nvPr/>
        </p:nvSpPr>
        <p:spPr bwMode="auto">
          <a:xfrm>
            <a:off x="314325" y="5530850"/>
            <a:ext cx="239713" cy="287338"/>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1600">
                <a:solidFill>
                  <a:schemeClr val="tx1"/>
                </a:solidFill>
              </a:rPr>
              <a:t>3</a:t>
            </a:r>
          </a:p>
        </p:txBody>
      </p:sp>
      <p:sp>
        <p:nvSpPr>
          <p:cNvPr id="28678" name="Rectangle 6"/>
          <p:cNvSpPr>
            <a:spLocks noChangeArrowheads="1"/>
          </p:cNvSpPr>
          <p:nvPr/>
        </p:nvSpPr>
        <p:spPr bwMode="auto">
          <a:xfrm>
            <a:off x="3119438" y="1476375"/>
            <a:ext cx="2981325" cy="4943475"/>
          </a:xfrm>
          <a:prstGeom prst="rect">
            <a:avLst/>
          </a:prstGeom>
          <a:noFill/>
          <a:ln w="12700">
            <a:noFill/>
            <a:miter lim="800000"/>
            <a:headEnd/>
            <a:tailEnd/>
          </a:ln>
        </p:spPr>
        <p:txBody>
          <a:bodyPr lIns="63500" tIns="25400" rIns="63500" bIns="25400">
            <a:spAutoFit/>
          </a:bodyPr>
          <a:lstStyle/>
          <a:p>
            <a:pPr defTabSz="762000">
              <a:lnSpc>
                <a:spcPct val="87000"/>
              </a:lnSpc>
            </a:pPr>
            <a:r>
              <a:rPr lang="en-US" altLang="ko-KR" sz="1600">
                <a:solidFill>
                  <a:schemeClr val="tx1"/>
                </a:solidFill>
              </a:rPr>
              <a:t>1		ORG  100</a:t>
            </a:r>
          </a:p>
          <a:p>
            <a:pPr defTabSz="762000">
              <a:lnSpc>
                <a:spcPct val="87000"/>
              </a:lnSpc>
            </a:pPr>
            <a:r>
              <a:rPr lang="en-US" altLang="ko-KR" sz="1600">
                <a:solidFill>
                  <a:schemeClr val="tx1"/>
                </a:solidFill>
              </a:rPr>
              <a:t>2		LDA  ADS</a:t>
            </a:r>
          </a:p>
          <a:p>
            <a:pPr defTabSz="762000">
              <a:lnSpc>
                <a:spcPct val="87000"/>
              </a:lnSpc>
            </a:pPr>
            <a:r>
              <a:rPr lang="en-US" altLang="ko-KR" sz="1600">
                <a:solidFill>
                  <a:schemeClr val="tx1"/>
                </a:solidFill>
              </a:rPr>
              <a:t>3		STA  PTR</a:t>
            </a:r>
          </a:p>
          <a:p>
            <a:pPr defTabSz="762000">
              <a:lnSpc>
                <a:spcPct val="87000"/>
              </a:lnSpc>
            </a:pPr>
            <a:r>
              <a:rPr lang="en-US" altLang="ko-KR" sz="1600">
                <a:solidFill>
                  <a:schemeClr val="tx1"/>
                </a:solidFill>
              </a:rPr>
              <a:t>4		LDA  NBR</a:t>
            </a:r>
          </a:p>
          <a:p>
            <a:pPr defTabSz="762000">
              <a:lnSpc>
                <a:spcPct val="87000"/>
              </a:lnSpc>
            </a:pPr>
            <a:r>
              <a:rPr lang="en-US" altLang="ko-KR" sz="1600">
                <a:solidFill>
                  <a:schemeClr val="tx1"/>
                </a:solidFill>
              </a:rPr>
              <a:t>5		STA  CTR</a:t>
            </a:r>
          </a:p>
          <a:p>
            <a:pPr defTabSz="762000">
              <a:lnSpc>
                <a:spcPct val="87000"/>
              </a:lnSpc>
            </a:pPr>
            <a:r>
              <a:rPr lang="en-US" altLang="ko-KR" sz="1600">
                <a:solidFill>
                  <a:schemeClr val="tx1"/>
                </a:solidFill>
              </a:rPr>
              <a:t>6		CLA</a:t>
            </a:r>
          </a:p>
          <a:p>
            <a:pPr defTabSz="762000">
              <a:lnSpc>
                <a:spcPct val="87000"/>
              </a:lnSpc>
            </a:pPr>
            <a:r>
              <a:rPr lang="en-US" altLang="ko-KR" sz="1600">
                <a:solidFill>
                  <a:schemeClr val="tx1"/>
                </a:solidFill>
              </a:rPr>
              <a:t>7		ADD  PTR  I</a:t>
            </a:r>
          </a:p>
          <a:p>
            <a:pPr defTabSz="762000">
              <a:lnSpc>
                <a:spcPct val="87000"/>
              </a:lnSpc>
            </a:pPr>
            <a:r>
              <a:rPr lang="en-US" altLang="ko-KR" sz="1600">
                <a:solidFill>
                  <a:schemeClr val="tx1"/>
                </a:solidFill>
              </a:rPr>
              <a:t>8		ISZ  PTR</a:t>
            </a:r>
          </a:p>
          <a:p>
            <a:pPr defTabSz="762000">
              <a:lnSpc>
                <a:spcPct val="87000"/>
              </a:lnSpc>
            </a:pPr>
            <a:r>
              <a:rPr lang="en-US" altLang="ko-KR" sz="1600">
                <a:solidFill>
                  <a:schemeClr val="tx1"/>
                </a:solidFill>
              </a:rPr>
              <a:t>9		ISZ  CTR</a:t>
            </a:r>
          </a:p>
          <a:p>
            <a:pPr defTabSz="762000">
              <a:lnSpc>
                <a:spcPct val="87000"/>
              </a:lnSpc>
            </a:pPr>
            <a:r>
              <a:rPr lang="en-US" altLang="ko-KR" sz="1600">
                <a:solidFill>
                  <a:schemeClr val="tx1"/>
                </a:solidFill>
              </a:rPr>
              <a:t>10		BUN  LOP</a:t>
            </a:r>
          </a:p>
          <a:p>
            <a:pPr defTabSz="762000">
              <a:lnSpc>
                <a:spcPct val="87000"/>
              </a:lnSpc>
            </a:pPr>
            <a:r>
              <a:rPr lang="en-US" altLang="ko-KR" sz="1600">
                <a:solidFill>
                  <a:schemeClr val="tx1"/>
                </a:solidFill>
              </a:rPr>
              <a:t>11		STA  SUM</a:t>
            </a:r>
          </a:p>
          <a:p>
            <a:pPr defTabSz="762000">
              <a:lnSpc>
                <a:spcPct val="87000"/>
              </a:lnSpc>
            </a:pPr>
            <a:r>
              <a:rPr lang="en-US" altLang="ko-KR" sz="1600">
                <a:solidFill>
                  <a:schemeClr val="tx1"/>
                </a:solidFill>
              </a:rPr>
              <a:t>12		HLT</a:t>
            </a:r>
          </a:p>
          <a:p>
            <a:pPr defTabSz="762000">
              <a:lnSpc>
                <a:spcPct val="87000"/>
              </a:lnSpc>
            </a:pPr>
            <a:r>
              <a:rPr lang="en-US" altLang="ko-KR" sz="1600">
                <a:solidFill>
                  <a:schemeClr val="tx1"/>
                </a:solidFill>
              </a:rPr>
              <a:t>13		HEX  150</a:t>
            </a:r>
          </a:p>
          <a:p>
            <a:pPr defTabSz="762000">
              <a:lnSpc>
                <a:spcPct val="87000"/>
              </a:lnSpc>
            </a:pPr>
            <a:r>
              <a:rPr lang="en-US" altLang="ko-KR" sz="1600">
                <a:solidFill>
                  <a:schemeClr val="tx1"/>
                </a:solidFill>
              </a:rPr>
              <a:t>14		HEX  0</a:t>
            </a:r>
          </a:p>
          <a:p>
            <a:pPr defTabSz="762000">
              <a:lnSpc>
                <a:spcPct val="87000"/>
              </a:lnSpc>
            </a:pPr>
            <a:r>
              <a:rPr lang="en-US" altLang="ko-KR" sz="1600">
                <a:solidFill>
                  <a:schemeClr val="tx1"/>
                </a:solidFill>
              </a:rPr>
              <a:t>15		DEC  -100</a:t>
            </a:r>
          </a:p>
          <a:p>
            <a:pPr defTabSz="762000">
              <a:lnSpc>
                <a:spcPct val="87000"/>
              </a:lnSpc>
            </a:pPr>
            <a:r>
              <a:rPr lang="en-US" altLang="ko-KR" sz="1600">
                <a:solidFill>
                  <a:schemeClr val="tx1"/>
                </a:solidFill>
              </a:rPr>
              <a:t>16		HEX  0</a:t>
            </a:r>
          </a:p>
          <a:p>
            <a:pPr defTabSz="762000">
              <a:lnSpc>
                <a:spcPct val="87000"/>
              </a:lnSpc>
            </a:pPr>
            <a:r>
              <a:rPr lang="en-US" altLang="ko-KR" sz="1600">
                <a:solidFill>
                  <a:schemeClr val="tx1"/>
                </a:solidFill>
              </a:rPr>
              <a:t>17		HEX  0</a:t>
            </a:r>
          </a:p>
          <a:p>
            <a:pPr defTabSz="762000">
              <a:lnSpc>
                <a:spcPct val="87000"/>
              </a:lnSpc>
            </a:pPr>
            <a:r>
              <a:rPr lang="en-US" altLang="ko-KR" sz="1600">
                <a:solidFill>
                  <a:schemeClr val="tx1"/>
                </a:solidFill>
              </a:rPr>
              <a:t>18		ORG  150</a:t>
            </a:r>
          </a:p>
          <a:p>
            <a:pPr defTabSz="762000">
              <a:lnSpc>
                <a:spcPct val="87000"/>
              </a:lnSpc>
            </a:pPr>
            <a:r>
              <a:rPr lang="en-US" altLang="ko-KR" sz="1600">
                <a:solidFill>
                  <a:schemeClr val="tx1"/>
                </a:solidFill>
              </a:rPr>
              <a:t>19		DEC  75</a:t>
            </a:r>
          </a:p>
          <a:p>
            <a:pPr defTabSz="762000">
              <a:lnSpc>
                <a:spcPct val="87000"/>
              </a:lnSpc>
            </a:pPr>
            <a:r>
              <a:rPr lang="en-US" altLang="ko-KR" sz="1600">
                <a:solidFill>
                  <a:schemeClr val="tx1"/>
                </a:solidFill>
              </a:rPr>
              <a:t>.</a:t>
            </a:r>
          </a:p>
          <a:p>
            <a:pPr defTabSz="762000">
              <a:lnSpc>
                <a:spcPct val="87000"/>
              </a:lnSpc>
            </a:pPr>
            <a:r>
              <a:rPr lang="en-US" altLang="ko-KR" sz="1600">
                <a:solidFill>
                  <a:schemeClr val="tx1"/>
                </a:solidFill>
              </a:rPr>
              <a:t>.</a:t>
            </a:r>
          </a:p>
          <a:p>
            <a:pPr defTabSz="762000">
              <a:lnSpc>
                <a:spcPct val="87000"/>
              </a:lnSpc>
            </a:pPr>
            <a:r>
              <a:rPr lang="en-US" altLang="ko-KR" sz="1600">
                <a:solidFill>
                  <a:schemeClr val="tx1"/>
                </a:solidFill>
              </a:rPr>
              <a:t>118		DEC  23</a:t>
            </a:r>
          </a:p>
          <a:p>
            <a:pPr defTabSz="762000">
              <a:lnSpc>
                <a:spcPct val="87000"/>
              </a:lnSpc>
            </a:pPr>
            <a:r>
              <a:rPr lang="en-US" altLang="ko-KR" sz="1600">
                <a:solidFill>
                  <a:schemeClr val="tx1"/>
                </a:solidFill>
              </a:rPr>
              <a:t>119		END</a:t>
            </a:r>
          </a:p>
        </p:txBody>
      </p:sp>
      <p:sp>
        <p:nvSpPr>
          <p:cNvPr id="28679" name="Rectangle 7"/>
          <p:cNvSpPr>
            <a:spLocks noChangeArrowheads="1"/>
          </p:cNvSpPr>
          <p:nvPr/>
        </p:nvSpPr>
        <p:spPr bwMode="auto">
          <a:xfrm>
            <a:off x="5905500" y="1476375"/>
            <a:ext cx="3482975" cy="4943475"/>
          </a:xfrm>
          <a:prstGeom prst="rect">
            <a:avLst/>
          </a:prstGeom>
          <a:noFill/>
          <a:ln w="12700">
            <a:noFill/>
            <a:miter lim="800000"/>
            <a:headEnd/>
            <a:tailEnd/>
          </a:ln>
        </p:spPr>
        <p:txBody>
          <a:bodyPr wrap="none" lIns="63500" tIns="25400" rIns="63500" bIns="25400">
            <a:spAutoFit/>
          </a:bodyPr>
          <a:lstStyle/>
          <a:p>
            <a:pPr defTabSz="762000">
              <a:lnSpc>
                <a:spcPct val="87000"/>
              </a:lnSpc>
            </a:pPr>
            <a:r>
              <a:rPr lang="en-US" altLang="ko-KR" sz="1600">
                <a:solidFill>
                  <a:schemeClr val="tx1"/>
                </a:solidFill>
              </a:rPr>
              <a:t>/ Origin of program is HEX 100</a:t>
            </a:r>
          </a:p>
          <a:p>
            <a:pPr defTabSz="762000">
              <a:lnSpc>
                <a:spcPct val="87000"/>
              </a:lnSpc>
            </a:pPr>
            <a:r>
              <a:rPr lang="en-US" altLang="ko-KR" sz="1600">
                <a:solidFill>
                  <a:schemeClr val="tx1"/>
                </a:solidFill>
              </a:rPr>
              <a:t>/ Load first address of operand</a:t>
            </a:r>
          </a:p>
          <a:p>
            <a:pPr defTabSz="762000">
              <a:lnSpc>
                <a:spcPct val="87000"/>
              </a:lnSpc>
            </a:pPr>
            <a:r>
              <a:rPr lang="en-US" altLang="ko-KR" sz="1600">
                <a:solidFill>
                  <a:schemeClr val="tx1"/>
                </a:solidFill>
              </a:rPr>
              <a:t>/ Store in pointer</a:t>
            </a:r>
          </a:p>
          <a:p>
            <a:pPr defTabSz="762000">
              <a:lnSpc>
                <a:spcPct val="87000"/>
              </a:lnSpc>
            </a:pPr>
            <a:r>
              <a:rPr lang="en-US" altLang="ko-KR" sz="1600">
                <a:solidFill>
                  <a:schemeClr val="tx1"/>
                </a:solidFill>
              </a:rPr>
              <a:t>/ Load -100</a:t>
            </a:r>
          </a:p>
          <a:p>
            <a:pPr defTabSz="762000">
              <a:lnSpc>
                <a:spcPct val="87000"/>
              </a:lnSpc>
            </a:pPr>
            <a:r>
              <a:rPr lang="en-US" altLang="ko-KR" sz="1600">
                <a:solidFill>
                  <a:schemeClr val="tx1"/>
                </a:solidFill>
              </a:rPr>
              <a:t>/ Store in counter</a:t>
            </a:r>
          </a:p>
          <a:p>
            <a:pPr defTabSz="762000">
              <a:lnSpc>
                <a:spcPct val="87000"/>
              </a:lnSpc>
            </a:pPr>
            <a:r>
              <a:rPr lang="en-US" altLang="ko-KR" sz="1600">
                <a:solidFill>
                  <a:schemeClr val="tx1"/>
                </a:solidFill>
              </a:rPr>
              <a:t>/ Clear AC</a:t>
            </a:r>
          </a:p>
          <a:p>
            <a:pPr defTabSz="762000">
              <a:lnSpc>
                <a:spcPct val="87000"/>
              </a:lnSpc>
            </a:pPr>
            <a:r>
              <a:rPr lang="en-US" altLang="ko-KR" sz="1600">
                <a:solidFill>
                  <a:schemeClr val="tx1"/>
                </a:solidFill>
              </a:rPr>
              <a:t>/ Add an operand to AC (indirectly)</a:t>
            </a:r>
          </a:p>
          <a:p>
            <a:pPr defTabSz="762000">
              <a:lnSpc>
                <a:spcPct val="87000"/>
              </a:lnSpc>
            </a:pPr>
            <a:r>
              <a:rPr lang="en-US" altLang="ko-KR" sz="1600">
                <a:solidFill>
                  <a:schemeClr val="tx1"/>
                </a:solidFill>
              </a:rPr>
              <a:t>/ Increment pointer</a:t>
            </a:r>
          </a:p>
          <a:p>
            <a:pPr defTabSz="762000">
              <a:lnSpc>
                <a:spcPct val="87000"/>
              </a:lnSpc>
            </a:pPr>
            <a:r>
              <a:rPr lang="en-US" altLang="ko-KR" sz="1600">
                <a:solidFill>
                  <a:schemeClr val="tx1"/>
                </a:solidFill>
              </a:rPr>
              <a:t>/ Increment counter</a:t>
            </a:r>
          </a:p>
          <a:p>
            <a:pPr defTabSz="762000">
              <a:lnSpc>
                <a:spcPct val="87000"/>
              </a:lnSpc>
            </a:pPr>
            <a:r>
              <a:rPr lang="en-US" altLang="ko-KR" sz="1600">
                <a:solidFill>
                  <a:schemeClr val="tx1"/>
                </a:solidFill>
              </a:rPr>
              <a:t>/ Repeat loop again</a:t>
            </a:r>
          </a:p>
          <a:p>
            <a:pPr defTabSz="762000">
              <a:lnSpc>
                <a:spcPct val="87000"/>
              </a:lnSpc>
            </a:pPr>
            <a:r>
              <a:rPr lang="en-US" altLang="ko-KR" sz="1600">
                <a:solidFill>
                  <a:schemeClr val="tx1"/>
                </a:solidFill>
              </a:rPr>
              <a:t>/ Store sum</a:t>
            </a:r>
          </a:p>
          <a:p>
            <a:pPr defTabSz="762000">
              <a:lnSpc>
                <a:spcPct val="87000"/>
              </a:lnSpc>
            </a:pPr>
            <a:r>
              <a:rPr lang="en-US" altLang="ko-KR" sz="1600">
                <a:solidFill>
                  <a:schemeClr val="tx1"/>
                </a:solidFill>
              </a:rPr>
              <a:t>/ Halt</a:t>
            </a:r>
          </a:p>
          <a:p>
            <a:pPr defTabSz="762000">
              <a:lnSpc>
                <a:spcPct val="87000"/>
              </a:lnSpc>
            </a:pPr>
            <a:r>
              <a:rPr lang="en-US" altLang="ko-KR" sz="1600">
                <a:solidFill>
                  <a:schemeClr val="tx1"/>
                </a:solidFill>
              </a:rPr>
              <a:t>/ First address of operands</a:t>
            </a:r>
          </a:p>
          <a:p>
            <a:pPr defTabSz="762000">
              <a:lnSpc>
                <a:spcPct val="87000"/>
              </a:lnSpc>
            </a:pPr>
            <a:r>
              <a:rPr lang="en-US" altLang="ko-KR" sz="1600">
                <a:solidFill>
                  <a:schemeClr val="tx1"/>
                </a:solidFill>
              </a:rPr>
              <a:t>/ Reserved for a pointer</a:t>
            </a:r>
          </a:p>
          <a:p>
            <a:pPr defTabSz="762000">
              <a:lnSpc>
                <a:spcPct val="87000"/>
              </a:lnSpc>
            </a:pPr>
            <a:r>
              <a:rPr lang="en-US" altLang="ko-KR" sz="1600">
                <a:solidFill>
                  <a:schemeClr val="tx1"/>
                </a:solidFill>
              </a:rPr>
              <a:t>/ Initial value for a counter</a:t>
            </a:r>
          </a:p>
          <a:p>
            <a:pPr defTabSz="762000">
              <a:lnSpc>
                <a:spcPct val="87000"/>
              </a:lnSpc>
            </a:pPr>
            <a:r>
              <a:rPr lang="en-US" altLang="ko-KR" sz="1600">
                <a:solidFill>
                  <a:schemeClr val="tx1"/>
                </a:solidFill>
              </a:rPr>
              <a:t>/ Reserved for a counter</a:t>
            </a:r>
          </a:p>
          <a:p>
            <a:pPr defTabSz="762000">
              <a:lnSpc>
                <a:spcPct val="87000"/>
              </a:lnSpc>
            </a:pPr>
            <a:r>
              <a:rPr lang="en-US" altLang="ko-KR" sz="1600">
                <a:solidFill>
                  <a:schemeClr val="tx1"/>
                </a:solidFill>
              </a:rPr>
              <a:t>/ Sum is stored here</a:t>
            </a:r>
          </a:p>
          <a:p>
            <a:pPr defTabSz="762000">
              <a:lnSpc>
                <a:spcPct val="87000"/>
              </a:lnSpc>
            </a:pPr>
            <a:r>
              <a:rPr lang="en-US" altLang="ko-KR" sz="1600">
                <a:solidFill>
                  <a:schemeClr val="tx1"/>
                </a:solidFill>
              </a:rPr>
              <a:t>/ Origin of operands is HEX 150</a:t>
            </a:r>
          </a:p>
          <a:p>
            <a:pPr defTabSz="762000">
              <a:lnSpc>
                <a:spcPct val="87000"/>
              </a:lnSpc>
            </a:pPr>
            <a:r>
              <a:rPr lang="en-US" altLang="ko-KR" sz="1600">
                <a:solidFill>
                  <a:schemeClr val="tx1"/>
                </a:solidFill>
              </a:rPr>
              <a:t>/ First operand</a:t>
            </a:r>
          </a:p>
          <a:p>
            <a:pPr defTabSz="762000">
              <a:lnSpc>
                <a:spcPct val="87000"/>
              </a:lnSpc>
            </a:pPr>
            <a:endParaRPr lang="en-US" altLang="ko-KR" sz="1600">
              <a:solidFill>
                <a:schemeClr val="tx1"/>
              </a:solidFill>
            </a:endParaRPr>
          </a:p>
          <a:p>
            <a:pPr defTabSz="762000">
              <a:lnSpc>
                <a:spcPct val="87000"/>
              </a:lnSpc>
            </a:pPr>
            <a:endParaRPr lang="en-US" altLang="ko-KR" sz="1600">
              <a:solidFill>
                <a:schemeClr val="tx1"/>
              </a:solidFill>
            </a:endParaRPr>
          </a:p>
          <a:p>
            <a:pPr defTabSz="762000">
              <a:lnSpc>
                <a:spcPct val="87000"/>
              </a:lnSpc>
            </a:pPr>
            <a:r>
              <a:rPr lang="en-US" altLang="ko-KR" sz="1600">
                <a:solidFill>
                  <a:schemeClr val="tx1"/>
                </a:solidFill>
              </a:rPr>
              <a:t>/ Last operand</a:t>
            </a:r>
          </a:p>
          <a:p>
            <a:pPr defTabSz="762000">
              <a:lnSpc>
                <a:spcPct val="87000"/>
              </a:lnSpc>
            </a:pPr>
            <a:r>
              <a:rPr lang="en-US" altLang="ko-KR" sz="1600">
                <a:solidFill>
                  <a:schemeClr val="tx1"/>
                </a:solidFill>
              </a:rPr>
              <a:t>/ End of symbolic program</a:t>
            </a:r>
          </a:p>
        </p:txBody>
      </p:sp>
      <p:sp>
        <p:nvSpPr>
          <p:cNvPr id="28680" name="Rectangle 8"/>
          <p:cNvSpPr>
            <a:spLocks noChangeArrowheads="1"/>
          </p:cNvSpPr>
          <p:nvPr/>
        </p:nvSpPr>
        <p:spPr bwMode="auto">
          <a:xfrm>
            <a:off x="3989388" y="1654175"/>
            <a:ext cx="635000" cy="3505200"/>
          </a:xfrm>
          <a:prstGeom prst="rect">
            <a:avLst/>
          </a:prstGeom>
          <a:noFill/>
          <a:ln w="12700">
            <a:noFill/>
            <a:miter lim="800000"/>
            <a:headEnd/>
            <a:tailEnd/>
          </a:ln>
        </p:spPr>
        <p:txBody>
          <a:bodyPr wrap="none" lIns="63500" tIns="25400" rIns="63500" bIns="25400">
            <a:spAutoFit/>
          </a:bodyPr>
          <a:lstStyle/>
          <a:p>
            <a:pPr defTabSz="762000">
              <a:lnSpc>
                <a:spcPct val="87000"/>
              </a:lnSpc>
            </a:pPr>
            <a:endParaRPr lang="en-US" altLang="ko-KR" sz="1200">
              <a:solidFill>
                <a:schemeClr val="tx1"/>
              </a:solidFill>
            </a:endParaRPr>
          </a:p>
          <a:p>
            <a:pPr defTabSz="762000">
              <a:lnSpc>
                <a:spcPct val="87000"/>
              </a:lnSpc>
            </a:pPr>
            <a:endParaRPr lang="en-US" altLang="ko-KR" sz="1200">
              <a:solidFill>
                <a:schemeClr val="tx1"/>
              </a:solidFill>
            </a:endParaRPr>
          </a:p>
          <a:p>
            <a:pPr defTabSz="762000">
              <a:lnSpc>
                <a:spcPct val="87000"/>
              </a:lnSpc>
            </a:pPr>
            <a:endParaRPr lang="en-US" altLang="ko-KR" sz="1200">
              <a:solidFill>
                <a:schemeClr val="tx1"/>
              </a:solidFill>
            </a:endParaRPr>
          </a:p>
          <a:p>
            <a:pPr defTabSz="762000">
              <a:lnSpc>
                <a:spcPct val="87000"/>
              </a:lnSpc>
            </a:pPr>
            <a:endParaRPr lang="en-US" altLang="ko-KR" sz="1600">
              <a:solidFill>
                <a:schemeClr val="tx1"/>
              </a:solidFill>
            </a:endParaRPr>
          </a:p>
          <a:p>
            <a:pPr defTabSz="762000">
              <a:lnSpc>
                <a:spcPct val="87000"/>
              </a:lnSpc>
            </a:pPr>
            <a:endParaRPr lang="en-US" altLang="ko-KR" sz="1600">
              <a:solidFill>
                <a:schemeClr val="tx1"/>
              </a:solidFill>
            </a:endParaRPr>
          </a:p>
          <a:p>
            <a:pPr defTabSz="762000">
              <a:lnSpc>
                <a:spcPct val="87000"/>
              </a:lnSpc>
            </a:pPr>
            <a:endParaRPr lang="en-US" altLang="ko-KR" sz="1600">
              <a:solidFill>
                <a:schemeClr val="tx1"/>
              </a:solidFill>
            </a:endParaRPr>
          </a:p>
          <a:p>
            <a:pPr defTabSz="762000">
              <a:lnSpc>
                <a:spcPct val="87000"/>
              </a:lnSpc>
            </a:pPr>
            <a:r>
              <a:rPr lang="en-US" altLang="ko-KR" sz="1600">
                <a:solidFill>
                  <a:schemeClr val="tx1"/>
                </a:solidFill>
              </a:rPr>
              <a:t>LOP,</a:t>
            </a:r>
          </a:p>
          <a:p>
            <a:pPr defTabSz="762000">
              <a:lnSpc>
                <a:spcPct val="87000"/>
              </a:lnSpc>
            </a:pPr>
            <a:endParaRPr lang="en-US" altLang="ko-KR" sz="1600">
              <a:solidFill>
                <a:schemeClr val="tx1"/>
              </a:solidFill>
            </a:endParaRPr>
          </a:p>
          <a:p>
            <a:pPr defTabSz="762000">
              <a:lnSpc>
                <a:spcPct val="87000"/>
              </a:lnSpc>
            </a:pPr>
            <a:endParaRPr lang="en-US" altLang="ko-KR" sz="1600">
              <a:solidFill>
                <a:schemeClr val="tx1"/>
              </a:solidFill>
            </a:endParaRPr>
          </a:p>
          <a:p>
            <a:pPr defTabSz="762000">
              <a:lnSpc>
                <a:spcPct val="87000"/>
              </a:lnSpc>
            </a:pPr>
            <a:endParaRPr lang="en-US" altLang="ko-KR" sz="1600">
              <a:solidFill>
                <a:schemeClr val="tx1"/>
              </a:solidFill>
            </a:endParaRPr>
          </a:p>
          <a:p>
            <a:pPr defTabSz="762000">
              <a:lnSpc>
                <a:spcPct val="87000"/>
              </a:lnSpc>
            </a:pPr>
            <a:endParaRPr lang="en-US" altLang="ko-KR" sz="1600">
              <a:solidFill>
                <a:schemeClr val="tx1"/>
              </a:solidFill>
            </a:endParaRPr>
          </a:p>
          <a:p>
            <a:pPr defTabSz="762000">
              <a:lnSpc>
                <a:spcPct val="87000"/>
              </a:lnSpc>
            </a:pPr>
            <a:endParaRPr lang="en-US" altLang="ko-KR" sz="1600">
              <a:solidFill>
                <a:schemeClr val="tx1"/>
              </a:solidFill>
            </a:endParaRPr>
          </a:p>
          <a:p>
            <a:pPr defTabSz="762000">
              <a:lnSpc>
                <a:spcPct val="87000"/>
              </a:lnSpc>
            </a:pPr>
            <a:r>
              <a:rPr lang="en-US" altLang="ko-KR" sz="1600">
                <a:solidFill>
                  <a:schemeClr val="tx1"/>
                </a:solidFill>
              </a:rPr>
              <a:t>ADS,</a:t>
            </a:r>
          </a:p>
          <a:p>
            <a:pPr defTabSz="762000">
              <a:lnSpc>
                <a:spcPct val="87000"/>
              </a:lnSpc>
            </a:pPr>
            <a:r>
              <a:rPr lang="en-US" altLang="ko-KR" sz="1600">
                <a:solidFill>
                  <a:schemeClr val="tx1"/>
                </a:solidFill>
              </a:rPr>
              <a:t>PTR,</a:t>
            </a:r>
          </a:p>
          <a:p>
            <a:pPr defTabSz="762000">
              <a:lnSpc>
                <a:spcPct val="87000"/>
              </a:lnSpc>
            </a:pPr>
            <a:r>
              <a:rPr lang="en-US" altLang="ko-KR" sz="1600">
                <a:solidFill>
                  <a:schemeClr val="tx1"/>
                </a:solidFill>
              </a:rPr>
              <a:t>NBR,</a:t>
            </a:r>
          </a:p>
          <a:p>
            <a:pPr defTabSz="762000">
              <a:lnSpc>
                <a:spcPct val="87000"/>
              </a:lnSpc>
            </a:pPr>
            <a:r>
              <a:rPr lang="en-US" altLang="ko-KR" sz="1600">
                <a:solidFill>
                  <a:schemeClr val="tx1"/>
                </a:solidFill>
              </a:rPr>
              <a:t>CTR,</a:t>
            </a:r>
          </a:p>
          <a:p>
            <a:pPr defTabSz="762000">
              <a:lnSpc>
                <a:spcPct val="87000"/>
              </a:lnSpc>
            </a:pPr>
            <a:r>
              <a:rPr lang="en-US" altLang="ko-KR" sz="1600">
                <a:solidFill>
                  <a:schemeClr val="tx1"/>
                </a:solidFill>
              </a:rPr>
              <a:t>SUM,</a:t>
            </a:r>
          </a:p>
        </p:txBody>
      </p:sp>
      <p:sp>
        <p:nvSpPr>
          <p:cNvPr id="28681" name="Rectangle 11"/>
          <p:cNvSpPr>
            <a:spLocks noChangeArrowheads="1"/>
          </p:cNvSpPr>
          <p:nvPr/>
        </p:nvSpPr>
        <p:spPr bwMode="auto">
          <a:xfrm>
            <a:off x="249238" y="4338638"/>
            <a:ext cx="2500312" cy="2085975"/>
          </a:xfrm>
          <a:prstGeom prst="rect">
            <a:avLst/>
          </a:prstGeom>
          <a:noFill/>
          <a:ln w="12700">
            <a:solidFill>
              <a:schemeClr val="tx1"/>
            </a:solidFill>
            <a:miter lim="800000"/>
            <a:headEnd/>
            <a:tailEnd/>
          </a:ln>
        </p:spPr>
        <p:txBody>
          <a:bodyPr wrap="none" anchor="ctr"/>
          <a:lstStyle/>
          <a:p>
            <a:endParaRPr lang="en-US"/>
          </a:p>
        </p:txBody>
      </p:sp>
      <p:sp>
        <p:nvSpPr>
          <p:cNvPr id="28682" name="Rectangle 13"/>
          <p:cNvSpPr>
            <a:spLocks noChangeArrowheads="1"/>
          </p:cNvSpPr>
          <p:nvPr/>
        </p:nvSpPr>
        <p:spPr bwMode="auto">
          <a:xfrm>
            <a:off x="3146425" y="1449388"/>
            <a:ext cx="5842000" cy="5021262"/>
          </a:xfrm>
          <a:prstGeom prst="rect">
            <a:avLst/>
          </a:prstGeom>
          <a:noFill/>
          <a:ln w="12700">
            <a:solidFill>
              <a:schemeClr val="tx1"/>
            </a:solidFill>
            <a:miter lim="800000"/>
            <a:headEnd/>
            <a:tailEnd/>
          </a:ln>
        </p:spPr>
        <p:txBody>
          <a:bodyPr wrap="none" anchor="ctr"/>
          <a:lstStyle/>
          <a:p>
            <a:endParaRPr lang="en-US"/>
          </a:p>
        </p:txBody>
      </p:sp>
      <p:sp>
        <p:nvSpPr>
          <p:cNvPr id="28683" name="Rectangle 14"/>
          <p:cNvSpPr>
            <a:spLocks noChangeArrowheads="1"/>
          </p:cNvSpPr>
          <p:nvPr/>
        </p:nvSpPr>
        <p:spPr bwMode="auto">
          <a:xfrm>
            <a:off x="7602538" y="0"/>
            <a:ext cx="1541462" cy="280988"/>
          </a:xfrm>
          <a:prstGeom prst="rect">
            <a:avLst/>
          </a:prstGeom>
          <a:noFill/>
          <a:ln w="12700">
            <a:noFill/>
            <a:miter lim="800000"/>
            <a:headEnd/>
            <a:tailEnd/>
          </a:ln>
        </p:spPr>
        <p:txBody>
          <a:bodyPr wrap="none" lIns="90488" tIns="44450" rIns="90488" bIns="44450">
            <a:spAutoFit/>
          </a:bodyPr>
          <a:lstStyle/>
          <a:p>
            <a:pPr algn="r" defTabSz="762000"/>
            <a:r>
              <a:rPr lang="en-US" altLang="ko-KR" sz="1400" i="1">
                <a:solidFill>
                  <a:schemeClr val="tx1"/>
                </a:solidFill>
              </a:rPr>
              <a:t>Program Loops </a:t>
            </a:r>
          </a:p>
        </p:txBody>
      </p:sp>
      <p:sp>
        <p:nvSpPr>
          <p:cNvPr id="28684" name="Rectangle 15"/>
          <p:cNvSpPr>
            <a:spLocks noChangeArrowheads="1"/>
          </p:cNvSpPr>
          <p:nvPr/>
        </p:nvSpPr>
        <p:spPr bwMode="auto">
          <a:xfrm>
            <a:off x="182563" y="823913"/>
            <a:ext cx="8732837" cy="1822450"/>
          </a:xfrm>
          <a:prstGeom prst="rect">
            <a:avLst/>
          </a:prstGeom>
          <a:noFill/>
          <a:ln w="12700">
            <a:noFill/>
            <a:miter lim="800000"/>
            <a:headEnd/>
            <a:tailEnd/>
          </a:ln>
        </p:spPr>
        <p:txBody>
          <a:bodyPr lIns="90488" tIns="44450" rIns="90488" bIns="44450">
            <a:spAutoFit/>
          </a:bodyPr>
          <a:lstStyle/>
          <a:p>
            <a:pPr defTabSz="762000"/>
            <a:r>
              <a:rPr lang="en-US" altLang="ko-KR">
                <a:solidFill>
                  <a:schemeClr val="tx1"/>
                </a:solidFill>
              </a:rPr>
              <a:t>Loop: 	A sequence of instructions that are executed many times, each time  with a different set of data.</a:t>
            </a:r>
          </a:p>
          <a:p>
            <a:pPr defTabSz="762000"/>
            <a:endParaRPr lang="en-US" altLang="ko-KR">
              <a:solidFill>
                <a:schemeClr val="tx1"/>
              </a:solidFill>
            </a:endParaRPr>
          </a:p>
          <a:p>
            <a:pPr defTabSz="762000"/>
            <a:endParaRPr lang="en-US" altLang="ko-KR">
              <a:solidFill>
                <a:schemeClr val="tx1"/>
              </a:solidFill>
            </a:endParaRPr>
          </a:p>
          <a:p>
            <a:pPr defTabSz="762000"/>
            <a:endParaRPr lang="en-US" altLang="ko-KR">
              <a:solidFill>
                <a:schemeClr val="tx1"/>
              </a:solidFill>
            </a:endParaRPr>
          </a:p>
          <a:p>
            <a:pPr defTabSz="762000"/>
            <a:endParaRPr lang="en-US" altLang="ko-KR">
              <a:solidFill>
                <a:schemeClr val="tx1"/>
              </a:solidFill>
            </a:endParaRPr>
          </a:p>
          <a:p>
            <a:pPr defTabSz="762000"/>
            <a:endParaRPr lang="en-US" altLang="ko-KR">
              <a:solidFill>
                <a:schemeClr val="tx1"/>
              </a:solidFill>
            </a:endParaRPr>
          </a:p>
        </p:txBody>
      </p:sp>
      <p:sp>
        <p:nvSpPr>
          <p:cNvPr id="28685" name="Text Box 16"/>
          <p:cNvSpPr txBox="1">
            <a:spLocks noChangeArrowheads="1"/>
          </p:cNvSpPr>
          <p:nvPr/>
        </p:nvSpPr>
        <p:spPr bwMode="auto">
          <a:xfrm>
            <a:off x="4764088" y="5592763"/>
            <a:ext cx="227012" cy="368300"/>
          </a:xfrm>
          <a:prstGeom prst="rect">
            <a:avLst/>
          </a:prstGeom>
          <a:noFill/>
          <a:ln w="12700">
            <a:noFill/>
            <a:miter lim="800000"/>
            <a:headEnd/>
            <a:tailEnd/>
          </a:ln>
        </p:spPr>
        <p:txBody>
          <a:bodyPr wrap="none">
            <a:spAutoFit/>
          </a:bodyPr>
          <a:lstStyle/>
          <a:p>
            <a:pPr defTabSz="762000">
              <a:lnSpc>
                <a:spcPct val="50000"/>
              </a:lnSpc>
            </a:pPr>
            <a:r>
              <a:rPr lang="en-US" altLang="ko-KR" sz="1200">
                <a:solidFill>
                  <a:schemeClr val="tx1"/>
                </a:solidFill>
              </a:rPr>
              <a:t>.</a:t>
            </a:r>
          </a:p>
          <a:p>
            <a:pPr defTabSz="762000">
              <a:lnSpc>
                <a:spcPct val="50000"/>
              </a:lnSpc>
            </a:pPr>
            <a:r>
              <a:rPr lang="en-US" altLang="ko-KR" sz="1200">
                <a:solidFill>
                  <a:schemeClr val="tx1"/>
                </a:solidFill>
              </a:rPr>
              <a:t>.</a:t>
            </a:r>
          </a:p>
          <a:p>
            <a:pPr defTabSz="762000">
              <a:lnSpc>
                <a:spcPct val="50000"/>
              </a:lnSpc>
            </a:pPr>
            <a:r>
              <a:rPr lang="en-US" altLang="ko-KR" sz="1200">
                <a:solidFill>
                  <a:schemeClr val="tx1"/>
                </a:solidFill>
              </a:rPr>
              <a:t>.</a:t>
            </a:r>
            <a:endParaRPr lang="en-US" altLang="ko-KR">
              <a:solidFill>
                <a:schemeClr val="tx1"/>
              </a:solidFill>
            </a:endParaRPr>
          </a:p>
        </p:txBody>
      </p:sp>
      <p:sp>
        <p:nvSpPr>
          <p:cNvPr id="28686" name="Rectangle 17"/>
          <p:cNvSpPr>
            <a:spLocks noChangeArrowheads="1"/>
          </p:cNvSpPr>
          <p:nvPr/>
        </p:nvSpPr>
        <p:spPr bwMode="auto">
          <a:xfrm>
            <a:off x="0" y="1606550"/>
            <a:ext cx="3232150" cy="835025"/>
          </a:xfrm>
          <a:prstGeom prst="rect">
            <a:avLst/>
          </a:prstGeom>
          <a:noFill/>
          <a:ln w="12700">
            <a:noFill/>
            <a:miter lim="800000"/>
            <a:headEnd/>
            <a:tailEnd/>
          </a:ln>
        </p:spPr>
        <p:txBody>
          <a:bodyPr>
            <a:spAutoFit/>
          </a:bodyPr>
          <a:lstStyle/>
          <a:p>
            <a:pPr defTabSz="762000"/>
            <a:r>
              <a:rPr lang="en-US" altLang="ko-KR">
                <a:solidFill>
                  <a:schemeClr val="tx1"/>
                </a:solidFill>
              </a:rPr>
              <a:t>Assembly-language program to add 100 numbers:</a:t>
            </a:r>
          </a:p>
        </p:txBody>
      </p:sp>
      <p:sp>
        <p:nvSpPr>
          <p:cNvPr id="28687" name="Text Box 18"/>
          <p:cNvSpPr txBox="1">
            <a:spLocks noChangeArrowheads="1"/>
          </p:cNvSpPr>
          <p:nvPr/>
        </p:nvSpPr>
        <p:spPr bwMode="auto">
          <a:xfrm>
            <a:off x="292100" y="3276600"/>
            <a:ext cx="2311400" cy="973138"/>
          </a:xfrm>
          <a:prstGeom prst="rect">
            <a:avLst/>
          </a:prstGeom>
          <a:noFill/>
          <a:ln w="12700">
            <a:noFill/>
            <a:miter lim="800000"/>
            <a:headEnd/>
            <a:tailEnd/>
          </a:ln>
        </p:spPr>
        <p:txBody>
          <a:bodyPr>
            <a:spAutoFit/>
          </a:bodyPr>
          <a:lstStyle/>
          <a:p>
            <a:r>
              <a:rPr lang="en-US" altLang="ko-KR">
                <a:solidFill>
                  <a:schemeClr val="tx1"/>
                </a:solidFill>
              </a:rPr>
              <a:t>Fortran program to add 100 numbers:</a:t>
            </a:r>
          </a:p>
          <a:p>
            <a:pPr>
              <a:spcBef>
                <a:spcPct val="50000"/>
              </a:spcBef>
            </a:pPr>
            <a:endParaRPr lang="en-US"/>
          </a:p>
        </p:txBody>
      </p:sp>
      <p:sp>
        <p:nvSpPr>
          <p:cNvPr id="28688" name="Line 19"/>
          <p:cNvSpPr>
            <a:spLocks noChangeShapeType="1"/>
          </p:cNvSpPr>
          <p:nvPr/>
        </p:nvSpPr>
        <p:spPr bwMode="auto">
          <a:xfrm>
            <a:off x="1625600" y="2336800"/>
            <a:ext cx="812800" cy="0"/>
          </a:xfrm>
          <a:prstGeom prst="line">
            <a:avLst/>
          </a:prstGeom>
          <a:noFill/>
          <a:ln w="12700">
            <a:solidFill>
              <a:schemeClr val="tx1"/>
            </a:solidFill>
            <a:round/>
            <a:headEnd/>
            <a:tailEnd type="triangle" w="med" len="med"/>
          </a:ln>
        </p:spPr>
        <p:txBody>
          <a:bodyPr/>
          <a:lstStyle/>
          <a:p>
            <a:endParaRPr lang="en-IN"/>
          </a:p>
        </p:txBody>
      </p:sp>
      <p:sp>
        <p:nvSpPr>
          <p:cNvPr id="28689" name="Line 20"/>
          <p:cNvSpPr>
            <a:spLocks noChangeShapeType="1"/>
          </p:cNvSpPr>
          <p:nvPr/>
        </p:nvSpPr>
        <p:spPr bwMode="auto">
          <a:xfrm>
            <a:off x="1282700" y="4013200"/>
            <a:ext cx="0" cy="355600"/>
          </a:xfrm>
          <a:prstGeom prst="line">
            <a:avLst/>
          </a:prstGeom>
          <a:noFill/>
          <a:ln w="12700">
            <a:solidFill>
              <a:schemeClr val="tx1"/>
            </a:solidFill>
            <a:round/>
            <a:headEnd/>
            <a:tailEnd type="triangle" w="med" len="med"/>
          </a:ln>
        </p:spPr>
        <p:txBody>
          <a:bodyPr/>
          <a:lstStyle/>
          <a:p>
            <a:endParaRPr lang="en-IN"/>
          </a:p>
        </p:txBody>
      </p:sp>
      <p:sp>
        <p:nvSpPr>
          <p:cNvPr id="28690" name="Text Box 22"/>
          <p:cNvSpPr txBox="1">
            <a:spLocks noChangeArrowheads="1"/>
          </p:cNvSpPr>
          <p:nvPr/>
        </p:nvSpPr>
        <p:spPr bwMode="auto">
          <a:xfrm>
            <a:off x="3187700" y="1168400"/>
            <a:ext cx="711200" cy="284163"/>
          </a:xfrm>
          <a:prstGeom prst="rect">
            <a:avLst/>
          </a:prstGeom>
          <a:noFill/>
          <a:ln w="12700">
            <a:noFill/>
            <a:miter lim="800000"/>
            <a:headEnd/>
            <a:tailEnd/>
          </a:ln>
        </p:spPr>
        <p:txBody>
          <a:bodyPr>
            <a:spAutoFit/>
          </a:bodyPr>
          <a:lstStyle/>
          <a:p>
            <a:pPr>
              <a:spcBef>
                <a:spcPct val="50000"/>
              </a:spcBef>
            </a:pPr>
            <a:r>
              <a:rPr lang="en-US" sz="1400">
                <a:solidFill>
                  <a:schemeClr val="tx1"/>
                </a:solidFill>
              </a:rPr>
              <a:t>Line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 y="336550"/>
            <a:ext cx="8991600" cy="349250"/>
          </a:xfrm>
          <a:noFill/>
        </p:spPr>
        <p:txBody>
          <a:bodyPr anchor="ctr"/>
          <a:lstStyle/>
          <a:p>
            <a:r>
              <a:rPr lang="en-US" altLang="ko-KR" sz="2400" smtClean="0"/>
              <a:t>PROGRAMMING  ARITHMETIC  AND  LOGIC OPERATIONS</a:t>
            </a:r>
          </a:p>
        </p:txBody>
      </p:sp>
      <p:sp>
        <p:nvSpPr>
          <p:cNvPr id="29699" name="Rectangle 3"/>
          <p:cNvSpPr>
            <a:spLocks noChangeArrowheads="1"/>
          </p:cNvSpPr>
          <p:nvPr/>
        </p:nvSpPr>
        <p:spPr bwMode="auto">
          <a:xfrm>
            <a:off x="346075" y="1230313"/>
            <a:ext cx="8797925" cy="5754687"/>
          </a:xfrm>
          <a:prstGeom prst="rect">
            <a:avLst/>
          </a:prstGeom>
          <a:noFill/>
          <a:ln w="12700">
            <a:noFill/>
            <a:miter lim="800000"/>
            <a:headEnd/>
            <a:tailEnd/>
          </a:ln>
        </p:spPr>
        <p:txBody>
          <a:bodyPr wrap="none" lIns="63500" tIns="25400" rIns="63500" bIns="25400">
            <a:spAutoFit/>
          </a:bodyPr>
          <a:lstStyle/>
          <a:p>
            <a:pPr defTabSz="762000">
              <a:lnSpc>
                <a:spcPct val="91000"/>
              </a:lnSpc>
            </a:pPr>
            <a:r>
              <a:rPr lang="en-US" altLang="ko-KR">
                <a:solidFill>
                  <a:schemeClr val="tx1"/>
                </a:solidFill>
              </a:rPr>
              <a:t>  </a:t>
            </a:r>
          </a:p>
          <a:p>
            <a:pPr defTabSz="762000">
              <a:lnSpc>
                <a:spcPct val="91000"/>
              </a:lnSpc>
            </a:pPr>
            <a:r>
              <a:rPr lang="en-US" altLang="ko-KR" sz="2400">
                <a:solidFill>
                  <a:schemeClr val="tx1"/>
                </a:solidFill>
              </a:rPr>
              <a:t>         - Software Implementation</a:t>
            </a:r>
          </a:p>
          <a:p>
            <a:pPr defTabSz="762000">
              <a:lnSpc>
                <a:spcPct val="91000"/>
              </a:lnSpc>
            </a:pPr>
            <a:r>
              <a:rPr lang="en-US" altLang="ko-KR" sz="2400">
                <a:solidFill>
                  <a:schemeClr val="tx1"/>
                </a:solidFill>
              </a:rPr>
              <a:t>                  - Implementation of an operation with  a program</a:t>
            </a:r>
          </a:p>
          <a:p>
            <a:pPr defTabSz="762000">
              <a:lnSpc>
                <a:spcPct val="91000"/>
              </a:lnSpc>
            </a:pPr>
            <a:r>
              <a:rPr lang="en-US" altLang="ko-KR" sz="2400">
                <a:solidFill>
                  <a:schemeClr val="tx1"/>
                </a:solidFill>
              </a:rPr>
              <a:t>                     using machine instruction set</a:t>
            </a:r>
          </a:p>
          <a:p>
            <a:pPr defTabSz="762000">
              <a:lnSpc>
                <a:spcPct val="91000"/>
              </a:lnSpc>
            </a:pPr>
            <a:r>
              <a:rPr lang="en-US" altLang="ko-KR" sz="2400">
                <a:solidFill>
                  <a:schemeClr val="tx1"/>
                </a:solidFill>
              </a:rPr>
              <a:t>                  - Usually when the operation is not included</a:t>
            </a:r>
          </a:p>
          <a:p>
            <a:pPr defTabSz="762000">
              <a:lnSpc>
                <a:spcPct val="91000"/>
              </a:lnSpc>
            </a:pPr>
            <a:r>
              <a:rPr lang="en-US" altLang="ko-KR" sz="2400">
                <a:solidFill>
                  <a:schemeClr val="tx1"/>
                </a:solidFill>
              </a:rPr>
              <a:t>                     in the instruction set</a:t>
            </a:r>
          </a:p>
          <a:p>
            <a:pPr defTabSz="762000">
              <a:lnSpc>
                <a:spcPct val="91000"/>
              </a:lnSpc>
            </a:pPr>
            <a:r>
              <a:rPr lang="en-US" altLang="ko-KR" sz="2400">
                <a:solidFill>
                  <a:schemeClr val="tx1"/>
                </a:solidFill>
              </a:rPr>
              <a:t>         - Hardware Implementation </a:t>
            </a:r>
          </a:p>
          <a:p>
            <a:pPr defTabSz="762000">
              <a:lnSpc>
                <a:spcPct val="91000"/>
              </a:lnSpc>
            </a:pPr>
            <a:r>
              <a:rPr lang="en-US" altLang="ko-KR" sz="2400">
                <a:solidFill>
                  <a:schemeClr val="tx1"/>
                </a:solidFill>
              </a:rPr>
              <a:t>                  - Implementation of an operation in a computer </a:t>
            </a:r>
          </a:p>
          <a:p>
            <a:pPr defTabSz="762000">
              <a:lnSpc>
                <a:spcPct val="91000"/>
              </a:lnSpc>
            </a:pPr>
            <a:r>
              <a:rPr lang="en-US" altLang="ko-KR" sz="2400">
                <a:solidFill>
                  <a:schemeClr val="tx1"/>
                </a:solidFill>
              </a:rPr>
              <a:t>                     with one machine instruction</a:t>
            </a:r>
          </a:p>
          <a:p>
            <a:pPr defTabSz="762000">
              <a:lnSpc>
                <a:spcPct val="91000"/>
              </a:lnSpc>
            </a:pPr>
            <a:endParaRPr lang="en-US" altLang="ko-KR" sz="2400">
              <a:solidFill>
                <a:schemeClr val="tx1"/>
              </a:solidFill>
            </a:endParaRPr>
          </a:p>
          <a:p>
            <a:pPr defTabSz="762000">
              <a:lnSpc>
                <a:spcPct val="91000"/>
              </a:lnSpc>
            </a:pPr>
            <a:r>
              <a:rPr lang="en-US" altLang="ko-KR" sz="2400">
                <a:solidFill>
                  <a:schemeClr val="tx1"/>
                </a:solidFill>
              </a:rPr>
              <a:t>  Software Implementation example:</a:t>
            </a:r>
          </a:p>
          <a:p>
            <a:pPr defTabSz="762000">
              <a:lnSpc>
                <a:spcPct val="91000"/>
              </a:lnSpc>
            </a:pPr>
            <a:endParaRPr lang="en-US" altLang="ko-KR" sz="2400">
              <a:solidFill>
                <a:schemeClr val="tx1"/>
              </a:solidFill>
            </a:endParaRPr>
          </a:p>
          <a:p>
            <a:pPr defTabSz="762000">
              <a:lnSpc>
                <a:spcPct val="91000"/>
              </a:lnSpc>
            </a:pPr>
            <a:r>
              <a:rPr lang="en-US" altLang="ko-KR" sz="2400">
                <a:solidFill>
                  <a:schemeClr val="tx1"/>
                </a:solidFill>
              </a:rPr>
              <a:t>	*  Multiplication</a:t>
            </a:r>
          </a:p>
          <a:p>
            <a:pPr defTabSz="762000">
              <a:lnSpc>
                <a:spcPct val="101000"/>
              </a:lnSpc>
            </a:pPr>
            <a:r>
              <a:rPr lang="en-US" altLang="ko-KR" sz="2400">
                <a:solidFill>
                  <a:schemeClr val="tx1"/>
                </a:solidFill>
              </a:rPr>
              <a:t>		- For simplicity, unsigned positive numbers</a:t>
            </a:r>
          </a:p>
          <a:p>
            <a:pPr defTabSz="762000">
              <a:lnSpc>
                <a:spcPct val="101000"/>
              </a:lnSpc>
            </a:pPr>
            <a:r>
              <a:rPr lang="en-US" altLang="ko-KR" sz="2400">
                <a:solidFill>
                  <a:schemeClr val="tx1"/>
                </a:solidFill>
              </a:rPr>
              <a:t>		- 8-bit numbers -&gt; 16-bit product</a:t>
            </a:r>
          </a:p>
          <a:p>
            <a:pPr defTabSz="762000">
              <a:lnSpc>
                <a:spcPct val="91000"/>
              </a:lnSpc>
            </a:pPr>
            <a:endParaRPr lang="en-US" altLang="ko-KR" sz="2400">
              <a:solidFill>
                <a:schemeClr val="tx1"/>
              </a:solidFill>
            </a:endParaRPr>
          </a:p>
          <a:p>
            <a:pPr defTabSz="762000">
              <a:lnSpc>
                <a:spcPct val="91000"/>
              </a:lnSpc>
            </a:pPr>
            <a:r>
              <a:rPr lang="en-US" altLang="ko-KR" sz="2400">
                <a:solidFill>
                  <a:schemeClr val="tx1"/>
                </a:solidFill>
              </a:rPr>
              <a:t> </a:t>
            </a:r>
          </a:p>
        </p:txBody>
      </p:sp>
      <p:sp>
        <p:nvSpPr>
          <p:cNvPr id="29700" name="Rectangle 6"/>
          <p:cNvSpPr>
            <a:spLocks noChangeArrowheads="1"/>
          </p:cNvSpPr>
          <p:nvPr/>
        </p:nvSpPr>
        <p:spPr bwMode="auto">
          <a:xfrm>
            <a:off x="5065713" y="0"/>
            <a:ext cx="4078287" cy="268288"/>
          </a:xfrm>
          <a:prstGeom prst="rect">
            <a:avLst/>
          </a:prstGeom>
          <a:noFill/>
          <a:ln w="12700">
            <a:noFill/>
            <a:miter lim="800000"/>
            <a:headEnd/>
            <a:tailEnd/>
          </a:ln>
        </p:spPr>
        <p:txBody>
          <a:bodyPr wrap="none" lIns="63500" tIns="25400" rIns="63500" bIns="25400">
            <a:spAutoFit/>
          </a:bodyPr>
          <a:lstStyle/>
          <a:p>
            <a:pPr defTabSz="762000">
              <a:lnSpc>
                <a:spcPct val="102000"/>
              </a:lnSpc>
            </a:pPr>
            <a:r>
              <a:rPr lang="en-US" altLang="ko-KR" sz="1400" i="1">
                <a:solidFill>
                  <a:schemeClr val="tx1"/>
                </a:solidFill>
              </a:rPr>
              <a:t>Programming Arithmetic and Logic Operations</a:t>
            </a:r>
          </a:p>
        </p:txBody>
      </p:sp>
      <p:sp>
        <p:nvSpPr>
          <p:cNvPr id="29701" name="Rectangle 7"/>
          <p:cNvSpPr>
            <a:spLocks noChangeArrowheads="1"/>
          </p:cNvSpPr>
          <p:nvPr/>
        </p:nvSpPr>
        <p:spPr bwMode="auto">
          <a:xfrm>
            <a:off x="257175" y="895350"/>
            <a:ext cx="7672388" cy="422275"/>
          </a:xfrm>
          <a:prstGeom prst="rect">
            <a:avLst/>
          </a:prstGeom>
          <a:noFill/>
          <a:ln w="12700">
            <a:noFill/>
            <a:miter lim="800000"/>
            <a:headEnd/>
            <a:tailEnd/>
          </a:ln>
        </p:spPr>
        <p:txBody>
          <a:bodyPr wrap="none" lIns="90488" tIns="44450" rIns="90488" bIns="44450">
            <a:spAutoFit/>
          </a:bodyPr>
          <a:lstStyle/>
          <a:p>
            <a:pPr defTabSz="762000"/>
            <a:r>
              <a:rPr lang="en-US" altLang="ko-KR" sz="2400">
                <a:solidFill>
                  <a:schemeClr val="tx1"/>
                </a:solidFill>
              </a:rPr>
              <a:t>Implementation of Arithmetic and Logic Operations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309563"/>
            <a:ext cx="9144000" cy="415925"/>
          </a:xfrm>
          <a:noFill/>
        </p:spPr>
        <p:txBody>
          <a:bodyPr anchor="ctr"/>
          <a:lstStyle/>
          <a:p>
            <a:r>
              <a:rPr lang="en-US" altLang="ko-KR" sz="2800" smtClean="0"/>
              <a:t>FLOWCHART  OF  A  PROGRAM  - Multiplication -</a:t>
            </a:r>
          </a:p>
        </p:txBody>
      </p:sp>
      <p:sp>
        <p:nvSpPr>
          <p:cNvPr id="30723" name="Rectangle 85"/>
          <p:cNvSpPr>
            <a:spLocks noChangeArrowheads="1"/>
          </p:cNvSpPr>
          <p:nvPr/>
        </p:nvSpPr>
        <p:spPr bwMode="auto">
          <a:xfrm>
            <a:off x="4151313" y="1420813"/>
            <a:ext cx="4759325" cy="1577975"/>
          </a:xfrm>
          <a:prstGeom prst="rect">
            <a:avLst/>
          </a:prstGeom>
          <a:noFill/>
          <a:ln w="25400">
            <a:noFill/>
            <a:miter lim="800000"/>
            <a:headEnd/>
            <a:tailEnd/>
          </a:ln>
        </p:spPr>
        <p:txBody>
          <a:bodyPr lIns="90488" tIns="44450" rIns="90488" bIns="44450">
            <a:spAutoFit/>
          </a:bodyPr>
          <a:lstStyle/>
          <a:p>
            <a:pPr defTabSz="762000"/>
            <a:r>
              <a:rPr lang="en-US" altLang="ko-KR" sz="1600">
                <a:solidFill>
                  <a:srgbClr val="000000"/>
                </a:solidFill>
              </a:rPr>
              <a:t>X holds the multiplicand 4 bit (Memory Word )</a:t>
            </a:r>
          </a:p>
          <a:p>
            <a:pPr defTabSz="762000"/>
            <a:r>
              <a:rPr lang="en-US" altLang="ko-KR" sz="1600">
                <a:solidFill>
                  <a:srgbClr val="000000"/>
                </a:solidFill>
              </a:rPr>
              <a:t>Y holds the multiplier 4 bit (Memory Word)</a:t>
            </a:r>
          </a:p>
          <a:p>
            <a:pPr defTabSz="762000"/>
            <a:r>
              <a:rPr lang="en-US" altLang="ko-KR" sz="1600">
                <a:solidFill>
                  <a:srgbClr val="000000"/>
                </a:solidFill>
              </a:rPr>
              <a:t>P holds the product 8 bit (Memory Word)</a:t>
            </a:r>
          </a:p>
          <a:p>
            <a:pPr defTabSz="762000"/>
            <a:r>
              <a:rPr lang="en-US" altLang="ko-KR" sz="1600">
                <a:solidFill>
                  <a:srgbClr val="000000"/>
                </a:solidFill>
              </a:rPr>
              <a:t>CTR - Counter</a:t>
            </a:r>
          </a:p>
          <a:p>
            <a:pPr defTabSz="762000"/>
            <a:endParaRPr lang="en-US" altLang="ko-KR" sz="1600">
              <a:solidFill>
                <a:srgbClr val="000000"/>
              </a:solidFill>
            </a:endParaRPr>
          </a:p>
          <a:p>
            <a:pPr defTabSz="762000"/>
            <a:endParaRPr lang="en-US" altLang="ko-KR" sz="1600">
              <a:solidFill>
                <a:srgbClr val="000000"/>
              </a:solidFill>
            </a:endParaRPr>
          </a:p>
          <a:p>
            <a:pPr defTabSz="762000" eaLnBrk="1" hangingPunct="1"/>
            <a:endParaRPr lang="en-US" altLang="ko-KR" sz="1200">
              <a:solidFill>
                <a:srgbClr val="000000"/>
              </a:solidFill>
            </a:endParaRPr>
          </a:p>
        </p:txBody>
      </p:sp>
      <p:sp>
        <p:nvSpPr>
          <p:cNvPr id="30724" name="Rectangle 89"/>
          <p:cNvSpPr>
            <a:spLocks noChangeArrowheads="1"/>
          </p:cNvSpPr>
          <p:nvPr/>
        </p:nvSpPr>
        <p:spPr bwMode="auto">
          <a:xfrm>
            <a:off x="5457825" y="3578225"/>
            <a:ext cx="3608388" cy="474663"/>
          </a:xfrm>
          <a:prstGeom prst="rect">
            <a:avLst/>
          </a:prstGeom>
          <a:noFill/>
          <a:ln w="25400">
            <a:noFill/>
            <a:miter lim="800000"/>
            <a:headEnd/>
            <a:tailEnd/>
          </a:ln>
        </p:spPr>
        <p:txBody>
          <a:bodyPr wrap="none" lIns="90488" tIns="44450" rIns="90488" bIns="44450">
            <a:spAutoFit/>
          </a:bodyPr>
          <a:lstStyle/>
          <a:p>
            <a:pPr defTabSz="762000"/>
            <a:r>
              <a:rPr lang="en-US" altLang="ko-KR" sz="1600">
                <a:solidFill>
                  <a:srgbClr val="000000"/>
                </a:solidFill>
              </a:rPr>
              <a:t>Example with four significant digits</a:t>
            </a:r>
          </a:p>
          <a:p>
            <a:pPr defTabSz="762000" eaLnBrk="1" hangingPunct="1"/>
            <a:endParaRPr lang="en-US" altLang="ko-KR" sz="1200">
              <a:solidFill>
                <a:srgbClr val="000000"/>
              </a:solidFill>
            </a:endParaRPr>
          </a:p>
        </p:txBody>
      </p:sp>
      <p:sp>
        <p:nvSpPr>
          <p:cNvPr id="30725" name="Rectangle 91"/>
          <p:cNvSpPr>
            <a:spLocks noChangeArrowheads="1"/>
          </p:cNvSpPr>
          <p:nvPr/>
        </p:nvSpPr>
        <p:spPr bwMode="auto">
          <a:xfrm>
            <a:off x="6215063" y="4471988"/>
            <a:ext cx="2498725" cy="1800225"/>
          </a:xfrm>
          <a:prstGeom prst="rect">
            <a:avLst/>
          </a:prstGeom>
          <a:noFill/>
          <a:ln w="25400">
            <a:noFill/>
            <a:miter lim="800000"/>
            <a:headEnd/>
            <a:tailEnd/>
          </a:ln>
        </p:spPr>
        <p:txBody>
          <a:bodyPr wrap="none" lIns="90488" tIns="44450" rIns="90488" bIns="44450">
            <a:spAutoFit/>
          </a:bodyPr>
          <a:lstStyle/>
          <a:p>
            <a:pPr defTabSz="762000">
              <a:lnSpc>
                <a:spcPct val="100000"/>
              </a:lnSpc>
            </a:pPr>
            <a:r>
              <a:rPr lang="en-US" altLang="ko-KR" sz="1600">
                <a:solidFill>
                  <a:srgbClr val="000000"/>
                </a:solidFill>
              </a:rPr>
              <a:t>0000 1111              </a:t>
            </a:r>
          </a:p>
          <a:p>
            <a:pPr defTabSz="762000">
              <a:lnSpc>
                <a:spcPct val="100000"/>
              </a:lnSpc>
            </a:pPr>
            <a:r>
              <a:rPr lang="en-US" altLang="ko-KR" sz="1600">
                <a:solidFill>
                  <a:srgbClr val="000000"/>
                </a:solidFill>
              </a:rPr>
              <a:t>0000 1011       0000 0000</a:t>
            </a:r>
          </a:p>
          <a:p>
            <a:pPr defTabSz="762000">
              <a:lnSpc>
                <a:spcPct val="100000"/>
              </a:lnSpc>
            </a:pPr>
            <a:r>
              <a:rPr lang="en-US" altLang="ko-KR" sz="1600">
                <a:solidFill>
                  <a:srgbClr val="000000"/>
                </a:solidFill>
              </a:rPr>
              <a:t>0000 1111       0000 1111</a:t>
            </a:r>
          </a:p>
          <a:p>
            <a:pPr defTabSz="762000">
              <a:lnSpc>
                <a:spcPct val="100000"/>
              </a:lnSpc>
            </a:pPr>
            <a:r>
              <a:rPr lang="en-US" altLang="ko-KR" sz="1600">
                <a:solidFill>
                  <a:srgbClr val="000000"/>
                </a:solidFill>
              </a:rPr>
              <a:t>0001 1110       0010 1101</a:t>
            </a:r>
          </a:p>
          <a:p>
            <a:pPr defTabSz="762000">
              <a:lnSpc>
                <a:spcPct val="100000"/>
              </a:lnSpc>
            </a:pPr>
            <a:r>
              <a:rPr lang="en-US" altLang="ko-KR" sz="1600">
                <a:solidFill>
                  <a:srgbClr val="000000"/>
                </a:solidFill>
              </a:rPr>
              <a:t>0000 0000       0010 1101</a:t>
            </a:r>
          </a:p>
          <a:p>
            <a:pPr defTabSz="762000">
              <a:lnSpc>
                <a:spcPct val="100000"/>
              </a:lnSpc>
            </a:pPr>
            <a:r>
              <a:rPr lang="en-US" altLang="ko-KR" sz="1600">
                <a:solidFill>
                  <a:srgbClr val="000000"/>
                </a:solidFill>
              </a:rPr>
              <a:t>0111 1000       1010 0101</a:t>
            </a:r>
          </a:p>
          <a:p>
            <a:pPr defTabSz="762000">
              <a:lnSpc>
                <a:spcPct val="100000"/>
              </a:lnSpc>
            </a:pPr>
            <a:r>
              <a:rPr lang="en-US" altLang="ko-KR" sz="1600">
                <a:solidFill>
                  <a:srgbClr val="000000"/>
                </a:solidFill>
              </a:rPr>
              <a:t>1010 0101</a:t>
            </a:r>
          </a:p>
        </p:txBody>
      </p:sp>
      <p:sp>
        <p:nvSpPr>
          <p:cNvPr id="30726" name="Rectangle 102"/>
          <p:cNvSpPr>
            <a:spLocks noChangeArrowheads="1"/>
          </p:cNvSpPr>
          <p:nvPr/>
        </p:nvSpPr>
        <p:spPr bwMode="auto">
          <a:xfrm>
            <a:off x="5065713" y="0"/>
            <a:ext cx="4078287" cy="268288"/>
          </a:xfrm>
          <a:prstGeom prst="rect">
            <a:avLst/>
          </a:prstGeom>
          <a:noFill/>
          <a:ln w="12700">
            <a:noFill/>
            <a:miter lim="800000"/>
            <a:headEnd/>
            <a:tailEnd/>
          </a:ln>
        </p:spPr>
        <p:txBody>
          <a:bodyPr wrap="none" lIns="63500" tIns="25400" rIns="63500" bIns="25400">
            <a:spAutoFit/>
          </a:bodyPr>
          <a:lstStyle/>
          <a:p>
            <a:pPr defTabSz="762000">
              <a:lnSpc>
                <a:spcPct val="102000"/>
              </a:lnSpc>
            </a:pPr>
            <a:r>
              <a:rPr lang="en-US" altLang="ko-KR" sz="1400" i="1">
                <a:solidFill>
                  <a:schemeClr val="tx1"/>
                </a:solidFill>
              </a:rPr>
              <a:t>Programming Arithmetic and Logic Operations</a:t>
            </a:r>
          </a:p>
        </p:txBody>
      </p:sp>
      <p:sp useBgFill="1">
        <p:nvSpPr>
          <p:cNvPr id="30727" name="Rectangle 3"/>
          <p:cNvSpPr>
            <a:spLocks noChangeArrowheads="1"/>
          </p:cNvSpPr>
          <p:nvPr/>
        </p:nvSpPr>
        <p:spPr bwMode="auto">
          <a:xfrm>
            <a:off x="2079625" y="4840288"/>
            <a:ext cx="317500" cy="112712"/>
          </a:xfrm>
          <a:prstGeom prst="rect">
            <a:avLst/>
          </a:prstGeom>
          <a:ln w="12700">
            <a:noFill/>
            <a:miter lim="800000"/>
            <a:headEnd/>
            <a:tailEnd/>
          </a:ln>
        </p:spPr>
        <p:txBody>
          <a:bodyPr wrap="none" anchor="ctr"/>
          <a:lstStyle/>
          <a:p>
            <a:endParaRPr lang="en-US"/>
          </a:p>
        </p:txBody>
      </p:sp>
      <p:sp>
        <p:nvSpPr>
          <p:cNvPr id="30728" name="Rectangle 4"/>
          <p:cNvSpPr>
            <a:spLocks noChangeArrowheads="1"/>
          </p:cNvSpPr>
          <p:nvPr/>
        </p:nvSpPr>
        <p:spPr bwMode="auto">
          <a:xfrm>
            <a:off x="2062163" y="4810125"/>
            <a:ext cx="269875" cy="228600"/>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1200" b="0">
                <a:solidFill>
                  <a:schemeClr val="tx1"/>
                </a:solidFill>
              </a:rPr>
              <a:t>cil</a:t>
            </a:r>
          </a:p>
        </p:txBody>
      </p:sp>
      <p:sp>
        <p:nvSpPr>
          <p:cNvPr id="30729" name="Oval 5"/>
          <p:cNvSpPr>
            <a:spLocks noChangeArrowheads="1"/>
          </p:cNvSpPr>
          <p:nvPr/>
        </p:nvSpPr>
        <p:spPr bwMode="auto">
          <a:xfrm>
            <a:off x="4141788" y="6024563"/>
            <a:ext cx="776287" cy="438150"/>
          </a:xfrm>
          <a:prstGeom prst="ellipse">
            <a:avLst/>
          </a:prstGeom>
          <a:solidFill>
            <a:srgbClr val="FFFFFF"/>
          </a:solidFill>
          <a:ln w="25400">
            <a:solidFill>
              <a:srgbClr val="000000"/>
            </a:solidFill>
            <a:round/>
            <a:headEnd/>
            <a:tailEnd/>
          </a:ln>
        </p:spPr>
        <p:txBody>
          <a:bodyPr wrap="none" anchor="ctr"/>
          <a:lstStyle/>
          <a:p>
            <a:endParaRPr lang="en-US"/>
          </a:p>
        </p:txBody>
      </p:sp>
      <p:sp>
        <p:nvSpPr>
          <p:cNvPr id="30730" name="Rectangle 6"/>
          <p:cNvSpPr>
            <a:spLocks noChangeArrowheads="1"/>
          </p:cNvSpPr>
          <p:nvPr/>
        </p:nvSpPr>
        <p:spPr bwMode="auto">
          <a:xfrm>
            <a:off x="1957388" y="1914525"/>
            <a:ext cx="995362" cy="16827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31" name="Rectangle 7"/>
          <p:cNvSpPr>
            <a:spLocks noChangeArrowheads="1"/>
          </p:cNvSpPr>
          <p:nvPr/>
        </p:nvSpPr>
        <p:spPr bwMode="auto">
          <a:xfrm>
            <a:off x="1957388" y="1506538"/>
            <a:ext cx="950912" cy="166687"/>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32" name="Rectangle 8"/>
          <p:cNvSpPr>
            <a:spLocks noChangeArrowheads="1"/>
          </p:cNvSpPr>
          <p:nvPr/>
        </p:nvSpPr>
        <p:spPr bwMode="auto">
          <a:xfrm>
            <a:off x="1957388" y="874713"/>
            <a:ext cx="1057275" cy="325437"/>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33" name="Rectangle 9"/>
          <p:cNvSpPr>
            <a:spLocks noChangeArrowheads="1"/>
          </p:cNvSpPr>
          <p:nvPr/>
        </p:nvSpPr>
        <p:spPr bwMode="auto">
          <a:xfrm>
            <a:off x="1970088" y="844550"/>
            <a:ext cx="908050" cy="4191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CTR </a:t>
            </a:r>
            <a:r>
              <a:rPr lang="en-US" altLang="ko-KR" sz="1200">
                <a:solidFill>
                  <a:srgbClr val="000000"/>
                </a:solidFill>
                <a:sym typeface="Symbol" pitchFamily="18" charset="2"/>
              </a:rPr>
              <a:t></a:t>
            </a:r>
            <a:r>
              <a:rPr lang="en-US" altLang="ko-KR" sz="1200">
                <a:solidFill>
                  <a:srgbClr val="000000"/>
                </a:solidFill>
              </a:rPr>
              <a:t> - 8</a:t>
            </a:r>
          </a:p>
          <a:p>
            <a:pPr defTabSz="762000" latinLnBrk="1"/>
            <a:endParaRPr lang="en-US" altLang="ko-KR" sz="1200">
              <a:solidFill>
                <a:srgbClr val="000000"/>
              </a:solidFill>
            </a:endParaRPr>
          </a:p>
        </p:txBody>
      </p:sp>
      <p:sp>
        <p:nvSpPr>
          <p:cNvPr id="30734" name="Rectangle 10"/>
          <p:cNvSpPr>
            <a:spLocks noChangeArrowheads="1"/>
          </p:cNvSpPr>
          <p:nvPr/>
        </p:nvSpPr>
        <p:spPr bwMode="auto">
          <a:xfrm>
            <a:off x="2128838" y="1004888"/>
            <a:ext cx="60325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P </a:t>
            </a:r>
            <a:r>
              <a:rPr lang="en-US" altLang="ko-KR" sz="1200">
                <a:solidFill>
                  <a:srgbClr val="000000"/>
                </a:solidFill>
                <a:sym typeface="Symbol" pitchFamily="18" charset="2"/>
              </a:rPr>
              <a:t></a:t>
            </a:r>
            <a:r>
              <a:rPr lang="en-US" altLang="ko-KR" sz="1200">
                <a:solidFill>
                  <a:srgbClr val="000000"/>
                </a:solidFill>
              </a:rPr>
              <a:t> 0</a:t>
            </a:r>
          </a:p>
        </p:txBody>
      </p:sp>
      <p:sp>
        <p:nvSpPr>
          <p:cNvPr id="30735" name="Rectangle 11"/>
          <p:cNvSpPr>
            <a:spLocks noChangeArrowheads="1"/>
          </p:cNvSpPr>
          <p:nvPr/>
        </p:nvSpPr>
        <p:spPr bwMode="auto">
          <a:xfrm>
            <a:off x="2101850" y="1465263"/>
            <a:ext cx="60325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E </a:t>
            </a:r>
            <a:r>
              <a:rPr lang="en-US" altLang="ko-KR" sz="1200">
                <a:solidFill>
                  <a:srgbClr val="000000"/>
                </a:solidFill>
                <a:sym typeface="Symbol" pitchFamily="18" charset="2"/>
              </a:rPr>
              <a:t></a:t>
            </a:r>
            <a:r>
              <a:rPr lang="en-US" altLang="ko-KR" sz="1200">
                <a:solidFill>
                  <a:srgbClr val="000000"/>
                </a:solidFill>
              </a:rPr>
              <a:t> 0</a:t>
            </a:r>
          </a:p>
        </p:txBody>
      </p:sp>
      <p:sp>
        <p:nvSpPr>
          <p:cNvPr id="30736" name="Arc 12"/>
          <p:cNvSpPr>
            <a:spLocks/>
          </p:cNvSpPr>
          <p:nvPr/>
        </p:nvSpPr>
        <p:spPr bwMode="auto">
          <a:xfrm>
            <a:off x="2374900" y="1395413"/>
            <a:ext cx="133350" cy="96837"/>
          </a:xfrm>
          <a:custGeom>
            <a:avLst/>
            <a:gdLst>
              <a:gd name="T0" fmla="*/ 0 w 17255"/>
              <a:gd name="T1" fmla="*/ 15021247 h 21600"/>
              <a:gd name="T2" fmla="*/ 2147483647 w 17255"/>
              <a:gd name="T3" fmla="*/ 14176927 h 21600"/>
              <a:gd name="T4" fmla="*/ 1863280506 w 17255"/>
              <a:gd name="T5" fmla="*/ 17537941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37" name="Line 13"/>
          <p:cNvSpPr>
            <a:spLocks noChangeShapeType="1"/>
          </p:cNvSpPr>
          <p:nvPr/>
        </p:nvSpPr>
        <p:spPr bwMode="auto">
          <a:xfrm>
            <a:off x="2441575" y="1206500"/>
            <a:ext cx="0" cy="207963"/>
          </a:xfrm>
          <a:prstGeom prst="line">
            <a:avLst/>
          </a:prstGeom>
          <a:noFill/>
          <a:ln w="25400">
            <a:solidFill>
              <a:srgbClr val="000000"/>
            </a:solidFill>
            <a:round/>
            <a:headEnd/>
            <a:tailEnd/>
          </a:ln>
        </p:spPr>
        <p:txBody>
          <a:bodyPr wrap="none" anchor="ctr"/>
          <a:lstStyle/>
          <a:p>
            <a:endParaRPr lang="en-IN"/>
          </a:p>
        </p:txBody>
      </p:sp>
      <p:sp>
        <p:nvSpPr>
          <p:cNvPr id="30738" name="Rectangle 14"/>
          <p:cNvSpPr>
            <a:spLocks noChangeArrowheads="1"/>
          </p:cNvSpPr>
          <p:nvPr/>
        </p:nvSpPr>
        <p:spPr bwMode="auto">
          <a:xfrm>
            <a:off x="2092325" y="1884363"/>
            <a:ext cx="73818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AC </a:t>
            </a:r>
            <a:r>
              <a:rPr lang="en-US" altLang="ko-KR" sz="1200">
                <a:solidFill>
                  <a:srgbClr val="000000"/>
                </a:solidFill>
                <a:sym typeface="Symbol" pitchFamily="18" charset="2"/>
              </a:rPr>
              <a:t></a:t>
            </a:r>
            <a:r>
              <a:rPr lang="en-US" altLang="ko-KR" sz="1200">
                <a:solidFill>
                  <a:srgbClr val="000000"/>
                </a:solidFill>
              </a:rPr>
              <a:t> Y</a:t>
            </a:r>
          </a:p>
        </p:txBody>
      </p:sp>
      <p:sp>
        <p:nvSpPr>
          <p:cNvPr id="30739" name="Arc 15"/>
          <p:cNvSpPr>
            <a:spLocks/>
          </p:cNvSpPr>
          <p:nvPr/>
        </p:nvSpPr>
        <p:spPr bwMode="auto">
          <a:xfrm>
            <a:off x="2374900" y="1803400"/>
            <a:ext cx="133350" cy="96838"/>
          </a:xfrm>
          <a:custGeom>
            <a:avLst/>
            <a:gdLst>
              <a:gd name="T0" fmla="*/ 0 w 17255"/>
              <a:gd name="T1" fmla="*/ 15021904 h 21600"/>
              <a:gd name="T2" fmla="*/ 2147483647 w 17255"/>
              <a:gd name="T3" fmla="*/ 14177925 h 21600"/>
              <a:gd name="T4" fmla="*/ 1863280506 w 17255"/>
              <a:gd name="T5" fmla="*/ 175390268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40" name="Line 16"/>
          <p:cNvSpPr>
            <a:spLocks noChangeShapeType="1"/>
          </p:cNvSpPr>
          <p:nvPr/>
        </p:nvSpPr>
        <p:spPr bwMode="auto">
          <a:xfrm>
            <a:off x="2441575" y="1679575"/>
            <a:ext cx="0" cy="131763"/>
          </a:xfrm>
          <a:prstGeom prst="line">
            <a:avLst/>
          </a:prstGeom>
          <a:noFill/>
          <a:ln w="25400">
            <a:solidFill>
              <a:srgbClr val="000000"/>
            </a:solidFill>
            <a:round/>
            <a:headEnd/>
            <a:tailEnd/>
          </a:ln>
        </p:spPr>
        <p:txBody>
          <a:bodyPr wrap="none" anchor="ctr"/>
          <a:lstStyle/>
          <a:p>
            <a:endParaRPr lang="en-IN"/>
          </a:p>
        </p:txBody>
      </p:sp>
      <p:sp>
        <p:nvSpPr>
          <p:cNvPr id="30741" name="Rectangle 17"/>
          <p:cNvSpPr>
            <a:spLocks noChangeArrowheads="1"/>
          </p:cNvSpPr>
          <p:nvPr/>
        </p:nvSpPr>
        <p:spPr bwMode="auto">
          <a:xfrm>
            <a:off x="1957388" y="2322513"/>
            <a:ext cx="995362" cy="166687"/>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42" name="Arc 18"/>
          <p:cNvSpPr>
            <a:spLocks/>
          </p:cNvSpPr>
          <p:nvPr/>
        </p:nvSpPr>
        <p:spPr bwMode="auto">
          <a:xfrm>
            <a:off x="2374900" y="2211388"/>
            <a:ext cx="133350" cy="95250"/>
          </a:xfrm>
          <a:custGeom>
            <a:avLst/>
            <a:gdLst>
              <a:gd name="T0" fmla="*/ 0 w 17255"/>
              <a:gd name="T1" fmla="*/ 13603358 h 21600"/>
              <a:gd name="T2" fmla="*/ 2147483647 w 17255"/>
              <a:gd name="T3" fmla="*/ 12837627 h 21600"/>
              <a:gd name="T4" fmla="*/ 1863280506 w 17255"/>
              <a:gd name="T5" fmla="*/ 15882564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43" name="Line 19"/>
          <p:cNvSpPr>
            <a:spLocks noChangeShapeType="1"/>
          </p:cNvSpPr>
          <p:nvPr/>
        </p:nvSpPr>
        <p:spPr bwMode="auto">
          <a:xfrm>
            <a:off x="2441575" y="2087563"/>
            <a:ext cx="0" cy="133350"/>
          </a:xfrm>
          <a:prstGeom prst="line">
            <a:avLst/>
          </a:prstGeom>
          <a:noFill/>
          <a:ln w="25400">
            <a:solidFill>
              <a:srgbClr val="000000"/>
            </a:solidFill>
            <a:round/>
            <a:headEnd/>
            <a:tailEnd/>
          </a:ln>
        </p:spPr>
        <p:txBody>
          <a:bodyPr wrap="none" anchor="ctr"/>
          <a:lstStyle/>
          <a:p>
            <a:endParaRPr lang="en-IN"/>
          </a:p>
        </p:txBody>
      </p:sp>
      <p:sp>
        <p:nvSpPr>
          <p:cNvPr id="30744" name="Rectangle 20"/>
          <p:cNvSpPr>
            <a:spLocks noChangeArrowheads="1"/>
          </p:cNvSpPr>
          <p:nvPr/>
        </p:nvSpPr>
        <p:spPr bwMode="auto">
          <a:xfrm>
            <a:off x="1957388" y="2719388"/>
            <a:ext cx="1003300" cy="173037"/>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45" name="Rectangle 21"/>
          <p:cNvSpPr>
            <a:spLocks noChangeArrowheads="1"/>
          </p:cNvSpPr>
          <p:nvPr/>
        </p:nvSpPr>
        <p:spPr bwMode="auto">
          <a:xfrm>
            <a:off x="2082800" y="2689225"/>
            <a:ext cx="73818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Y </a:t>
            </a:r>
            <a:r>
              <a:rPr lang="en-US" altLang="ko-KR" sz="1200">
                <a:solidFill>
                  <a:srgbClr val="000000"/>
                </a:solidFill>
                <a:sym typeface="Symbol" pitchFamily="18" charset="2"/>
              </a:rPr>
              <a:t></a:t>
            </a:r>
            <a:r>
              <a:rPr lang="en-US" altLang="ko-KR" sz="1200">
                <a:solidFill>
                  <a:srgbClr val="000000"/>
                </a:solidFill>
              </a:rPr>
              <a:t> AC</a:t>
            </a:r>
          </a:p>
        </p:txBody>
      </p:sp>
      <p:sp>
        <p:nvSpPr>
          <p:cNvPr id="30746" name="Arc 22"/>
          <p:cNvSpPr>
            <a:spLocks/>
          </p:cNvSpPr>
          <p:nvPr/>
        </p:nvSpPr>
        <p:spPr bwMode="auto">
          <a:xfrm>
            <a:off x="2374900" y="2609850"/>
            <a:ext cx="133350" cy="95250"/>
          </a:xfrm>
          <a:custGeom>
            <a:avLst/>
            <a:gdLst>
              <a:gd name="T0" fmla="*/ 0 w 17255"/>
              <a:gd name="T1" fmla="*/ 13603358 h 21600"/>
              <a:gd name="T2" fmla="*/ 2147483647 w 17255"/>
              <a:gd name="T3" fmla="*/ 12837627 h 21600"/>
              <a:gd name="T4" fmla="*/ 1863280506 w 17255"/>
              <a:gd name="T5" fmla="*/ 15882564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47" name="Line 23"/>
          <p:cNvSpPr>
            <a:spLocks noChangeShapeType="1"/>
          </p:cNvSpPr>
          <p:nvPr/>
        </p:nvSpPr>
        <p:spPr bwMode="auto">
          <a:xfrm>
            <a:off x="2441575" y="2495550"/>
            <a:ext cx="0" cy="122238"/>
          </a:xfrm>
          <a:prstGeom prst="line">
            <a:avLst/>
          </a:prstGeom>
          <a:noFill/>
          <a:ln w="25400">
            <a:solidFill>
              <a:srgbClr val="000000"/>
            </a:solidFill>
            <a:round/>
            <a:headEnd/>
            <a:tailEnd/>
          </a:ln>
        </p:spPr>
        <p:txBody>
          <a:bodyPr wrap="none" anchor="ctr"/>
          <a:lstStyle/>
          <a:p>
            <a:endParaRPr lang="en-IN"/>
          </a:p>
        </p:txBody>
      </p:sp>
      <p:sp>
        <p:nvSpPr>
          <p:cNvPr id="30748" name="Rectangle 24"/>
          <p:cNvSpPr>
            <a:spLocks noChangeArrowheads="1"/>
          </p:cNvSpPr>
          <p:nvPr/>
        </p:nvSpPr>
        <p:spPr bwMode="auto">
          <a:xfrm>
            <a:off x="2063750" y="2290763"/>
            <a:ext cx="73025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cir EAC</a:t>
            </a:r>
          </a:p>
        </p:txBody>
      </p:sp>
      <p:sp>
        <p:nvSpPr>
          <p:cNvPr id="30749" name="Arc 25"/>
          <p:cNvSpPr>
            <a:spLocks/>
          </p:cNvSpPr>
          <p:nvPr/>
        </p:nvSpPr>
        <p:spPr bwMode="auto">
          <a:xfrm>
            <a:off x="2374900" y="3016250"/>
            <a:ext cx="133350" cy="96838"/>
          </a:xfrm>
          <a:custGeom>
            <a:avLst/>
            <a:gdLst>
              <a:gd name="T0" fmla="*/ 0 w 17255"/>
              <a:gd name="T1" fmla="*/ 15021904 h 21600"/>
              <a:gd name="T2" fmla="*/ 2147483647 w 17255"/>
              <a:gd name="T3" fmla="*/ 14177925 h 21600"/>
              <a:gd name="T4" fmla="*/ 1863280506 w 17255"/>
              <a:gd name="T5" fmla="*/ 175390268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50" name="Line 26"/>
          <p:cNvSpPr>
            <a:spLocks noChangeShapeType="1"/>
          </p:cNvSpPr>
          <p:nvPr/>
        </p:nvSpPr>
        <p:spPr bwMode="auto">
          <a:xfrm>
            <a:off x="2441575" y="2892425"/>
            <a:ext cx="0" cy="133350"/>
          </a:xfrm>
          <a:prstGeom prst="line">
            <a:avLst/>
          </a:prstGeom>
          <a:noFill/>
          <a:ln w="25400">
            <a:solidFill>
              <a:srgbClr val="000000"/>
            </a:solidFill>
            <a:round/>
            <a:headEnd/>
            <a:tailEnd/>
          </a:ln>
        </p:spPr>
        <p:txBody>
          <a:bodyPr wrap="none" anchor="ctr"/>
          <a:lstStyle/>
          <a:p>
            <a:endParaRPr lang="en-IN"/>
          </a:p>
        </p:txBody>
      </p:sp>
      <p:grpSp>
        <p:nvGrpSpPr>
          <p:cNvPr id="30751" name="Group 31"/>
          <p:cNvGrpSpPr>
            <a:grpSpLocks/>
          </p:cNvGrpSpPr>
          <p:nvPr/>
        </p:nvGrpSpPr>
        <p:grpSpPr bwMode="auto">
          <a:xfrm>
            <a:off x="2009775" y="3128963"/>
            <a:ext cx="863600" cy="447675"/>
            <a:chOff x="1160" y="3040"/>
            <a:chExt cx="392" cy="352"/>
          </a:xfrm>
        </p:grpSpPr>
        <p:sp>
          <p:nvSpPr>
            <p:cNvPr id="30810" name="Line 27"/>
            <p:cNvSpPr>
              <a:spLocks noChangeShapeType="1"/>
            </p:cNvSpPr>
            <p:nvPr/>
          </p:nvSpPr>
          <p:spPr bwMode="auto">
            <a:xfrm flipH="1">
              <a:off x="1160" y="3040"/>
              <a:ext cx="208" cy="176"/>
            </a:xfrm>
            <a:prstGeom prst="line">
              <a:avLst/>
            </a:prstGeom>
            <a:noFill/>
            <a:ln w="25400">
              <a:solidFill>
                <a:srgbClr val="000000"/>
              </a:solidFill>
              <a:round/>
              <a:headEnd/>
              <a:tailEnd/>
            </a:ln>
          </p:spPr>
          <p:txBody>
            <a:bodyPr wrap="none" anchor="ctr"/>
            <a:lstStyle/>
            <a:p>
              <a:endParaRPr lang="en-IN"/>
            </a:p>
          </p:txBody>
        </p:sp>
        <p:sp>
          <p:nvSpPr>
            <p:cNvPr id="30811" name="Line 28"/>
            <p:cNvSpPr>
              <a:spLocks noChangeShapeType="1"/>
            </p:cNvSpPr>
            <p:nvPr/>
          </p:nvSpPr>
          <p:spPr bwMode="auto">
            <a:xfrm flipH="1">
              <a:off x="1344" y="3224"/>
              <a:ext cx="208" cy="168"/>
            </a:xfrm>
            <a:prstGeom prst="line">
              <a:avLst/>
            </a:prstGeom>
            <a:noFill/>
            <a:ln w="25400">
              <a:solidFill>
                <a:srgbClr val="000000"/>
              </a:solidFill>
              <a:round/>
              <a:headEnd/>
              <a:tailEnd/>
            </a:ln>
          </p:spPr>
          <p:txBody>
            <a:bodyPr wrap="none" anchor="ctr"/>
            <a:lstStyle/>
            <a:p>
              <a:endParaRPr lang="en-IN"/>
            </a:p>
          </p:txBody>
        </p:sp>
        <p:sp>
          <p:nvSpPr>
            <p:cNvPr id="30812" name="Line 29"/>
            <p:cNvSpPr>
              <a:spLocks noChangeShapeType="1"/>
            </p:cNvSpPr>
            <p:nvPr/>
          </p:nvSpPr>
          <p:spPr bwMode="auto">
            <a:xfrm>
              <a:off x="1176" y="3224"/>
              <a:ext cx="176" cy="168"/>
            </a:xfrm>
            <a:prstGeom prst="line">
              <a:avLst/>
            </a:prstGeom>
            <a:noFill/>
            <a:ln w="25400">
              <a:solidFill>
                <a:srgbClr val="000000"/>
              </a:solidFill>
              <a:round/>
              <a:headEnd/>
              <a:tailEnd/>
            </a:ln>
          </p:spPr>
          <p:txBody>
            <a:bodyPr wrap="none" anchor="ctr"/>
            <a:lstStyle/>
            <a:p>
              <a:endParaRPr lang="en-IN"/>
            </a:p>
          </p:txBody>
        </p:sp>
        <p:sp>
          <p:nvSpPr>
            <p:cNvPr id="30813" name="Line 30"/>
            <p:cNvSpPr>
              <a:spLocks noChangeShapeType="1"/>
            </p:cNvSpPr>
            <p:nvPr/>
          </p:nvSpPr>
          <p:spPr bwMode="auto">
            <a:xfrm>
              <a:off x="1360" y="3040"/>
              <a:ext cx="176" cy="176"/>
            </a:xfrm>
            <a:prstGeom prst="line">
              <a:avLst/>
            </a:prstGeom>
            <a:noFill/>
            <a:ln w="25400">
              <a:solidFill>
                <a:srgbClr val="000000"/>
              </a:solidFill>
              <a:round/>
              <a:headEnd/>
              <a:tailEnd/>
            </a:ln>
          </p:spPr>
          <p:txBody>
            <a:bodyPr wrap="none" anchor="ctr"/>
            <a:lstStyle/>
            <a:p>
              <a:endParaRPr lang="en-IN"/>
            </a:p>
          </p:txBody>
        </p:sp>
      </p:grpSp>
      <p:sp>
        <p:nvSpPr>
          <p:cNvPr id="30752" name="Rectangle 32"/>
          <p:cNvSpPr>
            <a:spLocks noChangeArrowheads="1"/>
          </p:cNvSpPr>
          <p:nvPr/>
        </p:nvSpPr>
        <p:spPr bwMode="auto">
          <a:xfrm>
            <a:off x="2276475" y="3238500"/>
            <a:ext cx="282575"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E</a:t>
            </a:r>
          </a:p>
        </p:txBody>
      </p:sp>
      <p:sp>
        <p:nvSpPr>
          <p:cNvPr id="30753" name="Rectangle 33"/>
          <p:cNvSpPr>
            <a:spLocks noChangeArrowheads="1"/>
          </p:cNvSpPr>
          <p:nvPr/>
        </p:nvSpPr>
        <p:spPr bwMode="auto">
          <a:xfrm>
            <a:off x="2943225" y="3535363"/>
            <a:ext cx="1120775" cy="169862"/>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54" name="Rectangle 34"/>
          <p:cNvSpPr>
            <a:spLocks noChangeArrowheads="1"/>
          </p:cNvSpPr>
          <p:nvPr/>
        </p:nvSpPr>
        <p:spPr bwMode="auto">
          <a:xfrm>
            <a:off x="2990850" y="3495675"/>
            <a:ext cx="89693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P </a:t>
            </a:r>
            <a:r>
              <a:rPr lang="en-US" altLang="ko-KR" sz="1200">
                <a:solidFill>
                  <a:srgbClr val="000000"/>
                </a:solidFill>
                <a:sym typeface="Symbol" pitchFamily="18" charset="2"/>
              </a:rPr>
              <a:t></a:t>
            </a:r>
            <a:r>
              <a:rPr lang="en-US" altLang="ko-KR" sz="1200">
                <a:solidFill>
                  <a:srgbClr val="000000"/>
                </a:solidFill>
              </a:rPr>
              <a:t> P + X</a:t>
            </a:r>
          </a:p>
        </p:txBody>
      </p:sp>
      <p:sp>
        <p:nvSpPr>
          <p:cNvPr id="30755" name="Line 35"/>
          <p:cNvSpPr>
            <a:spLocks noChangeShapeType="1"/>
          </p:cNvSpPr>
          <p:nvPr/>
        </p:nvSpPr>
        <p:spPr bwMode="auto">
          <a:xfrm>
            <a:off x="2855913" y="3357563"/>
            <a:ext cx="581025" cy="0"/>
          </a:xfrm>
          <a:prstGeom prst="line">
            <a:avLst/>
          </a:prstGeom>
          <a:noFill/>
          <a:ln w="25400">
            <a:solidFill>
              <a:srgbClr val="000000"/>
            </a:solidFill>
            <a:round/>
            <a:headEnd/>
            <a:tailEnd/>
          </a:ln>
        </p:spPr>
        <p:txBody>
          <a:bodyPr wrap="none" anchor="ctr"/>
          <a:lstStyle/>
          <a:p>
            <a:endParaRPr lang="en-IN"/>
          </a:p>
        </p:txBody>
      </p:sp>
      <p:sp>
        <p:nvSpPr>
          <p:cNvPr id="30756" name="Line 36"/>
          <p:cNvSpPr>
            <a:spLocks noChangeShapeType="1"/>
          </p:cNvSpPr>
          <p:nvPr/>
        </p:nvSpPr>
        <p:spPr bwMode="auto">
          <a:xfrm>
            <a:off x="1446213" y="3357563"/>
            <a:ext cx="563562" cy="0"/>
          </a:xfrm>
          <a:prstGeom prst="line">
            <a:avLst/>
          </a:prstGeom>
          <a:noFill/>
          <a:ln w="25400">
            <a:solidFill>
              <a:srgbClr val="000000"/>
            </a:solidFill>
            <a:round/>
            <a:headEnd/>
            <a:tailEnd/>
          </a:ln>
        </p:spPr>
        <p:txBody>
          <a:bodyPr wrap="none" anchor="ctr"/>
          <a:lstStyle/>
          <a:p>
            <a:endParaRPr lang="en-IN"/>
          </a:p>
        </p:txBody>
      </p:sp>
      <p:sp>
        <p:nvSpPr>
          <p:cNvPr id="30757" name="Line 37"/>
          <p:cNvSpPr>
            <a:spLocks noChangeShapeType="1"/>
          </p:cNvSpPr>
          <p:nvPr/>
        </p:nvSpPr>
        <p:spPr bwMode="auto">
          <a:xfrm flipH="1">
            <a:off x="1454150" y="3351213"/>
            <a:ext cx="0" cy="877887"/>
          </a:xfrm>
          <a:prstGeom prst="line">
            <a:avLst/>
          </a:prstGeom>
          <a:noFill/>
          <a:ln w="25400">
            <a:solidFill>
              <a:srgbClr val="000000"/>
            </a:solidFill>
            <a:round/>
            <a:headEnd/>
            <a:tailEnd/>
          </a:ln>
        </p:spPr>
        <p:txBody>
          <a:bodyPr wrap="none" anchor="ctr"/>
          <a:lstStyle/>
          <a:p>
            <a:endParaRPr lang="en-IN"/>
          </a:p>
        </p:txBody>
      </p:sp>
      <p:sp>
        <p:nvSpPr>
          <p:cNvPr id="30758" name="Arc 38"/>
          <p:cNvSpPr>
            <a:spLocks/>
          </p:cNvSpPr>
          <p:nvPr/>
        </p:nvSpPr>
        <p:spPr bwMode="auto">
          <a:xfrm>
            <a:off x="3379788" y="3424238"/>
            <a:ext cx="134937" cy="98425"/>
          </a:xfrm>
          <a:custGeom>
            <a:avLst/>
            <a:gdLst>
              <a:gd name="T0" fmla="*/ 0 w 17255"/>
              <a:gd name="T1" fmla="*/ 16560925 h 21600"/>
              <a:gd name="T2" fmla="*/ 2147483647 w 17255"/>
              <a:gd name="T3" fmla="*/ 15629734 h 21600"/>
              <a:gd name="T4" fmla="*/ 2000340029 w 17255"/>
              <a:gd name="T5" fmla="*/ 193358321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59" name="Line 39"/>
          <p:cNvSpPr>
            <a:spLocks noChangeShapeType="1"/>
          </p:cNvSpPr>
          <p:nvPr/>
        </p:nvSpPr>
        <p:spPr bwMode="auto">
          <a:xfrm>
            <a:off x="3446463" y="3362325"/>
            <a:ext cx="0" cy="71438"/>
          </a:xfrm>
          <a:prstGeom prst="line">
            <a:avLst/>
          </a:prstGeom>
          <a:noFill/>
          <a:ln w="25400">
            <a:solidFill>
              <a:srgbClr val="000000"/>
            </a:solidFill>
            <a:round/>
            <a:headEnd/>
            <a:tailEnd/>
          </a:ln>
        </p:spPr>
        <p:txBody>
          <a:bodyPr wrap="none" anchor="ctr"/>
          <a:lstStyle/>
          <a:p>
            <a:endParaRPr lang="en-IN"/>
          </a:p>
        </p:txBody>
      </p:sp>
      <p:sp>
        <p:nvSpPr>
          <p:cNvPr id="30760" name="Rectangle 40"/>
          <p:cNvSpPr>
            <a:spLocks noChangeArrowheads="1"/>
          </p:cNvSpPr>
          <p:nvPr/>
        </p:nvSpPr>
        <p:spPr bwMode="auto">
          <a:xfrm>
            <a:off x="2943225" y="3881438"/>
            <a:ext cx="1103313" cy="17462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61" name="Rectangle 41"/>
          <p:cNvSpPr>
            <a:spLocks noChangeArrowheads="1"/>
          </p:cNvSpPr>
          <p:nvPr/>
        </p:nvSpPr>
        <p:spPr bwMode="auto">
          <a:xfrm>
            <a:off x="3105150" y="3851275"/>
            <a:ext cx="60325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E </a:t>
            </a:r>
            <a:r>
              <a:rPr lang="en-US" altLang="ko-KR" sz="1200">
                <a:solidFill>
                  <a:srgbClr val="000000"/>
                </a:solidFill>
                <a:sym typeface="Symbol" pitchFamily="18" charset="2"/>
              </a:rPr>
              <a:t></a:t>
            </a:r>
            <a:r>
              <a:rPr lang="en-US" altLang="ko-KR" sz="1200">
                <a:solidFill>
                  <a:srgbClr val="000000"/>
                </a:solidFill>
              </a:rPr>
              <a:t> 0</a:t>
            </a:r>
          </a:p>
        </p:txBody>
      </p:sp>
      <p:sp>
        <p:nvSpPr>
          <p:cNvPr id="30762" name="Arc 42"/>
          <p:cNvSpPr>
            <a:spLocks/>
          </p:cNvSpPr>
          <p:nvPr/>
        </p:nvSpPr>
        <p:spPr bwMode="auto">
          <a:xfrm>
            <a:off x="3379788" y="3770313"/>
            <a:ext cx="134937" cy="98425"/>
          </a:xfrm>
          <a:custGeom>
            <a:avLst/>
            <a:gdLst>
              <a:gd name="T0" fmla="*/ 0 w 17255"/>
              <a:gd name="T1" fmla="*/ 16560925 h 21600"/>
              <a:gd name="T2" fmla="*/ 2147483647 w 17255"/>
              <a:gd name="T3" fmla="*/ 15629734 h 21600"/>
              <a:gd name="T4" fmla="*/ 2000340029 w 17255"/>
              <a:gd name="T5" fmla="*/ 193358321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63" name="Line 43"/>
          <p:cNvSpPr>
            <a:spLocks noChangeShapeType="1"/>
          </p:cNvSpPr>
          <p:nvPr/>
        </p:nvSpPr>
        <p:spPr bwMode="auto">
          <a:xfrm>
            <a:off x="3446463" y="3708400"/>
            <a:ext cx="0" cy="71438"/>
          </a:xfrm>
          <a:prstGeom prst="line">
            <a:avLst/>
          </a:prstGeom>
          <a:noFill/>
          <a:ln w="25400">
            <a:solidFill>
              <a:srgbClr val="000000"/>
            </a:solidFill>
            <a:round/>
            <a:headEnd/>
            <a:tailEnd/>
          </a:ln>
        </p:spPr>
        <p:txBody>
          <a:bodyPr wrap="none" anchor="ctr"/>
          <a:lstStyle/>
          <a:p>
            <a:endParaRPr lang="en-IN"/>
          </a:p>
        </p:txBody>
      </p:sp>
      <p:sp>
        <p:nvSpPr>
          <p:cNvPr id="30764" name="Line 44"/>
          <p:cNvSpPr>
            <a:spLocks noChangeShapeType="1"/>
          </p:cNvSpPr>
          <p:nvPr/>
        </p:nvSpPr>
        <p:spPr bwMode="auto">
          <a:xfrm>
            <a:off x="3446463" y="4056063"/>
            <a:ext cx="0" cy="161925"/>
          </a:xfrm>
          <a:prstGeom prst="line">
            <a:avLst/>
          </a:prstGeom>
          <a:noFill/>
          <a:ln w="25400">
            <a:solidFill>
              <a:srgbClr val="000000"/>
            </a:solidFill>
            <a:round/>
            <a:headEnd/>
            <a:tailEnd/>
          </a:ln>
        </p:spPr>
        <p:txBody>
          <a:bodyPr wrap="none" anchor="ctr"/>
          <a:lstStyle/>
          <a:p>
            <a:endParaRPr lang="en-IN"/>
          </a:p>
        </p:txBody>
      </p:sp>
      <p:sp>
        <p:nvSpPr>
          <p:cNvPr id="30765" name="Line 45"/>
          <p:cNvSpPr>
            <a:spLocks noChangeShapeType="1"/>
          </p:cNvSpPr>
          <p:nvPr/>
        </p:nvSpPr>
        <p:spPr bwMode="auto">
          <a:xfrm>
            <a:off x="2627313" y="4224338"/>
            <a:ext cx="819150" cy="0"/>
          </a:xfrm>
          <a:prstGeom prst="line">
            <a:avLst/>
          </a:prstGeom>
          <a:noFill/>
          <a:ln w="25400">
            <a:solidFill>
              <a:srgbClr val="000000"/>
            </a:solidFill>
            <a:round/>
            <a:headEnd/>
            <a:tailEnd/>
          </a:ln>
        </p:spPr>
        <p:txBody>
          <a:bodyPr wrap="none" anchor="ctr"/>
          <a:lstStyle/>
          <a:p>
            <a:endParaRPr lang="en-IN"/>
          </a:p>
        </p:txBody>
      </p:sp>
      <p:sp>
        <p:nvSpPr>
          <p:cNvPr id="30766" name="Line 46"/>
          <p:cNvSpPr>
            <a:spLocks noChangeShapeType="1"/>
          </p:cNvSpPr>
          <p:nvPr/>
        </p:nvSpPr>
        <p:spPr bwMode="auto">
          <a:xfrm>
            <a:off x="1446213" y="4224338"/>
            <a:ext cx="809625" cy="0"/>
          </a:xfrm>
          <a:prstGeom prst="line">
            <a:avLst/>
          </a:prstGeom>
          <a:noFill/>
          <a:ln w="25400">
            <a:solidFill>
              <a:srgbClr val="000000"/>
            </a:solidFill>
            <a:round/>
            <a:headEnd/>
            <a:tailEnd/>
          </a:ln>
        </p:spPr>
        <p:txBody>
          <a:bodyPr wrap="none" anchor="ctr"/>
          <a:lstStyle/>
          <a:p>
            <a:endParaRPr lang="en-IN"/>
          </a:p>
        </p:txBody>
      </p:sp>
      <p:sp>
        <p:nvSpPr>
          <p:cNvPr id="30767" name="Arc 47"/>
          <p:cNvSpPr>
            <a:spLocks/>
          </p:cNvSpPr>
          <p:nvPr/>
        </p:nvSpPr>
        <p:spPr bwMode="auto">
          <a:xfrm>
            <a:off x="2568575" y="4292600"/>
            <a:ext cx="134938" cy="95250"/>
          </a:xfrm>
          <a:custGeom>
            <a:avLst/>
            <a:gdLst>
              <a:gd name="T0" fmla="*/ 0 w 17255"/>
              <a:gd name="T1" fmla="*/ 13603358 h 21600"/>
              <a:gd name="T2" fmla="*/ 2147483647 w 17255"/>
              <a:gd name="T3" fmla="*/ 12837627 h 21600"/>
              <a:gd name="T4" fmla="*/ 2000444942 w 17255"/>
              <a:gd name="T5" fmla="*/ 15882564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68" name="Line 48"/>
          <p:cNvSpPr>
            <a:spLocks noChangeShapeType="1"/>
          </p:cNvSpPr>
          <p:nvPr/>
        </p:nvSpPr>
        <p:spPr bwMode="auto">
          <a:xfrm>
            <a:off x="2635250" y="4229100"/>
            <a:ext cx="0" cy="73025"/>
          </a:xfrm>
          <a:prstGeom prst="line">
            <a:avLst/>
          </a:prstGeom>
          <a:noFill/>
          <a:ln w="25400">
            <a:solidFill>
              <a:srgbClr val="000000"/>
            </a:solidFill>
            <a:round/>
            <a:headEnd/>
            <a:tailEnd/>
          </a:ln>
        </p:spPr>
        <p:txBody>
          <a:bodyPr wrap="none" anchor="ctr"/>
          <a:lstStyle/>
          <a:p>
            <a:endParaRPr lang="en-IN"/>
          </a:p>
        </p:txBody>
      </p:sp>
      <p:sp>
        <p:nvSpPr>
          <p:cNvPr id="30769" name="Arc 49"/>
          <p:cNvSpPr>
            <a:spLocks/>
          </p:cNvSpPr>
          <p:nvPr/>
        </p:nvSpPr>
        <p:spPr bwMode="auto">
          <a:xfrm>
            <a:off x="2181225" y="4292600"/>
            <a:ext cx="134938" cy="95250"/>
          </a:xfrm>
          <a:custGeom>
            <a:avLst/>
            <a:gdLst>
              <a:gd name="T0" fmla="*/ 0 w 17255"/>
              <a:gd name="T1" fmla="*/ 13603358 h 21600"/>
              <a:gd name="T2" fmla="*/ 2147483647 w 17255"/>
              <a:gd name="T3" fmla="*/ 12837627 h 21600"/>
              <a:gd name="T4" fmla="*/ 2000444942 w 17255"/>
              <a:gd name="T5" fmla="*/ 15882564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70" name="Line 50"/>
          <p:cNvSpPr>
            <a:spLocks noChangeShapeType="1"/>
          </p:cNvSpPr>
          <p:nvPr/>
        </p:nvSpPr>
        <p:spPr bwMode="auto">
          <a:xfrm>
            <a:off x="2247900" y="4229100"/>
            <a:ext cx="0" cy="73025"/>
          </a:xfrm>
          <a:prstGeom prst="line">
            <a:avLst/>
          </a:prstGeom>
          <a:noFill/>
          <a:ln w="25400">
            <a:solidFill>
              <a:srgbClr val="000000"/>
            </a:solidFill>
            <a:round/>
            <a:headEnd/>
            <a:tailEnd/>
          </a:ln>
        </p:spPr>
        <p:txBody>
          <a:bodyPr wrap="none" anchor="ctr"/>
          <a:lstStyle/>
          <a:p>
            <a:endParaRPr lang="en-IN"/>
          </a:p>
        </p:txBody>
      </p:sp>
      <p:sp>
        <p:nvSpPr>
          <p:cNvPr id="30771" name="Rectangle 51"/>
          <p:cNvSpPr>
            <a:spLocks noChangeArrowheads="1"/>
          </p:cNvSpPr>
          <p:nvPr/>
        </p:nvSpPr>
        <p:spPr bwMode="auto">
          <a:xfrm>
            <a:off x="1957388" y="4402138"/>
            <a:ext cx="995362" cy="173037"/>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72" name="Rectangle 52"/>
          <p:cNvSpPr>
            <a:spLocks noChangeArrowheads="1"/>
          </p:cNvSpPr>
          <p:nvPr/>
        </p:nvSpPr>
        <p:spPr bwMode="auto">
          <a:xfrm>
            <a:off x="2082800" y="4362450"/>
            <a:ext cx="73818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AC </a:t>
            </a:r>
            <a:r>
              <a:rPr lang="en-US" altLang="ko-KR" sz="1200">
                <a:solidFill>
                  <a:srgbClr val="000000"/>
                </a:solidFill>
                <a:sym typeface="Symbol" pitchFamily="18" charset="2"/>
              </a:rPr>
              <a:t></a:t>
            </a:r>
            <a:r>
              <a:rPr lang="en-US" altLang="ko-KR" sz="1200">
                <a:solidFill>
                  <a:srgbClr val="000000"/>
                </a:solidFill>
              </a:rPr>
              <a:t> X</a:t>
            </a:r>
          </a:p>
        </p:txBody>
      </p:sp>
      <p:sp>
        <p:nvSpPr>
          <p:cNvPr id="30773" name="Arc 53"/>
          <p:cNvSpPr>
            <a:spLocks/>
          </p:cNvSpPr>
          <p:nvPr/>
        </p:nvSpPr>
        <p:spPr bwMode="auto">
          <a:xfrm>
            <a:off x="2374900" y="4699000"/>
            <a:ext cx="133350" cy="98425"/>
          </a:xfrm>
          <a:custGeom>
            <a:avLst/>
            <a:gdLst>
              <a:gd name="T0" fmla="*/ 0 w 17255"/>
              <a:gd name="T1" fmla="*/ 16560925 h 21600"/>
              <a:gd name="T2" fmla="*/ 2147483647 w 17255"/>
              <a:gd name="T3" fmla="*/ 15629734 h 21600"/>
              <a:gd name="T4" fmla="*/ 1863280506 w 17255"/>
              <a:gd name="T5" fmla="*/ 193358321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74" name="Line 54"/>
          <p:cNvSpPr>
            <a:spLocks noChangeShapeType="1"/>
          </p:cNvSpPr>
          <p:nvPr/>
        </p:nvSpPr>
        <p:spPr bwMode="auto">
          <a:xfrm>
            <a:off x="2441575" y="4575175"/>
            <a:ext cx="0" cy="133350"/>
          </a:xfrm>
          <a:prstGeom prst="line">
            <a:avLst/>
          </a:prstGeom>
          <a:noFill/>
          <a:ln w="25400">
            <a:solidFill>
              <a:srgbClr val="000000"/>
            </a:solidFill>
            <a:round/>
            <a:headEnd/>
            <a:tailEnd/>
          </a:ln>
        </p:spPr>
        <p:txBody>
          <a:bodyPr wrap="none" anchor="ctr"/>
          <a:lstStyle/>
          <a:p>
            <a:endParaRPr lang="en-IN"/>
          </a:p>
        </p:txBody>
      </p:sp>
      <p:sp>
        <p:nvSpPr>
          <p:cNvPr id="30775" name="Rectangle 55"/>
          <p:cNvSpPr>
            <a:spLocks noChangeArrowheads="1"/>
          </p:cNvSpPr>
          <p:nvPr/>
        </p:nvSpPr>
        <p:spPr bwMode="auto">
          <a:xfrm>
            <a:off x="1957388" y="4810125"/>
            <a:ext cx="985837" cy="177800"/>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76" name="Rectangle 56"/>
          <p:cNvSpPr>
            <a:spLocks noChangeArrowheads="1"/>
          </p:cNvSpPr>
          <p:nvPr/>
        </p:nvSpPr>
        <p:spPr bwMode="auto">
          <a:xfrm>
            <a:off x="2054225" y="4778375"/>
            <a:ext cx="714375"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cil EAC</a:t>
            </a:r>
          </a:p>
        </p:txBody>
      </p:sp>
      <p:sp>
        <p:nvSpPr>
          <p:cNvPr id="30777" name="Arc 57"/>
          <p:cNvSpPr>
            <a:spLocks/>
          </p:cNvSpPr>
          <p:nvPr/>
        </p:nvSpPr>
        <p:spPr bwMode="auto">
          <a:xfrm>
            <a:off x="2374900" y="5097463"/>
            <a:ext cx="133350" cy="96837"/>
          </a:xfrm>
          <a:custGeom>
            <a:avLst/>
            <a:gdLst>
              <a:gd name="T0" fmla="*/ 0 w 17255"/>
              <a:gd name="T1" fmla="*/ 15021247 h 21600"/>
              <a:gd name="T2" fmla="*/ 2147483647 w 17255"/>
              <a:gd name="T3" fmla="*/ 14176927 h 21600"/>
              <a:gd name="T4" fmla="*/ 1863280506 w 17255"/>
              <a:gd name="T5" fmla="*/ 17537941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78" name="Line 58"/>
          <p:cNvSpPr>
            <a:spLocks noChangeShapeType="1"/>
          </p:cNvSpPr>
          <p:nvPr/>
        </p:nvSpPr>
        <p:spPr bwMode="auto">
          <a:xfrm>
            <a:off x="2441575" y="4984750"/>
            <a:ext cx="0" cy="120650"/>
          </a:xfrm>
          <a:prstGeom prst="line">
            <a:avLst/>
          </a:prstGeom>
          <a:noFill/>
          <a:ln w="25400">
            <a:solidFill>
              <a:srgbClr val="000000"/>
            </a:solidFill>
            <a:round/>
            <a:headEnd/>
            <a:tailEnd/>
          </a:ln>
        </p:spPr>
        <p:txBody>
          <a:bodyPr wrap="none" anchor="ctr"/>
          <a:lstStyle/>
          <a:p>
            <a:endParaRPr lang="en-IN"/>
          </a:p>
        </p:txBody>
      </p:sp>
      <p:sp>
        <p:nvSpPr>
          <p:cNvPr id="30779" name="Rectangle 59"/>
          <p:cNvSpPr>
            <a:spLocks noChangeArrowheads="1"/>
          </p:cNvSpPr>
          <p:nvPr/>
        </p:nvSpPr>
        <p:spPr bwMode="auto">
          <a:xfrm>
            <a:off x="1957388" y="5207000"/>
            <a:ext cx="985837" cy="174625"/>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80" name="Rectangle 60"/>
          <p:cNvSpPr>
            <a:spLocks noChangeArrowheads="1"/>
          </p:cNvSpPr>
          <p:nvPr/>
        </p:nvSpPr>
        <p:spPr bwMode="auto">
          <a:xfrm>
            <a:off x="2073275" y="5176838"/>
            <a:ext cx="738188"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X </a:t>
            </a:r>
            <a:r>
              <a:rPr lang="en-US" altLang="ko-KR" sz="1200">
                <a:solidFill>
                  <a:srgbClr val="000000"/>
                </a:solidFill>
                <a:sym typeface="Symbol" pitchFamily="18" charset="2"/>
              </a:rPr>
              <a:t></a:t>
            </a:r>
            <a:r>
              <a:rPr lang="en-US" altLang="ko-KR" sz="1200">
                <a:solidFill>
                  <a:srgbClr val="000000"/>
                </a:solidFill>
              </a:rPr>
              <a:t> AC</a:t>
            </a:r>
          </a:p>
        </p:txBody>
      </p:sp>
      <p:sp>
        <p:nvSpPr>
          <p:cNvPr id="30781" name="Arc 61"/>
          <p:cNvSpPr>
            <a:spLocks/>
          </p:cNvSpPr>
          <p:nvPr/>
        </p:nvSpPr>
        <p:spPr bwMode="auto">
          <a:xfrm>
            <a:off x="2374900" y="5505450"/>
            <a:ext cx="133350" cy="95250"/>
          </a:xfrm>
          <a:custGeom>
            <a:avLst/>
            <a:gdLst>
              <a:gd name="T0" fmla="*/ 0 w 17255"/>
              <a:gd name="T1" fmla="*/ 13603358 h 21600"/>
              <a:gd name="T2" fmla="*/ 2147483647 w 17255"/>
              <a:gd name="T3" fmla="*/ 12837627 h 21600"/>
              <a:gd name="T4" fmla="*/ 1863280506 w 17255"/>
              <a:gd name="T5" fmla="*/ 15882564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82" name="Line 62"/>
          <p:cNvSpPr>
            <a:spLocks noChangeShapeType="1"/>
          </p:cNvSpPr>
          <p:nvPr/>
        </p:nvSpPr>
        <p:spPr bwMode="auto">
          <a:xfrm>
            <a:off x="2441575" y="5381625"/>
            <a:ext cx="0" cy="133350"/>
          </a:xfrm>
          <a:prstGeom prst="line">
            <a:avLst/>
          </a:prstGeom>
          <a:noFill/>
          <a:ln w="25400">
            <a:solidFill>
              <a:srgbClr val="000000"/>
            </a:solidFill>
            <a:round/>
            <a:headEnd/>
            <a:tailEnd/>
          </a:ln>
        </p:spPr>
        <p:txBody>
          <a:bodyPr wrap="none" anchor="ctr"/>
          <a:lstStyle/>
          <a:p>
            <a:endParaRPr lang="en-IN"/>
          </a:p>
        </p:txBody>
      </p:sp>
      <p:sp>
        <p:nvSpPr>
          <p:cNvPr id="30783" name="Rectangle 63"/>
          <p:cNvSpPr>
            <a:spLocks noChangeArrowheads="1"/>
          </p:cNvSpPr>
          <p:nvPr/>
        </p:nvSpPr>
        <p:spPr bwMode="auto">
          <a:xfrm>
            <a:off x="1657350" y="5616575"/>
            <a:ext cx="1674813" cy="177800"/>
          </a:xfrm>
          <a:prstGeom prst="rect">
            <a:avLst/>
          </a:prstGeom>
          <a:solidFill>
            <a:srgbClr val="FFFFFF"/>
          </a:solidFill>
          <a:ln w="25400">
            <a:solidFill>
              <a:srgbClr val="000000"/>
            </a:solidFill>
            <a:miter lim="800000"/>
            <a:headEnd/>
            <a:tailEnd/>
          </a:ln>
        </p:spPr>
        <p:txBody>
          <a:bodyPr wrap="none" anchor="ctr"/>
          <a:lstStyle/>
          <a:p>
            <a:endParaRPr lang="en-US"/>
          </a:p>
        </p:txBody>
      </p:sp>
      <p:sp>
        <p:nvSpPr>
          <p:cNvPr id="30784" name="Rectangle 64"/>
          <p:cNvSpPr>
            <a:spLocks noChangeArrowheads="1"/>
          </p:cNvSpPr>
          <p:nvPr/>
        </p:nvSpPr>
        <p:spPr bwMode="auto">
          <a:xfrm>
            <a:off x="1857375" y="5586413"/>
            <a:ext cx="130175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CTR </a:t>
            </a:r>
            <a:r>
              <a:rPr lang="en-US" altLang="ko-KR" sz="1200">
                <a:solidFill>
                  <a:srgbClr val="000000"/>
                </a:solidFill>
                <a:sym typeface="Symbol" pitchFamily="18" charset="2"/>
              </a:rPr>
              <a:t></a:t>
            </a:r>
            <a:r>
              <a:rPr lang="en-US" altLang="ko-KR" sz="1200">
                <a:solidFill>
                  <a:srgbClr val="000000"/>
                </a:solidFill>
              </a:rPr>
              <a:t> CTR + 1</a:t>
            </a:r>
          </a:p>
        </p:txBody>
      </p:sp>
      <p:sp>
        <p:nvSpPr>
          <p:cNvPr id="30785" name="Arc 65"/>
          <p:cNvSpPr>
            <a:spLocks/>
          </p:cNvSpPr>
          <p:nvPr/>
        </p:nvSpPr>
        <p:spPr bwMode="auto">
          <a:xfrm>
            <a:off x="2374900" y="5911850"/>
            <a:ext cx="133350" cy="98425"/>
          </a:xfrm>
          <a:custGeom>
            <a:avLst/>
            <a:gdLst>
              <a:gd name="T0" fmla="*/ 0 w 17255"/>
              <a:gd name="T1" fmla="*/ 16560925 h 21600"/>
              <a:gd name="T2" fmla="*/ 2147483647 w 17255"/>
              <a:gd name="T3" fmla="*/ 15629734 h 21600"/>
              <a:gd name="T4" fmla="*/ 1863280506 w 17255"/>
              <a:gd name="T5" fmla="*/ 193358321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86" name="Line 66"/>
          <p:cNvSpPr>
            <a:spLocks noChangeShapeType="1"/>
          </p:cNvSpPr>
          <p:nvPr/>
        </p:nvSpPr>
        <p:spPr bwMode="auto">
          <a:xfrm>
            <a:off x="2441575" y="5789613"/>
            <a:ext cx="0" cy="131762"/>
          </a:xfrm>
          <a:prstGeom prst="line">
            <a:avLst/>
          </a:prstGeom>
          <a:noFill/>
          <a:ln w="25400">
            <a:solidFill>
              <a:srgbClr val="000000"/>
            </a:solidFill>
            <a:round/>
            <a:headEnd/>
            <a:tailEnd/>
          </a:ln>
        </p:spPr>
        <p:txBody>
          <a:bodyPr wrap="none" anchor="ctr"/>
          <a:lstStyle/>
          <a:p>
            <a:endParaRPr lang="en-IN"/>
          </a:p>
        </p:txBody>
      </p:sp>
      <p:sp>
        <p:nvSpPr>
          <p:cNvPr id="30787" name="Rectangle 67"/>
          <p:cNvSpPr>
            <a:spLocks noChangeArrowheads="1"/>
          </p:cNvSpPr>
          <p:nvPr/>
        </p:nvSpPr>
        <p:spPr bwMode="auto">
          <a:xfrm>
            <a:off x="2819400" y="3162300"/>
            <a:ext cx="354013"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=1</a:t>
            </a:r>
          </a:p>
        </p:txBody>
      </p:sp>
      <p:sp>
        <p:nvSpPr>
          <p:cNvPr id="30788" name="Rectangle 68"/>
          <p:cNvSpPr>
            <a:spLocks noChangeArrowheads="1"/>
          </p:cNvSpPr>
          <p:nvPr/>
        </p:nvSpPr>
        <p:spPr bwMode="auto">
          <a:xfrm>
            <a:off x="1725613" y="3162300"/>
            <a:ext cx="3540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=0</a:t>
            </a:r>
          </a:p>
        </p:txBody>
      </p:sp>
      <p:grpSp>
        <p:nvGrpSpPr>
          <p:cNvPr id="30789" name="Group 73"/>
          <p:cNvGrpSpPr>
            <a:grpSpLocks/>
          </p:cNvGrpSpPr>
          <p:nvPr/>
        </p:nvGrpSpPr>
        <p:grpSpPr bwMode="auto">
          <a:xfrm>
            <a:off x="2009775" y="6024563"/>
            <a:ext cx="863600" cy="447675"/>
            <a:chOff x="1160" y="5312"/>
            <a:chExt cx="392" cy="352"/>
          </a:xfrm>
        </p:grpSpPr>
        <p:sp>
          <p:nvSpPr>
            <p:cNvPr id="30806" name="Line 69"/>
            <p:cNvSpPr>
              <a:spLocks noChangeShapeType="1"/>
            </p:cNvSpPr>
            <p:nvPr/>
          </p:nvSpPr>
          <p:spPr bwMode="auto">
            <a:xfrm flipH="1">
              <a:off x="1160" y="5312"/>
              <a:ext cx="208" cy="168"/>
            </a:xfrm>
            <a:prstGeom prst="line">
              <a:avLst/>
            </a:prstGeom>
            <a:noFill/>
            <a:ln w="25400">
              <a:solidFill>
                <a:srgbClr val="000000"/>
              </a:solidFill>
              <a:round/>
              <a:headEnd/>
              <a:tailEnd/>
            </a:ln>
          </p:spPr>
          <p:txBody>
            <a:bodyPr wrap="none" anchor="ctr"/>
            <a:lstStyle/>
            <a:p>
              <a:endParaRPr lang="en-IN"/>
            </a:p>
          </p:txBody>
        </p:sp>
        <p:sp>
          <p:nvSpPr>
            <p:cNvPr id="30807" name="Line 70"/>
            <p:cNvSpPr>
              <a:spLocks noChangeShapeType="1"/>
            </p:cNvSpPr>
            <p:nvPr/>
          </p:nvSpPr>
          <p:spPr bwMode="auto">
            <a:xfrm flipH="1">
              <a:off x="1344" y="5488"/>
              <a:ext cx="208" cy="176"/>
            </a:xfrm>
            <a:prstGeom prst="line">
              <a:avLst/>
            </a:prstGeom>
            <a:noFill/>
            <a:ln w="25400">
              <a:solidFill>
                <a:srgbClr val="000000"/>
              </a:solidFill>
              <a:round/>
              <a:headEnd/>
              <a:tailEnd/>
            </a:ln>
          </p:spPr>
          <p:txBody>
            <a:bodyPr wrap="none" anchor="ctr"/>
            <a:lstStyle/>
            <a:p>
              <a:endParaRPr lang="en-IN"/>
            </a:p>
          </p:txBody>
        </p:sp>
        <p:sp>
          <p:nvSpPr>
            <p:cNvPr id="30808" name="Line 71"/>
            <p:cNvSpPr>
              <a:spLocks noChangeShapeType="1"/>
            </p:cNvSpPr>
            <p:nvPr/>
          </p:nvSpPr>
          <p:spPr bwMode="auto">
            <a:xfrm>
              <a:off x="1176" y="5488"/>
              <a:ext cx="176" cy="176"/>
            </a:xfrm>
            <a:prstGeom prst="line">
              <a:avLst/>
            </a:prstGeom>
            <a:noFill/>
            <a:ln w="25400">
              <a:solidFill>
                <a:srgbClr val="000000"/>
              </a:solidFill>
              <a:round/>
              <a:headEnd/>
              <a:tailEnd/>
            </a:ln>
          </p:spPr>
          <p:txBody>
            <a:bodyPr wrap="none" anchor="ctr"/>
            <a:lstStyle/>
            <a:p>
              <a:endParaRPr lang="en-IN"/>
            </a:p>
          </p:txBody>
        </p:sp>
        <p:sp>
          <p:nvSpPr>
            <p:cNvPr id="30809" name="Line 72"/>
            <p:cNvSpPr>
              <a:spLocks noChangeShapeType="1"/>
            </p:cNvSpPr>
            <p:nvPr/>
          </p:nvSpPr>
          <p:spPr bwMode="auto">
            <a:xfrm>
              <a:off x="1360" y="5312"/>
              <a:ext cx="176" cy="168"/>
            </a:xfrm>
            <a:prstGeom prst="line">
              <a:avLst/>
            </a:prstGeom>
            <a:noFill/>
            <a:ln w="25400">
              <a:solidFill>
                <a:srgbClr val="000000"/>
              </a:solidFill>
              <a:round/>
              <a:headEnd/>
              <a:tailEnd/>
            </a:ln>
          </p:spPr>
          <p:txBody>
            <a:bodyPr wrap="none" anchor="ctr"/>
            <a:lstStyle/>
            <a:p>
              <a:endParaRPr lang="en-IN"/>
            </a:p>
          </p:txBody>
        </p:sp>
      </p:grpSp>
      <p:sp>
        <p:nvSpPr>
          <p:cNvPr id="30790" name="Rectangle 74"/>
          <p:cNvSpPr>
            <a:spLocks noChangeArrowheads="1"/>
          </p:cNvSpPr>
          <p:nvPr/>
        </p:nvSpPr>
        <p:spPr bwMode="auto">
          <a:xfrm>
            <a:off x="2198688" y="6124575"/>
            <a:ext cx="4937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CTR</a:t>
            </a:r>
          </a:p>
        </p:txBody>
      </p:sp>
      <p:sp>
        <p:nvSpPr>
          <p:cNvPr id="30791" name="Arc 75"/>
          <p:cNvSpPr>
            <a:spLocks/>
          </p:cNvSpPr>
          <p:nvPr/>
        </p:nvSpPr>
        <p:spPr bwMode="auto">
          <a:xfrm>
            <a:off x="3978275" y="6199188"/>
            <a:ext cx="166688" cy="77787"/>
          </a:xfrm>
          <a:custGeom>
            <a:avLst/>
            <a:gdLst>
              <a:gd name="T0" fmla="*/ 368763235 w 21600"/>
              <a:gd name="T1" fmla="*/ 144832684 h 17255"/>
              <a:gd name="T2" fmla="*/ 390740855 w 21600"/>
              <a:gd name="T3" fmla="*/ 0 h 17255"/>
              <a:gd name="T4" fmla="*/ 2147483647 w 21600"/>
              <a:gd name="T5" fmla="*/ 73411654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30792" name="Line 76"/>
          <p:cNvSpPr>
            <a:spLocks noChangeShapeType="1"/>
          </p:cNvSpPr>
          <p:nvPr/>
        </p:nvSpPr>
        <p:spPr bwMode="auto">
          <a:xfrm>
            <a:off x="2855913" y="6243638"/>
            <a:ext cx="1136650" cy="0"/>
          </a:xfrm>
          <a:prstGeom prst="line">
            <a:avLst/>
          </a:prstGeom>
          <a:noFill/>
          <a:ln w="25400">
            <a:solidFill>
              <a:srgbClr val="000000"/>
            </a:solidFill>
            <a:round/>
            <a:headEnd/>
            <a:tailEnd/>
          </a:ln>
        </p:spPr>
        <p:txBody>
          <a:bodyPr wrap="none" anchor="ctr"/>
          <a:lstStyle/>
          <a:p>
            <a:endParaRPr lang="en-IN"/>
          </a:p>
        </p:txBody>
      </p:sp>
      <p:sp>
        <p:nvSpPr>
          <p:cNvPr id="30793" name="Line 77"/>
          <p:cNvSpPr>
            <a:spLocks noChangeShapeType="1"/>
          </p:cNvSpPr>
          <p:nvPr/>
        </p:nvSpPr>
        <p:spPr bwMode="auto">
          <a:xfrm>
            <a:off x="952500" y="6243638"/>
            <a:ext cx="1057275" cy="0"/>
          </a:xfrm>
          <a:prstGeom prst="line">
            <a:avLst/>
          </a:prstGeom>
          <a:noFill/>
          <a:ln w="25400">
            <a:solidFill>
              <a:srgbClr val="000000"/>
            </a:solidFill>
            <a:round/>
            <a:headEnd/>
            <a:tailEnd/>
          </a:ln>
        </p:spPr>
        <p:txBody>
          <a:bodyPr wrap="none" anchor="ctr"/>
          <a:lstStyle/>
          <a:p>
            <a:endParaRPr lang="en-IN"/>
          </a:p>
        </p:txBody>
      </p:sp>
      <p:sp>
        <p:nvSpPr>
          <p:cNvPr id="30794" name="Rectangle 78"/>
          <p:cNvSpPr>
            <a:spLocks noChangeArrowheads="1"/>
          </p:cNvSpPr>
          <p:nvPr/>
        </p:nvSpPr>
        <p:spPr bwMode="auto">
          <a:xfrm>
            <a:off x="2833688" y="6043613"/>
            <a:ext cx="354012"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=0</a:t>
            </a:r>
          </a:p>
        </p:txBody>
      </p:sp>
      <p:sp>
        <p:nvSpPr>
          <p:cNvPr id="30795" name="Arc 80"/>
          <p:cNvSpPr>
            <a:spLocks/>
          </p:cNvSpPr>
          <p:nvPr/>
        </p:nvSpPr>
        <p:spPr bwMode="auto">
          <a:xfrm>
            <a:off x="2076450" y="1395413"/>
            <a:ext cx="133350" cy="96837"/>
          </a:xfrm>
          <a:custGeom>
            <a:avLst/>
            <a:gdLst>
              <a:gd name="T0" fmla="*/ 0 w 17255"/>
              <a:gd name="T1" fmla="*/ 15021247 h 21600"/>
              <a:gd name="T2" fmla="*/ 2147483647 w 17255"/>
              <a:gd name="T3" fmla="*/ 14176927 h 21600"/>
              <a:gd name="T4" fmla="*/ 1863280506 w 17255"/>
              <a:gd name="T5" fmla="*/ 175379419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30796" name="Line 81"/>
          <p:cNvSpPr>
            <a:spLocks noChangeShapeType="1"/>
          </p:cNvSpPr>
          <p:nvPr/>
        </p:nvSpPr>
        <p:spPr bwMode="auto">
          <a:xfrm>
            <a:off x="2141538" y="1333500"/>
            <a:ext cx="0" cy="71438"/>
          </a:xfrm>
          <a:prstGeom prst="line">
            <a:avLst/>
          </a:prstGeom>
          <a:noFill/>
          <a:ln w="25400">
            <a:solidFill>
              <a:srgbClr val="000000"/>
            </a:solidFill>
            <a:round/>
            <a:headEnd/>
            <a:tailEnd/>
          </a:ln>
        </p:spPr>
        <p:txBody>
          <a:bodyPr wrap="none" anchor="ctr"/>
          <a:lstStyle/>
          <a:p>
            <a:endParaRPr lang="en-IN"/>
          </a:p>
        </p:txBody>
      </p:sp>
      <p:sp>
        <p:nvSpPr>
          <p:cNvPr id="30797" name="Line 82"/>
          <p:cNvSpPr>
            <a:spLocks noChangeShapeType="1"/>
          </p:cNvSpPr>
          <p:nvPr/>
        </p:nvSpPr>
        <p:spPr bwMode="auto">
          <a:xfrm>
            <a:off x="933450" y="1327150"/>
            <a:ext cx="1208088" cy="0"/>
          </a:xfrm>
          <a:prstGeom prst="line">
            <a:avLst/>
          </a:prstGeom>
          <a:noFill/>
          <a:ln w="25400">
            <a:solidFill>
              <a:srgbClr val="000000"/>
            </a:solidFill>
            <a:round/>
            <a:headEnd/>
            <a:tailEnd/>
          </a:ln>
        </p:spPr>
        <p:txBody>
          <a:bodyPr wrap="none" anchor="ctr"/>
          <a:lstStyle/>
          <a:p>
            <a:endParaRPr lang="en-IN"/>
          </a:p>
        </p:txBody>
      </p:sp>
      <p:sp>
        <p:nvSpPr>
          <p:cNvPr id="30798" name="Line 83"/>
          <p:cNvSpPr>
            <a:spLocks noChangeShapeType="1"/>
          </p:cNvSpPr>
          <p:nvPr/>
        </p:nvSpPr>
        <p:spPr bwMode="auto">
          <a:xfrm>
            <a:off x="942975" y="1333500"/>
            <a:ext cx="0" cy="4919663"/>
          </a:xfrm>
          <a:prstGeom prst="line">
            <a:avLst/>
          </a:prstGeom>
          <a:noFill/>
          <a:ln w="25400">
            <a:solidFill>
              <a:srgbClr val="000000"/>
            </a:solidFill>
            <a:round/>
            <a:headEnd/>
            <a:tailEnd/>
          </a:ln>
        </p:spPr>
        <p:txBody>
          <a:bodyPr wrap="none" anchor="ctr"/>
          <a:lstStyle/>
          <a:p>
            <a:endParaRPr lang="en-IN"/>
          </a:p>
        </p:txBody>
      </p:sp>
      <p:sp>
        <p:nvSpPr>
          <p:cNvPr id="30799" name="Rectangle 84"/>
          <p:cNvSpPr>
            <a:spLocks noChangeArrowheads="1"/>
          </p:cNvSpPr>
          <p:nvPr/>
        </p:nvSpPr>
        <p:spPr bwMode="auto">
          <a:xfrm>
            <a:off x="4227513" y="6134100"/>
            <a:ext cx="520700"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rPr>
              <a:t>Stop</a:t>
            </a:r>
          </a:p>
        </p:txBody>
      </p:sp>
      <p:sp>
        <p:nvSpPr>
          <p:cNvPr id="30800" name="Rectangle 103"/>
          <p:cNvSpPr>
            <a:spLocks noChangeArrowheads="1"/>
          </p:cNvSpPr>
          <p:nvPr/>
        </p:nvSpPr>
        <p:spPr bwMode="auto">
          <a:xfrm>
            <a:off x="1625600" y="6043613"/>
            <a:ext cx="392113" cy="254000"/>
          </a:xfrm>
          <a:prstGeom prst="rect">
            <a:avLst/>
          </a:prstGeom>
          <a:noFill/>
          <a:ln w="25400">
            <a:noFill/>
            <a:miter lim="800000"/>
            <a:headEnd/>
            <a:tailEnd/>
          </a:ln>
        </p:spPr>
        <p:txBody>
          <a:bodyPr wrap="none" lIns="90488" tIns="44450" rIns="90488" bIns="44450">
            <a:spAutoFit/>
          </a:bodyPr>
          <a:lstStyle/>
          <a:p>
            <a:pPr defTabSz="762000"/>
            <a:r>
              <a:rPr lang="en-US" altLang="ko-KR" sz="1200">
                <a:solidFill>
                  <a:srgbClr val="000000"/>
                </a:solidFill>
                <a:sym typeface="Symbol" pitchFamily="18" charset="2"/>
              </a:rPr>
              <a:t> </a:t>
            </a:r>
            <a:r>
              <a:rPr lang="en-US" altLang="ko-KR" sz="1200">
                <a:solidFill>
                  <a:srgbClr val="000000"/>
                </a:solidFill>
              </a:rPr>
              <a:t>0</a:t>
            </a:r>
          </a:p>
        </p:txBody>
      </p:sp>
      <p:sp>
        <p:nvSpPr>
          <p:cNvPr id="30801" name="Rectangle 106"/>
          <p:cNvSpPr>
            <a:spLocks noChangeArrowheads="1"/>
          </p:cNvSpPr>
          <p:nvPr/>
        </p:nvSpPr>
        <p:spPr bwMode="auto">
          <a:xfrm>
            <a:off x="5689600" y="4476750"/>
            <a:ext cx="495300" cy="581025"/>
          </a:xfrm>
          <a:prstGeom prst="rect">
            <a:avLst/>
          </a:prstGeom>
          <a:noFill/>
          <a:ln w="12700">
            <a:noFill/>
            <a:miter lim="800000"/>
            <a:headEnd/>
            <a:tailEnd/>
          </a:ln>
        </p:spPr>
        <p:txBody>
          <a:bodyPr wrap="none">
            <a:spAutoFit/>
          </a:bodyPr>
          <a:lstStyle/>
          <a:p>
            <a:pPr defTabSz="762000">
              <a:lnSpc>
                <a:spcPct val="100000"/>
              </a:lnSpc>
            </a:pPr>
            <a:r>
              <a:rPr lang="en-US" altLang="ko-KR" sz="1600">
                <a:solidFill>
                  <a:srgbClr val="000000"/>
                </a:solidFill>
              </a:rPr>
              <a:t>X =</a:t>
            </a:r>
          </a:p>
          <a:p>
            <a:pPr defTabSz="762000">
              <a:lnSpc>
                <a:spcPct val="100000"/>
              </a:lnSpc>
            </a:pPr>
            <a:r>
              <a:rPr lang="en-US" altLang="ko-KR" sz="1600">
                <a:solidFill>
                  <a:srgbClr val="000000"/>
                </a:solidFill>
              </a:rPr>
              <a:t>Y =</a:t>
            </a:r>
          </a:p>
        </p:txBody>
      </p:sp>
      <p:sp>
        <p:nvSpPr>
          <p:cNvPr id="30802" name="Rectangle 107"/>
          <p:cNvSpPr>
            <a:spLocks noChangeArrowheads="1"/>
          </p:cNvSpPr>
          <p:nvPr/>
        </p:nvSpPr>
        <p:spPr bwMode="auto">
          <a:xfrm>
            <a:off x="7950200" y="4154488"/>
            <a:ext cx="319088" cy="336550"/>
          </a:xfrm>
          <a:prstGeom prst="rect">
            <a:avLst/>
          </a:prstGeom>
          <a:noFill/>
          <a:ln w="12700">
            <a:noFill/>
            <a:miter lim="800000"/>
            <a:headEnd/>
            <a:tailEnd/>
          </a:ln>
        </p:spPr>
        <p:txBody>
          <a:bodyPr wrap="none">
            <a:spAutoFit/>
          </a:bodyPr>
          <a:lstStyle/>
          <a:p>
            <a:pPr defTabSz="762000">
              <a:lnSpc>
                <a:spcPct val="100000"/>
              </a:lnSpc>
            </a:pPr>
            <a:r>
              <a:rPr lang="en-US" altLang="ko-KR" sz="1600">
                <a:solidFill>
                  <a:srgbClr val="000000"/>
                </a:solidFill>
              </a:rPr>
              <a:t>P</a:t>
            </a:r>
          </a:p>
        </p:txBody>
      </p:sp>
      <p:sp>
        <p:nvSpPr>
          <p:cNvPr id="30803" name="Line 108"/>
          <p:cNvSpPr>
            <a:spLocks noChangeShapeType="1"/>
          </p:cNvSpPr>
          <p:nvPr/>
        </p:nvSpPr>
        <p:spPr bwMode="auto">
          <a:xfrm>
            <a:off x="6073775" y="4987925"/>
            <a:ext cx="1287463" cy="0"/>
          </a:xfrm>
          <a:prstGeom prst="line">
            <a:avLst/>
          </a:prstGeom>
          <a:noFill/>
          <a:ln w="12700">
            <a:solidFill>
              <a:schemeClr val="tx1"/>
            </a:solidFill>
            <a:round/>
            <a:headEnd/>
            <a:tailEnd/>
          </a:ln>
        </p:spPr>
        <p:txBody>
          <a:bodyPr wrap="none" anchor="ctr"/>
          <a:lstStyle/>
          <a:p>
            <a:endParaRPr lang="en-IN"/>
          </a:p>
        </p:txBody>
      </p:sp>
      <p:sp>
        <p:nvSpPr>
          <p:cNvPr id="30804" name="Line 109"/>
          <p:cNvSpPr>
            <a:spLocks noChangeShapeType="1"/>
          </p:cNvSpPr>
          <p:nvPr/>
        </p:nvSpPr>
        <p:spPr bwMode="auto">
          <a:xfrm>
            <a:off x="6145213" y="5953125"/>
            <a:ext cx="1252537" cy="0"/>
          </a:xfrm>
          <a:prstGeom prst="line">
            <a:avLst/>
          </a:prstGeom>
          <a:noFill/>
          <a:ln w="12700">
            <a:solidFill>
              <a:schemeClr val="tx1"/>
            </a:solidFill>
            <a:round/>
            <a:headEnd/>
            <a:tailEnd/>
          </a:ln>
        </p:spPr>
        <p:txBody>
          <a:bodyPr wrap="none" anchor="ctr"/>
          <a:lstStyle/>
          <a:p>
            <a:endParaRPr lang="en-IN"/>
          </a:p>
        </p:txBody>
      </p:sp>
      <p:sp>
        <p:nvSpPr>
          <p:cNvPr id="30805" name="Line 110"/>
          <p:cNvSpPr>
            <a:spLocks noChangeShapeType="1"/>
          </p:cNvSpPr>
          <p:nvPr/>
        </p:nvSpPr>
        <p:spPr bwMode="auto">
          <a:xfrm>
            <a:off x="7670800" y="4710113"/>
            <a:ext cx="1046163" cy="0"/>
          </a:xfrm>
          <a:prstGeom prst="line">
            <a:avLst/>
          </a:prstGeom>
          <a:noFill/>
          <a:ln w="12700">
            <a:solidFill>
              <a:schemeClr val="tx1"/>
            </a:solidFill>
            <a:round/>
            <a:headEnd/>
            <a:tailEnd/>
          </a:ln>
        </p:spPr>
        <p:txBody>
          <a:bodyPr wrap="none" anchor="ctr"/>
          <a:lstStyle/>
          <a:p>
            <a:endParaRPr lang="en-I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90575" y="292100"/>
            <a:ext cx="7710488" cy="415925"/>
          </a:xfrm>
          <a:noFill/>
        </p:spPr>
        <p:txBody>
          <a:bodyPr anchor="ctr"/>
          <a:lstStyle/>
          <a:p>
            <a:r>
              <a:rPr lang="en-US" altLang="ko-KR" sz="2800" smtClean="0"/>
              <a:t>Instruction Set of the Basic Computer</a:t>
            </a:r>
          </a:p>
        </p:txBody>
      </p:sp>
      <p:sp>
        <p:nvSpPr>
          <p:cNvPr id="4099" name="Rectangle 9"/>
          <p:cNvSpPr>
            <a:spLocks noChangeArrowheads="1"/>
          </p:cNvSpPr>
          <p:nvPr/>
        </p:nvSpPr>
        <p:spPr bwMode="auto">
          <a:xfrm>
            <a:off x="6832600" y="850900"/>
            <a:ext cx="2311400" cy="768350"/>
          </a:xfrm>
          <a:prstGeom prst="rect">
            <a:avLst/>
          </a:prstGeom>
          <a:noFill/>
          <a:ln w="12700">
            <a:noFill/>
            <a:miter lim="800000"/>
            <a:headEnd/>
            <a:tailEnd/>
          </a:ln>
        </p:spPr>
        <p:txBody>
          <a:bodyPr lIns="63500" tIns="25400" rIns="63500" bIns="25400">
            <a:spAutoFit/>
          </a:bodyPr>
          <a:lstStyle/>
          <a:p>
            <a:pPr defTabSz="762000">
              <a:lnSpc>
                <a:spcPct val="97000"/>
              </a:lnSpc>
            </a:pPr>
            <a:r>
              <a:rPr lang="en-US" altLang="ko-KR" sz="1600">
                <a:solidFill>
                  <a:srgbClr val="FF0000"/>
                </a:solidFill>
              </a:rPr>
              <a:t>m: effective address</a:t>
            </a:r>
          </a:p>
          <a:p>
            <a:pPr defTabSz="762000">
              <a:lnSpc>
                <a:spcPct val="97000"/>
              </a:lnSpc>
            </a:pPr>
            <a:r>
              <a:rPr lang="en-US" altLang="ko-KR" sz="1600">
                <a:solidFill>
                  <a:srgbClr val="FF0000"/>
                </a:solidFill>
              </a:rPr>
              <a:t>M: memory word (operand) found at m</a:t>
            </a:r>
          </a:p>
        </p:txBody>
      </p:sp>
      <p:sp>
        <p:nvSpPr>
          <p:cNvPr id="4100" name="Rectangle 10"/>
          <p:cNvSpPr>
            <a:spLocks noChangeArrowheads="1"/>
          </p:cNvSpPr>
          <p:nvPr/>
        </p:nvSpPr>
        <p:spPr bwMode="auto">
          <a:xfrm>
            <a:off x="7747000" y="0"/>
            <a:ext cx="1262063" cy="280988"/>
          </a:xfrm>
          <a:prstGeom prst="rect">
            <a:avLst/>
          </a:prstGeom>
          <a:noFill/>
          <a:ln w="12700">
            <a:noFill/>
            <a:miter lim="800000"/>
            <a:headEnd/>
            <a:tailEnd/>
          </a:ln>
        </p:spPr>
        <p:txBody>
          <a:bodyPr wrap="none" lIns="90488" tIns="44450" rIns="90488" bIns="44450">
            <a:spAutoFit/>
          </a:bodyPr>
          <a:lstStyle/>
          <a:p>
            <a:pPr algn="r" defTabSz="762000"/>
            <a:r>
              <a:rPr lang="en-US" altLang="ko-KR" sz="1400" i="1">
                <a:solidFill>
                  <a:schemeClr val="tx1"/>
                </a:solidFill>
              </a:rPr>
              <a:t>Introduction </a:t>
            </a:r>
          </a:p>
        </p:txBody>
      </p:sp>
      <p:sp>
        <p:nvSpPr>
          <p:cNvPr id="4101" name="Rectangle 11"/>
          <p:cNvSpPr>
            <a:spLocks noChangeArrowheads="1"/>
          </p:cNvSpPr>
          <p:nvPr/>
        </p:nvSpPr>
        <p:spPr bwMode="auto">
          <a:xfrm>
            <a:off x="655638" y="1155700"/>
            <a:ext cx="8289925" cy="5702300"/>
          </a:xfrm>
          <a:prstGeom prst="rect">
            <a:avLst/>
          </a:prstGeom>
          <a:noFill/>
          <a:ln w="12700">
            <a:noFill/>
            <a:miter lim="800000"/>
            <a:headEnd/>
            <a:tailEnd/>
          </a:ln>
        </p:spPr>
        <p:txBody>
          <a:bodyPr wrap="none" lIns="90488" tIns="44450" rIns="90488" bIns="44450">
            <a:spAutoFit/>
          </a:bodyPr>
          <a:lstStyle/>
          <a:p>
            <a:pPr marL="571500" lvl="1" defTabSz="762000">
              <a:lnSpc>
                <a:spcPct val="88000"/>
              </a:lnSpc>
            </a:pPr>
            <a:r>
              <a:rPr lang="en-US" altLang="ko-KR" sz="1600">
                <a:solidFill>
                  <a:schemeClr val="tx1"/>
                </a:solidFill>
              </a:rPr>
              <a:t>AND	0 or 8			AND M to AC</a:t>
            </a:r>
          </a:p>
          <a:p>
            <a:pPr marL="571500" lvl="1" defTabSz="762000">
              <a:lnSpc>
                <a:spcPct val="88000"/>
              </a:lnSpc>
            </a:pPr>
            <a:r>
              <a:rPr lang="en-US" altLang="ko-KR" sz="1600">
                <a:solidFill>
                  <a:schemeClr val="tx1"/>
                </a:solidFill>
              </a:rPr>
              <a:t>ADD	1 or 9			Add M to AC, carry to E</a:t>
            </a:r>
          </a:p>
          <a:p>
            <a:pPr marL="571500" lvl="1" defTabSz="762000">
              <a:lnSpc>
                <a:spcPct val="88000"/>
              </a:lnSpc>
            </a:pPr>
            <a:r>
              <a:rPr lang="en-US" altLang="ko-KR" sz="1600">
                <a:solidFill>
                  <a:schemeClr val="tx1"/>
                </a:solidFill>
              </a:rPr>
              <a:t>LDA	2 or A			Load AC from M</a:t>
            </a:r>
          </a:p>
          <a:p>
            <a:pPr marL="571500" lvl="1" defTabSz="762000">
              <a:lnSpc>
                <a:spcPct val="88000"/>
              </a:lnSpc>
            </a:pPr>
            <a:r>
              <a:rPr lang="en-US" altLang="ko-KR" sz="1600">
                <a:solidFill>
                  <a:schemeClr val="tx1"/>
                </a:solidFill>
              </a:rPr>
              <a:t>STA	3 or B			Store AC in M</a:t>
            </a:r>
          </a:p>
          <a:p>
            <a:pPr marL="571500" lvl="1" defTabSz="762000">
              <a:lnSpc>
                <a:spcPct val="88000"/>
              </a:lnSpc>
            </a:pPr>
            <a:r>
              <a:rPr lang="en-US" altLang="ko-KR" sz="1600">
                <a:solidFill>
                  <a:schemeClr val="tx1"/>
                </a:solidFill>
              </a:rPr>
              <a:t>BUN	4 or C			Branch unconditionally to m</a:t>
            </a:r>
          </a:p>
          <a:p>
            <a:pPr marL="571500" lvl="1" defTabSz="762000">
              <a:lnSpc>
                <a:spcPct val="88000"/>
              </a:lnSpc>
            </a:pPr>
            <a:r>
              <a:rPr lang="en-US" altLang="ko-KR" sz="1600">
                <a:solidFill>
                  <a:schemeClr val="tx1"/>
                </a:solidFill>
              </a:rPr>
              <a:t>BSA	5 or D			Save return address in m and branch to m+1</a:t>
            </a:r>
          </a:p>
          <a:p>
            <a:pPr marL="571500" lvl="1" defTabSz="762000">
              <a:lnSpc>
                <a:spcPct val="88000"/>
              </a:lnSpc>
            </a:pPr>
            <a:r>
              <a:rPr lang="en-US" altLang="ko-KR" sz="1600">
                <a:solidFill>
                  <a:schemeClr val="tx1"/>
                </a:solidFill>
              </a:rPr>
              <a:t>ISZ	6 or E			Increment M and skip if zero</a:t>
            </a:r>
          </a:p>
          <a:p>
            <a:pPr marL="571500" lvl="1" defTabSz="762000">
              <a:lnSpc>
                <a:spcPct val="88000"/>
              </a:lnSpc>
            </a:pPr>
            <a:r>
              <a:rPr lang="en-US" altLang="ko-KR" sz="1600">
                <a:solidFill>
                  <a:schemeClr val="tx1"/>
                </a:solidFill>
              </a:rPr>
              <a:t>CLA	7800			Clear AC</a:t>
            </a:r>
          </a:p>
          <a:p>
            <a:pPr marL="571500" lvl="1" defTabSz="762000">
              <a:lnSpc>
                <a:spcPct val="88000"/>
              </a:lnSpc>
            </a:pPr>
            <a:r>
              <a:rPr lang="en-US" altLang="ko-KR" sz="1600">
                <a:solidFill>
                  <a:schemeClr val="tx1"/>
                </a:solidFill>
              </a:rPr>
              <a:t>CLE	7400			Clear E</a:t>
            </a:r>
          </a:p>
          <a:p>
            <a:pPr marL="571500" lvl="1" defTabSz="762000">
              <a:lnSpc>
                <a:spcPct val="88000"/>
              </a:lnSpc>
            </a:pPr>
            <a:r>
              <a:rPr lang="en-US" altLang="ko-KR" sz="1600">
                <a:solidFill>
                  <a:schemeClr val="tx1"/>
                </a:solidFill>
              </a:rPr>
              <a:t>CMA	7200			Complement AC</a:t>
            </a:r>
          </a:p>
          <a:p>
            <a:pPr marL="571500" lvl="1" defTabSz="762000">
              <a:lnSpc>
                <a:spcPct val="88000"/>
              </a:lnSpc>
            </a:pPr>
            <a:r>
              <a:rPr lang="en-US" altLang="ko-KR" sz="1600">
                <a:solidFill>
                  <a:schemeClr val="tx1"/>
                </a:solidFill>
              </a:rPr>
              <a:t>CME	7100			Complement E</a:t>
            </a:r>
          </a:p>
          <a:p>
            <a:pPr marL="571500" lvl="1" defTabSz="762000">
              <a:lnSpc>
                <a:spcPct val="88000"/>
              </a:lnSpc>
            </a:pPr>
            <a:r>
              <a:rPr lang="en-US" altLang="ko-KR" sz="1600">
                <a:solidFill>
                  <a:schemeClr val="tx1"/>
                </a:solidFill>
              </a:rPr>
              <a:t>CIR	7080			Circulate right E and AC</a:t>
            </a:r>
          </a:p>
          <a:p>
            <a:pPr marL="571500" lvl="1" defTabSz="762000">
              <a:lnSpc>
                <a:spcPct val="88000"/>
              </a:lnSpc>
            </a:pPr>
            <a:r>
              <a:rPr lang="en-US" altLang="ko-KR" sz="1600">
                <a:solidFill>
                  <a:schemeClr val="tx1"/>
                </a:solidFill>
              </a:rPr>
              <a:t>CIL	7040			Circulate left E and AC</a:t>
            </a:r>
          </a:p>
          <a:p>
            <a:pPr marL="571500" lvl="1" defTabSz="762000">
              <a:lnSpc>
                <a:spcPct val="88000"/>
              </a:lnSpc>
            </a:pPr>
            <a:r>
              <a:rPr lang="en-US" altLang="ko-KR" sz="1600">
                <a:solidFill>
                  <a:schemeClr val="tx1"/>
                </a:solidFill>
              </a:rPr>
              <a:t>INC	7020			Increment AC, carry to E</a:t>
            </a:r>
          </a:p>
          <a:p>
            <a:pPr marL="571500" lvl="1" defTabSz="762000">
              <a:lnSpc>
                <a:spcPct val="88000"/>
              </a:lnSpc>
            </a:pPr>
            <a:r>
              <a:rPr lang="en-US" altLang="ko-KR" sz="1600">
                <a:solidFill>
                  <a:schemeClr val="tx1"/>
                </a:solidFill>
              </a:rPr>
              <a:t>SPA	7010			Skip if AC is positive</a:t>
            </a:r>
          </a:p>
          <a:p>
            <a:pPr marL="571500" lvl="1" defTabSz="762000">
              <a:lnSpc>
                <a:spcPct val="88000"/>
              </a:lnSpc>
            </a:pPr>
            <a:r>
              <a:rPr lang="en-US" altLang="ko-KR" sz="1600">
                <a:solidFill>
                  <a:schemeClr val="tx1"/>
                </a:solidFill>
              </a:rPr>
              <a:t>SNA	7008			Skip if AC is negative</a:t>
            </a:r>
          </a:p>
          <a:p>
            <a:pPr marL="571500" lvl="1" defTabSz="762000">
              <a:lnSpc>
                <a:spcPct val="88000"/>
              </a:lnSpc>
            </a:pPr>
            <a:r>
              <a:rPr lang="en-US" altLang="ko-KR" sz="1600">
                <a:solidFill>
                  <a:schemeClr val="tx1"/>
                </a:solidFill>
              </a:rPr>
              <a:t>SZA	7004			Skip if AC is zero</a:t>
            </a:r>
          </a:p>
          <a:p>
            <a:pPr marL="571500" lvl="1" defTabSz="762000">
              <a:lnSpc>
                <a:spcPct val="88000"/>
              </a:lnSpc>
            </a:pPr>
            <a:r>
              <a:rPr lang="en-US" altLang="ko-KR" sz="1600">
                <a:solidFill>
                  <a:schemeClr val="tx1"/>
                </a:solidFill>
              </a:rPr>
              <a:t>SZE	7002			Skip if E is zero</a:t>
            </a:r>
          </a:p>
          <a:p>
            <a:pPr marL="571500" lvl="1" defTabSz="762000">
              <a:lnSpc>
                <a:spcPct val="88000"/>
              </a:lnSpc>
            </a:pPr>
            <a:r>
              <a:rPr lang="en-US" altLang="ko-KR" sz="1600">
                <a:solidFill>
                  <a:schemeClr val="tx1"/>
                </a:solidFill>
              </a:rPr>
              <a:t>HLT	7001			Halt computer</a:t>
            </a:r>
          </a:p>
          <a:p>
            <a:pPr marL="571500" lvl="1" defTabSz="762000">
              <a:lnSpc>
                <a:spcPct val="88000"/>
              </a:lnSpc>
            </a:pPr>
            <a:r>
              <a:rPr lang="en-US" altLang="ko-KR" sz="1600">
                <a:solidFill>
                  <a:schemeClr val="tx1"/>
                </a:solidFill>
              </a:rPr>
              <a:t>INP	F800			Input information and clear flag</a:t>
            </a:r>
          </a:p>
          <a:p>
            <a:pPr marL="571500" lvl="1" defTabSz="762000">
              <a:lnSpc>
                <a:spcPct val="88000"/>
              </a:lnSpc>
            </a:pPr>
            <a:r>
              <a:rPr lang="en-US" altLang="ko-KR" sz="1600">
                <a:solidFill>
                  <a:schemeClr val="tx1"/>
                </a:solidFill>
              </a:rPr>
              <a:t>OUT	F400			Output information and clear flag</a:t>
            </a:r>
          </a:p>
          <a:p>
            <a:pPr marL="571500" lvl="1" defTabSz="762000">
              <a:lnSpc>
                <a:spcPct val="88000"/>
              </a:lnSpc>
            </a:pPr>
            <a:r>
              <a:rPr lang="en-US" altLang="ko-KR" sz="1600">
                <a:solidFill>
                  <a:schemeClr val="tx1"/>
                </a:solidFill>
              </a:rPr>
              <a:t>SKI	F200			Skip if input flag is on</a:t>
            </a:r>
          </a:p>
          <a:p>
            <a:pPr marL="571500" lvl="1" defTabSz="762000">
              <a:lnSpc>
                <a:spcPct val="88000"/>
              </a:lnSpc>
            </a:pPr>
            <a:r>
              <a:rPr lang="en-US" altLang="ko-KR" sz="1600">
                <a:solidFill>
                  <a:schemeClr val="tx1"/>
                </a:solidFill>
              </a:rPr>
              <a:t>SKO	F100			Skip if output flag is on</a:t>
            </a:r>
          </a:p>
          <a:p>
            <a:pPr marL="571500" lvl="1" defTabSz="762000">
              <a:lnSpc>
                <a:spcPct val="88000"/>
              </a:lnSpc>
            </a:pPr>
            <a:r>
              <a:rPr lang="en-US" altLang="ko-KR" sz="1600">
                <a:solidFill>
                  <a:schemeClr val="tx1"/>
                </a:solidFill>
              </a:rPr>
              <a:t>ION	F080			Turn interrupt on</a:t>
            </a:r>
          </a:p>
          <a:p>
            <a:pPr marL="571500" lvl="1" defTabSz="762000">
              <a:lnSpc>
                <a:spcPct val="88000"/>
              </a:lnSpc>
            </a:pPr>
            <a:r>
              <a:rPr lang="en-US" altLang="ko-KR" sz="1600">
                <a:solidFill>
                  <a:schemeClr val="tx1"/>
                </a:solidFill>
              </a:rPr>
              <a:t>IOF	F040			Turn interrupt off</a:t>
            </a:r>
          </a:p>
          <a:p>
            <a:pPr defTabSz="762000" latinLnBrk="1">
              <a:lnSpc>
                <a:spcPct val="88000"/>
              </a:lnSpc>
            </a:pPr>
            <a:endParaRPr lang="en-US" altLang="ko-KR" sz="1600">
              <a:solidFill>
                <a:schemeClr val="tx1"/>
              </a:solidFill>
            </a:endParaRPr>
          </a:p>
        </p:txBody>
      </p:sp>
      <p:sp>
        <p:nvSpPr>
          <p:cNvPr id="4102" name="Text Box 13"/>
          <p:cNvSpPr txBox="1">
            <a:spLocks noChangeArrowheads="1"/>
          </p:cNvSpPr>
          <p:nvPr/>
        </p:nvSpPr>
        <p:spPr bwMode="auto">
          <a:xfrm>
            <a:off x="857250" y="857250"/>
            <a:ext cx="6286500" cy="339725"/>
          </a:xfrm>
          <a:prstGeom prst="rect">
            <a:avLst/>
          </a:prstGeom>
          <a:noFill/>
          <a:ln w="12700">
            <a:noFill/>
            <a:miter lim="800000"/>
            <a:headEnd/>
            <a:tailEnd/>
          </a:ln>
        </p:spPr>
        <p:txBody>
          <a:bodyPr>
            <a:spAutoFit/>
          </a:bodyPr>
          <a:lstStyle/>
          <a:p>
            <a:pPr>
              <a:spcBef>
                <a:spcPct val="50000"/>
              </a:spcBef>
            </a:pPr>
            <a:r>
              <a:rPr lang="en-US"/>
              <a:t>Symbol         Hexadecimal Code   Description</a:t>
            </a:r>
          </a:p>
        </p:txBody>
      </p:sp>
      <p:sp>
        <p:nvSpPr>
          <p:cNvPr id="4103" name="Rectangle 7"/>
          <p:cNvSpPr>
            <a:spLocks noChangeArrowheads="1"/>
          </p:cNvSpPr>
          <p:nvPr/>
        </p:nvSpPr>
        <p:spPr bwMode="auto">
          <a:xfrm>
            <a:off x="6858000" y="863600"/>
            <a:ext cx="2095500" cy="723900"/>
          </a:xfrm>
          <a:prstGeom prst="rect">
            <a:avLst/>
          </a:prstGeom>
          <a:noFill/>
          <a:ln w="12700" algn="ctr">
            <a:solidFill>
              <a:schemeClr val="tx1"/>
            </a:solidFill>
            <a:round/>
            <a:headEnd/>
            <a:tailEnd/>
          </a:ln>
        </p:spPr>
        <p:txBody>
          <a:bodyPr/>
          <a:lstStyle/>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8625" y="231775"/>
            <a:ext cx="8450263" cy="554038"/>
          </a:xfrm>
          <a:noFill/>
        </p:spPr>
        <p:txBody>
          <a:bodyPr anchor="ctr"/>
          <a:lstStyle/>
          <a:p>
            <a:r>
              <a:rPr lang="en-US" altLang="ko-KR" sz="2400" smtClean="0"/>
              <a:t>ASSEMBLY  LANGUAGE  PROGRAM   - Multiplication -</a:t>
            </a:r>
          </a:p>
        </p:txBody>
      </p:sp>
      <p:sp>
        <p:nvSpPr>
          <p:cNvPr id="31747" name="Rectangle 3"/>
          <p:cNvSpPr>
            <a:spLocks noChangeArrowheads="1"/>
          </p:cNvSpPr>
          <p:nvPr/>
        </p:nvSpPr>
        <p:spPr bwMode="auto">
          <a:xfrm>
            <a:off x="2370138" y="1201738"/>
            <a:ext cx="1141412" cy="5491162"/>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1600">
                <a:solidFill>
                  <a:schemeClr val="tx1"/>
                </a:solidFill>
              </a:rPr>
              <a:t>ORG  100</a:t>
            </a:r>
          </a:p>
          <a:p>
            <a:pPr defTabSz="762000">
              <a:lnSpc>
                <a:spcPct val="97000"/>
              </a:lnSpc>
            </a:pPr>
            <a:r>
              <a:rPr lang="en-US" altLang="ko-KR" sz="1600">
                <a:solidFill>
                  <a:schemeClr val="tx1"/>
                </a:solidFill>
              </a:rPr>
              <a:t>CLE</a:t>
            </a:r>
          </a:p>
          <a:p>
            <a:pPr defTabSz="762000">
              <a:lnSpc>
                <a:spcPct val="97000"/>
              </a:lnSpc>
            </a:pPr>
            <a:r>
              <a:rPr lang="en-US" altLang="ko-KR" sz="1600">
                <a:solidFill>
                  <a:schemeClr val="tx1"/>
                </a:solidFill>
              </a:rPr>
              <a:t>LDA  Y</a:t>
            </a:r>
          </a:p>
          <a:p>
            <a:pPr defTabSz="762000">
              <a:lnSpc>
                <a:spcPct val="97000"/>
              </a:lnSpc>
            </a:pPr>
            <a:r>
              <a:rPr lang="en-US" altLang="ko-KR" sz="1600">
                <a:solidFill>
                  <a:schemeClr val="tx1"/>
                </a:solidFill>
              </a:rPr>
              <a:t>CIR</a:t>
            </a:r>
          </a:p>
          <a:p>
            <a:pPr defTabSz="762000">
              <a:lnSpc>
                <a:spcPct val="97000"/>
              </a:lnSpc>
            </a:pPr>
            <a:r>
              <a:rPr lang="en-US" altLang="ko-KR" sz="1600">
                <a:solidFill>
                  <a:schemeClr val="tx1"/>
                </a:solidFill>
              </a:rPr>
              <a:t>STA  Y</a:t>
            </a:r>
          </a:p>
          <a:p>
            <a:pPr defTabSz="762000">
              <a:lnSpc>
                <a:spcPct val="97000"/>
              </a:lnSpc>
            </a:pPr>
            <a:r>
              <a:rPr lang="en-US" altLang="ko-KR" sz="1600">
                <a:solidFill>
                  <a:schemeClr val="tx1"/>
                </a:solidFill>
              </a:rPr>
              <a:t>SZE</a:t>
            </a:r>
          </a:p>
          <a:p>
            <a:pPr defTabSz="762000">
              <a:lnSpc>
                <a:spcPct val="97000"/>
              </a:lnSpc>
            </a:pPr>
            <a:r>
              <a:rPr lang="en-US" altLang="ko-KR" sz="1600">
                <a:solidFill>
                  <a:schemeClr val="tx1"/>
                </a:solidFill>
              </a:rPr>
              <a:t>BUN  ONE</a:t>
            </a:r>
          </a:p>
          <a:p>
            <a:pPr defTabSz="762000">
              <a:lnSpc>
                <a:spcPct val="97000"/>
              </a:lnSpc>
            </a:pPr>
            <a:r>
              <a:rPr lang="en-US" altLang="ko-KR" sz="1600">
                <a:solidFill>
                  <a:schemeClr val="tx1"/>
                </a:solidFill>
              </a:rPr>
              <a:t>BUN  ZRO</a:t>
            </a:r>
          </a:p>
          <a:p>
            <a:pPr defTabSz="762000">
              <a:lnSpc>
                <a:spcPct val="97000"/>
              </a:lnSpc>
            </a:pPr>
            <a:r>
              <a:rPr lang="en-US" altLang="ko-KR" sz="1600">
                <a:solidFill>
                  <a:schemeClr val="tx1"/>
                </a:solidFill>
              </a:rPr>
              <a:t>LDA  X</a:t>
            </a:r>
          </a:p>
          <a:p>
            <a:pPr defTabSz="762000">
              <a:lnSpc>
                <a:spcPct val="97000"/>
              </a:lnSpc>
            </a:pPr>
            <a:r>
              <a:rPr lang="en-US" altLang="ko-KR" sz="1600">
                <a:solidFill>
                  <a:schemeClr val="tx1"/>
                </a:solidFill>
              </a:rPr>
              <a:t>ADD  P</a:t>
            </a:r>
          </a:p>
          <a:p>
            <a:pPr defTabSz="762000">
              <a:lnSpc>
                <a:spcPct val="97000"/>
              </a:lnSpc>
            </a:pPr>
            <a:r>
              <a:rPr lang="en-US" altLang="ko-KR" sz="1600">
                <a:solidFill>
                  <a:schemeClr val="tx1"/>
                </a:solidFill>
              </a:rPr>
              <a:t>STA  P</a:t>
            </a:r>
          </a:p>
          <a:p>
            <a:pPr defTabSz="762000">
              <a:lnSpc>
                <a:spcPct val="97000"/>
              </a:lnSpc>
            </a:pPr>
            <a:r>
              <a:rPr lang="en-US" altLang="ko-KR" sz="1600">
                <a:solidFill>
                  <a:schemeClr val="tx1"/>
                </a:solidFill>
              </a:rPr>
              <a:t>CLE</a:t>
            </a:r>
          </a:p>
          <a:p>
            <a:pPr defTabSz="762000">
              <a:lnSpc>
                <a:spcPct val="97000"/>
              </a:lnSpc>
            </a:pPr>
            <a:r>
              <a:rPr lang="en-US" altLang="ko-KR" sz="1600">
                <a:solidFill>
                  <a:schemeClr val="tx1"/>
                </a:solidFill>
              </a:rPr>
              <a:t>LDA  X</a:t>
            </a:r>
          </a:p>
          <a:p>
            <a:pPr defTabSz="762000">
              <a:lnSpc>
                <a:spcPct val="97000"/>
              </a:lnSpc>
            </a:pPr>
            <a:r>
              <a:rPr lang="en-US" altLang="ko-KR" sz="1600">
                <a:solidFill>
                  <a:schemeClr val="tx1"/>
                </a:solidFill>
              </a:rPr>
              <a:t>CIL</a:t>
            </a:r>
          </a:p>
          <a:p>
            <a:pPr defTabSz="762000">
              <a:lnSpc>
                <a:spcPct val="97000"/>
              </a:lnSpc>
            </a:pPr>
            <a:r>
              <a:rPr lang="en-US" altLang="ko-KR" sz="1600">
                <a:solidFill>
                  <a:schemeClr val="tx1"/>
                </a:solidFill>
              </a:rPr>
              <a:t>STA  X</a:t>
            </a:r>
          </a:p>
          <a:p>
            <a:pPr defTabSz="762000">
              <a:lnSpc>
                <a:spcPct val="97000"/>
              </a:lnSpc>
            </a:pPr>
            <a:r>
              <a:rPr lang="en-US" altLang="ko-KR" sz="1600">
                <a:solidFill>
                  <a:schemeClr val="tx1"/>
                </a:solidFill>
              </a:rPr>
              <a:t>ISZ  CTR</a:t>
            </a:r>
          </a:p>
          <a:p>
            <a:pPr defTabSz="762000">
              <a:lnSpc>
                <a:spcPct val="97000"/>
              </a:lnSpc>
            </a:pPr>
            <a:r>
              <a:rPr lang="en-US" altLang="ko-KR" sz="1600">
                <a:solidFill>
                  <a:schemeClr val="tx1"/>
                </a:solidFill>
              </a:rPr>
              <a:t>BUN  LOP</a:t>
            </a:r>
          </a:p>
          <a:p>
            <a:pPr defTabSz="762000">
              <a:lnSpc>
                <a:spcPct val="97000"/>
              </a:lnSpc>
            </a:pPr>
            <a:r>
              <a:rPr lang="en-US" altLang="ko-KR" sz="1600">
                <a:solidFill>
                  <a:schemeClr val="tx1"/>
                </a:solidFill>
              </a:rPr>
              <a:t>HLT</a:t>
            </a:r>
          </a:p>
          <a:p>
            <a:pPr defTabSz="762000">
              <a:lnSpc>
                <a:spcPct val="97000"/>
              </a:lnSpc>
            </a:pPr>
            <a:r>
              <a:rPr lang="en-US" altLang="ko-KR" sz="1600">
                <a:solidFill>
                  <a:schemeClr val="tx1"/>
                </a:solidFill>
              </a:rPr>
              <a:t>DEC  -8</a:t>
            </a:r>
          </a:p>
          <a:p>
            <a:pPr defTabSz="762000">
              <a:lnSpc>
                <a:spcPct val="97000"/>
              </a:lnSpc>
            </a:pPr>
            <a:r>
              <a:rPr lang="en-US" altLang="ko-KR" sz="1600">
                <a:solidFill>
                  <a:schemeClr val="tx1"/>
                </a:solidFill>
              </a:rPr>
              <a:t>HEX  000F</a:t>
            </a:r>
          </a:p>
          <a:p>
            <a:pPr defTabSz="762000">
              <a:lnSpc>
                <a:spcPct val="97000"/>
              </a:lnSpc>
            </a:pPr>
            <a:r>
              <a:rPr lang="en-US" altLang="ko-KR" sz="1600">
                <a:solidFill>
                  <a:schemeClr val="tx1"/>
                </a:solidFill>
              </a:rPr>
              <a:t>HEX  000B</a:t>
            </a:r>
          </a:p>
          <a:p>
            <a:pPr defTabSz="762000">
              <a:lnSpc>
                <a:spcPct val="97000"/>
              </a:lnSpc>
            </a:pPr>
            <a:r>
              <a:rPr lang="en-US" altLang="ko-KR" sz="1600">
                <a:solidFill>
                  <a:schemeClr val="tx1"/>
                </a:solidFill>
              </a:rPr>
              <a:t>HEX  0</a:t>
            </a:r>
          </a:p>
          <a:p>
            <a:pPr defTabSz="762000">
              <a:lnSpc>
                <a:spcPct val="97000"/>
              </a:lnSpc>
            </a:pPr>
            <a:r>
              <a:rPr lang="en-US" altLang="ko-KR" sz="1600">
                <a:solidFill>
                  <a:schemeClr val="tx1"/>
                </a:solidFill>
              </a:rPr>
              <a:t>END</a:t>
            </a:r>
          </a:p>
        </p:txBody>
      </p:sp>
      <p:sp>
        <p:nvSpPr>
          <p:cNvPr id="31748" name="Rectangle 4"/>
          <p:cNvSpPr>
            <a:spLocks noChangeArrowheads="1"/>
          </p:cNvSpPr>
          <p:nvPr/>
        </p:nvSpPr>
        <p:spPr bwMode="auto">
          <a:xfrm>
            <a:off x="3814763" y="1308100"/>
            <a:ext cx="3449637" cy="5254625"/>
          </a:xfrm>
          <a:prstGeom prst="rect">
            <a:avLst/>
          </a:prstGeom>
          <a:noFill/>
          <a:ln w="12700">
            <a:noFill/>
            <a:miter lim="800000"/>
            <a:headEnd/>
            <a:tailEnd/>
          </a:ln>
        </p:spPr>
        <p:txBody>
          <a:bodyPr wrap="none" lIns="63500" tIns="25400" rIns="63500" bIns="25400">
            <a:spAutoFit/>
          </a:bodyPr>
          <a:lstStyle/>
          <a:p>
            <a:pPr defTabSz="762000">
              <a:lnSpc>
                <a:spcPct val="97000"/>
              </a:lnSpc>
            </a:pPr>
            <a:endParaRPr lang="en-US" altLang="ko-KR" sz="1600">
              <a:solidFill>
                <a:schemeClr val="tx1"/>
              </a:solidFill>
            </a:endParaRPr>
          </a:p>
          <a:p>
            <a:pPr defTabSz="762000">
              <a:lnSpc>
                <a:spcPct val="97000"/>
              </a:lnSpc>
            </a:pPr>
            <a:r>
              <a:rPr lang="en-US" altLang="ko-KR" sz="1600">
                <a:solidFill>
                  <a:schemeClr val="tx1"/>
                </a:solidFill>
              </a:rPr>
              <a:t>/ Clear E</a:t>
            </a:r>
          </a:p>
          <a:p>
            <a:pPr defTabSz="762000">
              <a:lnSpc>
                <a:spcPct val="97000"/>
              </a:lnSpc>
            </a:pPr>
            <a:r>
              <a:rPr lang="en-US" altLang="ko-KR" sz="1600">
                <a:solidFill>
                  <a:schemeClr val="tx1"/>
                </a:solidFill>
              </a:rPr>
              <a:t>/ Load multiplier</a:t>
            </a:r>
          </a:p>
          <a:p>
            <a:pPr defTabSz="762000">
              <a:lnSpc>
                <a:spcPct val="97000"/>
              </a:lnSpc>
            </a:pPr>
            <a:r>
              <a:rPr lang="en-US" altLang="ko-KR" sz="1600">
                <a:solidFill>
                  <a:schemeClr val="tx1"/>
                </a:solidFill>
              </a:rPr>
              <a:t>/ Transfer multiplier bit to E</a:t>
            </a:r>
          </a:p>
          <a:p>
            <a:pPr defTabSz="762000">
              <a:lnSpc>
                <a:spcPct val="97000"/>
              </a:lnSpc>
            </a:pPr>
            <a:r>
              <a:rPr lang="en-US" altLang="ko-KR" sz="1600">
                <a:solidFill>
                  <a:schemeClr val="tx1"/>
                </a:solidFill>
              </a:rPr>
              <a:t>/ Store shifted multiplier</a:t>
            </a:r>
          </a:p>
          <a:p>
            <a:pPr defTabSz="762000">
              <a:lnSpc>
                <a:spcPct val="97000"/>
              </a:lnSpc>
            </a:pPr>
            <a:r>
              <a:rPr lang="en-US" altLang="ko-KR" sz="1600">
                <a:solidFill>
                  <a:schemeClr val="tx1"/>
                </a:solidFill>
              </a:rPr>
              <a:t>/ Check if bit is zero</a:t>
            </a:r>
          </a:p>
          <a:p>
            <a:pPr defTabSz="762000">
              <a:lnSpc>
                <a:spcPct val="97000"/>
              </a:lnSpc>
            </a:pPr>
            <a:r>
              <a:rPr lang="en-US" altLang="ko-KR" sz="1600">
                <a:solidFill>
                  <a:schemeClr val="tx1"/>
                </a:solidFill>
              </a:rPr>
              <a:t>/ Bit is one; goto ONE</a:t>
            </a:r>
          </a:p>
          <a:p>
            <a:pPr defTabSz="762000">
              <a:lnSpc>
                <a:spcPct val="97000"/>
              </a:lnSpc>
            </a:pPr>
            <a:r>
              <a:rPr lang="en-US" altLang="ko-KR" sz="1600">
                <a:solidFill>
                  <a:schemeClr val="tx1"/>
                </a:solidFill>
              </a:rPr>
              <a:t>/ Bit is zero; goto ZRO</a:t>
            </a:r>
          </a:p>
          <a:p>
            <a:pPr defTabSz="762000">
              <a:lnSpc>
                <a:spcPct val="97000"/>
              </a:lnSpc>
            </a:pPr>
            <a:r>
              <a:rPr lang="en-US" altLang="ko-KR" sz="1600">
                <a:solidFill>
                  <a:schemeClr val="tx1"/>
                </a:solidFill>
              </a:rPr>
              <a:t>/ Load multiplicand</a:t>
            </a:r>
          </a:p>
          <a:p>
            <a:pPr defTabSz="762000">
              <a:lnSpc>
                <a:spcPct val="97000"/>
              </a:lnSpc>
            </a:pPr>
            <a:r>
              <a:rPr lang="en-US" altLang="ko-KR" sz="1600">
                <a:solidFill>
                  <a:schemeClr val="tx1"/>
                </a:solidFill>
              </a:rPr>
              <a:t>/ Add to partial product</a:t>
            </a:r>
          </a:p>
          <a:p>
            <a:pPr defTabSz="762000">
              <a:lnSpc>
                <a:spcPct val="97000"/>
              </a:lnSpc>
            </a:pPr>
            <a:r>
              <a:rPr lang="en-US" altLang="ko-KR" sz="1600">
                <a:solidFill>
                  <a:schemeClr val="tx1"/>
                </a:solidFill>
              </a:rPr>
              <a:t>/ Store partial product</a:t>
            </a:r>
          </a:p>
          <a:p>
            <a:pPr defTabSz="762000">
              <a:lnSpc>
                <a:spcPct val="97000"/>
              </a:lnSpc>
            </a:pPr>
            <a:r>
              <a:rPr lang="en-US" altLang="ko-KR" sz="1600">
                <a:solidFill>
                  <a:schemeClr val="tx1"/>
                </a:solidFill>
              </a:rPr>
              <a:t>/ Clear E</a:t>
            </a:r>
          </a:p>
          <a:p>
            <a:pPr defTabSz="762000">
              <a:lnSpc>
                <a:spcPct val="97000"/>
              </a:lnSpc>
            </a:pPr>
            <a:r>
              <a:rPr lang="en-US" altLang="ko-KR" sz="1600">
                <a:solidFill>
                  <a:schemeClr val="tx1"/>
                </a:solidFill>
              </a:rPr>
              <a:t>/ Load multiplicand</a:t>
            </a:r>
          </a:p>
          <a:p>
            <a:pPr defTabSz="762000">
              <a:lnSpc>
                <a:spcPct val="97000"/>
              </a:lnSpc>
            </a:pPr>
            <a:r>
              <a:rPr lang="en-US" altLang="ko-KR" sz="1600">
                <a:solidFill>
                  <a:schemeClr val="tx1"/>
                </a:solidFill>
              </a:rPr>
              <a:t>/ Shift left</a:t>
            </a:r>
          </a:p>
          <a:p>
            <a:pPr defTabSz="762000">
              <a:lnSpc>
                <a:spcPct val="97000"/>
              </a:lnSpc>
            </a:pPr>
            <a:r>
              <a:rPr lang="en-US" altLang="ko-KR" sz="1600">
                <a:solidFill>
                  <a:schemeClr val="tx1"/>
                </a:solidFill>
              </a:rPr>
              <a:t>/ Store shifted multiplicand</a:t>
            </a:r>
          </a:p>
          <a:p>
            <a:pPr defTabSz="762000">
              <a:lnSpc>
                <a:spcPct val="97000"/>
              </a:lnSpc>
            </a:pPr>
            <a:r>
              <a:rPr lang="en-US" altLang="ko-KR" sz="1600">
                <a:solidFill>
                  <a:schemeClr val="tx1"/>
                </a:solidFill>
              </a:rPr>
              <a:t>/ Increment counter</a:t>
            </a:r>
          </a:p>
          <a:p>
            <a:pPr defTabSz="762000">
              <a:lnSpc>
                <a:spcPct val="97000"/>
              </a:lnSpc>
            </a:pPr>
            <a:r>
              <a:rPr lang="en-US" altLang="ko-KR" sz="1600">
                <a:solidFill>
                  <a:schemeClr val="tx1"/>
                </a:solidFill>
              </a:rPr>
              <a:t>/ Counter not zero; repeat loop</a:t>
            </a:r>
          </a:p>
          <a:p>
            <a:pPr defTabSz="762000">
              <a:lnSpc>
                <a:spcPct val="97000"/>
              </a:lnSpc>
            </a:pPr>
            <a:r>
              <a:rPr lang="en-US" altLang="ko-KR" sz="1600">
                <a:solidFill>
                  <a:schemeClr val="tx1"/>
                </a:solidFill>
              </a:rPr>
              <a:t>/ Counter is zero; halt</a:t>
            </a:r>
          </a:p>
          <a:p>
            <a:pPr defTabSz="762000">
              <a:lnSpc>
                <a:spcPct val="97000"/>
              </a:lnSpc>
            </a:pPr>
            <a:r>
              <a:rPr lang="en-US" altLang="ko-KR" sz="1600">
                <a:solidFill>
                  <a:schemeClr val="tx1"/>
                </a:solidFill>
              </a:rPr>
              <a:t>/ This location serves as a counter</a:t>
            </a:r>
          </a:p>
          <a:p>
            <a:pPr defTabSz="762000">
              <a:lnSpc>
                <a:spcPct val="97000"/>
              </a:lnSpc>
            </a:pPr>
            <a:r>
              <a:rPr lang="en-US" altLang="ko-KR" sz="1600">
                <a:solidFill>
                  <a:schemeClr val="tx1"/>
                </a:solidFill>
              </a:rPr>
              <a:t>/ Multiplicand stored here</a:t>
            </a:r>
          </a:p>
          <a:p>
            <a:pPr defTabSz="762000">
              <a:lnSpc>
                <a:spcPct val="97000"/>
              </a:lnSpc>
            </a:pPr>
            <a:r>
              <a:rPr lang="en-US" altLang="ko-KR" sz="1600">
                <a:solidFill>
                  <a:schemeClr val="tx1"/>
                </a:solidFill>
              </a:rPr>
              <a:t>/ Multiplier stored here</a:t>
            </a:r>
          </a:p>
          <a:p>
            <a:pPr defTabSz="762000">
              <a:lnSpc>
                <a:spcPct val="97000"/>
              </a:lnSpc>
            </a:pPr>
            <a:r>
              <a:rPr lang="en-US" altLang="ko-KR" sz="1600">
                <a:solidFill>
                  <a:schemeClr val="tx1"/>
                </a:solidFill>
              </a:rPr>
              <a:t>/ Product formed here</a:t>
            </a:r>
          </a:p>
        </p:txBody>
      </p:sp>
      <p:sp>
        <p:nvSpPr>
          <p:cNvPr id="31749" name="Rectangle 5"/>
          <p:cNvSpPr>
            <a:spLocks noChangeArrowheads="1"/>
          </p:cNvSpPr>
          <p:nvPr/>
        </p:nvSpPr>
        <p:spPr bwMode="auto">
          <a:xfrm>
            <a:off x="1563688" y="1193800"/>
            <a:ext cx="623887" cy="5254625"/>
          </a:xfrm>
          <a:prstGeom prst="rect">
            <a:avLst/>
          </a:prstGeom>
          <a:noFill/>
          <a:ln w="12700">
            <a:noFill/>
            <a:miter lim="800000"/>
            <a:headEnd/>
            <a:tailEnd/>
          </a:ln>
        </p:spPr>
        <p:txBody>
          <a:bodyPr wrap="none" lIns="63500" tIns="25400" rIns="63500" bIns="25400">
            <a:spAutoFit/>
          </a:bodyPr>
          <a:lstStyle/>
          <a:p>
            <a:pPr defTabSz="762000">
              <a:lnSpc>
                <a:spcPct val="97000"/>
              </a:lnSpc>
            </a:pPr>
            <a:endParaRPr lang="en-US" altLang="ko-KR" sz="1600">
              <a:solidFill>
                <a:schemeClr val="tx1"/>
              </a:solidFill>
            </a:endParaRPr>
          </a:p>
          <a:p>
            <a:pPr defTabSz="762000">
              <a:lnSpc>
                <a:spcPct val="97000"/>
              </a:lnSpc>
            </a:pPr>
            <a:r>
              <a:rPr lang="en-US" altLang="ko-KR" sz="1600">
                <a:solidFill>
                  <a:schemeClr val="tx1"/>
                </a:solidFill>
              </a:rPr>
              <a:t>LOP,</a:t>
            </a: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r>
              <a:rPr lang="en-US" altLang="ko-KR" sz="1600">
                <a:solidFill>
                  <a:schemeClr val="tx1"/>
                </a:solidFill>
              </a:rPr>
              <a:t>ONE,</a:t>
            </a: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r>
              <a:rPr lang="en-US" altLang="ko-KR" sz="1600">
                <a:solidFill>
                  <a:schemeClr val="tx1"/>
                </a:solidFill>
              </a:rPr>
              <a:t>ZRO,</a:t>
            </a: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endParaRPr lang="en-US" altLang="ko-KR" sz="1600">
              <a:solidFill>
                <a:schemeClr val="tx1"/>
              </a:solidFill>
            </a:endParaRPr>
          </a:p>
          <a:p>
            <a:pPr defTabSz="762000">
              <a:lnSpc>
                <a:spcPct val="97000"/>
              </a:lnSpc>
            </a:pPr>
            <a:r>
              <a:rPr lang="en-US" altLang="ko-KR" sz="1600">
                <a:solidFill>
                  <a:schemeClr val="tx1"/>
                </a:solidFill>
              </a:rPr>
              <a:t>CTR,</a:t>
            </a:r>
          </a:p>
          <a:p>
            <a:pPr defTabSz="762000">
              <a:lnSpc>
                <a:spcPct val="97000"/>
              </a:lnSpc>
            </a:pPr>
            <a:r>
              <a:rPr lang="en-US" altLang="ko-KR" sz="1600">
                <a:solidFill>
                  <a:schemeClr val="tx1"/>
                </a:solidFill>
              </a:rPr>
              <a:t>X,</a:t>
            </a:r>
          </a:p>
          <a:p>
            <a:pPr defTabSz="762000">
              <a:lnSpc>
                <a:spcPct val="97000"/>
              </a:lnSpc>
            </a:pPr>
            <a:r>
              <a:rPr lang="en-US" altLang="ko-KR" sz="1600">
                <a:solidFill>
                  <a:schemeClr val="tx1"/>
                </a:solidFill>
              </a:rPr>
              <a:t>Y,</a:t>
            </a:r>
          </a:p>
          <a:p>
            <a:pPr defTabSz="762000">
              <a:lnSpc>
                <a:spcPct val="97000"/>
              </a:lnSpc>
            </a:pPr>
            <a:r>
              <a:rPr lang="en-US" altLang="ko-KR" sz="1600">
                <a:solidFill>
                  <a:schemeClr val="tx1"/>
                </a:solidFill>
              </a:rPr>
              <a:t>P,</a:t>
            </a:r>
          </a:p>
        </p:txBody>
      </p:sp>
      <p:sp>
        <p:nvSpPr>
          <p:cNvPr id="31750" name="Rectangle 6"/>
          <p:cNvSpPr>
            <a:spLocks noChangeArrowheads="1"/>
          </p:cNvSpPr>
          <p:nvPr/>
        </p:nvSpPr>
        <p:spPr bwMode="auto">
          <a:xfrm>
            <a:off x="1381125" y="1216025"/>
            <a:ext cx="5789613" cy="5348288"/>
          </a:xfrm>
          <a:prstGeom prst="rect">
            <a:avLst/>
          </a:prstGeom>
          <a:noFill/>
          <a:ln w="12700">
            <a:solidFill>
              <a:schemeClr val="tx1"/>
            </a:solidFill>
            <a:miter lim="800000"/>
            <a:headEnd/>
            <a:tailEnd/>
          </a:ln>
        </p:spPr>
        <p:txBody>
          <a:bodyPr wrap="none" anchor="ctr"/>
          <a:lstStyle/>
          <a:p>
            <a:endParaRPr lang="en-US"/>
          </a:p>
        </p:txBody>
      </p:sp>
      <p:sp>
        <p:nvSpPr>
          <p:cNvPr id="31751" name="Rectangle 7"/>
          <p:cNvSpPr>
            <a:spLocks noChangeArrowheads="1"/>
          </p:cNvSpPr>
          <p:nvPr/>
        </p:nvSpPr>
        <p:spPr bwMode="auto">
          <a:xfrm>
            <a:off x="5016500" y="0"/>
            <a:ext cx="4127500" cy="268288"/>
          </a:xfrm>
          <a:prstGeom prst="rect">
            <a:avLst/>
          </a:prstGeom>
          <a:noFill/>
          <a:ln w="12700">
            <a:noFill/>
            <a:miter lim="800000"/>
            <a:headEnd/>
            <a:tailEnd/>
          </a:ln>
        </p:spPr>
        <p:txBody>
          <a:bodyPr wrap="none" lIns="63500" tIns="25400" rIns="63500" bIns="25400">
            <a:spAutoFit/>
          </a:bodyPr>
          <a:lstStyle/>
          <a:p>
            <a:pPr defTabSz="762000">
              <a:lnSpc>
                <a:spcPct val="102000"/>
              </a:lnSpc>
            </a:pPr>
            <a:r>
              <a:rPr lang="en-US" altLang="ko-KR" sz="1400" i="1">
                <a:solidFill>
                  <a:schemeClr val="tx1"/>
                </a:solidFill>
              </a:rPr>
              <a:t>Programming Arithmetic and  Logic Operations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09625" y="288925"/>
            <a:ext cx="7710488" cy="417513"/>
          </a:xfrm>
          <a:noFill/>
        </p:spPr>
        <p:txBody>
          <a:bodyPr anchor="ctr"/>
          <a:lstStyle/>
          <a:p>
            <a:r>
              <a:rPr lang="en-US" altLang="ko-KR" sz="2800" smtClean="0"/>
              <a:t>SUBROUTINES</a:t>
            </a:r>
          </a:p>
        </p:txBody>
      </p:sp>
      <p:sp>
        <p:nvSpPr>
          <p:cNvPr id="32771" name="Rectangle 3"/>
          <p:cNvSpPr>
            <a:spLocks noChangeArrowheads="1"/>
          </p:cNvSpPr>
          <p:nvPr/>
        </p:nvSpPr>
        <p:spPr bwMode="auto">
          <a:xfrm>
            <a:off x="682625" y="1127125"/>
            <a:ext cx="8255000" cy="890588"/>
          </a:xfrm>
          <a:prstGeom prst="rect">
            <a:avLst/>
          </a:prstGeom>
          <a:noFill/>
          <a:ln w="12700">
            <a:noFill/>
            <a:miter lim="800000"/>
            <a:headEnd/>
            <a:tailEnd/>
          </a:ln>
        </p:spPr>
        <p:txBody>
          <a:bodyPr wrap="none" lIns="63500" tIns="25400" rIns="63500" bIns="25400">
            <a:spAutoFit/>
          </a:bodyPr>
          <a:lstStyle/>
          <a:p>
            <a:pPr defTabSz="762000">
              <a:lnSpc>
                <a:spcPct val="101000"/>
              </a:lnSpc>
            </a:pPr>
            <a:r>
              <a:rPr lang="en-US" altLang="ko-KR">
                <a:solidFill>
                  <a:schemeClr val="tx1"/>
                </a:solidFill>
              </a:rPr>
              <a:t>- A set of common instructions that can be used in a program many times.</a:t>
            </a:r>
          </a:p>
          <a:p>
            <a:pPr defTabSz="762000">
              <a:lnSpc>
                <a:spcPct val="101000"/>
              </a:lnSpc>
              <a:buFontTx/>
              <a:buChar char="-"/>
            </a:pPr>
            <a:r>
              <a:rPr lang="en-US" altLang="ko-KR">
                <a:solidFill>
                  <a:schemeClr val="tx1"/>
                </a:solidFill>
              </a:rPr>
              <a:t>Subroutine </a:t>
            </a:r>
            <a:r>
              <a:rPr lang="en-US" altLang="ko-KR" i="1">
                <a:solidFill>
                  <a:schemeClr val="tx1"/>
                </a:solidFill>
              </a:rPr>
              <a:t>linkage </a:t>
            </a:r>
            <a:r>
              <a:rPr lang="en-US" altLang="ko-KR">
                <a:solidFill>
                  <a:schemeClr val="tx1"/>
                </a:solidFill>
              </a:rPr>
              <a:t>: a procedure for branching to a subroutine and</a:t>
            </a:r>
          </a:p>
          <a:p>
            <a:pPr defTabSz="762000">
              <a:lnSpc>
                <a:spcPct val="101000"/>
              </a:lnSpc>
            </a:pPr>
            <a:r>
              <a:rPr lang="en-US" altLang="ko-KR">
                <a:solidFill>
                  <a:schemeClr val="tx1"/>
                </a:solidFill>
              </a:rPr>
              <a:t>                                     returning to the main program</a:t>
            </a:r>
          </a:p>
        </p:txBody>
      </p:sp>
      <p:sp>
        <p:nvSpPr>
          <p:cNvPr id="32772" name="Rectangle 4"/>
          <p:cNvSpPr>
            <a:spLocks noChangeArrowheads="1"/>
          </p:cNvSpPr>
          <p:nvPr/>
        </p:nvSpPr>
        <p:spPr bwMode="auto">
          <a:xfrm>
            <a:off x="2571750" y="2592388"/>
            <a:ext cx="1104900" cy="3765550"/>
          </a:xfrm>
          <a:prstGeom prst="rect">
            <a:avLst/>
          </a:prstGeom>
          <a:noFill/>
          <a:ln w="12700">
            <a:noFill/>
            <a:miter lim="800000"/>
            <a:headEnd/>
            <a:tailEnd/>
          </a:ln>
        </p:spPr>
        <p:txBody>
          <a:bodyPr wrap="none" lIns="63500" tIns="25400" rIns="63500" bIns="25400">
            <a:spAutoFit/>
          </a:bodyPr>
          <a:lstStyle/>
          <a:p>
            <a:pPr defTabSz="762000">
              <a:lnSpc>
                <a:spcPct val="87000"/>
              </a:lnSpc>
            </a:pPr>
            <a:r>
              <a:rPr lang="en-US" altLang="ko-KR" sz="1400">
                <a:solidFill>
                  <a:schemeClr val="tx1"/>
                </a:solidFill>
              </a:rPr>
              <a:t>ORG  100</a:t>
            </a:r>
          </a:p>
          <a:p>
            <a:pPr defTabSz="762000">
              <a:lnSpc>
                <a:spcPct val="87000"/>
              </a:lnSpc>
            </a:pPr>
            <a:r>
              <a:rPr lang="en-US" altLang="ko-KR" sz="1400">
                <a:solidFill>
                  <a:schemeClr val="tx1"/>
                </a:solidFill>
              </a:rPr>
              <a:t>LDA  X</a:t>
            </a:r>
          </a:p>
          <a:p>
            <a:pPr defTabSz="762000">
              <a:lnSpc>
                <a:spcPct val="87000"/>
              </a:lnSpc>
            </a:pPr>
            <a:r>
              <a:rPr lang="en-US" altLang="ko-KR" sz="1400">
                <a:solidFill>
                  <a:schemeClr val="tx1"/>
                </a:solidFill>
              </a:rPr>
              <a:t>BSA  SH4</a:t>
            </a:r>
          </a:p>
          <a:p>
            <a:pPr defTabSz="762000">
              <a:lnSpc>
                <a:spcPct val="87000"/>
              </a:lnSpc>
            </a:pPr>
            <a:r>
              <a:rPr lang="en-US" altLang="ko-KR" sz="1400">
                <a:solidFill>
                  <a:schemeClr val="tx1"/>
                </a:solidFill>
              </a:rPr>
              <a:t>STA  X</a:t>
            </a:r>
          </a:p>
          <a:p>
            <a:pPr defTabSz="762000">
              <a:lnSpc>
                <a:spcPct val="87000"/>
              </a:lnSpc>
            </a:pPr>
            <a:r>
              <a:rPr lang="en-US" altLang="ko-KR" sz="1400">
                <a:solidFill>
                  <a:schemeClr val="tx1"/>
                </a:solidFill>
              </a:rPr>
              <a:t>LDA  Y</a:t>
            </a:r>
          </a:p>
          <a:p>
            <a:pPr defTabSz="762000">
              <a:lnSpc>
                <a:spcPct val="87000"/>
              </a:lnSpc>
            </a:pPr>
            <a:r>
              <a:rPr lang="en-US" altLang="ko-KR" sz="1400">
                <a:solidFill>
                  <a:schemeClr val="tx1"/>
                </a:solidFill>
              </a:rPr>
              <a:t>BSA  SH4</a:t>
            </a:r>
          </a:p>
          <a:p>
            <a:pPr defTabSz="762000">
              <a:lnSpc>
                <a:spcPct val="87000"/>
              </a:lnSpc>
            </a:pPr>
            <a:r>
              <a:rPr lang="en-US" altLang="ko-KR" sz="1400">
                <a:solidFill>
                  <a:schemeClr val="tx1"/>
                </a:solidFill>
              </a:rPr>
              <a:t>STA  Y</a:t>
            </a:r>
          </a:p>
          <a:p>
            <a:pPr defTabSz="762000">
              <a:lnSpc>
                <a:spcPct val="87000"/>
              </a:lnSpc>
            </a:pPr>
            <a:r>
              <a:rPr lang="en-US" altLang="ko-KR" sz="1400">
                <a:solidFill>
                  <a:schemeClr val="tx1"/>
                </a:solidFill>
              </a:rPr>
              <a:t>HLT</a:t>
            </a:r>
          </a:p>
          <a:p>
            <a:pPr defTabSz="762000">
              <a:lnSpc>
                <a:spcPct val="87000"/>
              </a:lnSpc>
            </a:pPr>
            <a:r>
              <a:rPr lang="en-US" altLang="ko-KR" sz="1400">
                <a:solidFill>
                  <a:schemeClr val="tx1"/>
                </a:solidFill>
              </a:rPr>
              <a:t>HEX  1234</a:t>
            </a:r>
          </a:p>
          <a:p>
            <a:pPr defTabSz="762000">
              <a:lnSpc>
                <a:spcPct val="87000"/>
              </a:lnSpc>
            </a:pPr>
            <a:r>
              <a:rPr lang="en-US" altLang="ko-KR" sz="1400">
                <a:solidFill>
                  <a:schemeClr val="tx1"/>
                </a:solidFill>
              </a:rPr>
              <a:t>HEX  4321</a:t>
            </a:r>
          </a:p>
          <a:p>
            <a:pPr defTabSz="762000">
              <a:lnSpc>
                <a:spcPct val="87000"/>
              </a:lnSpc>
            </a:pPr>
            <a:endParaRPr lang="en-US" altLang="ko-KR" sz="1400">
              <a:solidFill>
                <a:schemeClr val="tx1"/>
              </a:solidFill>
            </a:endParaRPr>
          </a:p>
          <a:p>
            <a:pPr defTabSz="762000">
              <a:lnSpc>
                <a:spcPct val="87000"/>
              </a:lnSpc>
            </a:pPr>
            <a:r>
              <a:rPr lang="en-US" altLang="ko-KR" sz="1400">
                <a:solidFill>
                  <a:schemeClr val="tx1"/>
                </a:solidFill>
              </a:rPr>
              <a:t>HEX  0</a:t>
            </a:r>
          </a:p>
          <a:p>
            <a:pPr defTabSz="762000">
              <a:lnSpc>
                <a:spcPct val="87000"/>
              </a:lnSpc>
            </a:pPr>
            <a:r>
              <a:rPr lang="en-US" altLang="ko-KR" sz="1400">
                <a:solidFill>
                  <a:schemeClr val="tx1"/>
                </a:solidFill>
              </a:rPr>
              <a:t>CIL</a:t>
            </a:r>
          </a:p>
          <a:p>
            <a:pPr defTabSz="762000">
              <a:lnSpc>
                <a:spcPct val="87000"/>
              </a:lnSpc>
            </a:pPr>
            <a:r>
              <a:rPr lang="en-US" altLang="ko-KR" sz="1400">
                <a:solidFill>
                  <a:schemeClr val="tx1"/>
                </a:solidFill>
              </a:rPr>
              <a:t>CIL</a:t>
            </a:r>
          </a:p>
          <a:p>
            <a:pPr defTabSz="762000">
              <a:lnSpc>
                <a:spcPct val="87000"/>
              </a:lnSpc>
            </a:pPr>
            <a:r>
              <a:rPr lang="en-US" altLang="ko-KR" sz="1400">
                <a:solidFill>
                  <a:schemeClr val="tx1"/>
                </a:solidFill>
              </a:rPr>
              <a:t>CIL</a:t>
            </a:r>
          </a:p>
          <a:p>
            <a:pPr defTabSz="762000">
              <a:lnSpc>
                <a:spcPct val="87000"/>
              </a:lnSpc>
            </a:pPr>
            <a:r>
              <a:rPr lang="en-US" altLang="ko-KR" sz="1400">
                <a:solidFill>
                  <a:schemeClr val="tx1"/>
                </a:solidFill>
              </a:rPr>
              <a:t>CIL</a:t>
            </a:r>
          </a:p>
          <a:p>
            <a:pPr defTabSz="762000">
              <a:lnSpc>
                <a:spcPct val="87000"/>
              </a:lnSpc>
            </a:pPr>
            <a:r>
              <a:rPr lang="en-US" altLang="ko-KR" sz="1400">
                <a:solidFill>
                  <a:schemeClr val="tx1"/>
                </a:solidFill>
              </a:rPr>
              <a:t>AND  MSK</a:t>
            </a:r>
          </a:p>
          <a:p>
            <a:pPr defTabSz="762000">
              <a:lnSpc>
                <a:spcPct val="87000"/>
              </a:lnSpc>
            </a:pPr>
            <a:r>
              <a:rPr lang="en-US" altLang="ko-KR" sz="1400">
                <a:solidFill>
                  <a:schemeClr val="tx1"/>
                </a:solidFill>
              </a:rPr>
              <a:t>BUN  SH4  I</a:t>
            </a:r>
          </a:p>
          <a:p>
            <a:pPr defTabSz="762000">
              <a:lnSpc>
                <a:spcPct val="87000"/>
              </a:lnSpc>
            </a:pPr>
            <a:r>
              <a:rPr lang="en-US" altLang="ko-KR" sz="1400">
                <a:solidFill>
                  <a:schemeClr val="tx1"/>
                </a:solidFill>
              </a:rPr>
              <a:t>HEX  FFF0</a:t>
            </a:r>
          </a:p>
          <a:p>
            <a:pPr defTabSz="762000">
              <a:lnSpc>
                <a:spcPct val="87000"/>
              </a:lnSpc>
            </a:pPr>
            <a:r>
              <a:rPr lang="en-US" altLang="ko-KR" sz="1400">
                <a:solidFill>
                  <a:schemeClr val="tx1"/>
                </a:solidFill>
              </a:rPr>
              <a:t>END</a:t>
            </a:r>
          </a:p>
        </p:txBody>
      </p:sp>
      <p:sp>
        <p:nvSpPr>
          <p:cNvPr id="32773" name="Rectangle 5"/>
          <p:cNvSpPr>
            <a:spLocks noChangeArrowheads="1"/>
          </p:cNvSpPr>
          <p:nvPr/>
        </p:nvSpPr>
        <p:spPr bwMode="auto">
          <a:xfrm>
            <a:off x="4065588" y="2592388"/>
            <a:ext cx="3455987" cy="3579812"/>
          </a:xfrm>
          <a:prstGeom prst="rect">
            <a:avLst/>
          </a:prstGeom>
          <a:noFill/>
          <a:ln w="12700">
            <a:noFill/>
            <a:miter lim="800000"/>
            <a:headEnd/>
            <a:tailEnd/>
          </a:ln>
        </p:spPr>
        <p:txBody>
          <a:bodyPr wrap="none" lIns="63500" tIns="25400" rIns="63500" bIns="25400">
            <a:spAutoFit/>
          </a:bodyPr>
          <a:lstStyle/>
          <a:p>
            <a:pPr defTabSz="762000">
              <a:lnSpc>
                <a:spcPct val="87000"/>
              </a:lnSpc>
            </a:pPr>
            <a:r>
              <a:rPr lang="en-US" altLang="ko-KR" sz="1400">
                <a:solidFill>
                  <a:schemeClr val="tx1"/>
                </a:solidFill>
              </a:rPr>
              <a:t>/ Main program</a:t>
            </a:r>
          </a:p>
          <a:p>
            <a:pPr defTabSz="762000">
              <a:lnSpc>
                <a:spcPct val="87000"/>
              </a:lnSpc>
            </a:pPr>
            <a:r>
              <a:rPr lang="en-US" altLang="ko-KR" sz="1400">
                <a:solidFill>
                  <a:schemeClr val="tx1"/>
                </a:solidFill>
              </a:rPr>
              <a:t>/ Load X</a:t>
            </a:r>
          </a:p>
          <a:p>
            <a:pPr defTabSz="762000">
              <a:lnSpc>
                <a:spcPct val="87000"/>
              </a:lnSpc>
            </a:pPr>
            <a:r>
              <a:rPr lang="en-US" altLang="ko-KR" sz="1400">
                <a:solidFill>
                  <a:schemeClr val="tx1"/>
                </a:solidFill>
              </a:rPr>
              <a:t>/ Branch to subroutine</a:t>
            </a:r>
          </a:p>
          <a:p>
            <a:pPr defTabSz="762000">
              <a:lnSpc>
                <a:spcPct val="87000"/>
              </a:lnSpc>
            </a:pPr>
            <a:r>
              <a:rPr lang="en-US" altLang="ko-KR" sz="1400">
                <a:solidFill>
                  <a:schemeClr val="tx1"/>
                </a:solidFill>
              </a:rPr>
              <a:t>/ Store shifted number</a:t>
            </a:r>
          </a:p>
          <a:p>
            <a:pPr defTabSz="762000">
              <a:lnSpc>
                <a:spcPct val="87000"/>
              </a:lnSpc>
            </a:pPr>
            <a:r>
              <a:rPr lang="en-US" altLang="ko-KR" sz="1400">
                <a:solidFill>
                  <a:schemeClr val="tx1"/>
                </a:solidFill>
              </a:rPr>
              <a:t>/ Load Y</a:t>
            </a:r>
          </a:p>
          <a:p>
            <a:pPr defTabSz="762000">
              <a:lnSpc>
                <a:spcPct val="87000"/>
              </a:lnSpc>
            </a:pPr>
            <a:r>
              <a:rPr lang="en-US" altLang="ko-KR" sz="1400">
                <a:solidFill>
                  <a:schemeClr val="tx1"/>
                </a:solidFill>
              </a:rPr>
              <a:t>/ Branch to subroutine again</a:t>
            </a:r>
          </a:p>
          <a:p>
            <a:pPr defTabSz="762000">
              <a:lnSpc>
                <a:spcPct val="87000"/>
              </a:lnSpc>
            </a:pPr>
            <a:r>
              <a:rPr lang="en-US" altLang="ko-KR" sz="1400">
                <a:solidFill>
                  <a:schemeClr val="tx1"/>
                </a:solidFill>
              </a:rPr>
              <a:t>/ Store shifted number</a:t>
            </a: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r>
              <a:rPr lang="en-US" altLang="ko-KR" sz="1400">
                <a:solidFill>
                  <a:schemeClr val="tx1"/>
                </a:solidFill>
              </a:rPr>
              <a:t>/ Subroutine to shift left 4 times</a:t>
            </a:r>
          </a:p>
          <a:p>
            <a:pPr defTabSz="762000">
              <a:lnSpc>
                <a:spcPct val="87000"/>
              </a:lnSpc>
            </a:pPr>
            <a:r>
              <a:rPr lang="en-US" altLang="ko-KR" sz="1400">
                <a:solidFill>
                  <a:schemeClr val="tx1"/>
                </a:solidFill>
              </a:rPr>
              <a:t>/ Store return address here</a:t>
            </a:r>
          </a:p>
          <a:p>
            <a:pPr defTabSz="762000">
              <a:lnSpc>
                <a:spcPct val="87000"/>
              </a:lnSpc>
            </a:pPr>
            <a:r>
              <a:rPr lang="en-US" altLang="ko-KR" sz="1400">
                <a:solidFill>
                  <a:schemeClr val="tx1"/>
                </a:solidFill>
              </a:rPr>
              <a:t>/ Circulate left once</a:t>
            </a: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r>
              <a:rPr lang="en-US" altLang="ko-KR" sz="1400">
                <a:solidFill>
                  <a:schemeClr val="tx1"/>
                </a:solidFill>
              </a:rPr>
              <a:t>/ Circulate left fourth time</a:t>
            </a:r>
          </a:p>
          <a:p>
            <a:pPr defTabSz="762000">
              <a:lnSpc>
                <a:spcPct val="87000"/>
              </a:lnSpc>
            </a:pPr>
            <a:r>
              <a:rPr lang="en-US" altLang="ko-KR" sz="1400">
                <a:solidFill>
                  <a:schemeClr val="tx1"/>
                </a:solidFill>
              </a:rPr>
              <a:t>/ Set AC(13-16) to zero (lower order bit.)</a:t>
            </a:r>
          </a:p>
          <a:p>
            <a:pPr defTabSz="762000">
              <a:lnSpc>
                <a:spcPct val="87000"/>
              </a:lnSpc>
            </a:pPr>
            <a:r>
              <a:rPr lang="en-US" altLang="ko-KR" sz="1400">
                <a:solidFill>
                  <a:schemeClr val="tx1"/>
                </a:solidFill>
              </a:rPr>
              <a:t>/ Return to main program</a:t>
            </a:r>
          </a:p>
          <a:p>
            <a:pPr defTabSz="762000">
              <a:lnSpc>
                <a:spcPct val="87000"/>
              </a:lnSpc>
            </a:pPr>
            <a:r>
              <a:rPr lang="en-US" altLang="ko-KR" sz="1400">
                <a:solidFill>
                  <a:schemeClr val="tx1"/>
                </a:solidFill>
              </a:rPr>
              <a:t>/ Mask operand</a:t>
            </a:r>
          </a:p>
        </p:txBody>
      </p:sp>
      <p:sp>
        <p:nvSpPr>
          <p:cNvPr id="32774" name="Rectangle 6"/>
          <p:cNvSpPr>
            <a:spLocks noChangeArrowheads="1"/>
          </p:cNvSpPr>
          <p:nvPr/>
        </p:nvSpPr>
        <p:spPr bwMode="auto">
          <a:xfrm>
            <a:off x="1760538" y="2592388"/>
            <a:ext cx="1019175" cy="3579812"/>
          </a:xfrm>
          <a:prstGeom prst="rect">
            <a:avLst/>
          </a:prstGeom>
          <a:noFill/>
          <a:ln w="12700">
            <a:noFill/>
            <a:miter lim="800000"/>
            <a:headEnd/>
            <a:tailEnd/>
          </a:ln>
        </p:spPr>
        <p:txBody>
          <a:bodyPr lIns="63500" tIns="25400" rIns="63500" bIns="25400">
            <a:spAutoFit/>
          </a:bodyPr>
          <a:lstStyle/>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r>
              <a:rPr lang="en-US" altLang="ko-KR" sz="1400">
                <a:solidFill>
                  <a:schemeClr val="tx1"/>
                </a:solidFill>
              </a:rPr>
              <a:t>X,</a:t>
            </a:r>
          </a:p>
          <a:p>
            <a:pPr defTabSz="762000">
              <a:lnSpc>
                <a:spcPct val="87000"/>
              </a:lnSpc>
            </a:pPr>
            <a:r>
              <a:rPr lang="en-US" altLang="ko-KR" sz="1400">
                <a:solidFill>
                  <a:schemeClr val="tx1"/>
                </a:solidFill>
              </a:rPr>
              <a:t>Y,</a:t>
            </a:r>
          </a:p>
          <a:p>
            <a:pPr defTabSz="762000">
              <a:lnSpc>
                <a:spcPct val="87000"/>
              </a:lnSpc>
            </a:pPr>
            <a:endParaRPr lang="en-US" altLang="ko-KR" sz="1400">
              <a:solidFill>
                <a:schemeClr val="tx1"/>
              </a:solidFill>
            </a:endParaRPr>
          </a:p>
          <a:p>
            <a:pPr defTabSz="762000">
              <a:lnSpc>
                <a:spcPct val="87000"/>
              </a:lnSpc>
            </a:pPr>
            <a:r>
              <a:rPr lang="en-US" altLang="ko-KR" sz="1400">
                <a:solidFill>
                  <a:schemeClr val="tx1"/>
                </a:solidFill>
              </a:rPr>
              <a:t>SH4,</a:t>
            </a: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endParaRPr lang="en-US" altLang="ko-KR" sz="1400">
              <a:solidFill>
                <a:schemeClr val="tx1"/>
              </a:solidFill>
            </a:endParaRPr>
          </a:p>
          <a:p>
            <a:pPr defTabSz="762000">
              <a:lnSpc>
                <a:spcPct val="87000"/>
              </a:lnSpc>
            </a:pPr>
            <a:r>
              <a:rPr lang="en-US" altLang="ko-KR" sz="1400">
                <a:solidFill>
                  <a:schemeClr val="tx1"/>
                </a:solidFill>
              </a:rPr>
              <a:t>MSK,</a:t>
            </a:r>
          </a:p>
        </p:txBody>
      </p:sp>
      <p:sp>
        <p:nvSpPr>
          <p:cNvPr id="32775" name="Rectangle 7"/>
          <p:cNvSpPr>
            <a:spLocks noChangeArrowheads="1"/>
          </p:cNvSpPr>
          <p:nvPr/>
        </p:nvSpPr>
        <p:spPr bwMode="auto">
          <a:xfrm>
            <a:off x="812800" y="2592388"/>
            <a:ext cx="452438" cy="3579812"/>
          </a:xfrm>
          <a:prstGeom prst="rect">
            <a:avLst/>
          </a:prstGeom>
          <a:noFill/>
          <a:ln w="12700">
            <a:noFill/>
            <a:miter lim="800000"/>
            <a:headEnd/>
            <a:tailEnd/>
          </a:ln>
        </p:spPr>
        <p:txBody>
          <a:bodyPr wrap="none" lIns="63500" tIns="25400" rIns="63500" bIns="25400">
            <a:spAutoFit/>
          </a:bodyPr>
          <a:lstStyle/>
          <a:p>
            <a:pPr defTabSz="762000">
              <a:lnSpc>
                <a:spcPct val="87000"/>
              </a:lnSpc>
            </a:pPr>
            <a:endParaRPr lang="en-US" altLang="ko-KR" sz="1400">
              <a:solidFill>
                <a:schemeClr val="tx1"/>
              </a:solidFill>
            </a:endParaRPr>
          </a:p>
          <a:p>
            <a:pPr defTabSz="762000">
              <a:lnSpc>
                <a:spcPct val="87000"/>
              </a:lnSpc>
            </a:pPr>
            <a:r>
              <a:rPr lang="en-US" altLang="ko-KR" sz="1400">
                <a:solidFill>
                  <a:schemeClr val="tx1"/>
                </a:solidFill>
              </a:rPr>
              <a:t>100</a:t>
            </a:r>
          </a:p>
          <a:p>
            <a:pPr defTabSz="762000">
              <a:lnSpc>
                <a:spcPct val="87000"/>
              </a:lnSpc>
            </a:pPr>
            <a:r>
              <a:rPr lang="en-US" altLang="ko-KR" sz="1400">
                <a:solidFill>
                  <a:schemeClr val="tx1"/>
                </a:solidFill>
              </a:rPr>
              <a:t>101</a:t>
            </a:r>
          </a:p>
          <a:p>
            <a:pPr defTabSz="762000">
              <a:lnSpc>
                <a:spcPct val="87000"/>
              </a:lnSpc>
            </a:pPr>
            <a:r>
              <a:rPr lang="en-US" altLang="ko-KR" sz="1400">
                <a:solidFill>
                  <a:schemeClr val="tx1"/>
                </a:solidFill>
              </a:rPr>
              <a:t>102</a:t>
            </a:r>
          </a:p>
          <a:p>
            <a:pPr defTabSz="762000">
              <a:lnSpc>
                <a:spcPct val="87000"/>
              </a:lnSpc>
            </a:pPr>
            <a:r>
              <a:rPr lang="en-US" altLang="ko-KR" sz="1400">
                <a:solidFill>
                  <a:schemeClr val="tx1"/>
                </a:solidFill>
              </a:rPr>
              <a:t>103</a:t>
            </a:r>
          </a:p>
          <a:p>
            <a:pPr defTabSz="762000">
              <a:lnSpc>
                <a:spcPct val="87000"/>
              </a:lnSpc>
            </a:pPr>
            <a:r>
              <a:rPr lang="en-US" altLang="ko-KR" sz="1400">
                <a:solidFill>
                  <a:schemeClr val="tx1"/>
                </a:solidFill>
              </a:rPr>
              <a:t>104</a:t>
            </a:r>
          </a:p>
          <a:p>
            <a:pPr defTabSz="762000">
              <a:lnSpc>
                <a:spcPct val="87000"/>
              </a:lnSpc>
            </a:pPr>
            <a:r>
              <a:rPr lang="en-US" altLang="ko-KR" sz="1400">
                <a:solidFill>
                  <a:schemeClr val="tx1"/>
                </a:solidFill>
              </a:rPr>
              <a:t>105</a:t>
            </a:r>
          </a:p>
          <a:p>
            <a:pPr defTabSz="762000">
              <a:lnSpc>
                <a:spcPct val="87000"/>
              </a:lnSpc>
            </a:pPr>
            <a:r>
              <a:rPr lang="en-US" altLang="ko-KR" sz="1400">
                <a:solidFill>
                  <a:schemeClr val="tx1"/>
                </a:solidFill>
              </a:rPr>
              <a:t>106</a:t>
            </a:r>
          </a:p>
          <a:p>
            <a:pPr defTabSz="762000">
              <a:lnSpc>
                <a:spcPct val="87000"/>
              </a:lnSpc>
            </a:pPr>
            <a:r>
              <a:rPr lang="en-US" altLang="ko-KR" sz="1400">
                <a:solidFill>
                  <a:schemeClr val="tx1"/>
                </a:solidFill>
              </a:rPr>
              <a:t>107</a:t>
            </a:r>
          </a:p>
          <a:p>
            <a:pPr defTabSz="762000">
              <a:lnSpc>
                <a:spcPct val="87000"/>
              </a:lnSpc>
            </a:pPr>
            <a:r>
              <a:rPr lang="en-US" altLang="ko-KR" sz="1400">
                <a:solidFill>
                  <a:schemeClr val="tx1"/>
                </a:solidFill>
              </a:rPr>
              <a:t>108</a:t>
            </a:r>
          </a:p>
          <a:p>
            <a:pPr defTabSz="762000">
              <a:lnSpc>
                <a:spcPct val="87000"/>
              </a:lnSpc>
            </a:pPr>
            <a:endParaRPr lang="en-US" altLang="ko-KR" sz="1400">
              <a:solidFill>
                <a:schemeClr val="tx1"/>
              </a:solidFill>
            </a:endParaRPr>
          </a:p>
          <a:p>
            <a:pPr defTabSz="762000">
              <a:lnSpc>
                <a:spcPct val="87000"/>
              </a:lnSpc>
            </a:pPr>
            <a:r>
              <a:rPr lang="en-US" altLang="ko-KR" sz="1400">
                <a:solidFill>
                  <a:schemeClr val="tx1"/>
                </a:solidFill>
              </a:rPr>
              <a:t>109</a:t>
            </a:r>
          </a:p>
          <a:p>
            <a:pPr defTabSz="762000">
              <a:lnSpc>
                <a:spcPct val="87000"/>
              </a:lnSpc>
            </a:pPr>
            <a:r>
              <a:rPr lang="en-US" altLang="ko-KR" sz="1400">
                <a:solidFill>
                  <a:schemeClr val="tx1"/>
                </a:solidFill>
              </a:rPr>
              <a:t>10A</a:t>
            </a:r>
          </a:p>
          <a:p>
            <a:pPr defTabSz="762000">
              <a:lnSpc>
                <a:spcPct val="87000"/>
              </a:lnSpc>
            </a:pPr>
            <a:r>
              <a:rPr lang="en-US" altLang="ko-KR" sz="1400">
                <a:solidFill>
                  <a:schemeClr val="tx1"/>
                </a:solidFill>
              </a:rPr>
              <a:t>10B</a:t>
            </a:r>
          </a:p>
          <a:p>
            <a:pPr defTabSz="762000">
              <a:lnSpc>
                <a:spcPct val="87000"/>
              </a:lnSpc>
            </a:pPr>
            <a:r>
              <a:rPr lang="en-US" altLang="ko-KR" sz="1400">
                <a:solidFill>
                  <a:schemeClr val="tx1"/>
                </a:solidFill>
              </a:rPr>
              <a:t>10C</a:t>
            </a:r>
          </a:p>
          <a:p>
            <a:pPr defTabSz="762000">
              <a:lnSpc>
                <a:spcPct val="87000"/>
              </a:lnSpc>
            </a:pPr>
            <a:r>
              <a:rPr lang="en-US" altLang="ko-KR" sz="1400">
                <a:solidFill>
                  <a:schemeClr val="tx1"/>
                </a:solidFill>
              </a:rPr>
              <a:t>10D</a:t>
            </a:r>
          </a:p>
          <a:p>
            <a:pPr defTabSz="762000">
              <a:lnSpc>
                <a:spcPct val="87000"/>
              </a:lnSpc>
            </a:pPr>
            <a:r>
              <a:rPr lang="en-US" altLang="ko-KR" sz="1400">
                <a:solidFill>
                  <a:schemeClr val="tx1"/>
                </a:solidFill>
              </a:rPr>
              <a:t>10E</a:t>
            </a:r>
          </a:p>
          <a:p>
            <a:pPr defTabSz="762000">
              <a:lnSpc>
                <a:spcPct val="87000"/>
              </a:lnSpc>
            </a:pPr>
            <a:r>
              <a:rPr lang="en-US" altLang="ko-KR" sz="1400">
                <a:solidFill>
                  <a:schemeClr val="tx1"/>
                </a:solidFill>
              </a:rPr>
              <a:t>10F</a:t>
            </a:r>
          </a:p>
          <a:p>
            <a:pPr defTabSz="762000">
              <a:lnSpc>
                <a:spcPct val="87000"/>
              </a:lnSpc>
            </a:pPr>
            <a:r>
              <a:rPr lang="en-US" altLang="ko-KR" sz="1400">
                <a:solidFill>
                  <a:schemeClr val="tx1"/>
                </a:solidFill>
              </a:rPr>
              <a:t>110</a:t>
            </a:r>
          </a:p>
        </p:txBody>
      </p:sp>
      <p:sp>
        <p:nvSpPr>
          <p:cNvPr id="32776" name="Rectangle 8"/>
          <p:cNvSpPr>
            <a:spLocks noChangeArrowheads="1"/>
          </p:cNvSpPr>
          <p:nvPr/>
        </p:nvSpPr>
        <p:spPr bwMode="auto">
          <a:xfrm>
            <a:off x="798513" y="2528888"/>
            <a:ext cx="490537" cy="257175"/>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1400" i="1">
                <a:solidFill>
                  <a:schemeClr val="tx1"/>
                </a:solidFill>
              </a:rPr>
              <a:t>Loc.</a:t>
            </a:r>
          </a:p>
        </p:txBody>
      </p:sp>
      <p:sp>
        <p:nvSpPr>
          <p:cNvPr id="32777" name="Rectangle 9"/>
          <p:cNvSpPr>
            <a:spLocks noChangeArrowheads="1"/>
          </p:cNvSpPr>
          <p:nvPr/>
        </p:nvSpPr>
        <p:spPr bwMode="auto">
          <a:xfrm>
            <a:off x="769938" y="2535238"/>
            <a:ext cx="6811962" cy="3814762"/>
          </a:xfrm>
          <a:prstGeom prst="rect">
            <a:avLst/>
          </a:prstGeom>
          <a:noFill/>
          <a:ln w="25400">
            <a:solidFill>
              <a:schemeClr val="tx1"/>
            </a:solidFill>
            <a:miter lim="800000"/>
            <a:headEnd/>
            <a:tailEnd/>
          </a:ln>
        </p:spPr>
        <p:txBody>
          <a:bodyPr wrap="none" anchor="ctr"/>
          <a:lstStyle/>
          <a:p>
            <a:endParaRPr lang="en-US"/>
          </a:p>
        </p:txBody>
      </p:sp>
      <p:sp>
        <p:nvSpPr>
          <p:cNvPr id="32778" name="Line 10"/>
          <p:cNvSpPr>
            <a:spLocks noChangeShapeType="1"/>
          </p:cNvSpPr>
          <p:nvPr/>
        </p:nvSpPr>
        <p:spPr bwMode="auto">
          <a:xfrm>
            <a:off x="1562100" y="2540000"/>
            <a:ext cx="0" cy="3806825"/>
          </a:xfrm>
          <a:prstGeom prst="line">
            <a:avLst/>
          </a:prstGeom>
          <a:noFill/>
          <a:ln w="28575">
            <a:solidFill>
              <a:schemeClr val="tx1"/>
            </a:solidFill>
            <a:round/>
            <a:headEnd/>
            <a:tailEnd/>
          </a:ln>
        </p:spPr>
        <p:txBody>
          <a:bodyPr wrap="none" anchor="ctr"/>
          <a:lstStyle/>
          <a:p>
            <a:endParaRPr lang="en-IN"/>
          </a:p>
        </p:txBody>
      </p:sp>
      <p:sp>
        <p:nvSpPr>
          <p:cNvPr id="32779" name="Line 11"/>
          <p:cNvSpPr>
            <a:spLocks noChangeShapeType="1"/>
          </p:cNvSpPr>
          <p:nvPr/>
        </p:nvSpPr>
        <p:spPr bwMode="auto">
          <a:xfrm>
            <a:off x="788988" y="2770188"/>
            <a:ext cx="773112" cy="0"/>
          </a:xfrm>
          <a:prstGeom prst="line">
            <a:avLst/>
          </a:prstGeom>
          <a:noFill/>
          <a:ln w="28575">
            <a:solidFill>
              <a:schemeClr val="tx1"/>
            </a:solidFill>
            <a:round/>
            <a:headEnd/>
            <a:tailEnd/>
          </a:ln>
        </p:spPr>
        <p:txBody>
          <a:bodyPr wrap="none" anchor="ctr"/>
          <a:lstStyle/>
          <a:p>
            <a:endParaRPr lang="en-IN"/>
          </a:p>
        </p:txBody>
      </p:sp>
      <p:sp>
        <p:nvSpPr>
          <p:cNvPr id="32780" name="Rectangle 12"/>
          <p:cNvSpPr>
            <a:spLocks noChangeArrowheads="1"/>
          </p:cNvSpPr>
          <p:nvPr/>
        </p:nvSpPr>
        <p:spPr bwMode="auto">
          <a:xfrm>
            <a:off x="7929563" y="0"/>
            <a:ext cx="1214437" cy="280988"/>
          </a:xfrm>
          <a:prstGeom prst="rect">
            <a:avLst/>
          </a:prstGeom>
          <a:noFill/>
          <a:ln w="12700">
            <a:noFill/>
            <a:miter lim="800000"/>
            <a:headEnd/>
            <a:tailEnd/>
          </a:ln>
        </p:spPr>
        <p:txBody>
          <a:bodyPr wrap="none" lIns="90488" tIns="44450" rIns="90488" bIns="44450">
            <a:spAutoFit/>
          </a:bodyPr>
          <a:lstStyle/>
          <a:p>
            <a:pPr algn="r" defTabSz="762000"/>
            <a:r>
              <a:rPr lang="en-US" altLang="ko-KR" sz="1400" i="1">
                <a:solidFill>
                  <a:schemeClr val="tx1"/>
                </a:solidFill>
              </a:rPr>
              <a:t>Subroutines</a:t>
            </a:r>
          </a:p>
        </p:txBody>
      </p:sp>
      <p:sp>
        <p:nvSpPr>
          <p:cNvPr id="32781" name="Rectangle 13"/>
          <p:cNvSpPr>
            <a:spLocks noChangeArrowheads="1"/>
          </p:cNvSpPr>
          <p:nvPr/>
        </p:nvSpPr>
        <p:spPr bwMode="auto">
          <a:xfrm>
            <a:off x="263525" y="825500"/>
            <a:ext cx="1387475" cy="336550"/>
          </a:xfrm>
          <a:prstGeom prst="rect">
            <a:avLst/>
          </a:prstGeom>
          <a:noFill/>
          <a:ln w="12700">
            <a:noFill/>
            <a:miter lim="800000"/>
            <a:headEnd/>
            <a:tailEnd/>
          </a:ln>
        </p:spPr>
        <p:txBody>
          <a:bodyPr wrap="none" lIns="90488" tIns="44450" rIns="90488" bIns="44450">
            <a:spAutoFit/>
          </a:bodyPr>
          <a:lstStyle/>
          <a:p>
            <a:pPr defTabSz="762000"/>
            <a:r>
              <a:rPr lang="en-US" altLang="ko-KR">
                <a:solidFill>
                  <a:schemeClr val="tx1"/>
                </a:solidFill>
              </a:rPr>
              <a:t>Subroutine</a:t>
            </a:r>
          </a:p>
        </p:txBody>
      </p:sp>
      <p:sp>
        <p:nvSpPr>
          <p:cNvPr id="32782" name="Rectangle 15"/>
          <p:cNvSpPr>
            <a:spLocks noChangeArrowheads="1"/>
          </p:cNvSpPr>
          <p:nvPr/>
        </p:nvSpPr>
        <p:spPr bwMode="auto">
          <a:xfrm>
            <a:off x="263525" y="2063750"/>
            <a:ext cx="1120775" cy="336550"/>
          </a:xfrm>
          <a:prstGeom prst="rect">
            <a:avLst/>
          </a:prstGeom>
          <a:noFill/>
          <a:ln w="12700">
            <a:noFill/>
            <a:miter lim="800000"/>
            <a:headEnd/>
            <a:tailEnd/>
          </a:ln>
        </p:spPr>
        <p:txBody>
          <a:bodyPr wrap="none" lIns="90488" tIns="44450" rIns="90488" bIns="44450">
            <a:spAutoFit/>
          </a:bodyPr>
          <a:lstStyle/>
          <a:p>
            <a:pPr defTabSz="762000"/>
            <a:r>
              <a:rPr lang="en-US" altLang="ko-KR">
                <a:solidFill>
                  <a:schemeClr val="tx1"/>
                </a:solidFill>
              </a:rPr>
              <a:t>Example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Subroutine to Move a Block of Data</a:t>
            </a:r>
          </a:p>
        </p:txBody>
      </p:sp>
      <p:pic>
        <p:nvPicPr>
          <p:cNvPr id="33795" name="Picture 3"/>
          <p:cNvPicPr>
            <a:picLocks noGrp="1" noChangeAspect="1" noChangeArrowheads="1"/>
          </p:cNvPicPr>
          <p:nvPr>
            <p:ph idx="1"/>
          </p:nvPr>
        </p:nvPicPr>
        <p:blipFill>
          <a:blip r:embed="rId2"/>
          <a:srcRect/>
          <a:stretch>
            <a:fillRect/>
          </a:stretch>
        </p:blipFill>
        <p:spPr bwMode="auto">
          <a:xfrm>
            <a:off x="850900" y="800100"/>
            <a:ext cx="7747000" cy="5753100"/>
          </a:xfrm>
          <a:noFill/>
          <a:ln w="12700">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90575" y="280988"/>
            <a:ext cx="7710488" cy="415925"/>
          </a:xfrm>
          <a:noFill/>
        </p:spPr>
        <p:txBody>
          <a:bodyPr anchor="ctr"/>
          <a:lstStyle/>
          <a:p>
            <a:r>
              <a:rPr lang="en-US" altLang="ko-KR" sz="2800" smtClean="0"/>
              <a:t>INPUT  OUTPUT  PROGRAM</a:t>
            </a:r>
          </a:p>
        </p:txBody>
      </p:sp>
      <p:sp>
        <p:nvSpPr>
          <p:cNvPr id="34819" name="Rectangle 3"/>
          <p:cNvSpPr>
            <a:spLocks noChangeArrowheads="1"/>
          </p:cNvSpPr>
          <p:nvPr/>
        </p:nvSpPr>
        <p:spPr bwMode="auto">
          <a:xfrm>
            <a:off x="387350" y="1082675"/>
            <a:ext cx="4470400" cy="328613"/>
          </a:xfrm>
          <a:prstGeom prst="rect">
            <a:avLst/>
          </a:prstGeom>
          <a:noFill/>
          <a:ln w="12700">
            <a:noFill/>
            <a:miter lim="800000"/>
            <a:headEnd/>
            <a:tailEnd/>
          </a:ln>
        </p:spPr>
        <p:txBody>
          <a:bodyPr wrap="none" lIns="63500" tIns="25400" rIns="63500" bIns="25400">
            <a:spAutoFit/>
          </a:bodyPr>
          <a:lstStyle/>
          <a:p>
            <a:pPr defTabSz="762000">
              <a:lnSpc>
                <a:spcPct val="101000"/>
              </a:lnSpc>
            </a:pPr>
            <a:r>
              <a:rPr lang="en-US" altLang="ko-KR">
                <a:solidFill>
                  <a:schemeClr val="tx1"/>
                </a:solidFill>
              </a:rPr>
              <a:t>    Program to Input one Character(Byte)</a:t>
            </a:r>
          </a:p>
        </p:txBody>
      </p:sp>
      <p:sp>
        <p:nvSpPr>
          <p:cNvPr id="34820" name="Rectangle 4"/>
          <p:cNvSpPr>
            <a:spLocks noChangeArrowheads="1"/>
          </p:cNvSpPr>
          <p:nvPr/>
        </p:nvSpPr>
        <p:spPr bwMode="auto">
          <a:xfrm>
            <a:off x="1957388" y="1563688"/>
            <a:ext cx="1206500" cy="1917700"/>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a:solidFill>
                  <a:schemeClr val="tx1"/>
                </a:solidFill>
              </a:rPr>
              <a:t>SKI</a:t>
            </a:r>
          </a:p>
          <a:p>
            <a:pPr defTabSz="762000">
              <a:lnSpc>
                <a:spcPct val="97000"/>
              </a:lnSpc>
            </a:pPr>
            <a:r>
              <a:rPr lang="en-US" altLang="ko-KR">
                <a:solidFill>
                  <a:schemeClr val="tx1"/>
                </a:solidFill>
              </a:rPr>
              <a:t>BUN  CIF</a:t>
            </a:r>
          </a:p>
          <a:p>
            <a:pPr defTabSz="762000">
              <a:lnSpc>
                <a:spcPct val="97000"/>
              </a:lnSpc>
            </a:pPr>
            <a:r>
              <a:rPr lang="en-US" altLang="ko-KR">
                <a:solidFill>
                  <a:schemeClr val="tx1"/>
                </a:solidFill>
              </a:rPr>
              <a:t>INP</a:t>
            </a:r>
          </a:p>
          <a:p>
            <a:pPr defTabSz="762000">
              <a:lnSpc>
                <a:spcPct val="97000"/>
              </a:lnSpc>
            </a:pPr>
            <a:r>
              <a:rPr lang="en-US" altLang="ko-KR">
                <a:solidFill>
                  <a:schemeClr val="tx1"/>
                </a:solidFill>
              </a:rPr>
              <a:t>OUT</a:t>
            </a:r>
          </a:p>
          <a:p>
            <a:pPr defTabSz="762000">
              <a:lnSpc>
                <a:spcPct val="97000"/>
              </a:lnSpc>
            </a:pPr>
            <a:r>
              <a:rPr lang="en-US" altLang="ko-KR">
                <a:solidFill>
                  <a:schemeClr val="tx1"/>
                </a:solidFill>
              </a:rPr>
              <a:t>STA  CHR</a:t>
            </a:r>
          </a:p>
          <a:p>
            <a:pPr defTabSz="762000">
              <a:lnSpc>
                <a:spcPct val="97000"/>
              </a:lnSpc>
            </a:pPr>
            <a:r>
              <a:rPr lang="en-US" altLang="ko-KR">
                <a:solidFill>
                  <a:schemeClr val="tx1"/>
                </a:solidFill>
              </a:rPr>
              <a:t>HLT</a:t>
            </a:r>
          </a:p>
          <a:p>
            <a:pPr defTabSz="762000">
              <a:lnSpc>
                <a:spcPct val="97000"/>
              </a:lnSpc>
            </a:pPr>
            <a:r>
              <a:rPr lang="en-US" altLang="ko-KR">
                <a:solidFill>
                  <a:schemeClr val="tx1"/>
                </a:solidFill>
              </a:rPr>
              <a:t>--</a:t>
            </a:r>
          </a:p>
        </p:txBody>
      </p:sp>
      <p:sp>
        <p:nvSpPr>
          <p:cNvPr id="34821" name="Rectangle 5"/>
          <p:cNvSpPr>
            <a:spLocks noChangeArrowheads="1"/>
          </p:cNvSpPr>
          <p:nvPr/>
        </p:nvSpPr>
        <p:spPr bwMode="auto">
          <a:xfrm>
            <a:off x="3416300" y="1563688"/>
            <a:ext cx="3714750" cy="1917700"/>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a:solidFill>
                  <a:schemeClr val="tx1"/>
                </a:solidFill>
              </a:rPr>
              <a:t>   / Check input flag</a:t>
            </a:r>
          </a:p>
          <a:p>
            <a:pPr defTabSz="762000">
              <a:lnSpc>
                <a:spcPct val="97000"/>
              </a:lnSpc>
            </a:pPr>
            <a:r>
              <a:rPr lang="en-US" altLang="ko-KR">
                <a:solidFill>
                  <a:schemeClr val="tx1"/>
                </a:solidFill>
              </a:rPr>
              <a:t>   / Flag=0, branch to check again</a:t>
            </a:r>
          </a:p>
          <a:p>
            <a:pPr defTabSz="762000">
              <a:lnSpc>
                <a:spcPct val="97000"/>
              </a:lnSpc>
            </a:pPr>
            <a:r>
              <a:rPr lang="en-US" altLang="ko-KR">
                <a:solidFill>
                  <a:schemeClr val="tx1"/>
                </a:solidFill>
              </a:rPr>
              <a:t>   / Flag=1, input character</a:t>
            </a:r>
          </a:p>
          <a:p>
            <a:pPr defTabSz="762000">
              <a:lnSpc>
                <a:spcPct val="97000"/>
              </a:lnSpc>
            </a:pPr>
            <a:r>
              <a:rPr lang="en-US" altLang="ko-KR">
                <a:solidFill>
                  <a:schemeClr val="tx1"/>
                </a:solidFill>
              </a:rPr>
              <a:t>   / Display to ensure correctness</a:t>
            </a:r>
          </a:p>
          <a:p>
            <a:pPr defTabSz="762000">
              <a:lnSpc>
                <a:spcPct val="97000"/>
              </a:lnSpc>
            </a:pPr>
            <a:r>
              <a:rPr lang="en-US" altLang="ko-KR">
                <a:solidFill>
                  <a:schemeClr val="tx1"/>
                </a:solidFill>
              </a:rPr>
              <a:t>   / Store character</a:t>
            </a:r>
          </a:p>
          <a:p>
            <a:pPr defTabSz="762000">
              <a:lnSpc>
                <a:spcPct val="97000"/>
              </a:lnSpc>
            </a:pPr>
            <a:endParaRPr lang="en-US" altLang="ko-KR">
              <a:solidFill>
                <a:schemeClr val="tx1"/>
              </a:solidFill>
            </a:endParaRPr>
          </a:p>
          <a:p>
            <a:pPr defTabSz="762000">
              <a:lnSpc>
                <a:spcPct val="97000"/>
              </a:lnSpc>
            </a:pPr>
            <a:r>
              <a:rPr lang="en-US" altLang="ko-KR">
                <a:solidFill>
                  <a:schemeClr val="tx1"/>
                </a:solidFill>
              </a:rPr>
              <a:t>   / Store character here</a:t>
            </a:r>
          </a:p>
        </p:txBody>
      </p:sp>
      <p:sp>
        <p:nvSpPr>
          <p:cNvPr id="34822" name="Rectangle 6"/>
          <p:cNvSpPr>
            <a:spLocks noChangeArrowheads="1"/>
          </p:cNvSpPr>
          <p:nvPr/>
        </p:nvSpPr>
        <p:spPr bwMode="auto">
          <a:xfrm>
            <a:off x="1130300" y="1555750"/>
            <a:ext cx="685800" cy="1917700"/>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a:solidFill>
                  <a:schemeClr val="tx1"/>
                </a:solidFill>
              </a:rPr>
              <a:t>CIF,</a:t>
            </a:r>
          </a:p>
          <a:p>
            <a:pPr defTabSz="762000">
              <a:lnSpc>
                <a:spcPct val="97000"/>
              </a:lnSpc>
            </a:pPr>
            <a:endParaRPr lang="en-US" altLang="ko-KR">
              <a:solidFill>
                <a:schemeClr val="tx1"/>
              </a:solidFill>
            </a:endParaRPr>
          </a:p>
          <a:p>
            <a:pPr defTabSz="762000">
              <a:lnSpc>
                <a:spcPct val="97000"/>
              </a:lnSpc>
            </a:pPr>
            <a:endParaRPr lang="en-US" altLang="ko-KR">
              <a:solidFill>
                <a:schemeClr val="tx1"/>
              </a:solidFill>
            </a:endParaRPr>
          </a:p>
          <a:p>
            <a:pPr defTabSz="762000">
              <a:lnSpc>
                <a:spcPct val="97000"/>
              </a:lnSpc>
            </a:pPr>
            <a:endParaRPr lang="en-US" altLang="ko-KR">
              <a:solidFill>
                <a:schemeClr val="tx1"/>
              </a:solidFill>
            </a:endParaRPr>
          </a:p>
          <a:p>
            <a:pPr defTabSz="762000">
              <a:lnSpc>
                <a:spcPct val="97000"/>
              </a:lnSpc>
            </a:pPr>
            <a:endParaRPr lang="en-US" altLang="ko-KR">
              <a:solidFill>
                <a:schemeClr val="tx1"/>
              </a:solidFill>
            </a:endParaRPr>
          </a:p>
          <a:p>
            <a:pPr defTabSz="762000">
              <a:lnSpc>
                <a:spcPct val="97000"/>
              </a:lnSpc>
            </a:pPr>
            <a:endParaRPr lang="en-US" altLang="ko-KR">
              <a:solidFill>
                <a:schemeClr val="tx1"/>
              </a:solidFill>
            </a:endParaRPr>
          </a:p>
          <a:p>
            <a:pPr defTabSz="762000">
              <a:lnSpc>
                <a:spcPct val="97000"/>
              </a:lnSpc>
            </a:pPr>
            <a:r>
              <a:rPr lang="en-US" altLang="ko-KR">
                <a:solidFill>
                  <a:schemeClr val="tx1"/>
                </a:solidFill>
              </a:rPr>
              <a:t>CHR,</a:t>
            </a:r>
          </a:p>
        </p:txBody>
      </p:sp>
      <p:sp>
        <p:nvSpPr>
          <p:cNvPr id="34823" name="Rectangle 7"/>
          <p:cNvSpPr>
            <a:spLocks noChangeArrowheads="1"/>
          </p:cNvSpPr>
          <p:nvPr/>
        </p:nvSpPr>
        <p:spPr bwMode="auto">
          <a:xfrm>
            <a:off x="2117725" y="4079875"/>
            <a:ext cx="1231900" cy="1917700"/>
          </a:xfrm>
          <a:prstGeom prst="rect">
            <a:avLst/>
          </a:prstGeom>
          <a:noFill/>
          <a:ln w="12700">
            <a:noFill/>
            <a:miter lim="800000"/>
            <a:headEnd/>
            <a:tailEnd/>
          </a:ln>
        </p:spPr>
        <p:txBody>
          <a:bodyPr wrap="none" lIns="63500" tIns="25400" rIns="63500" bIns="25400">
            <a:spAutoFit/>
          </a:bodyPr>
          <a:lstStyle/>
          <a:p>
            <a:pPr defTabSz="762000">
              <a:lnSpc>
                <a:spcPct val="97000"/>
              </a:lnSpc>
            </a:pPr>
            <a:endParaRPr lang="en-US" altLang="ko-KR">
              <a:solidFill>
                <a:schemeClr val="tx1"/>
              </a:solidFill>
            </a:endParaRPr>
          </a:p>
          <a:p>
            <a:pPr defTabSz="762000">
              <a:lnSpc>
                <a:spcPct val="97000"/>
              </a:lnSpc>
            </a:pPr>
            <a:r>
              <a:rPr lang="en-US" altLang="ko-KR">
                <a:solidFill>
                  <a:schemeClr val="tx1"/>
                </a:solidFill>
              </a:rPr>
              <a:t>LDA  CHR</a:t>
            </a:r>
          </a:p>
          <a:p>
            <a:pPr defTabSz="762000">
              <a:lnSpc>
                <a:spcPct val="97000"/>
              </a:lnSpc>
            </a:pPr>
            <a:r>
              <a:rPr lang="en-US" altLang="ko-KR">
                <a:solidFill>
                  <a:schemeClr val="tx1"/>
                </a:solidFill>
              </a:rPr>
              <a:t>SKO</a:t>
            </a:r>
          </a:p>
          <a:p>
            <a:pPr defTabSz="762000">
              <a:lnSpc>
                <a:spcPct val="97000"/>
              </a:lnSpc>
            </a:pPr>
            <a:r>
              <a:rPr lang="en-US" altLang="ko-KR">
                <a:solidFill>
                  <a:schemeClr val="tx1"/>
                </a:solidFill>
              </a:rPr>
              <a:t>BUN  COF</a:t>
            </a:r>
          </a:p>
          <a:p>
            <a:pPr defTabSz="762000">
              <a:lnSpc>
                <a:spcPct val="97000"/>
              </a:lnSpc>
            </a:pPr>
            <a:r>
              <a:rPr lang="en-US" altLang="ko-KR">
                <a:solidFill>
                  <a:schemeClr val="tx1"/>
                </a:solidFill>
              </a:rPr>
              <a:t>OUT</a:t>
            </a:r>
          </a:p>
          <a:p>
            <a:pPr defTabSz="762000">
              <a:lnSpc>
                <a:spcPct val="97000"/>
              </a:lnSpc>
            </a:pPr>
            <a:r>
              <a:rPr lang="en-US" altLang="ko-KR">
                <a:solidFill>
                  <a:schemeClr val="tx1"/>
                </a:solidFill>
              </a:rPr>
              <a:t>HLT</a:t>
            </a:r>
          </a:p>
          <a:p>
            <a:pPr defTabSz="762000">
              <a:lnSpc>
                <a:spcPct val="97000"/>
              </a:lnSpc>
            </a:pPr>
            <a:r>
              <a:rPr lang="en-US" altLang="ko-KR">
                <a:solidFill>
                  <a:schemeClr val="tx1"/>
                </a:solidFill>
              </a:rPr>
              <a:t>HEX  0057</a:t>
            </a:r>
          </a:p>
        </p:txBody>
      </p:sp>
      <p:sp>
        <p:nvSpPr>
          <p:cNvPr id="34824" name="Rectangle 8"/>
          <p:cNvSpPr>
            <a:spLocks noChangeArrowheads="1"/>
          </p:cNvSpPr>
          <p:nvPr/>
        </p:nvSpPr>
        <p:spPr bwMode="auto">
          <a:xfrm>
            <a:off x="3911600" y="4079875"/>
            <a:ext cx="3524250" cy="1917700"/>
          </a:xfrm>
          <a:prstGeom prst="rect">
            <a:avLst/>
          </a:prstGeom>
          <a:noFill/>
          <a:ln w="12700">
            <a:noFill/>
            <a:miter lim="800000"/>
            <a:headEnd/>
            <a:tailEnd/>
          </a:ln>
        </p:spPr>
        <p:txBody>
          <a:bodyPr wrap="none" lIns="63500" tIns="25400" rIns="63500" bIns="25400">
            <a:spAutoFit/>
          </a:bodyPr>
          <a:lstStyle/>
          <a:p>
            <a:pPr defTabSz="762000">
              <a:lnSpc>
                <a:spcPct val="97000"/>
              </a:lnSpc>
            </a:pPr>
            <a:endParaRPr lang="en-US" altLang="ko-KR">
              <a:solidFill>
                <a:schemeClr val="tx1"/>
              </a:solidFill>
            </a:endParaRPr>
          </a:p>
          <a:p>
            <a:pPr defTabSz="762000">
              <a:lnSpc>
                <a:spcPct val="97000"/>
              </a:lnSpc>
            </a:pPr>
            <a:r>
              <a:rPr lang="en-US" altLang="ko-KR">
                <a:solidFill>
                  <a:schemeClr val="tx1"/>
                </a:solidFill>
              </a:rPr>
              <a:t>/ Load character into AC</a:t>
            </a:r>
          </a:p>
          <a:p>
            <a:pPr defTabSz="762000">
              <a:lnSpc>
                <a:spcPct val="97000"/>
              </a:lnSpc>
            </a:pPr>
            <a:r>
              <a:rPr lang="en-US" altLang="ko-KR">
                <a:solidFill>
                  <a:schemeClr val="tx1"/>
                </a:solidFill>
              </a:rPr>
              <a:t>/ Check output flag</a:t>
            </a:r>
          </a:p>
          <a:p>
            <a:pPr defTabSz="762000">
              <a:lnSpc>
                <a:spcPct val="97000"/>
              </a:lnSpc>
            </a:pPr>
            <a:r>
              <a:rPr lang="en-US" altLang="ko-KR">
                <a:solidFill>
                  <a:schemeClr val="tx1"/>
                </a:solidFill>
              </a:rPr>
              <a:t>/ Flag=0, branch to check again</a:t>
            </a:r>
          </a:p>
          <a:p>
            <a:pPr defTabSz="762000">
              <a:lnSpc>
                <a:spcPct val="97000"/>
              </a:lnSpc>
            </a:pPr>
            <a:r>
              <a:rPr lang="en-US" altLang="ko-KR">
                <a:solidFill>
                  <a:schemeClr val="tx1"/>
                </a:solidFill>
              </a:rPr>
              <a:t>/ Flag=1, output character</a:t>
            </a:r>
          </a:p>
          <a:p>
            <a:pPr defTabSz="762000">
              <a:lnSpc>
                <a:spcPct val="97000"/>
              </a:lnSpc>
            </a:pPr>
            <a:endParaRPr lang="en-US" altLang="ko-KR">
              <a:solidFill>
                <a:schemeClr val="tx1"/>
              </a:solidFill>
            </a:endParaRPr>
          </a:p>
          <a:p>
            <a:pPr defTabSz="762000">
              <a:lnSpc>
                <a:spcPct val="97000"/>
              </a:lnSpc>
            </a:pPr>
            <a:r>
              <a:rPr lang="en-US" altLang="ko-KR">
                <a:solidFill>
                  <a:schemeClr val="tx1"/>
                </a:solidFill>
              </a:rPr>
              <a:t>/ Character is "W"</a:t>
            </a:r>
          </a:p>
        </p:txBody>
      </p:sp>
      <p:sp>
        <p:nvSpPr>
          <p:cNvPr id="34825" name="Rectangle 9"/>
          <p:cNvSpPr>
            <a:spLocks noChangeArrowheads="1"/>
          </p:cNvSpPr>
          <p:nvPr/>
        </p:nvSpPr>
        <p:spPr bwMode="auto">
          <a:xfrm>
            <a:off x="1220788" y="4079875"/>
            <a:ext cx="685800" cy="1917700"/>
          </a:xfrm>
          <a:prstGeom prst="rect">
            <a:avLst/>
          </a:prstGeom>
          <a:noFill/>
          <a:ln w="12700">
            <a:noFill/>
            <a:miter lim="800000"/>
            <a:headEnd/>
            <a:tailEnd/>
          </a:ln>
        </p:spPr>
        <p:txBody>
          <a:bodyPr wrap="none" lIns="63500" tIns="25400" rIns="63500" bIns="25400">
            <a:spAutoFit/>
          </a:bodyPr>
          <a:lstStyle/>
          <a:p>
            <a:pPr defTabSz="762000">
              <a:lnSpc>
                <a:spcPct val="97000"/>
              </a:lnSpc>
            </a:pPr>
            <a:endParaRPr lang="en-US" altLang="ko-KR">
              <a:solidFill>
                <a:schemeClr val="tx1"/>
              </a:solidFill>
            </a:endParaRPr>
          </a:p>
          <a:p>
            <a:pPr defTabSz="762000">
              <a:lnSpc>
                <a:spcPct val="97000"/>
              </a:lnSpc>
            </a:pPr>
            <a:endParaRPr lang="en-US" altLang="ko-KR">
              <a:solidFill>
                <a:schemeClr val="tx1"/>
              </a:solidFill>
            </a:endParaRPr>
          </a:p>
          <a:p>
            <a:pPr defTabSz="762000">
              <a:lnSpc>
                <a:spcPct val="97000"/>
              </a:lnSpc>
            </a:pPr>
            <a:r>
              <a:rPr lang="en-US" altLang="ko-KR">
                <a:solidFill>
                  <a:schemeClr val="tx1"/>
                </a:solidFill>
              </a:rPr>
              <a:t>COF,</a:t>
            </a:r>
          </a:p>
          <a:p>
            <a:pPr defTabSz="762000">
              <a:lnSpc>
                <a:spcPct val="97000"/>
              </a:lnSpc>
            </a:pPr>
            <a:endParaRPr lang="en-US" altLang="ko-KR">
              <a:solidFill>
                <a:schemeClr val="tx1"/>
              </a:solidFill>
            </a:endParaRPr>
          </a:p>
          <a:p>
            <a:pPr defTabSz="762000">
              <a:lnSpc>
                <a:spcPct val="97000"/>
              </a:lnSpc>
            </a:pPr>
            <a:endParaRPr lang="en-US" altLang="ko-KR">
              <a:solidFill>
                <a:schemeClr val="tx1"/>
              </a:solidFill>
            </a:endParaRPr>
          </a:p>
          <a:p>
            <a:pPr defTabSz="762000">
              <a:lnSpc>
                <a:spcPct val="97000"/>
              </a:lnSpc>
            </a:pPr>
            <a:endParaRPr lang="en-US" altLang="ko-KR">
              <a:solidFill>
                <a:schemeClr val="tx1"/>
              </a:solidFill>
            </a:endParaRPr>
          </a:p>
          <a:p>
            <a:pPr defTabSz="762000">
              <a:lnSpc>
                <a:spcPct val="97000"/>
              </a:lnSpc>
            </a:pPr>
            <a:r>
              <a:rPr lang="en-US" altLang="ko-KR">
                <a:solidFill>
                  <a:schemeClr val="tx1"/>
                </a:solidFill>
              </a:rPr>
              <a:t>CHR,</a:t>
            </a:r>
          </a:p>
        </p:txBody>
      </p:sp>
      <p:sp>
        <p:nvSpPr>
          <p:cNvPr id="34826" name="Rectangle 10"/>
          <p:cNvSpPr>
            <a:spLocks noChangeArrowheads="1"/>
          </p:cNvSpPr>
          <p:nvPr/>
        </p:nvSpPr>
        <p:spPr bwMode="auto">
          <a:xfrm>
            <a:off x="1063625" y="1495425"/>
            <a:ext cx="6424613" cy="2043113"/>
          </a:xfrm>
          <a:prstGeom prst="rect">
            <a:avLst/>
          </a:prstGeom>
          <a:noFill/>
          <a:ln w="25400">
            <a:solidFill>
              <a:schemeClr val="tx1"/>
            </a:solidFill>
            <a:miter lim="800000"/>
            <a:headEnd/>
            <a:tailEnd/>
          </a:ln>
        </p:spPr>
        <p:txBody>
          <a:bodyPr wrap="none" anchor="ctr"/>
          <a:lstStyle/>
          <a:p>
            <a:endParaRPr lang="en-US"/>
          </a:p>
        </p:txBody>
      </p:sp>
      <p:sp>
        <p:nvSpPr>
          <p:cNvPr id="34827" name="Rectangle 11"/>
          <p:cNvSpPr>
            <a:spLocks noChangeArrowheads="1"/>
          </p:cNvSpPr>
          <p:nvPr/>
        </p:nvSpPr>
        <p:spPr bwMode="auto">
          <a:xfrm>
            <a:off x="6985000" y="0"/>
            <a:ext cx="2022475" cy="280988"/>
          </a:xfrm>
          <a:prstGeom prst="rect">
            <a:avLst/>
          </a:prstGeom>
          <a:noFill/>
          <a:ln w="12700">
            <a:noFill/>
            <a:miter lim="800000"/>
            <a:headEnd/>
            <a:tailEnd/>
          </a:ln>
        </p:spPr>
        <p:txBody>
          <a:bodyPr wrap="none" lIns="90488" tIns="44450" rIns="90488" bIns="44450">
            <a:spAutoFit/>
          </a:bodyPr>
          <a:lstStyle/>
          <a:p>
            <a:pPr algn="r" defTabSz="762000"/>
            <a:r>
              <a:rPr lang="en-US" altLang="ko-KR" sz="1400" i="1">
                <a:solidFill>
                  <a:schemeClr val="tx1"/>
                </a:solidFill>
              </a:rPr>
              <a:t>Input Output Program</a:t>
            </a:r>
          </a:p>
        </p:txBody>
      </p:sp>
      <p:sp>
        <p:nvSpPr>
          <p:cNvPr id="34828" name="Rectangle 12"/>
          <p:cNvSpPr>
            <a:spLocks noChangeArrowheads="1"/>
          </p:cNvSpPr>
          <p:nvPr/>
        </p:nvSpPr>
        <p:spPr bwMode="auto">
          <a:xfrm>
            <a:off x="647700" y="3949700"/>
            <a:ext cx="3533775" cy="336550"/>
          </a:xfrm>
          <a:prstGeom prst="rect">
            <a:avLst/>
          </a:prstGeom>
          <a:noFill/>
          <a:ln w="12700">
            <a:noFill/>
            <a:miter lim="800000"/>
            <a:headEnd/>
            <a:tailEnd/>
          </a:ln>
        </p:spPr>
        <p:txBody>
          <a:bodyPr wrap="none" lIns="90488" tIns="44450" rIns="90488" bIns="44450">
            <a:spAutoFit/>
          </a:bodyPr>
          <a:lstStyle/>
          <a:p>
            <a:pPr defTabSz="762000"/>
            <a:r>
              <a:rPr lang="en-US" altLang="ko-KR">
                <a:solidFill>
                  <a:schemeClr val="tx1"/>
                </a:solidFill>
              </a:rPr>
              <a:t>Program to Output a Character</a:t>
            </a:r>
          </a:p>
        </p:txBody>
      </p:sp>
      <p:sp>
        <p:nvSpPr>
          <p:cNvPr id="34829" name="Rectangle 13"/>
          <p:cNvSpPr>
            <a:spLocks noChangeArrowheads="1"/>
          </p:cNvSpPr>
          <p:nvPr/>
        </p:nvSpPr>
        <p:spPr bwMode="auto">
          <a:xfrm>
            <a:off x="1077913" y="4343400"/>
            <a:ext cx="6403975" cy="1735138"/>
          </a:xfrm>
          <a:prstGeom prst="rect">
            <a:avLst/>
          </a:prstGeom>
          <a:noFill/>
          <a:ln w="25400">
            <a:solidFill>
              <a:schemeClr val="tx1"/>
            </a:solidFill>
            <a:miter lim="800000"/>
            <a:headEnd/>
            <a:tailEnd/>
          </a:ln>
        </p:spPr>
        <p:txBody>
          <a:bodyPr wrap="none" anchor="ct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Double Precision Addition</a:t>
            </a:r>
          </a:p>
        </p:txBody>
      </p:sp>
      <p:sp>
        <p:nvSpPr>
          <p:cNvPr id="35843" name="Content Placeholder 2"/>
          <p:cNvSpPr>
            <a:spLocks noGrp="1"/>
          </p:cNvSpPr>
          <p:nvPr>
            <p:ph idx="1"/>
          </p:nvPr>
        </p:nvSpPr>
        <p:spPr bwMode="auto">
          <a:xfrm>
            <a:off x="203200" y="838200"/>
            <a:ext cx="8751888" cy="1460500"/>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mtClean="0"/>
              <a:t>When two 16 bit unsigned numbers are multiplied, the result is a 32 bit product that must be stored in two memory words. A number stored in two memory words is said to have double precision. </a:t>
            </a:r>
          </a:p>
          <a:p>
            <a:endParaRPr lang="en-US" smtClean="0"/>
          </a:p>
        </p:txBody>
      </p:sp>
      <p:pic>
        <p:nvPicPr>
          <p:cNvPr id="35844" name="Picture 4"/>
          <p:cNvPicPr>
            <a:picLocks noChangeAspect="1" noChangeArrowheads="1"/>
          </p:cNvPicPr>
          <p:nvPr/>
        </p:nvPicPr>
        <p:blipFill>
          <a:blip r:embed="rId2"/>
          <a:srcRect/>
          <a:stretch>
            <a:fillRect/>
          </a:stretch>
        </p:blipFill>
        <p:spPr bwMode="auto">
          <a:xfrm>
            <a:off x="1306513" y="2278063"/>
            <a:ext cx="6951662" cy="4151312"/>
          </a:xfrm>
          <a:prstGeom prst="rect">
            <a:avLst/>
          </a:prstGeom>
          <a:noFill/>
          <a:ln w="12700">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a:t>
            </a:r>
          </a:p>
        </p:txBody>
      </p:sp>
      <p:pic>
        <p:nvPicPr>
          <p:cNvPr id="36867" name="Picture 2"/>
          <p:cNvPicPr>
            <a:picLocks noGrp="1" noChangeAspect="1" noChangeArrowheads="1"/>
          </p:cNvPicPr>
          <p:nvPr>
            <p:ph idx="1"/>
          </p:nvPr>
        </p:nvPicPr>
        <p:blipFill>
          <a:blip r:embed="rId2"/>
          <a:srcRect/>
          <a:stretch>
            <a:fillRect/>
          </a:stretch>
        </p:blipFill>
        <p:spPr bwMode="auto">
          <a:xfrm>
            <a:off x="347663" y="725488"/>
            <a:ext cx="8316912" cy="5835650"/>
          </a:xfrm>
          <a:noFill/>
          <a:ln w="12700">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295275"/>
            <a:ext cx="7710488" cy="417513"/>
          </a:xfrm>
          <a:noFill/>
        </p:spPr>
        <p:txBody>
          <a:bodyPr anchor="ctr"/>
          <a:lstStyle/>
          <a:p>
            <a:r>
              <a:rPr lang="en-US" altLang="ko-KR" sz="2800" smtClean="0"/>
              <a:t>MACHINE  LANGUAGE</a:t>
            </a:r>
          </a:p>
        </p:txBody>
      </p:sp>
      <p:sp>
        <p:nvSpPr>
          <p:cNvPr id="5123" name="Rectangle 4"/>
          <p:cNvSpPr>
            <a:spLocks noChangeArrowheads="1"/>
          </p:cNvSpPr>
          <p:nvPr/>
        </p:nvSpPr>
        <p:spPr bwMode="auto">
          <a:xfrm>
            <a:off x="285750" y="941388"/>
            <a:ext cx="8659813" cy="6203950"/>
          </a:xfrm>
          <a:prstGeom prst="rect">
            <a:avLst/>
          </a:prstGeom>
          <a:noFill/>
          <a:ln w="12700">
            <a:noFill/>
            <a:miter lim="800000"/>
            <a:headEnd/>
            <a:tailEnd/>
          </a:ln>
        </p:spPr>
        <p:txBody>
          <a:bodyPr lIns="63500" tIns="25400" rIns="63500" bIns="25400">
            <a:spAutoFit/>
          </a:bodyPr>
          <a:lstStyle/>
          <a:p>
            <a:pPr algn="just" defTabSz="762000">
              <a:lnSpc>
                <a:spcPct val="102000"/>
              </a:lnSpc>
              <a:buFontTx/>
              <a:buChar char="•"/>
            </a:pPr>
            <a:r>
              <a:rPr lang="en-US" altLang="ko-KR" sz="2800">
                <a:solidFill>
                  <a:schemeClr val="tx1"/>
                </a:solidFill>
              </a:rPr>
              <a:t>A Program is a list of instructions or statements for directing the computer to perform a required data processing task.</a:t>
            </a:r>
          </a:p>
          <a:p>
            <a:pPr algn="just" defTabSz="762000">
              <a:lnSpc>
                <a:spcPct val="102000"/>
              </a:lnSpc>
            </a:pPr>
            <a:endParaRPr lang="en-US" altLang="ko-KR" sz="2800">
              <a:solidFill>
                <a:schemeClr val="tx1"/>
              </a:solidFill>
            </a:endParaRPr>
          </a:p>
          <a:p>
            <a:pPr algn="just" defTabSz="762000">
              <a:lnSpc>
                <a:spcPct val="102000"/>
              </a:lnSpc>
              <a:buFontTx/>
              <a:buChar char="•"/>
            </a:pPr>
            <a:r>
              <a:rPr lang="en-US" altLang="ko-KR" sz="2800">
                <a:solidFill>
                  <a:schemeClr val="tx1"/>
                </a:solidFill>
              </a:rPr>
              <a:t> There are various types of programming languages that one may write for a computer, but the computer can execute programs only when they are represented internally in binary form.</a:t>
            </a:r>
          </a:p>
          <a:p>
            <a:pPr algn="just" defTabSz="762000">
              <a:lnSpc>
                <a:spcPct val="102000"/>
              </a:lnSpc>
            </a:pPr>
            <a:endParaRPr lang="en-US" altLang="ko-KR" sz="2800">
              <a:solidFill>
                <a:schemeClr val="tx1"/>
              </a:solidFill>
            </a:endParaRPr>
          </a:p>
          <a:p>
            <a:pPr algn="just" defTabSz="762000">
              <a:lnSpc>
                <a:spcPct val="102000"/>
              </a:lnSpc>
              <a:buFontTx/>
              <a:buChar char="•"/>
            </a:pPr>
            <a:r>
              <a:rPr lang="en-US" altLang="ko-KR" sz="2800">
                <a:solidFill>
                  <a:schemeClr val="tx1"/>
                </a:solidFill>
              </a:rPr>
              <a:t> Programs written  in other language must be translated to the binary representation of instruction before they can be executed by the computer. </a:t>
            </a:r>
          </a:p>
          <a:p>
            <a:pPr defTabSz="762000">
              <a:lnSpc>
                <a:spcPct val="102000"/>
              </a:lnSpc>
            </a:pPr>
            <a:endParaRPr lang="en-US" altLang="ko-KR" sz="2800">
              <a:solidFill>
                <a:schemeClr val="tx1"/>
              </a:solidFill>
            </a:endParaRPr>
          </a:p>
        </p:txBody>
      </p:sp>
      <p:sp>
        <p:nvSpPr>
          <p:cNvPr id="5124" name="Rectangle 5"/>
          <p:cNvSpPr>
            <a:spLocks noChangeArrowheads="1"/>
          </p:cNvSpPr>
          <p:nvPr/>
        </p:nvSpPr>
        <p:spPr bwMode="auto">
          <a:xfrm>
            <a:off x="7321550" y="0"/>
            <a:ext cx="1822450" cy="280988"/>
          </a:xfrm>
          <a:prstGeom prst="rect">
            <a:avLst/>
          </a:prstGeom>
          <a:noFill/>
          <a:ln w="12700">
            <a:noFill/>
            <a:miter lim="800000"/>
            <a:headEnd/>
            <a:tailEnd/>
          </a:ln>
        </p:spPr>
        <p:txBody>
          <a:bodyPr wrap="none" lIns="90488" tIns="44450" rIns="90488" bIns="44450">
            <a:spAutoFit/>
          </a:bodyPr>
          <a:lstStyle/>
          <a:p>
            <a:pPr algn="r" defTabSz="762000"/>
            <a:r>
              <a:rPr lang="en-US" altLang="ko-KR" sz="1400" i="1">
                <a:solidFill>
                  <a:schemeClr val="tx1"/>
                </a:solidFill>
              </a:rPr>
              <a:t>Machine Language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9225" y="220663"/>
            <a:ext cx="8809038" cy="488950"/>
          </a:xfrm>
        </p:spPr>
        <p:txBody>
          <a:bodyPr/>
          <a:lstStyle/>
          <a:p>
            <a:r>
              <a:rPr lang="en-US" altLang="ko-KR" sz="3200" smtClean="0"/>
              <a:t>MACHINE  LANGUAGE</a:t>
            </a:r>
            <a:endParaRPr lang="en-US" sz="3200" smtClean="0"/>
          </a:p>
        </p:txBody>
      </p:sp>
      <p:sp>
        <p:nvSpPr>
          <p:cNvPr id="27651" name="Rectangle 3"/>
          <p:cNvSpPr>
            <a:spLocks noGrp="1" noChangeArrowheads="1"/>
          </p:cNvSpPr>
          <p:nvPr>
            <p:ph type="body" idx="1"/>
          </p:nvPr>
        </p:nvSpPr>
        <p:spPr bwMode="auto">
          <a:xfrm>
            <a:off x="330200" y="819150"/>
            <a:ext cx="8559800" cy="5840413"/>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ko-KR" sz="3200" i="1" u="sng" dirty="0" smtClean="0"/>
              <a:t>Hierarchy of programming languages: </a:t>
            </a:r>
            <a:r>
              <a:rPr lang="en-US" altLang="ko-KR" sz="3200" dirty="0" smtClean="0"/>
              <a:t>Programs written for a computer may be in one of the following categories:-</a:t>
            </a:r>
            <a:endParaRPr lang="en-US" altLang="ko-KR" sz="3200" i="1" u="sng" dirty="0" smtClean="0"/>
          </a:p>
          <a:p>
            <a:pPr>
              <a:buFontTx/>
              <a:buNone/>
              <a:defRPr/>
            </a:pPr>
            <a:r>
              <a:rPr lang="en-US" altLang="ko-KR" sz="3200" dirty="0" smtClean="0">
                <a:solidFill>
                  <a:schemeClr val="bg2">
                    <a:lumMod val="60000"/>
                    <a:lumOff val="40000"/>
                  </a:schemeClr>
                </a:solidFill>
              </a:rPr>
              <a:t>Machine-language</a:t>
            </a:r>
          </a:p>
          <a:p>
            <a:pPr>
              <a:buFontTx/>
              <a:buNone/>
              <a:defRPr/>
            </a:pPr>
            <a:r>
              <a:rPr lang="en-US" altLang="ko-KR" sz="3200" dirty="0" smtClean="0"/>
              <a:t>   		- Binary code</a:t>
            </a:r>
          </a:p>
          <a:p>
            <a:pPr>
              <a:buFontTx/>
              <a:buNone/>
              <a:defRPr/>
            </a:pPr>
            <a:r>
              <a:rPr lang="en-US" altLang="ko-KR" sz="3200" dirty="0" smtClean="0"/>
              <a:t>   		- Octal or hexadecimal code</a:t>
            </a:r>
          </a:p>
          <a:p>
            <a:pPr>
              <a:buFontTx/>
              <a:buNone/>
              <a:defRPr/>
            </a:pPr>
            <a:r>
              <a:rPr lang="en-US" altLang="ko-KR" sz="3200" dirty="0" smtClean="0">
                <a:solidFill>
                  <a:schemeClr val="bg2">
                    <a:lumMod val="60000"/>
                    <a:lumOff val="40000"/>
                  </a:schemeClr>
                </a:solidFill>
              </a:rPr>
              <a:t>Assembly-language</a:t>
            </a:r>
            <a:r>
              <a:rPr lang="en-US" altLang="ko-KR" sz="3200" dirty="0" smtClean="0"/>
              <a:t>                     (Assembler – Symbols to binary)</a:t>
            </a:r>
          </a:p>
          <a:p>
            <a:pPr>
              <a:buFontTx/>
              <a:buNone/>
              <a:defRPr/>
            </a:pPr>
            <a:r>
              <a:rPr lang="en-US" altLang="ko-KR" sz="3200" dirty="0" smtClean="0"/>
              <a:t>   		- Symbolic code</a:t>
            </a:r>
          </a:p>
          <a:p>
            <a:pPr>
              <a:buFontTx/>
              <a:buNone/>
              <a:defRPr/>
            </a:pPr>
            <a:r>
              <a:rPr lang="en-US" altLang="ko-KR" sz="3200" dirty="0" smtClean="0"/>
              <a:t> </a:t>
            </a:r>
            <a:r>
              <a:rPr lang="en-US" altLang="ko-KR" sz="3200" dirty="0" smtClean="0">
                <a:solidFill>
                  <a:schemeClr val="bg2">
                    <a:lumMod val="60000"/>
                    <a:lumOff val="40000"/>
                  </a:schemeClr>
                </a:solidFill>
              </a:rPr>
              <a:t>High-level language     </a:t>
            </a:r>
            <a:r>
              <a:rPr lang="en-US" altLang="ko-KR" sz="3200" dirty="0" smtClean="0"/>
              <a:t>(Compiler – High level language program to binary)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9225" y="220663"/>
            <a:ext cx="8809038" cy="488950"/>
          </a:xfrm>
        </p:spPr>
        <p:txBody>
          <a:bodyPr/>
          <a:lstStyle/>
          <a:p>
            <a:r>
              <a:rPr lang="en-US" altLang="ko-KR" sz="3200" smtClean="0"/>
              <a:t>MACHINE  LANGUAGE</a:t>
            </a:r>
            <a:endParaRPr lang="en-US" sz="3200" smtClean="0"/>
          </a:p>
        </p:txBody>
      </p:sp>
      <p:sp>
        <p:nvSpPr>
          <p:cNvPr id="7171" name="Rectangle 3"/>
          <p:cNvSpPr>
            <a:spLocks noGrp="1" noChangeArrowheads="1"/>
          </p:cNvSpPr>
          <p:nvPr>
            <p:ph type="body" idx="1"/>
          </p:nvPr>
        </p:nvSpPr>
        <p:spPr bwMode="auto">
          <a:xfrm>
            <a:off x="228600" y="819150"/>
            <a:ext cx="8724900" cy="5840413"/>
          </a:xfrm>
          <a:noFill/>
          <a:ln>
            <a:miter lim="800000"/>
            <a:headEnd/>
            <a:tailEnd/>
          </a:ln>
        </p:spPr>
        <p:txBody>
          <a:bodyPr vert="horz" wrap="square" lIns="91440" tIns="45720" rIns="91440" bIns="45720" numCol="1" anchor="t" anchorCtr="0" compatLnSpc="1">
            <a:prstTxWarp prst="textNoShape">
              <a:avLst/>
            </a:prstTxWarp>
          </a:bodyPr>
          <a:lstStyle/>
          <a:p>
            <a:pPr algn="just"/>
            <a:r>
              <a:rPr lang="en-US" sz="3600" smtClean="0"/>
              <a:t>Strictly speaking a machine language program is a binary program. (It is customary refer to octal or hexadecimal code because of the simple equivalency between binary and octal or hexadecimal). </a:t>
            </a:r>
          </a:p>
          <a:p>
            <a:pPr algn="just"/>
            <a:r>
              <a:rPr lang="en-US" sz="3600" smtClean="0"/>
              <a:t>Because of the one-to-one relationship between a symbolic instruction and its binary equivalent, an assembly language is considered to be a machine-level language.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a:t>
            </a:r>
          </a:p>
        </p:txBody>
      </p:sp>
      <p:sp>
        <p:nvSpPr>
          <p:cNvPr id="8195" name="Rectangle 4"/>
          <p:cNvSpPr>
            <a:spLocks noGrp="1" noChangeArrowheads="1"/>
          </p:cNvSpPr>
          <p:nvPr>
            <p:ph type="body" idx="1"/>
          </p:nvPr>
        </p:nvSpPr>
        <p:spPr bwMode="auto">
          <a:xfrm>
            <a:off x="914400" y="1930400"/>
            <a:ext cx="8229600" cy="4525963"/>
          </a:xfrm>
          <a:noFill/>
          <a:ln w="12700">
            <a:miter lim="800000"/>
            <a:headEnd/>
            <a:tailEnd/>
          </a:ln>
        </p:spPr>
        <p:txBody>
          <a:bodyPr vert="horz" wrap="square" lIns="91440" tIns="45720" rIns="91440" bIns="45720" numCol="1" anchor="t" anchorCtr="0" compatLnSpc="1">
            <a:prstTxWarp prst="textNoShape">
              <a:avLst/>
            </a:prstTxWarp>
          </a:bodyPr>
          <a:lstStyle/>
          <a:p>
            <a:pPr marL="0" indent="0" defTabSz="152400" eaLnBrk="1" latinLnBrk="1" hangingPunct="1">
              <a:lnSpc>
                <a:spcPct val="100000"/>
              </a:lnSpc>
              <a:spcBef>
                <a:spcPct val="0"/>
              </a:spcBef>
              <a:buSzTx/>
              <a:buFontTx/>
              <a:buNone/>
              <a:tabLst>
                <a:tab pos="368300" algn="dec"/>
                <a:tab pos="1079500" algn="l"/>
              </a:tabLst>
            </a:pPr>
            <a:r>
              <a:rPr lang="en-US" altLang="ko-KR" sz="4000" smtClean="0">
                <a:latin typeface="Times New Roman" pitchFamily="18" charset="0"/>
              </a:rPr>
              <a:t>	0				0010 0000 0000 0100</a:t>
            </a:r>
          </a:p>
          <a:p>
            <a:pPr marL="0" indent="0" defTabSz="152400" eaLnBrk="1" latinLnBrk="1" hangingPunct="1">
              <a:lnSpc>
                <a:spcPct val="100000"/>
              </a:lnSpc>
              <a:spcBef>
                <a:spcPct val="0"/>
              </a:spcBef>
              <a:buSzTx/>
              <a:buFontTx/>
              <a:buNone/>
              <a:tabLst>
                <a:tab pos="368300" algn="dec"/>
                <a:tab pos="1079500" algn="l"/>
              </a:tabLst>
            </a:pPr>
            <a:r>
              <a:rPr lang="en-US" altLang="ko-KR" sz="4000" smtClean="0">
                <a:latin typeface="Times New Roman" pitchFamily="18" charset="0"/>
              </a:rPr>
              <a:t>	1				0001 0000 0000 0101</a:t>
            </a:r>
          </a:p>
          <a:p>
            <a:pPr marL="0" indent="0" defTabSz="152400" eaLnBrk="1" latinLnBrk="1" hangingPunct="1">
              <a:lnSpc>
                <a:spcPct val="100000"/>
              </a:lnSpc>
              <a:spcBef>
                <a:spcPct val="0"/>
              </a:spcBef>
              <a:buSzTx/>
              <a:buFontTx/>
              <a:buNone/>
              <a:tabLst>
                <a:tab pos="368300" algn="dec"/>
                <a:tab pos="1079500" algn="l"/>
              </a:tabLst>
            </a:pPr>
            <a:r>
              <a:rPr lang="en-US" altLang="ko-KR" sz="4000" smtClean="0">
                <a:latin typeface="Times New Roman" pitchFamily="18" charset="0"/>
              </a:rPr>
              <a:t>	10				0011 0000 0000 0110</a:t>
            </a:r>
          </a:p>
          <a:p>
            <a:pPr marL="0" indent="0" defTabSz="152400" eaLnBrk="1" latinLnBrk="1" hangingPunct="1">
              <a:lnSpc>
                <a:spcPct val="100000"/>
              </a:lnSpc>
              <a:spcBef>
                <a:spcPct val="0"/>
              </a:spcBef>
              <a:buSzTx/>
              <a:buFontTx/>
              <a:buNone/>
              <a:tabLst>
                <a:tab pos="368300" algn="dec"/>
                <a:tab pos="1079500" algn="l"/>
              </a:tabLst>
            </a:pPr>
            <a:r>
              <a:rPr lang="en-US" altLang="ko-KR" sz="4000" smtClean="0">
                <a:latin typeface="Times New Roman" pitchFamily="18" charset="0"/>
              </a:rPr>
              <a:t>	11				0111 0000 0000 0001</a:t>
            </a:r>
          </a:p>
          <a:p>
            <a:pPr marL="0" indent="0" defTabSz="152400" eaLnBrk="1" latinLnBrk="1" hangingPunct="1">
              <a:lnSpc>
                <a:spcPct val="100000"/>
              </a:lnSpc>
              <a:spcBef>
                <a:spcPct val="0"/>
              </a:spcBef>
              <a:buSzTx/>
              <a:buFontTx/>
              <a:buNone/>
              <a:tabLst>
                <a:tab pos="368300" algn="dec"/>
                <a:tab pos="1079500" algn="l"/>
              </a:tabLst>
            </a:pPr>
            <a:r>
              <a:rPr lang="en-US" altLang="ko-KR" sz="4000" smtClean="0">
                <a:latin typeface="Times New Roman" pitchFamily="18" charset="0"/>
              </a:rPr>
              <a:t>	100				0000 0000 0101 0011</a:t>
            </a:r>
          </a:p>
          <a:p>
            <a:pPr marL="0" indent="0" defTabSz="152400" eaLnBrk="1" latinLnBrk="1" hangingPunct="1">
              <a:lnSpc>
                <a:spcPct val="100000"/>
              </a:lnSpc>
              <a:spcBef>
                <a:spcPct val="0"/>
              </a:spcBef>
              <a:buSzTx/>
              <a:buFontTx/>
              <a:buNone/>
              <a:tabLst>
                <a:tab pos="368300" algn="dec"/>
                <a:tab pos="1079500" algn="l"/>
              </a:tabLst>
            </a:pPr>
            <a:r>
              <a:rPr lang="en-US" altLang="ko-KR" sz="4000" smtClean="0">
                <a:latin typeface="Times New Roman" pitchFamily="18" charset="0"/>
              </a:rPr>
              <a:t>	101				1111 1111 1110 1001</a:t>
            </a:r>
          </a:p>
          <a:p>
            <a:pPr marL="0" indent="0" defTabSz="152400" eaLnBrk="1" latinLnBrk="1" hangingPunct="1">
              <a:lnSpc>
                <a:spcPct val="100000"/>
              </a:lnSpc>
              <a:spcBef>
                <a:spcPct val="0"/>
              </a:spcBef>
              <a:buSzTx/>
              <a:buFontTx/>
              <a:buNone/>
              <a:tabLst>
                <a:tab pos="368300" algn="dec"/>
                <a:tab pos="1079500" algn="l"/>
              </a:tabLst>
            </a:pPr>
            <a:r>
              <a:rPr lang="en-US" altLang="ko-KR" sz="4000" smtClean="0">
                <a:latin typeface="Times New Roman" pitchFamily="18" charset="0"/>
              </a:rPr>
              <a:t>	110				0000 0000 0000 0000</a:t>
            </a:r>
          </a:p>
        </p:txBody>
      </p:sp>
      <p:sp>
        <p:nvSpPr>
          <p:cNvPr id="8196" name="Rectangle 5"/>
          <p:cNvSpPr>
            <a:spLocks noChangeArrowheads="1"/>
          </p:cNvSpPr>
          <p:nvPr/>
        </p:nvSpPr>
        <p:spPr bwMode="auto">
          <a:xfrm>
            <a:off x="685800" y="1033463"/>
            <a:ext cx="6629400" cy="469900"/>
          </a:xfrm>
          <a:prstGeom prst="rect">
            <a:avLst/>
          </a:prstGeom>
          <a:noFill/>
          <a:ln w="12700">
            <a:noFill/>
            <a:miter lim="800000"/>
            <a:headEnd/>
            <a:tailEnd/>
          </a:ln>
        </p:spPr>
        <p:txBody>
          <a:bodyPr lIns="63500" tIns="25400" rIns="63500" bIns="25400">
            <a:spAutoFit/>
          </a:bodyPr>
          <a:lstStyle/>
          <a:p>
            <a:pPr defTabSz="762000">
              <a:lnSpc>
                <a:spcPct val="97000"/>
              </a:lnSpc>
            </a:pPr>
            <a:r>
              <a:rPr lang="en-US" altLang="ko-KR" sz="2800">
                <a:solidFill>
                  <a:schemeClr val="tx1"/>
                </a:solidFill>
              </a:rPr>
              <a:t>Location           Instruction Code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5888" y="327025"/>
            <a:ext cx="8891587" cy="365125"/>
          </a:xfrm>
          <a:noFill/>
        </p:spPr>
        <p:txBody>
          <a:bodyPr anchor="ctr"/>
          <a:lstStyle/>
          <a:p>
            <a:r>
              <a:rPr lang="en-US" altLang="ko-KR" sz="2800" smtClean="0"/>
              <a:t>COMPARISON  OF  PROGRAMMING LANGUAGES</a:t>
            </a:r>
          </a:p>
        </p:txBody>
      </p:sp>
      <p:sp>
        <p:nvSpPr>
          <p:cNvPr id="9219" name="Rectangle 3"/>
          <p:cNvSpPr>
            <a:spLocks noChangeArrowheads="1"/>
          </p:cNvSpPr>
          <p:nvPr/>
        </p:nvSpPr>
        <p:spPr bwMode="auto">
          <a:xfrm>
            <a:off x="862013" y="1784350"/>
            <a:ext cx="34925" cy="193675"/>
          </a:xfrm>
          <a:prstGeom prst="rect">
            <a:avLst/>
          </a:prstGeom>
          <a:noFill/>
          <a:ln w="12700">
            <a:noFill/>
            <a:miter lim="800000"/>
            <a:headEnd/>
            <a:tailEnd/>
          </a:ln>
        </p:spPr>
        <p:txBody>
          <a:bodyPr wrap="none" anchor="ctr"/>
          <a:lstStyle/>
          <a:p>
            <a:endParaRPr lang="en-US"/>
          </a:p>
        </p:txBody>
      </p:sp>
      <p:sp>
        <p:nvSpPr>
          <p:cNvPr id="9220" name="Rectangle 4"/>
          <p:cNvSpPr>
            <a:spLocks noChangeArrowheads="1"/>
          </p:cNvSpPr>
          <p:nvPr/>
        </p:nvSpPr>
        <p:spPr bwMode="auto">
          <a:xfrm>
            <a:off x="1385888" y="1500188"/>
            <a:ext cx="3851275" cy="1206500"/>
          </a:xfrm>
          <a:prstGeom prst="rect">
            <a:avLst/>
          </a:prstGeom>
          <a:noFill/>
          <a:ln w="12700">
            <a:noFill/>
            <a:miter lim="800000"/>
            <a:headEnd/>
            <a:tailEnd/>
          </a:ln>
        </p:spPr>
        <p:txBody>
          <a:bodyPr lIns="63500" tIns="25400" rIns="63500" bIns="25400">
            <a:spAutoFit/>
          </a:bodyPr>
          <a:lstStyle/>
          <a:p>
            <a:pPr defTabSz="152400">
              <a:tabLst>
                <a:tab pos="368300" algn="dec"/>
                <a:tab pos="1079500" algn="l"/>
              </a:tabLst>
            </a:pPr>
            <a:r>
              <a:rPr lang="en-US" altLang="ko-KR" sz="1200">
                <a:solidFill>
                  <a:schemeClr val="tx1"/>
                </a:solidFill>
              </a:rPr>
              <a:t>	0	0010 0000 0000 0100</a:t>
            </a:r>
          </a:p>
          <a:p>
            <a:pPr defTabSz="152400">
              <a:tabLst>
                <a:tab pos="368300" algn="dec"/>
                <a:tab pos="1079500" algn="l"/>
              </a:tabLst>
            </a:pPr>
            <a:r>
              <a:rPr lang="en-US" altLang="ko-KR" sz="1200">
                <a:solidFill>
                  <a:schemeClr val="tx1"/>
                </a:solidFill>
              </a:rPr>
              <a:t>	1	0001 0000 0000 0101</a:t>
            </a:r>
          </a:p>
          <a:p>
            <a:pPr defTabSz="152400">
              <a:tabLst>
                <a:tab pos="368300" algn="dec"/>
                <a:tab pos="1079500" algn="l"/>
              </a:tabLst>
            </a:pPr>
            <a:r>
              <a:rPr lang="en-US" altLang="ko-KR" sz="1200">
                <a:solidFill>
                  <a:schemeClr val="tx1"/>
                </a:solidFill>
              </a:rPr>
              <a:t>	10	0011 0000 0000 0110</a:t>
            </a:r>
          </a:p>
          <a:p>
            <a:pPr defTabSz="152400">
              <a:tabLst>
                <a:tab pos="368300" algn="dec"/>
                <a:tab pos="1079500" algn="l"/>
              </a:tabLst>
            </a:pPr>
            <a:r>
              <a:rPr lang="en-US" altLang="ko-KR" sz="1200">
                <a:solidFill>
                  <a:schemeClr val="tx1"/>
                </a:solidFill>
              </a:rPr>
              <a:t>	11	0111 0000 0000 0001</a:t>
            </a:r>
          </a:p>
          <a:p>
            <a:pPr defTabSz="152400">
              <a:tabLst>
                <a:tab pos="368300" algn="dec"/>
                <a:tab pos="1079500" algn="l"/>
              </a:tabLst>
            </a:pPr>
            <a:r>
              <a:rPr lang="en-US" altLang="ko-KR" sz="1200">
                <a:solidFill>
                  <a:schemeClr val="tx1"/>
                </a:solidFill>
              </a:rPr>
              <a:t>	100	0000 0000 0101 0011</a:t>
            </a:r>
          </a:p>
          <a:p>
            <a:pPr defTabSz="152400">
              <a:tabLst>
                <a:tab pos="368300" algn="dec"/>
                <a:tab pos="1079500" algn="l"/>
              </a:tabLst>
            </a:pPr>
            <a:r>
              <a:rPr lang="en-US" altLang="ko-KR" sz="1200">
                <a:solidFill>
                  <a:schemeClr val="tx1"/>
                </a:solidFill>
              </a:rPr>
              <a:t>	101	1111 1111 1110 1001</a:t>
            </a:r>
          </a:p>
          <a:p>
            <a:pPr defTabSz="152400">
              <a:tabLst>
                <a:tab pos="368300" algn="dec"/>
                <a:tab pos="1079500" algn="l"/>
              </a:tabLst>
            </a:pPr>
            <a:r>
              <a:rPr lang="en-US" altLang="ko-KR" sz="1200">
                <a:solidFill>
                  <a:schemeClr val="tx1"/>
                </a:solidFill>
              </a:rPr>
              <a:t>	110	0000 0000 0000 0000</a:t>
            </a:r>
          </a:p>
        </p:txBody>
      </p:sp>
      <p:sp>
        <p:nvSpPr>
          <p:cNvPr id="9221" name="Rectangle 5"/>
          <p:cNvSpPr>
            <a:spLocks noChangeArrowheads="1"/>
          </p:cNvSpPr>
          <p:nvPr/>
        </p:nvSpPr>
        <p:spPr bwMode="auto">
          <a:xfrm>
            <a:off x="590550" y="938213"/>
            <a:ext cx="3879850" cy="298450"/>
          </a:xfrm>
          <a:prstGeom prst="rect">
            <a:avLst/>
          </a:prstGeom>
          <a:noFill/>
          <a:ln w="12700">
            <a:noFill/>
            <a:miter lim="800000"/>
            <a:headEnd/>
            <a:tailEnd/>
          </a:ln>
        </p:spPr>
        <p:txBody>
          <a:bodyPr wrap="none" lIns="63500" tIns="25400" rIns="63500" bIns="25400">
            <a:spAutoFit/>
          </a:bodyPr>
          <a:lstStyle/>
          <a:p>
            <a:pPr defTabSz="762000">
              <a:lnSpc>
                <a:spcPct val="101000"/>
              </a:lnSpc>
              <a:buFontTx/>
              <a:buChar char="•"/>
            </a:pPr>
            <a:r>
              <a:rPr lang="en-US" altLang="ko-KR" sz="1600">
                <a:solidFill>
                  <a:schemeClr val="tx1"/>
                </a:solidFill>
              </a:rPr>
              <a:t> Binary Program to Add Two Numbers</a:t>
            </a:r>
          </a:p>
        </p:txBody>
      </p:sp>
      <p:sp>
        <p:nvSpPr>
          <p:cNvPr id="9222" name="Rectangle 6"/>
          <p:cNvSpPr>
            <a:spLocks noChangeArrowheads="1"/>
          </p:cNvSpPr>
          <p:nvPr/>
        </p:nvSpPr>
        <p:spPr bwMode="auto">
          <a:xfrm>
            <a:off x="1470025" y="1312863"/>
            <a:ext cx="2533650" cy="228600"/>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1200">
                <a:solidFill>
                  <a:schemeClr val="tx1"/>
                </a:solidFill>
              </a:rPr>
              <a:t>Location             Instruction Code</a:t>
            </a:r>
          </a:p>
        </p:txBody>
      </p:sp>
      <p:sp>
        <p:nvSpPr>
          <p:cNvPr id="9223" name="Rectangle 7"/>
          <p:cNvSpPr>
            <a:spLocks noChangeArrowheads="1"/>
          </p:cNvSpPr>
          <p:nvPr/>
        </p:nvSpPr>
        <p:spPr bwMode="auto">
          <a:xfrm>
            <a:off x="1381125" y="1308100"/>
            <a:ext cx="2746375" cy="1370013"/>
          </a:xfrm>
          <a:prstGeom prst="rect">
            <a:avLst/>
          </a:prstGeom>
          <a:noFill/>
          <a:ln w="12700">
            <a:solidFill>
              <a:schemeClr val="tx1"/>
            </a:solidFill>
            <a:miter lim="800000"/>
            <a:headEnd/>
            <a:tailEnd/>
          </a:ln>
        </p:spPr>
        <p:txBody>
          <a:bodyPr wrap="none" anchor="ctr"/>
          <a:lstStyle/>
          <a:p>
            <a:endParaRPr lang="en-US"/>
          </a:p>
        </p:txBody>
      </p:sp>
      <p:sp>
        <p:nvSpPr>
          <p:cNvPr id="9224" name="Rectangle 9"/>
          <p:cNvSpPr>
            <a:spLocks noChangeArrowheads="1"/>
          </p:cNvSpPr>
          <p:nvPr/>
        </p:nvSpPr>
        <p:spPr bwMode="auto">
          <a:xfrm>
            <a:off x="4713288" y="2189163"/>
            <a:ext cx="34925" cy="369887"/>
          </a:xfrm>
          <a:prstGeom prst="rect">
            <a:avLst/>
          </a:prstGeom>
          <a:noFill/>
          <a:ln w="12700">
            <a:noFill/>
            <a:miter lim="800000"/>
            <a:headEnd/>
            <a:tailEnd/>
          </a:ln>
        </p:spPr>
        <p:txBody>
          <a:bodyPr wrap="none" anchor="ctr"/>
          <a:lstStyle/>
          <a:p>
            <a:endParaRPr lang="en-US"/>
          </a:p>
        </p:txBody>
      </p:sp>
      <p:sp>
        <p:nvSpPr>
          <p:cNvPr id="9225" name="Rectangle 10"/>
          <p:cNvSpPr>
            <a:spLocks noChangeArrowheads="1"/>
          </p:cNvSpPr>
          <p:nvPr/>
        </p:nvSpPr>
        <p:spPr bwMode="auto">
          <a:xfrm>
            <a:off x="4941888" y="1784350"/>
            <a:ext cx="34925" cy="193675"/>
          </a:xfrm>
          <a:prstGeom prst="rect">
            <a:avLst/>
          </a:prstGeom>
          <a:noFill/>
          <a:ln w="12700">
            <a:noFill/>
            <a:miter lim="800000"/>
            <a:headEnd/>
            <a:tailEnd/>
          </a:ln>
        </p:spPr>
        <p:txBody>
          <a:bodyPr wrap="none" anchor="ctr"/>
          <a:lstStyle/>
          <a:p>
            <a:endParaRPr lang="en-US"/>
          </a:p>
        </p:txBody>
      </p:sp>
      <p:sp>
        <p:nvSpPr>
          <p:cNvPr id="9226" name="Rectangle 11"/>
          <p:cNvSpPr>
            <a:spLocks noChangeArrowheads="1"/>
          </p:cNvSpPr>
          <p:nvPr/>
        </p:nvSpPr>
        <p:spPr bwMode="auto">
          <a:xfrm>
            <a:off x="5929313" y="1404938"/>
            <a:ext cx="2620962" cy="1206500"/>
          </a:xfrm>
          <a:prstGeom prst="rect">
            <a:avLst/>
          </a:prstGeom>
          <a:noFill/>
          <a:ln w="12700">
            <a:noFill/>
            <a:miter lim="800000"/>
            <a:headEnd/>
            <a:tailEnd/>
          </a:ln>
        </p:spPr>
        <p:txBody>
          <a:bodyPr lIns="63500" tIns="25400" rIns="63500" bIns="25400">
            <a:spAutoFit/>
          </a:bodyPr>
          <a:lstStyle/>
          <a:p>
            <a:pPr defTabSz="152400">
              <a:tabLst>
                <a:tab pos="368300" algn="dec"/>
                <a:tab pos="1079500" algn="l"/>
              </a:tabLst>
            </a:pPr>
            <a:r>
              <a:rPr lang="en-US" altLang="ko-KR" sz="1200">
                <a:solidFill>
                  <a:schemeClr val="tx1"/>
                </a:solidFill>
              </a:rPr>
              <a:t>	000	2004</a:t>
            </a:r>
          </a:p>
          <a:p>
            <a:pPr defTabSz="152400">
              <a:tabLst>
                <a:tab pos="368300" algn="dec"/>
                <a:tab pos="1079500" algn="l"/>
              </a:tabLst>
            </a:pPr>
            <a:r>
              <a:rPr lang="en-US" altLang="ko-KR" sz="1200">
                <a:solidFill>
                  <a:schemeClr val="tx1"/>
                </a:solidFill>
              </a:rPr>
              <a:t>	001	1005</a:t>
            </a:r>
          </a:p>
          <a:p>
            <a:pPr defTabSz="152400">
              <a:tabLst>
                <a:tab pos="368300" algn="dec"/>
                <a:tab pos="1079500" algn="l"/>
              </a:tabLst>
            </a:pPr>
            <a:r>
              <a:rPr lang="en-US" altLang="ko-KR" sz="1200">
                <a:solidFill>
                  <a:schemeClr val="tx1"/>
                </a:solidFill>
              </a:rPr>
              <a:t>	002	3006</a:t>
            </a:r>
          </a:p>
          <a:p>
            <a:pPr defTabSz="152400">
              <a:tabLst>
                <a:tab pos="368300" algn="dec"/>
                <a:tab pos="1079500" algn="l"/>
              </a:tabLst>
            </a:pPr>
            <a:r>
              <a:rPr lang="en-US" altLang="ko-KR" sz="1200">
                <a:solidFill>
                  <a:schemeClr val="tx1"/>
                </a:solidFill>
              </a:rPr>
              <a:t>	003	7001</a:t>
            </a:r>
          </a:p>
          <a:p>
            <a:pPr defTabSz="152400">
              <a:tabLst>
                <a:tab pos="368300" algn="dec"/>
                <a:tab pos="1079500" algn="l"/>
              </a:tabLst>
            </a:pPr>
            <a:r>
              <a:rPr lang="en-US" altLang="ko-KR" sz="1200">
                <a:solidFill>
                  <a:schemeClr val="tx1"/>
                </a:solidFill>
              </a:rPr>
              <a:t>	004	0053</a:t>
            </a:r>
          </a:p>
          <a:p>
            <a:pPr defTabSz="152400">
              <a:tabLst>
                <a:tab pos="368300" algn="dec"/>
                <a:tab pos="1079500" algn="l"/>
              </a:tabLst>
            </a:pPr>
            <a:r>
              <a:rPr lang="en-US" altLang="ko-KR" sz="1200">
                <a:solidFill>
                  <a:schemeClr val="tx1"/>
                </a:solidFill>
              </a:rPr>
              <a:t>	005	FFE9</a:t>
            </a:r>
          </a:p>
          <a:p>
            <a:pPr defTabSz="152400">
              <a:tabLst>
                <a:tab pos="368300" algn="dec"/>
                <a:tab pos="1079500" algn="l"/>
              </a:tabLst>
            </a:pPr>
            <a:r>
              <a:rPr lang="en-US" altLang="ko-KR" sz="1200">
                <a:solidFill>
                  <a:schemeClr val="tx1"/>
                </a:solidFill>
              </a:rPr>
              <a:t>	006	0000 </a:t>
            </a:r>
          </a:p>
        </p:txBody>
      </p:sp>
      <p:sp>
        <p:nvSpPr>
          <p:cNvPr id="9227" name="Rectangle 12"/>
          <p:cNvSpPr>
            <a:spLocks noChangeArrowheads="1"/>
          </p:cNvSpPr>
          <p:nvPr/>
        </p:nvSpPr>
        <p:spPr bwMode="auto">
          <a:xfrm>
            <a:off x="6313488" y="938213"/>
            <a:ext cx="1677987" cy="298450"/>
          </a:xfrm>
          <a:prstGeom prst="rect">
            <a:avLst/>
          </a:prstGeom>
          <a:noFill/>
          <a:ln w="12700">
            <a:noFill/>
            <a:miter lim="800000"/>
            <a:headEnd/>
            <a:tailEnd/>
          </a:ln>
        </p:spPr>
        <p:txBody>
          <a:bodyPr wrap="none" lIns="63500" tIns="25400" rIns="63500" bIns="25400">
            <a:spAutoFit/>
          </a:bodyPr>
          <a:lstStyle/>
          <a:p>
            <a:pPr defTabSz="762000">
              <a:lnSpc>
                <a:spcPct val="101000"/>
              </a:lnSpc>
              <a:buFontTx/>
              <a:buChar char="•"/>
            </a:pPr>
            <a:r>
              <a:rPr lang="en-US" altLang="ko-KR" sz="1600">
                <a:solidFill>
                  <a:schemeClr val="tx1"/>
                </a:solidFill>
              </a:rPr>
              <a:t> Hexa program </a:t>
            </a:r>
          </a:p>
        </p:txBody>
      </p:sp>
      <p:sp>
        <p:nvSpPr>
          <p:cNvPr id="9228" name="Rectangle 13"/>
          <p:cNvSpPr>
            <a:spLocks noChangeArrowheads="1"/>
          </p:cNvSpPr>
          <p:nvPr/>
        </p:nvSpPr>
        <p:spPr bwMode="auto">
          <a:xfrm>
            <a:off x="5946775" y="1208088"/>
            <a:ext cx="1852613" cy="228600"/>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1200">
                <a:solidFill>
                  <a:schemeClr val="tx1"/>
                </a:solidFill>
              </a:rPr>
              <a:t>Location      Instruction </a:t>
            </a:r>
          </a:p>
        </p:txBody>
      </p:sp>
      <p:sp>
        <p:nvSpPr>
          <p:cNvPr id="9229" name="Rectangle 14"/>
          <p:cNvSpPr>
            <a:spLocks noChangeArrowheads="1"/>
          </p:cNvSpPr>
          <p:nvPr/>
        </p:nvSpPr>
        <p:spPr bwMode="auto">
          <a:xfrm>
            <a:off x="5953125" y="1212850"/>
            <a:ext cx="1928813" cy="1379538"/>
          </a:xfrm>
          <a:prstGeom prst="rect">
            <a:avLst/>
          </a:prstGeom>
          <a:noFill/>
          <a:ln w="12700">
            <a:solidFill>
              <a:schemeClr val="tx1"/>
            </a:solidFill>
            <a:miter lim="800000"/>
            <a:headEnd/>
            <a:tailEnd/>
          </a:ln>
        </p:spPr>
        <p:txBody>
          <a:bodyPr wrap="none" anchor="ctr"/>
          <a:lstStyle/>
          <a:p>
            <a:endParaRPr lang="en-US"/>
          </a:p>
        </p:txBody>
      </p:sp>
      <p:sp>
        <p:nvSpPr>
          <p:cNvPr id="9230" name="Rectangle 16"/>
          <p:cNvSpPr>
            <a:spLocks noChangeArrowheads="1"/>
          </p:cNvSpPr>
          <p:nvPr/>
        </p:nvSpPr>
        <p:spPr bwMode="auto">
          <a:xfrm>
            <a:off x="185738" y="3036888"/>
            <a:ext cx="3441700" cy="298450"/>
          </a:xfrm>
          <a:prstGeom prst="rect">
            <a:avLst/>
          </a:prstGeom>
          <a:noFill/>
          <a:ln w="12700">
            <a:noFill/>
            <a:miter lim="800000"/>
            <a:headEnd/>
            <a:tailEnd/>
          </a:ln>
        </p:spPr>
        <p:txBody>
          <a:bodyPr wrap="none" lIns="63500" tIns="25400" rIns="63500" bIns="25400">
            <a:spAutoFit/>
          </a:bodyPr>
          <a:lstStyle/>
          <a:p>
            <a:pPr defTabSz="762000">
              <a:lnSpc>
                <a:spcPct val="101000"/>
              </a:lnSpc>
              <a:buFontTx/>
              <a:buChar char="•"/>
            </a:pPr>
            <a:r>
              <a:rPr lang="en-US" altLang="ko-KR" sz="1600">
                <a:solidFill>
                  <a:schemeClr val="tx1"/>
                </a:solidFill>
              </a:rPr>
              <a:t> Program with Symbolic OP-Code</a:t>
            </a:r>
          </a:p>
        </p:txBody>
      </p:sp>
      <p:sp>
        <p:nvSpPr>
          <p:cNvPr id="9231" name="Rectangle 17"/>
          <p:cNvSpPr>
            <a:spLocks noChangeArrowheads="1"/>
          </p:cNvSpPr>
          <p:nvPr/>
        </p:nvSpPr>
        <p:spPr bwMode="auto">
          <a:xfrm>
            <a:off x="485775" y="3646488"/>
            <a:ext cx="4425950" cy="1206500"/>
          </a:xfrm>
          <a:prstGeom prst="rect">
            <a:avLst/>
          </a:prstGeom>
          <a:noFill/>
          <a:ln w="12700">
            <a:noFill/>
            <a:miter lim="800000"/>
            <a:headEnd/>
            <a:tailEnd/>
          </a:ln>
        </p:spPr>
        <p:txBody>
          <a:bodyPr lIns="63500" tIns="25400" rIns="63500" bIns="25400">
            <a:spAutoFit/>
          </a:bodyPr>
          <a:lstStyle/>
          <a:p>
            <a:pPr defTabSz="152400">
              <a:tabLst>
                <a:tab pos="1079500" algn="l"/>
                <a:tab pos="1574800" algn="l"/>
                <a:tab pos="2387600" algn="l"/>
              </a:tabLst>
            </a:pPr>
            <a:r>
              <a:rPr lang="en-US" altLang="ko-KR" sz="1200">
                <a:solidFill>
                  <a:schemeClr val="tx1"/>
                </a:solidFill>
              </a:rPr>
              <a:t>000         LDA	004	Load 1st operand into AC</a:t>
            </a:r>
          </a:p>
          <a:p>
            <a:pPr defTabSz="152400">
              <a:tabLst>
                <a:tab pos="1079500" algn="l"/>
                <a:tab pos="1574800" algn="l"/>
                <a:tab pos="2387600" algn="l"/>
              </a:tabLst>
            </a:pPr>
            <a:r>
              <a:rPr lang="en-US" altLang="ko-KR" sz="1200">
                <a:solidFill>
                  <a:schemeClr val="tx1"/>
                </a:solidFill>
              </a:rPr>
              <a:t>001         ADD	005	Add 2nd operand to AC</a:t>
            </a:r>
          </a:p>
          <a:p>
            <a:pPr defTabSz="152400">
              <a:tabLst>
                <a:tab pos="1079500" algn="l"/>
                <a:tab pos="1574800" algn="l"/>
                <a:tab pos="2387600" algn="l"/>
              </a:tabLst>
            </a:pPr>
            <a:r>
              <a:rPr lang="en-US" altLang="ko-KR" sz="1200">
                <a:solidFill>
                  <a:schemeClr val="tx1"/>
                </a:solidFill>
              </a:rPr>
              <a:t>002         STA	006	Store sum in location 006</a:t>
            </a:r>
          </a:p>
          <a:p>
            <a:pPr defTabSz="152400">
              <a:tabLst>
                <a:tab pos="1079500" algn="l"/>
                <a:tab pos="1574800" algn="l"/>
                <a:tab pos="2387600" algn="l"/>
              </a:tabLst>
            </a:pPr>
            <a:r>
              <a:rPr lang="en-US" altLang="ko-KR" sz="1200">
                <a:solidFill>
                  <a:schemeClr val="tx1"/>
                </a:solidFill>
              </a:rPr>
              <a:t>003         HLT		Halt computer</a:t>
            </a:r>
          </a:p>
          <a:p>
            <a:pPr defTabSz="152400">
              <a:tabLst>
                <a:tab pos="1079500" algn="l"/>
                <a:tab pos="1574800" algn="l"/>
                <a:tab pos="2387600" algn="l"/>
              </a:tabLst>
            </a:pPr>
            <a:r>
              <a:rPr lang="en-US" altLang="ko-KR" sz="1200">
                <a:solidFill>
                  <a:schemeClr val="tx1"/>
                </a:solidFill>
              </a:rPr>
              <a:t>004         0053		1st operand</a:t>
            </a:r>
          </a:p>
          <a:p>
            <a:pPr defTabSz="152400">
              <a:tabLst>
                <a:tab pos="1079500" algn="l"/>
                <a:tab pos="1574800" algn="l"/>
                <a:tab pos="2387600" algn="l"/>
              </a:tabLst>
            </a:pPr>
            <a:r>
              <a:rPr lang="en-US" altLang="ko-KR" sz="1200">
                <a:solidFill>
                  <a:schemeClr val="tx1"/>
                </a:solidFill>
              </a:rPr>
              <a:t>005         FFE9		2nd operand (negative)</a:t>
            </a:r>
          </a:p>
          <a:p>
            <a:pPr defTabSz="152400">
              <a:tabLst>
                <a:tab pos="1079500" algn="l"/>
                <a:tab pos="1574800" algn="l"/>
                <a:tab pos="2387600" algn="l"/>
              </a:tabLst>
            </a:pPr>
            <a:r>
              <a:rPr lang="en-US" altLang="ko-KR" sz="1200">
                <a:solidFill>
                  <a:schemeClr val="tx1"/>
                </a:solidFill>
              </a:rPr>
              <a:t>006         0000		Store sum here</a:t>
            </a:r>
          </a:p>
        </p:txBody>
      </p:sp>
      <p:sp>
        <p:nvSpPr>
          <p:cNvPr id="9232" name="Rectangle 18"/>
          <p:cNvSpPr>
            <a:spLocks noChangeArrowheads="1"/>
          </p:cNvSpPr>
          <p:nvPr/>
        </p:nvSpPr>
        <p:spPr bwMode="auto">
          <a:xfrm>
            <a:off x="417513" y="3430588"/>
            <a:ext cx="3838575" cy="228600"/>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1200">
                <a:solidFill>
                  <a:schemeClr val="tx1"/>
                </a:solidFill>
              </a:rPr>
              <a:t>Location             Instruction                      Comments</a:t>
            </a:r>
          </a:p>
        </p:txBody>
      </p:sp>
      <p:sp>
        <p:nvSpPr>
          <p:cNvPr id="9233" name="Line 19"/>
          <p:cNvSpPr>
            <a:spLocks noChangeShapeType="1"/>
          </p:cNvSpPr>
          <p:nvPr/>
        </p:nvSpPr>
        <p:spPr bwMode="auto">
          <a:xfrm>
            <a:off x="441325" y="3617913"/>
            <a:ext cx="3802063" cy="0"/>
          </a:xfrm>
          <a:prstGeom prst="line">
            <a:avLst/>
          </a:prstGeom>
          <a:noFill/>
          <a:ln w="12700">
            <a:solidFill>
              <a:schemeClr val="tx1"/>
            </a:solidFill>
            <a:round/>
            <a:headEnd/>
            <a:tailEnd/>
          </a:ln>
        </p:spPr>
        <p:txBody>
          <a:bodyPr wrap="none" anchor="ctr"/>
          <a:lstStyle/>
          <a:p>
            <a:endParaRPr lang="en-IN"/>
          </a:p>
        </p:txBody>
      </p:sp>
      <p:sp>
        <p:nvSpPr>
          <p:cNvPr id="9234" name="Rectangle 21"/>
          <p:cNvSpPr>
            <a:spLocks noChangeArrowheads="1"/>
          </p:cNvSpPr>
          <p:nvPr/>
        </p:nvSpPr>
        <p:spPr bwMode="auto">
          <a:xfrm>
            <a:off x="441325" y="3425825"/>
            <a:ext cx="3810000" cy="1417638"/>
          </a:xfrm>
          <a:prstGeom prst="rect">
            <a:avLst/>
          </a:prstGeom>
          <a:noFill/>
          <a:ln w="12700">
            <a:solidFill>
              <a:schemeClr val="tx1"/>
            </a:solidFill>
            <a:miter lim="800000"/>
            <a:headEnd/>
            <a:tailEnd/>
          </a:ln>
        </p:spPr>
        <p:txBody>
          <a:bodyPr wrap="none" anchor="ctr"/>
          <a:lstStyle/>
          <a:p>
            <a:endParaRPr lang="en-US"/>
          </a:p>
        </p:txBody>
      </p:sp>
      <p:sp>
        <p:nvSpPr>
          <p:cNvPr id="9235" name="Rectangle 23"/>
          <p:cNvSpPr>
            <a:spLocks noChangeArrowheads="1"/>
          </p:cNvSpPr>
          <p:nvPr/>
        </p:nvSpPr>
        <p:spPr bwMode="auto">
          <a:xfrm>
            <a:off x="4895850" y="3038475"/>
            <a:ext cx="3132138" cy="298450"/>
          </a:xfrm>
          <a:prstGeom prst="rect">
            <a:avLst/>
          </a:prstGeom>
          <a:noFill/>
          <a:ln w="12700">
            <a:noFill/>
            <a:miter lim="800000"/>
            <a:headEnd/>
            <a:tailEnd/>
          </a:ln>
        </p:spPr>
        <p:txBody>
          <a:bodyPr wrap="none" lIns="63500" tIns="25400" rIns="63500" bIns="25400">
            <a:spAutoFit/>
          </a:bodyPr>
          <a:lstStyle/>
          <a:p>
            <a:pPr defTabSz="762000">
              <a:lnSpc>
                <a:spcPct val="101000"/>
              </a:lnSpc>
              <a:buFontTx/>
              <a:buChar char="•"/>
            </a:pPr>
            <a:r>
              <a:rPr lang="en-US" altLang="ko-KR" sz="1600">
                <a:solidFill>
                  <a:schemeClr val="tx1"/>
                </a:solidFill>
              </a:rPr>
              <a:t> Assembly-Language Program</a:t>
            </a:r>
          </a:p>
        </p:txBody>
      </p:sp>
      <p:sp>
        <p:nvSpPr>
          <p:cNvPr id="9236" name="Rectangle 25"/>
          <p:cNvSpPr>
            <a:spLocks noChangeArrowheads="1"/>
          </p:cNvSpPr>
          <p:nvPr/>
        </p:nvSpPr>
        <p:spPr bwMode="auto">
          <a:xfrm>
            <a:off x="4721225" y="3416300"/>
            <a:ext cx="4203700" cy="1555750"/>
          </a:xfrm>
          <a:prstGeom prst="rect">
            <a:avLst/>
          </a:prstGeom>
          <a:noFill/>
          <a:ln w="12700">
            <a:solidFill>
              <a:schemeClr val="tx1"/>
            </a:solidFill>
            <a:miter lim="800000"/>
            <a:headEnd/>
            <a:tailEnd/>
          </a:ln>
        </p:spPr>
        <p:txBody>
          <a:bodyPr wrap="none" anchor="ctr"/>
          <a:lstStyle/>
          <a:p>
            <a:endParaRPr lang="en-US"/>
          </a:p>
        </p:txBody>
      </p:sp>
      <p:sp>
        <p:nvSpPr>
          <p:cNvPr id="9237" name="Rectangle 27"/>
          <p:cNvSpPr>
            <a:spLocks noChangeArrowheads="1"/>
          </p:cNvSpPr>
          <p:nvPr/>
        </p:nvSpPr>
        <p:spPr bwMode="auto">
          <a:xfrm>
            <a:off x="457200" y="5108575"/>
            <a:ext cx="1858963" cy="298450"/>
          </a:xfrm>
          <a:prstGeom prst="rect">
            <a:avLst/>
          </a:prstGeom>
          <a:noFill/>
          <a:ln w="12700">
            <a:noFill/>
            <a:miter lim="800000"/>
            <a:headEnd/>
            <a:tailEnd/>
          </a:ln>
        </p:spPr>
        <p:txBody>
          <a:bodyPr wrap="none" lIns="63500" tIns="25400" rIns="63500" bIns="25400">
            <a:spAutoFit/>
          </a:bodyPr>
          <a:lstStyle/>
          <a:p>
            <a:pPr defTabSz="762000">
              <a:lnSpc>
                <a:spcPct val="101000"/>
              </a:lnSpc>
              <a:buFontTx/>
              <a:buChar char="•"/>
            </a:pPr>
            <a:r>
              <a:rPr lang="en-US" altLang="ko-KR" sz="1600">
                <a:solidFill>
                  <a:schemeClr val="tx1"/>
                </a:solidFill>
              </a:rPr>
              <a:t> Fortran Program</a:t>
            </a:r>
          </a:p>
        </p:txBody>
      </p:sp>
      <p:sp>
        <p:nvSpPr>
          <p:cNvPr id="9238" name="Rectangle 28"/>
          <p:cNvSpPr>
            <a:spLocks noChangeArrowheads="1"/>
          </p:cNvSpPr>
          <p:nvPr/>
        </p:nvSpPr>
        <p:spPr bwMode="auto">
          <a:xfrm>
            <a:off x="787400" y="5522913"/>
            <a:ext cx="1455738" cy="762000"/>
          </a:xfrm>
          <a:prstGeom prst="rect">
            <a:avLst/>
          </a:prstGeom>
          <a:noFill/>
          <a:ln w="12700">
            <a:noFill/>
            <a:miter lim="800000"/>
            <a:headEnd/>
            <a:tailEnd/>
          </a:ln>
        </p:spPr>
        <p:txBody>
          <a:bodyPr wrap="none" lIns="63500" tIns="25400" rIns="63500" bIns="25400">
            <a:spAutoFit/>
          </a:bodyPr>
          <a:lstStyle/>
          <a:p>
            <a:pPr defTabSz="762000">
              <a:lnSpc>
                <a:spcPct val="97000"/>
              </a:lnSpc>
            </a:pPr>
            <a:r>
              <a:rPr lang="en-US" altLang="ko-KR" sz="1200">
                <a:solidFill>
                  <a:schemeClr val="tx1"/>
                </a:solidFill>
              </a:rPr>
              <a:t>INTEGER  A, B, C</a:t>
            </a:r>
          </a:p>
          <a:p>
            <a:pPr defTabSz="762000">
              <a:lnSpc>
                <a:spcPct val="97000"/>
              </a:lnSpc>
            </a:pPr>
            <a:r>
              <a:rPr lang="en-US" altLang="ko-KR" sz="1200">
                <a:solidFill>
                  <a:schemeClr val="tx1"/>
                </a:solidFill>
              </a:rPr>
              <a:t>DATA  A,83 / B,-23</a:t>
            </a:r>
          </a:p>
          <a:p>
            <a:pPr defTabSz="762000">
              <a:lnSpc>
                <a:spcPct val="97000"/>
              </a:lnSpc>
            </a:pPr>
            <a:r>
              <a:rPr lang="en-US" altLang="ko-KR" sz="1200">
                <a:solidFill>
                  <a:schemeClr val="tx1"/>
                </a:solidFill>
              </a:rPr>
              <a:t>C = A + B</a:t>
            </a:r>
          </a:p>
          <a:p>
            <a:pPr defTabSz="762000">
              <a:lnSpc>
                <a:spcPct val="97000"/>
              </a:lnSpc>
            </a:pPr>
            <a:r>
              <a:rPr lang="en-US" altLang="ko-KR" sz="1200">
                <a:solidFill>
                  <a:schemeClr val="tx1"/>
                </a:solidFill>
              </a:rPr>
              <a:t>END</a:t>
            </a:r>
          </a:p>
        </p:txBody>
      </p:sp>
      <p:sp>
        <p:nvSpPr>
          <p:cNvPr id="9239" name="Rectangle 29"/>
          <p:cNvSpPr>
            <a:spLocks noChangeArrowheads="1"/>
          </p:cNvSpPr>
          <p:nvPr/>
        </p:nvSpPr>
        <p:spPr bwMode="auto">
          <a:xfrm>
            <a:off x="714375" y="5481638"/>
            <a:ext cx="1720850" cy="857250"/>
          </a:xfrm>
          <a:prstGeom prst="rect">
            <a:avLst/>
          </a:prstGeom>
          <a:noFill/>
          <a:ln w="12700">
            <a:solidFill>
              <a:schemeClr val="tx1"/>
            </a:solidFill>
            <a:miter lim="800000"/>
            <a:headEnd/>
            <a:tailEnd/>
          </a:ln>
        </p:spPr>
        <p:txBody>
          <a:bodyPr wrap="none" anchor="ctr"/>
          <a:lstStyle/>
          <a:p>
            <a:endParaRPr lang="en-US"/>
          </a:p>
        </p:txBody>
      </p:sp>
      <p:sp>
        <p:nvSpPr>
          <p:cNvPr id="9240" name="Rectangle 30"/>
          <p:cNvSpPr>
            <a:spLocks noChangeArrowheads="1"/>
          </p:cNvSpPr>
          <p:nvPr/>
        </p:nvSpPr>
        <p:spPr bwMode="auto">
          <a:xfrm>
            <a:off x="7194550" y="0"/>
            <a:ext cx="1822450" cy="280988"/>
          </a:xfrm>
          <a:prstGeom prst="rect">
            <a:avLst/>
          </a:prstGeom>
          <a:noFill/>
          <a:ln w="12700">
            <a:noFill/>
            <a:miter lim="800000"/>
            <a:headEnd/>
            <a:tailEnd/>
          </a:ln>
        </p:spPr>
        <p:txBody>
          <a:bodyPr wrap="none" lIns="90488" tIns="44450" rIns="90488" bIns="44450">
            <a:spAutoFit/>
          </a:bodyPr>
          <a:lstStyle/>
          <a:p>
            <a:pPr algn="r" defTabSz="762000"/>
            <a:r>
              <a:rPr lang="en-US" altLang="ko-KR" sz="1400" i="1">
                <a:solidFill>
                  <a:schemeClr val="tx1"/>
                </a:solidFill>
              </a:rPr>
              <a:t>Machine Language </a:t>
            </a:r>
          </a:p>
        </p:txBody>
      </p:sp>
      <p:sp>
        <p:nvSpPr>
          <p:cNvPr id="9241" name="Rectangle 31"/>
          <p:cNvSpPr>
            <a:spLocks noChangeArrowheads="1"/>
          </p:cNvSpPr>
          <p:nvPr/>
        </p:nvSpPr>
        <p:spPr bwMode="auto">
          <a:xfrm>
            <a:off x="4229100" y="3409950"/>
            <a:ext cx="4914900" cy="1574800"/>
          </a:xfrm>
          <a:prstGeom prst="rect">
            <a:avLst/>
          </a:prstGeom>
          <a:noFill/>
          <a:ln w="12700">
            <a:noFill/>
            <a:miter lim="800000"/>
            <a:headEnd/>
            <a:tailEnd/>
          </a:ln>
        </p:spPr>
        <p:txBody>
          <a:bodyPr lIns="90488" tIns="44450" rIns="90488" bIns="44450">
            <a:spAutoFit/>
          </a:bodyPr>
          <a:lstStyle/>
          <a:p>
            <a:pPr marL="571500" lvl="1" defTabSz="762000"/>
            <a:r>
              <a:rPr lang="en-US" altLang="ko-KR" sz="1200">
                <a:solidFill>
                  <a:schemeClr val="tx1"/>
                </a:solidFill>
              </a:rPr>
              <a:t>	    ORG	0	/Origin of program is location 0</a:t>
            </a:r>
          </a:p>
          <a:p>
            <a:pPr marL="571500" lvl="1" defTabSz="762000"/>
            <a:r>
              <a:rPr lang="en-US" altLang="ko-KR" sz="1200">
                <a:solidFill>
                  <a:schemeClr val="tx1"/>
                </a:solidFill>
              </a:rPr>
              <a:t>	    LDA	A	/Load  operand from location A</a:t>
            </a:r>
          </a:p>
          <a:p>
            <a:pPr marL="571500" lvl="1" defTabSz="762000"/>
            <a:r>
              <a:rPr lang="en-US" altLang="ko-KR" sz="1200">
                <a:solidFill>
                  <a:schemeClr val="tx1"/>
                </a:solidFill>
              </a:rPr>
              <a:t>	    ADD	B	/Add  operand from location B</a:t>
            </a:r>
          </a:p>
          <a:p>
            <a:pPr marL="571500" lvl="1" defTabSz="762000"/>
            <a:r>
              <a:rPr lang="en-US" altLang="ko-KR" sz="1200">
                <a:solidFill>
                  <a:schemeClr val="tx1"/>
                </a:solidFill>
              </a:rPr>
              <a:t>	    STA	C	/Store sum in location C</a:t>
            </a:r>
          </a:p>
          <a:p>
            <a:pPr marL="571500" lvl="1" defTabSz="762000"/>
            <a:r>
              <a:rPr lang="en-US" altLang="ko-KR" sz="1200">
                <a:solidFill>
                  <a:schemeClr val="tx1"/>
                </a:solidFill>
              </a:rPr>
              <a:t>	    HLT		/Halt computer</a:t>
            </a:r>
          </a:p>
          <a:p>
            <a:pPr marL="571500" lvl="1" defTabSz="762000"/>
            <a:r>
              <a:rPr lang="en-US" altLang="ko-KR" sz="1200">
                <a:solidFill>
                  <a:schemeClr val="tx1"/>
                </a:solidFill>
              </a:rPr>
              <a:t>A,	    DEC	83	/Decimal operand</a:t>
            </a:r>
          </a:p>
          <a:p>
            <a:pPr marL="571500" lvl="1" defTabSz="762000"/>
            <a:r>
              <a:rPr lang="en-US" altLang="ko-KR" sz="1200">
                <a:solidFill>
                  <a:schemeClr val="tx1"/>
                </a:solidFill>
              </a:rPr>
              <a:t>B,	    DEC	-23	/Decimal operand</a:t>
            </a:r>
          </a:p>
          <a:p>
            <a:pPr marL="571500" lvl="1" defTabSz="762000"/>
            <a:r>
              <a:rPr lang="en-US" altLang="ko-KR" sz="1200">
                <a:solidFill>
                  <a:schemeClr val="tx1"/>
                </a:solidFill>
              </a:rPr>
              <a:t>C,	    DEC	0	/Sum stored in location C</a:t>
            </a:r>
          </a:p>
          <a:p>
            <a:pPr marL="571500" lvl="1" defTabSz="762000"/>
            <a:r>
              <a:rPr lang="en-US" altLang="ko-KR" sz="1200">
                <a:solidFill>
                  <a:schemeClr val="tx1"/>
                </a:solidFill>
              </a:rPr>
              <a:t>	    END		/End of symbolic program</a:t>
            </a:r>
          </a:p>
        </p:txBody>
      </p:sp>
      <p:sp>
        <p:nvSpPr>
          <p:cNvPr id="9242" name="Line 33"/>
          <p:cNvSpPr>
            <a:spLocks noChangeShapeType="1"/>
          </p:cNvSpPr>
          <p:nvPr/>
        </p:nvSpPr>
        <p:spPr bwMode="auto">
          <a:xfrm>
            <a:off x="1393825" y="1512888"/>
            <a:ext cx="2735263" cy="0"/>
          </a:xfrm>
          <a:prstGeom prst="line">
            <a:avLst/>
          </a:prstGeom>
          <a:noFill/>
          <a:ln w="12700">
            <a:solidFill>
              <a:schemeClr val="tx1"/>
            </a:solidFill>
            <a:round/>
            <a:headEnd/>
            <a:tailEnd/>
          </a:ln>
        </p:spPr>
        <p:txBody>
          <a:bodyPr wrap="none" anchor="ctr"/>
          <a:lstStyle/>
          <a:p>
            <a:endParaRPr lang="en-IN"/>
          </a:p>
        </p:txBody>
      </p:sp>
      <p:sp>
        <p:nvSpPr>
          <p:cNvPr id="9243" name="Line 34"/>
          <p:cNvSpPr>
            <a:spLocks noChangeShapeType="1"/>
          </p:cNvSpPr>
          <p:nvPr/>
        </p:nvSpPr>
        <p:spPr bwMode="auto">
          <a:xfrm>
            <a:off x="5975350" y="1427163"/>
            <a:ext cx="1944688" cy="0"/>
          </a:xfrm>
          <a:prstGeom prst="line">
            <a:avLst/>
          </a:prstGeom>
          <a:noFill/>
          <a:ln w="12700">
            <a:solidFill>
              <a:schemeClr val="tx1"/>
            </a:solidFill>
            <a:round/>
            <a:headEnd/>
            <a:tailEnd/>
          </a:ln>
        </p:spPr>
        <p:txBody>
          <a:bodyPr wrap="none" anchor="ctr"/>
          <a:lstStyle/>
          <a:p>
            <a:endParaRPr lang="en-IN"/>
          </a:p>
        </p:txBody>
      </p:sp>
      <p:sp>
        <p:nvSpPr>
          <p:cNvPr id="9244" name="Text Box 36"/>
          <p:cNvSpPr txBox="1">
            <a:spLocks noChangeArrowheads="1"/>
          </p:cNvSpPr>
          <p:nvPr/>
        </p:nvSpPr>
        <p:spPr bwMode="auto">
          <a:xfrm>
            <a:off x="247650" y="1524000"/>
            <a:ext cx="1181100" cy="587375"/>
          </a:xfrm>
          <a:prstGeom prst="rect">
            <a:avLst/>
          </a:prstGeom>
          <a:noFill/>
          <a:ln w="12700">
            <a:noFill/>
            <a:miter lim="800000"/>
            <a:headEnd/>
            <a:tailEnd/>
          </a:ln>
        </p:spPr>
        <p:txBody>
          <a:bodyPr>
            <a:spAutoFit/>
          </a:bodyPr>
          <a:lstStyle/>
          <a:p>
            <a:pPr>
              <a:spcBef>
                <a:spcPct val="50000"/>
              </a:spcBef>
            </a:pPr>
            <a:r>
              <a:rPr lang="en-US" sz="1200"/>
              <a:t>Location – memory Location</a:t>
            </a:r>
          </a:p>
        </p:txBody>
      </p:sp>
      <p:sp>
        <p:nvSpPr>
          <p:cNvPr id="9245" name="Text Box 37"/>
          <p:cNvSpPr txBox="1">
            <a:spLocks noChangeArrowheads="1"/>
          </p:cNvSpPr>
          <p:nvPr/>
        </p:nvSpPr>
        <p:spPr bwMode="auto">
          <a:xfrm>
            <a:off x="4229100" y="1276350"/>
            <a:ext cx="1123950" cy="917575"/>
          </a:xfrm>
          <a:prstGeom prst="rect">
            <a:avLst/>
          </a:prstGeom>
          <a:noFill/>
          <a:ln w="12700">
            <a:noFill/>
            <a:miter lim="800000"/>
            <a:headEnd/>
            <a:tailEnd/>
          </a:ln>
        </p:spPr>
        <p:txBody>
          <a:bodyPr>
            <a:spAutoFit/>
          </a:bodyPr>
          <a:lstStyle/>
          <a:p>
            <a:pPr>
              <a:spcBef>
                <a:spcPct val="50000"/>
              </a:spcBef>
            </a:pPr>
            <a:r>
              <a:rPr lang="en-US" sz="1200"/>
              <a:t>Instruction code – binary content of the location</a:t>
            </a:r>
          </a:p>
        </p:txBody>
      </p:sp>
      <p:sp>
        <p:nvSpPr>
          <p:cNvPr id="9246" name="Text Box 38"/>
          <p:cNvSpPr txBox="1">
            <a:spLocks noChangeArrowheads="1"/>
          </p:cNvSpPr>
          <p:nvPr/>
        </p:nvSpPr>
        <p:spPr bwMode="auto">
          <a:xfrm>
            <a:off x="4743450" y="5029200"/>
            <a:ext cx="4076700" cy="1222375"/>
          </a:xfrm>
          <a:prstGeom prst="rect">
            <a:avLst/>
          </a:prstGeom>
          <a:noFill/>
          <a:ln w="12700">
            <a:noFill/>
            <a:miter lim="800000"/>
            <a:headEnd/>
            <a:tailEnd/>
          </a:ln>
        </p:spPr>
        <p:txBody>
          <a:bodyPr>
            <a:spAutoFit/>
          </a:bodyPr>
          <a:lstStyle/>
          <a:p>
            <a:pPr algn="just">
              <a:spcBef>
                <a:spcPct val="50000"/>
              </a:spcBef>
            </a:pPr>
            <a:r>
              <a:rPr lang="en-US" sz="1600"/>
              <a:t>The symbol ORG followed by a number is not a machine instruction , its purpose is to specify an origin, that is, the memory location of the next instruction is below it.</a:t>
            </a:r>
            <a:r>
              <a:rPr lang="en-US"/>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71525" y="317500"/>
            <a:ext cx="7710488" cy="415925"/>
          </a:xfrm>
          <a:noFill/>
        </p:spPr>
        <p:txBody>
          <a:bodyPr anchor="ctr"/>
          <a:lstStyle/>
          <a:p>
            <a:r>
              <a:rPr lang="en-US" altLang="ko-KR" sz="2800" smtClean="0"/>
              <a:t>ASSEMBLY  LANGUAGE</a:t>
            </a:r>
          </a:p>
        </p:txBody>
      </p:sp>
      <p:sp>
        <p:nvSpPr>
          <p:cNvPr id="8195" name="Rectangle 3"/>
          <p:cNvSpPr>
            <a:spLocks noChangeArrowheads="1"/>
          </p:cNvSpPr>
          <p:nvPr/>
        </p:nvSpPr>
        <p:spPr bwMode="auto">
          <a:xfrm>
            <a:off x="327025" y="830263"/>
            <a:ext cx="8585200" cy="5964237"/>
          </a:xfrm>
          <a:prstGeom prst="rect">
            <a:avLst/>
          </a:prstGeom>
          <a:noFill/>
          <a:ln w="12700">
            <a:noFill/>
            <a:miter lim="800000"/>
            <a:headEnd/>
            <a:tailEnd/>
          </a:ln>
          <a:effectLst/>
        </p:spPr>
        <p:txBody>
          <a:bodyPr lIns="63500" tIns="25400" rIns="63500" bIns="25400">
            <a:spAutoFit/>
          </a:bodyPr>
          <a:lstStyle/>
          <a:p>
            <a:pPr algn="just" defTabSz="762000">
              <a:lnSpc>
                <a:spcPct val="102000"/>
              </a:lnSpc>
              <a:defRPr/>
            </a:pPr>
            <a:r>
              <a:rPr lang="en-US" altLang="ko-KR" sz="3600" dirty="0">
                <a:solidFill>
                  <a:schemeClr val="tx1"/>
                </a:solidFill>
              </a:rPr>
              <a:t>A programming language is defined by a set of rules. </a:t>
            </a:r>
          </a:p>
          <a:p>
            <a:pPr algn="just" defTabSz="762000">
              <a:lnSpc>
                <a:spcPct val="102000"/>
              </a:lnSpc>
              <a:defRPr/>
            </a:pPr>
            <a:r>
              <a:rPr lang="en-US" altLang="ko-KR" sz="3600" i="1" u="sng" dirty="0">
                <a:solidFill>
                  <a:schemeClr val="accent1">
                    <a:lumMod val="60000"/>
                    <a:lumOff val="40000"/>
                  </a:schemeClr>
                </a:solidFill>
              </a:rPr>
              <a:t>Syntax of the Basic Computer assembly language</a:t>
            </a:r>
          </a:p>
          <a:p>
            <a:pPr algn="just" defTabSz="762000">
              <a:lnSpc>
                <a:spcPct val="101000"/>
              </a:lnSpc>
              <a:defRPr/>
            </a:pPr>
            <a:r>
              <a:rPr lang="en-US" altLang="ko-KR" sz="3600" dirty="0">
                <a:solidFill>
                  <a:schemeClr val="tx1"/>
                </a:solidFill>
              </a:rPr>
              <a:t>     Each line is arranged in three columns called fields</a:t>
            </a:r>
          </a:p>
          <a:p>
            <a:pPr algn="just" defTabSz="762000">
              <a:lnSpc>
                <a:spcPct val="101000"/>
              </a:lnSpc>
              <a:defRPr/>
            </a:pPr>
            <a:r>
              <a:rPr lang="en-US" altLang="ko-KR" sz="3600" i="1" dirty="0">
                <a:solidFill>
                  <a:schemeClr val="bg2">
                    <a:lumMod val="60000"/>
                    <a:lumOff val="40000"/>
                  </a:schemeClr>
                </a:solidFill>
              </a:rPr>
              <a:t>     Label  </a:t>
            </a:r>
            <a:r>
              <a:rPr lang="en-US" altLang="ko-KR" sz="3600" dirty="0">
                <a:solidFill>
                  <a:schemeClr val="bg2">
                    <a:lumMod val="60000"/>
                    <a:lumOff val="40000"/>
                  </a:schemeClr>
                </a:solidFill>
              </a:rPr>
              <a:t>field </a:t>
            </a:r>
            <a:r>
              <a:rPr lang="en-US" altLang="ko-KR" sz="3600" i="1" dirty="0">
                <a:solidFill>
                  <a:schemeClr val="bg2">
                    <a:lumMod val="60000"/>
                    <a:lumOff val="40000"/>
                  </a:schemeClr>
                </a:solidFill>
              </a:rPr>
              <a:t> </a:t>
            </a:r>
          </a:p>
          <a:p>
            <a:pPr algn="just" defTabSz="762000">
              <a:lnSpc>
                <a:spcPct val="101000"/>
              </a:lnSpc>
              <a:defRPr/>
            </a:pPr>
            <a:r>
              <a:rPr lang="en-US" altLang="ko-KR" sz="3600" dirty="0">
                <a:solidFill>
                  <a:schemeClr val="tx1"/>
                </a:solidFill>
              </a:rPr>
              <a:t>            -May be empty or may specify a symbolic address (Up to 3 characters)</a:t>
            </a:r>
          </a:p>
          <a:p>
            <a:pPr algn="just" defTabSz="762000">
              <a:lnSpc>
                <a:spcPct val="101000"/>
              </a:lnSpc>
              <a:defRPr/>
            </a:pPr>
            <a:r>
              <a:rPr lang="en-US" altLang="ko-KR" sz="3600" dirty="0">
                <a:solidFill>
                  <a:schemeClr val="tx1"/>
                </a:solidFill>
              </a:rPr>
              <a:t>            - Terminated by a comma</a:t>
            </a:r>
          </a:p>
          <a:p>
            <a:pPr defTabSz="762000">
              <a:lnSpc>
                <a:spcPct val="101000"/>
              </a:lnSpc>
              <a:defRPr/>
            </a:pPr>
            <a:r>
              <a:rPr lang="en-US" altLang="ko-KR" sz="1900" dirty="0">
                <a:solidFill>
                  <a:schemeClr val="tx1"/>
                </a:solidFill>
              </a:rPr>
              <a:t>     </a:t>
            </a:r>
          </a:p>
        </p:txBody>
      </p:sp>
      <p:sp>
        <p:nvSpPr>
          <p:cNvPr id="10244" name="Rectangle 4"/>
          <p:cNvSpPr>
            <a:spLocks noChangeArrowheads="1"/>
          </p:cNvSpPr>
          <p:nvPr/>
        </p:nvSpPr>
        <p:spPr bwMode="auto">
          <a:xfrm>
            <a:off x="890588" y="1244600"/>
            <a:ext cx="571500" cy="328613"/>
          </a:xfrm>
          <a:prstGeom prst="rect">
            <a:avLst/>
          </a:prstGeom>
          <a:noFill/>
          <a:ln w="12700">
            <a:noFill/>
            <a:miter lim="800000"/>
            <a:headEnd/>
            <a:tailEnd/>
          </a:ln>
        </p:spPr>
        <p:txBody>
          <a:bodyPr wrap="none" lIns="63500" tIns="25400" rIns="63500" bIns="25400">
            <a:spAutoFit/>
          </a:bodyPr>
          <a:lstStyle/>
          <a:p>
            <a:pPr defTabSz="762000">
              <a:lnSpc>
                <a:spcPct val="101000"/>
              </a:lnSpc>
            </a:pPr>
            <a:r>
              <a:rPr lang="en-US" altLang="ko-KR">
                <a:solidFill>
                  <a:schemeClr val="tx1"/>
                </a:solidFill>
              </a:rPr>
              <a:t>       </a:t>
            </a:r>
          </a:p>
        </p:txBody>
      </p:sp>
      <p:sp>
        <p:nvSpPr>
          <p:cNvPr id="10245" name="Rectangle 5"/>
          <p:cNvSpPr>
            <a:spLocks noChangeArrowheads="1"/>
          </p:cNvSpPr>
          <p:nvPr/>
        </p:nvSpPr>
        <p:spPr bwMode="auto">
          <a:xfrm>
            <a:off x="6456363" y="0"/>
            <a:ext cx="2573337" cy="280988"/>
          </a:xfrm>
          <a:prstGeom prst="rect">
            <a:avLst/>
          </a:prstGeom>
          <a:noFill/>
          <a:ln w="12700">
            <a:noFill/>
            <a:miter lim="800000"/>
            <a:headEnd/>
            <a:tailEnd/>
          </a:ln>
        </p:spPr>
        <p:txBody>
          <a:bodyPr wrap="none" lIns="90488" tIns="44450" rIns="90488" bIns="44450">
            <a:spAutoFit/>
          </a:bodyPr>
          <a:lstStyle/>
          <a:p>
            <a:pPr marL="571500" lvl="1" algn="r" defTabSz="762000"/>
            <a:r>
              <a:rPr lang="en-US" altLang="ko-KR" sz="1400" i="1">
                <a:solidFill>
                  <a:schemeClr val="tx1"/>
                </a:solidFill>
              </a:rPr>
              <a:t>Assembly Language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기본 디자인">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기본 디자인">
      <a:majorFont>
        <a:latin typeface="Arial"/>
        <a:ea typeface="굴림"/>
        <a:cs typeface=""/>
      </a:majorFont>
      <a:minorFont>
        <a:latin typeface="Arial"/>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1" lang="ko-KR" altLang="en-US" sz="1800" b="1" i="0" u="none" strike="noStrike" cap="none" normalizeH="0" baseline="0" smtClean="0">
            <a:ln>
              <a:noFill/>
            </a:ln>
            <a:solidFill>
              <a:schemeClr val="tx2"/>
            </a:solidFill>
            <a:effectLst/>
            <a:latin typeface="Arial" charset="0"/>
            <a:ea typeface="굴림" pitchFamily="50" charset="-127"/>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1" lang="ko-KR" altLang="en-US" sz="1800" b="1" i="0" u="none" strike="noStrike" cap="none" normalizeH="0" baseline="0" smtClean="0">
            <a:ln>
              <a:noFill/>
            </a:ln>
            <a:solidFill>
              <a:schemeClr val="tx2"/>
            </a:solidFill>
            <a:effectLst/>
            <a:latin typeface="Arial" charset="0"/>
            <a:ea typeface="굴림" pitchFamily="50" charset="-127"/>
          </a:defRPr>
        </a:defPPr>
      </a:lstStyle>
    </a:lnDef>
  </a:objectDefaults>
  <a:extraClrSchemeLst>
    <a:extraClrScheme>
      <a:clrScheme name="기본 디자인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2607</Words>
  <Application>Microsoft PowerPoint</Application>
  <PresentationFormat>On-screen Show (4:3)</PresentationFormat>
  <Paragraphs>791</Paragraphs>
  <Slides>35</Slides>
  <Notes>25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기본 디자인</vt:lpstr>
      <vt:lpstr>PROGRAMMING  THE  BASIC  COMPUTER</vt:lpstr>
      <vt:lpstr>INTRODUCTION</vt:lpstr>
      <vt:lpstr>Instruction Set of the Basic Computer</vt:lpstr>
      <vt:lpstr>MACHINE  LANGUAGE</vt:lpstr>
      <vt:lpstr>MACHINE  LANGUAGE</vt:lpstr>
      <vt:lpstr>MACHINE  LANGUAGE</vt:lpstr>
      <vt:lpstr>?????????</vt:lpstr>
      <vt:lpstr>COMPARISON  OF  PROGRAMMING LANGUAGES</vt:lpstr>
      <vt:lpstr>ASSEMBLY  LANGUAGE</vt:lpstr>
      <vt:lpstr>ASSEMBLY  LANGUAGE</vt:lpstr>
      <vt:lpstr>ASSEMBLY  LANGUAGE</vt:lpstr>
      <vt:lpstr>PSEUDO-INSTRUCTIONS</vt:lpstr>
      <vt:lpstr>PSEUDO-INSTRUCTIONS</vt:lpstr>
      <vt:lpstr>TRANSLATION  TO  BINARY</vt:lpstr>
      <vt:lpstr>Address Symbol Table</vt:lpstr>
      <vt:lpstr>Address Symbol Table</vt:lpstr>
      <vt:lpstr>Representation of Symbolic Program in Memory</vt:lpstr>
      <vt:lpstr>Representation of Symbolic Program in Memory</vt:lpstr>
      <vt:lpstr>Hexadecimal Character Code (Table)</vt:lpstr>
      <vt:lpstr>Line of Code</vt:lpstr>
      <vt:lpstr>Line of Code</vt:lpstr>
      <vt:lpstr>TWO PASS ASSEMBLER       </vt:lpstr>
      <vt:lpstr>TWO PASS ASSEMBLER       </vt:lpstr>
      <vt:lpstr>ASSEMBLER       - FIRST  PASS -</vt:lpstr>
      <vt:lpstr>Address symbol table for subtract program</vt:lpstr>
      <vt:lpstr>ASSEMBLER     - SECOND  PASS -</vt:lpstr>
      <vt:lpstr>PROGRAM  LOOPS</vt:lpstr>
      <vt:lpstr>PROGRAMMING  ARITHMETIC  AND  LOGIC OPERATIONS</vt:lpstr>
      <vt:lpstr>FLOWCHART  OF  A  PROGRAM  - Multiplication -</vt:lpstr>
      <vt:lpstr>ASSEMBLY  LANGUAGE  PROGRAM   - Multiplication -</vt:lpstr>
      <vt:lpstr>SUBROUTINES</vt:lpstr>
      <vt:lpstr>Subroutine to Move a Block of Data</vt:lpstr>
      <vt:lpstr>INPUT  OUTPUT  PROGRAM</vt:lpstr>
      <vt:lpstr>Double Precision Addition</vt:lpstr>
      <vt:lpstr>??????</vt:lpstr>
    </vt:vector>
  </TitlesOfParts>
  <Company>KAIST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THE   BASIC  COMPUTER</dc:title>
  <dc:creator>Archilab</dc:creator>
  <cp:lastModifiedBy>s</cp:lastModifiedBy>
  <cp:revision>174</cp:revision>
  <dcterms:created xsi:type="dcterms:W3CDTF">1998-03-09T11:17:56Z</dcterms:created>
  <dcterms:modified xsi:type="dcterms:W3CDTF">2025-03-03T09:10:51Z</dcterms:modified>
</cp:coreProperties>
</file>