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89" r:id="rId1"/>
  </p:sldMasterIdLst>
  <p:notesMasterIdLst>
    <p:notesMasterId r:id="rId17"/>
  </p:notesMasterIdLst>
  <p:handoutMasterIdLst>
    <p:handoutMasterId r:id="rId18"/>
  </p:handoutMasterIdLst>
  <p:sldIdLst>
    <p:sldId id="304" r:id="rId2"/>
    <p:sldId id="305" r:id="rId3"/>
    <p:sldId id="307" r:id="rId4"/>
    <p:sldId id="308" r:id="rId5"/>
    <p:sldId id="309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9" r:id="rId14"/>
    <p:sldId id="349" r:id="rId15"/>
    <p:sldId id="350" r:id="rId16"/>
  </p:sldIdLst>
  <p:sldSz cx="9144000" cy="6858000" type="letter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00"/>
    <a:srgbClr val="FF9900"/>
    <a:srgbClr val="330066"/>
    <a:srgbClr val="003399"/>
    <a:srgbClr val="990000"/>
    <a:srgbClr val="66CCFF"/>
    <a:srgbClr val="FF0000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8" autoAdjust="0"/>
    <p:restoredTop sz="94660" autoAdjust="0"/>
  </p:normalViewPr>
  <p:slideViewPr>
    <p:cSldViewPr>
      <p:cViewPr>
        <p:scale>
          <a:sx n="75" d="100"/>
          <a:sy n="75" d="100"/>
        </p:scale>
        <p:origin x="-1392" y="-336"/>
      </p:cViewPr>
      <p:guideLst>
        <p:guide orient="horz" pos="4224"/>
        <p:guide pos="14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59" y="-77"/>
      </p:cViewPr>
      <p:guideLst>
        <p:guide orient="horz" pos="2923"/>
        <p:guide pos="220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6" tIns="45594" rIns="91186" bIns="45594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1763" y="0"/>
            <a:ext cx="30305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6" tIns="45594" rIns="91186" bIns="45594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6" tIns="45594" rIns="91186" bIns="45594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1763" y="8839200"/>
            <a:ext cx="303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6" tIns="45594" rIns="91186" bIns="45594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0A5B76A5-E3EA-4422-A226-BA8A6A0F1F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3" tIns="46495" rIns="92993" bIns="46495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P22 Typewriter" pitchFamily="2" charset="0"/>
              </a:defRPr>
            </a:lvl1pPr>
          </a:lstStyle>
          <a:p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3" tIns="46495" rIns="92993" bIns="46495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P22 Typewriter" pitchFamily="2" charset="0"/>
              </a:defRPr>
            </a:lvl1pPr>
          </a:lstStyle>
          <a:p>
            <a:endParaRPr lang="en-US" alt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3438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1663"/>
            <a:ext cx="5130800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3" tIns="46495" rIns="92993" bIns="464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3" tIns="46495" rIns="92993" bIns="46495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P22 Typewriter" pitchFamily="2" charset="0"/>
              </a:defRPr>
            </a:lvl1pPr>
          </a:lstStyle>
          <a:p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3" tIns="46495" rIns="92993" bIns="46495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P22 Typewriter" pitchFamily="2" charset="0"/>
              </a:defRPr>
            </a:lvl1pPr>
          </a:lstStyle>
          <a:p>
            <a:fld id="{87FBF363-8676-4715-953E-4465D3500E9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22 Typewriter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22 Typewriter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22 Typewriter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22 Typewriter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22 Typewri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1/28/2008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6223EE-5B7F-4932-AA51-66E000928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1/28/2008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23EE-5B7F-4932-AA51-66E000928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smtClean="0"/>
              <a:t>1/28/2008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06223EE-5B7F-4932-AA51-66E000928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1/28/2008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39E5C4-8EE2-49D0-875D-66C668E4E1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1/28/2008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06223EE-5B7F-4932-AA51-66E0009285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1/28/2008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06223EE-5B7F-4932-AA51-66E0009285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1/28/2008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06223EE-5B7F-4932-AA51-66E0009285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1/28/2008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6223EE-5B7F-4932-AA51-66E000928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1/28/2008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6223EE-5B7F-4932-AA51-66E000928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1/28/2008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6223EE-5B7F-4932-AA51-66E0009285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smtClean="0"/>
              <a:t>1/28/2008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EBBD6A0-103F-46C6-A39E-A271F5EBEE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1/28/2008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06223EE-5B7F-4932-AA51-66E000928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47800" y="1676400"/>
            <a:ext cx="6477000" cy="1828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Collocations</a:t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IN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6019800"/>
            <a:ext cx="6019800" cy="609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Prof.  Vipin Tyagi</a:t>
            </a:r>
            <a:endParaRPr lang="en-US" dirty="0">
              <a:solidFill>
                <a:schemeClr val="tx2"/>
              </a:solidFill>
            </a:endParaRPr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0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228600"/>
            <a:ext cx="4657725" cy="609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00803" name="Rectangle 3"/>
          <p:cNvSpPr>
            <a:spLocks noChangeArrowheads="1"/>
          </p:cNvSpPr>
          <p:nvPr/>
        </p:nvSpPr>
        <p:spPr bwMode="auto">
          <a:xfrm>
            <a:off x="5746750" y="2514600"/>
            <a:ext cx="32448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>
                <a:latin typeface="Times New Roman" charset="0"/>
              </a:rPr>
              <a:t>The most highly ranked </a:t>
            </a:r>
          </a:p>
          <a:p>
            <a:pPr eaLnBrk="1" hangingPunct="1"/>
            <a:r>
              <a:rPr lang="en-US">
                <a:latin typeface="Times New Roman" charset="0"/>
              </a:rPr>
              <a:t>phrases after applying the filter on the same corpus as before.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552450"/>
            <a:ext cx="8153400" cy="4381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Mean and Variance based approach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11018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838200" y="1600200"/>
            <a:ext cx="7848600" cy="4525963"/>
          </a:xfrm>
        </p:spPr>
        <p:txBody>
          <a:bodyPr/>
          <a:lstStyle/>
          <a:p>
            <a:pPr algn="just"/>
            <a:r>
              <a:rPr lang="en-US" sz="2400" dirty="0"/>
              <a:t>Many collocations occur at variable distances. A </a:t>
            </a:r>
            <a:r>
              <a:rPr lang="en-US" sz="2400" dirty="0" err="1"/>
              <a:t>collocational</a:t>
            </a:r>
            <a:r>
              <a:rPr lang="en-US" sz="2400" dirty="0"/>
              <a:t> window needs to be defined to locate these. Frequency based approach can’t be </a:t>
            </a:r>
            <a:r>
              <a:rPr lang="en-US" sz="2400" dirty="0" smtClean="0"/>
              <a:t>used in such cases.</a:t>
            </a:r>
            <a:endParaRPr lang="en-US" sz="24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she knocked on his door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they knocked at the door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100 </a:t>
            </a:r>
            <a:r>
              <a:rPr lang="en-US" sz="2000" dirty="0" smtClean="0">
                <a:solidFill>
                  <a:schemeClr val="tx1"/>
                </a:solidFill>
              </a:rPr>
              <a:t>persons </a:t>
            </a:r>
            <a:r>
              <a:rPr lang="en-US" sz="2000" dirty="0">
                <a:solidFill>
                  <a:schemeClr val="tx1"/>
                </a:solidFill>
              </a:rPr>
              <a:t>knocked on </a:t>
            </a:r>
            <a:r>
              <a:rPr lang="en-US" sz="2000" dirty="0" smtClean="0">
                <a:solidFill>
                  <a:schemeClr val="tx1"/>
                </a:solidFill>
              </a:rPr>
              <a:t>Ram’s </a:t>
            </a:r>
            <a:r>
              <a:rPr lang="en-US" sz="2000" dirty="0">
                <a:solidFill>
                  <a:schemeClr val="tx1"/>
                </a:solidFill>
              </a:rPr>
              <a:t>door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 man knocked on the metal front door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11028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524000"/>
            <a:ext cx="8153400" cy="4602163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Tx/>
              <a:buChar char="•"/>
            </a:pPr>
            <a:r>
              <a:rPr lang="en-US" dirty="0"/>
              <a:t>The mean </a:t>
            </a:r>
            <a:r>
              <a:rPr lang="en-US" dirty="0">
                <a:latin typeface="Math A" pitchFamily="18" charset="2"/>
                <a:sym typeface="Symbol" pitchFamily="18" charset="2"/>
              </a:rPr>
              <a:t></a:t>
            </a:r>
            <a:r>
              <a:rPr lang="en-US" dirty="0"/>
              <a:t> is the </a:t>
            </a:r>
            <a:r>
              <a:rPr lang="en-US" i="1" dirty="0"/>
              <a:t>average offset</a:t>
            </a:r>
            <a:r>
              <a:rPr lang="en-US" dirty="0"/>
              <a:t> between two words in the corpus.</a:t>
            </a:r>
          </a:p>
          <a:p>
            <a:pPr marL="342900" indent="-342900">
              <a:buFontTx/>
              <a:buChar char="•"/>
            </a:pPr>
            <a:r>
              <a:rPr lang="en-US" dirty="0"/>
              <a:t>The variance </a:t>
            </a:r>
            <a:r>
              <a:rPr lang="en-US" dirty="0" smtClean="0"/>
              <a:t>is</a:t>
            </a:r>
            <a:endParaRPr lang="en-US" dirty="0">
              <a:latin typeface="Math A" pitchFamily="18" charset="2"/>
            </a:endParaRPr>
          </a:p>
          <a:p>
            <a:pPr marL="342900" indent="-342900">
              <a:buFontTx/>
              <a:buChar char="•"/>
            </a:pPr>
            <a:endParaRPr lang="en-US" dirty="0">
              <a:latin typeface="Math A" pitchFamily="18" charset="2"/>
            </a:endParaRPr>
          </a:p>
          <a:p>
            <a:pPr marL="342900" indent="-342900">
              <a:buFontTx/>
              <a:buChar char="•"/>
            </a:pPr>
            <a:endParaRPr lang="en-US" dirty="0">
              <a:latin typeface="Math A" pitchFamily="18" charset="2"/>
            </a:endParaRPr>
          </a:p>
          <a:p>
            <a:pPr marL="342900" indent="-342900">
              <a:buFontTx/>
              <a:buChar char="•"/>
            </a:pPr>
            <a:endParaRPr lang="en-US" dirty="0"/>
          </a:p>
          <a:p>
            <a:pPr marL="742950" lvl="1" indent="-285750">
              <a:buFontTx/>
              <a:buChar char="–"/>
            </a:pPr>
            <a:endParaRPr lang="en-US" dirty="0"/>
          </a:p>
          <a:p>
            <a:pPr marL="742950" lvl="1" indent="-285750">
              <a:buFontTx/>
              <a:buChar char="–"/>
            </a:pPr>
            <a:r>
              <a:rPr lang="en-US" dirty="0">
                <a:solidFill>
                  <a:schemeClr val="tx1"/>
                </a:solidFill>
              </a:rPr>
              <a:t>where 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is the number of times the two words co-occur, </a:t>
            </a:r>
            <a:r>
              <a:rPr lang="en-US" i="1" dirty="0" err="1">
                <a:solidFill>
                  <a:schemeClr val="tx1"/>
                </a:solidFill>
              </a:rPr>
              <a:t>d</a:t>
            </a:r>
            <a:r>
              <a:rPr lang="en-US" i="1" baseline="-25000" dirty="0" err="1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is the offset for co-occurrence </a:t>
            </a:r>
            <a:r>
              <a:rPr lang="en-US" i="1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dirty="0">
                <a:solidFill>
                  <a:schemeClr val="tx1"/>
                </a:solidFill>
                <a:latin typeface="Math A" pitchFamily="18" charset="2"/>
                <a:sym typeface="Symbol" pitchFamily="18" charset="2"/>
              </a:rPr>
              <a:t></a:t>
            </a:r>
            <a:r>
              <a:rPr lang="en-US" dirty="0">
                <a:solidFill>
                  <a:schemeClr val="tx1"/>
                </a:solidFill>
              </a:rPr>
              <a:t> is the mean.</a:t>
            </a:r>
          </a:p>
          <a:p>
            <a:pPr marL="342900" indent="-342900">
              <a:buFontTx/>
              <a:buChar char="•"/>
            </a:pPr>
            <a:endParaRPr lang="en-US" dirty="0"/>
          </a:p>
          <a:p>
            <a:pPr marL="342900" indent="-342900">
              <a:buFontTx/>
              <a:buChar char="•"/>
            </a:pPr>
            <a:r>
              <a:rPr lang="en-US" dirty="0"/>
              <a:t>Mean and variance characterize the distribution of distances between two words in a corpus.</a:t>
            </a:r>
          </a:p>
          <a:p>
            <a:pPr marL="742950" lvl="1" indent="-285750">
              <a:buFontTx/>
              <a:buChar char="–"/>
            </a:pPr>
            <a:r>
              <a:rPr lang="en-US" dirty="0">
                <a:solidFill>
                  <a:schemeClr val="tx1"/>
                </a:solidFill>
              </a:rPr>
              <a:t>High variance means that co-occurrence is mostly by chance</a:t>
            </a:r>
          </a:p>
          <a:p>
            <a:pPr marL="742950" lvl="1" indent="-285750">
              <a:buFontTx/>
              <a:buChar char="–"/>
            </a:pPr>
            <a:r>
              <a:rPr lang="en-US" dirty="0">
                <a:solidFill>
                  <a:schemeClr val="tx1"/>
                </a:solidFill>
              </a:rPr>
              <a:t>Low variance means that the two words usually occur at about the same distance.</a:t>
            </a:r>
          </a:p>
          <a:p>
            <a:pPr marL="342900" indent="-342900">
              <a:buFontTx/>
              <a:buChar char="•"/>
            </a:pPr>
            <a:endParaRPr lang="en-US" dirty="0"/>
          </a:p>
          <a:p>
            <a:pPr marL="342900" indent="-342900"/>
            <a:endParaRPr lang="en-US" dirty="0">
              <a:latin typeface="Math A" pitchFamily="18" charset="2"/>
            </a:endParaRPr>
          </a:p>
        </p:txBody>
      </p:sp>
      <p:pic>
        <p:nvPicPr>
          <p:cNvPr id="11028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514600"/>
            <a:ext cx="35242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11048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example , for two words in different sentences </a:t>
            </a:r>
            <a:r>
              <a:rPr lang="en-US" dirty="0"/>
              <a:t>the sample </a:t>
            </a:r>
            <a:r>
              <a:rPr lang="en-US" u="sng" dirty="0"/>
              <a:t>mean</a:t>
            </a:r>
            <a:r>
              <a:rPr lang="en-US" dirty="0"/>
              <a:t> is</a:t>
            </a:r>
            <a:r>
              <a:rPr lang="en-US" dirty="0" smtClean="0"/>
              <a:t>: </a:t>
            </a:r>
          </a:p>
          <a:p>
            <a:pPr lvl="3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¼(3+3+5+5) = 4.0 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 sample </a:t>
            </a:r>
            <a:r>
              <a:rPr lang="en-US" u="sng" dirty="0"/>
              <a:t>variance</a:t>
            </a:r>
            <a:r>
              <a:rPr lang="en-US" dirty="0"/>
              <a:t>:</a:t>
            </a:r>
          </a:p>
        </p:txBody>
      </p:sp>
      <p:pic>
        <p:nvPicPr>
          <p:cNvPr id="11049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724400"/>
            <a:ext cx="794385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Mean and variance versus Frequency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D9E52A3-DB1A-4E18-A254-4B1DDD188E6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93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1628775"/>
            <a:ext cx="3673475" cy="4530725"/>
          </a:xfrm>
        </p:spPr>
        <p:txBody>
          <a:bodyPr/>
          <a:lstStyle/>
          <a:p>
            <a:endParaRPr lang="en-US" sz="2200" i="1"/>
          </a:p>
          <a:p>
            <a:endParaRPr lang="en-US" sz="2200" i="1"/>
          </a:p>
          <a:p>
            <a:endParaRPr lang="en-US"/>
          </a:p>
        </p:txBody>
      </p:sp>
      <p:pic>
        <p:nvPicPr>
          <p:cNvPr id="193540" name="Picture 4" descr="mso100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8400" y="1844675"/>
            <a:ext cx="5435600" cy="3738563"/>
          </a:xfrm>
          <a:prstGeom prst="rect">
            <a:avLst/>
          </a:prstGeom>
          <a:noFill/>
        </p:spPr>
      </p:pic>
      <p:sp>
        <p:nvSpPr>
          <p:cNvPr id="193541" name="AutoShape 5"/>
          <p:cNvSpPr>
            <a:spLocks noChangeArrowheads="1"/>
          </p:cNvSpPr>
          <p:nvPr/>
        </p:nvSpPr>
        <p:spPr bwMode="auto">
          <a:xfrm>
            <a:off x="228600" y="1447800"/>
            <a:ext cx="4033838" cy="790575"/>
          </a:xfrm>
          <a:prstGeom prst="wedgeRoundRectCallout">
            <a:avLst>
              <a:gd name="adj1" fmla="val 45236"/>
              <a:gd name="adj2" fmla="val 8895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600" b="0">
                <a:latin typeface="Comic Sans MS" pitchFamily="66" charset="0"/>
              </a:rPr>
              <a:t>std. dev. ~0 &amp; mean offset ~1</a:t>
            </a:r>
            <a:r>
              <a:rPr lang="en-US" b="0"/>
              <a:t> </a:t>
            </a:r>
            <a:r>
              <a:rPr lang="en-US" sz="1600" b="0">
                <a:latin typeface="Comic Sans MS" pitchFamily="66" charset="0"/>
              </a:rPr>
              <a:t>--&gt;</a:t>
            </a:r>
            <a:r>
              <a:rPr lang="en-US" sz="1600" b="0">
                <a:latin typeface="Comic Sans MS" pitchFamily="66" charset="0"/>
                <a:sym typeface="Wingdings" pitchFamily="2" charset="2"/>
              </a:rPr>
              <a:t> </a:t>
            </a:r>
            <a:r>
              <a:rPr lang="en-US" sz="1600" b="0">
                <a:latin typeface="Comic Sans MS" pitchFamily="66" charset="0"/>
              </a:rPr>
              <a:t>would be found by frequency method</a:t>
            </a:r>
          </a:p>
        </p:txBody>
      </p:sp>
      <p:sp>
        <p:nvSpPr>
          <p:cNvPr id="193542" name="AutoShape 6"/>
          <p:cNvSpPr>
            <a:spLocks noChangeArrowheads="1"/>
          </p:cNvSpPr>
          <p:nvPr/>
        </p:nvSpPr>
        <p:spPr bwMode="auto">
          <a:xfrm>
            <a:off x="250825" y="2924175"/>
            <a:ext cx="3314700" cy="1081088"/>
          </a:xfrm>
          <a:prstGeom prst="wedgeRoundRectCallout">
            <a:avLst>
              <a:gd name="adj1" fmla="val 62310"/>
              <a:gd name="adj2" fmla="val -3883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600" b="0">
                <a:latin typeface="Comic Sans MS" pitchFamily="66" charset="0"/>
              </a:rPr>
              <a:t>std. dev. ~0 &amp; high mean offset </a:t>
            </a:r>
            <a:r>
              <a:rPr lang="en-US" sz="1600" b="0">
                <a:latin typeface="Comic Sans MS" pitchFamily="66" charset="0"/>
                <a:sym typeface="Wingdings" pitchFamily="2" charset="2"/>
              </a:rPr>
              <a:t>--&gt;</a:t>
            </a:r>
            <a:r>
              <a:rPr lang="en-US" sz="1600" b="0">
                <a:latin typeface="Comic Sans MS" pitchFamily="66" charset="0"/>
              </a:rPr>
              <a:t> very interesting, but would not be found by frequency method</a:t>
            </a:r>
          </a:p>
        </p:txBody>
      </p:sp>
      <p:sp>
        <p:nvSpPr>
          <p:cNvPr id="193543" name="AutoShape 7"/>
          <p:cNvSpPr>
            <a:spLocks noChangeArrowheads="1"/>
          </p:cNvSpPr>
          <p:nvPr/>
        </p:nvSpPr>
        <p:spPr bwMode="auto">
          <a:xfrm>
            <a:off x="323850" y="5084763"/>
            <a:ext cx="3241675" cy="649287"/>
          </a:xfrm>
          <a:prstGeom prst="wedgeRoundRectCallout">
            <a:avLst>
              <a:gd name="adj1" fmla="val 57296"/>
              <a:gd name="adj2" fmla="val -23679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0">
                <a:latin typeface="Comic Sans MS" pitchFamily="66" charset="0"/>
              </a:rPr>
              <a:t>high deviation </a:t>
            </a:r>
            <a:r>
              <a:rPr lang="en-US" sz="1600" b="0">
                <a:latin typeface="Comic Sans MS" pitchFamily="66" charset="0"/>
                <a:sym typeface="Wingdings" pitchFamily="2" charset="2"/>
              </a:rPr>
              <a:t>--&gt; </a:t>
            </a:r>
            <a:r>
              <a:rPr lang="en-US" sz="1600" b="0">
                <a:latin typeface="Comic Sans MS" pitchFamily="66" charset="0"/>
              </a:rPr>
              <a:t>not interesting</a:t>
            </a:r>
          </a:p>
        </p:txBody>
      </p:sp>
      <p:sp>
        <p:nvSpPr>
          <p:cNvPr id="193544" name="AutoShape 8"/>
          <p:cNvSpPr>
            <a:spLocks/>
          </p:cNvSpPr>
          <p:nvPr/>
        </p:nvSpPr>
        <p:spPr bwMode="auto">
          <a:xfrm>
            <a:off x="3851275" y="3500438"/>
            <a:ext cx="144463" cy="792162"/>
          </a:xfrm>
          <a:prstGeom prst="lef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3546" name="Rectangle 10"/>
          <p:cNvSpPr>
            <a:spLocks noChangeArrowheads="1"/>
          </p:cNvSpPr>
          <p:nvPr/>
        </p:nvSpPr>
        <p:spPr bwMode="auto">
          <a:xfrm>
            <a:off x="3635375" y="4437063"/>
            <a:ext cx="5329238" cy="1079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Thank You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n-IN" b="1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52450"/>
            <a:ext cx="8153400" cy="4381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Collocation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1090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524000"/>
            <a:ext cx="8305800" cy="4876800"/>
          </a:xfrm>
        </p:spPr>
        <p:txBody>
          <a:bodyPr>
            <a:normAutofit fontScale="77500" lnSpcReduction="20000"/>
          </a:bodyPr>
          <a:lstStyle/>
          <a:p>
            <a:pPr algn="just">
              <a:buFontTx/>
              <a:buChar char="•"/>
            </a:pPr>
            <a:r>
              <a:rPr lang="en-US" sz="2800" dirty="0" smtClean="0"/>
              <a:t>“a sequence of two or more consecutive words, that has characteristics of a syntactic and semantic unit, and whose exact and unambiguous meaning or connotation cannot be derived directly from the meaning or connotation of its components."</a:t>
            </a:r>
            <a:endParaRPr lang="en-US" dirty="0" smtClean="0"/>
          </a:p>
          <a:p>
            <a:pPr algn="just">
              <a:buFontTx/>
              <a:buChar char="•"/>
            </a:pPr>
            <a:r>
              <a:rPr lang="en-US" dirty="0" smtClean="0"/>
              <a:t>A </a:t>
            </a:r>
            <a:r>
              <a:rPr lang="en-US" dirty="0"/>
              <a:t>COLLOCATION is an expression consisting of two or more words that correspond to some conventional way of saying things.</a:t>
            </a:r>
          </a:p>
          <a:p>
            <a:pPr marL="274320" lvl="1">
              <a:buClr>
                <a:schemeClr val="accent1"/>
              </a:buClr>
              <a:buSzPct val="85000"/>
              <a:buFontTx/>
              <a:buChar char="•"/>
            </a:pPr>
            <a:r>
              <a:rPr lang="en-US" dirty="0">
                <a:solidFill>
                  <a:schemeClr val="tx1"/>
                </a:solidFill>
              </a:rPr>
              <a:t>The words together can mean more than their sum of parts </a:t>
            </a:r>
            <a:endParaRPr lang="en-US" dirty="0" smtClean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i="1" dirty="0" smtClean="0">
                <a:solidFill>
                  <a:schemeClr val="tx1"/>
                </a:solidFill>
              </a:rPr>
              <a:t>        The </a:t>
            </a:r>
            <a:r>
              <a:rPr lang="en-US" i="1" dirty="0">
                <a:solidFill>
                  <a:schemeClr val="tx1"/>
                </a:solidFill>
              </a:rPr>
              <a:t>Times of India, disk </a:t>
            </a:r>
            <a:r>
              <a:rPr lang="en-US" i="1" dirty="0" smtClean="0">
                <a:solidFill>
                  <a:schemeClr val="tx1"/>
                </a:solidFill>
              </a:rPr>
              <a:t>drive, </a:t>
            </a:r>
            <a:r>
              <a:rPr lang="en-US" dirty="0" smtClean="0">
                <a:solidFill>
                  <a:schemeClr val="tx1"/>
                </a:solidFill>
              </a:rPr>
              <a:t>hot dog, mother in law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/>
              <a:t>Examples of collocations</a:t>
            </a:r>
          </a:p>
          <a:p>
            <a:pPr lvl="1">
              <a:buFontTx/>
              <a:buChar char="–"/>
            </a:pPr>
            <a:r>
              <a:rPr lang="en-US" dirty="0">
                <a:solidFill>
                  <a:schemeClr val="tx1"/>
                </a:solidFill>
              </a:rPr>
              <a:t>noun phrases like </a:t>
            </a:r>
            <a:r>
              <a:rPr lang="en-US" i="1" dirty="0">
                <a:solidFill>
                  <a:schemeClr val="tx1"/>
                </a:solidFill>
              </a:rPr>
              <a:t>strong tea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i="1" dirty="0">
                <a:solidFill>
                  <a:schemeClr val="tx1"/>
                </a:solidFill>
              </a:rPr>
              <a:t>weapons of mass destruction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Tx/>
              <a:buChar char="–"/>
            </a:pPr>
            <a:r>
              <a:rPr lang="en-US" dirty="0">
                <a:solidFill>
                  <a:schemeClr val="tx1"/>
                </a:solidFill>
              </a:rPr>
              <a:t>phrasal verbs like </a:t>
            </a:r>
            <a:r>
              <a:rPr lang="en-US" i="1" dirty="0">
                <a:solidFill>
                  <a:schemeClr val="tx1"/>
                </a:solidFill>
              </a:rPr>
              <a:t>to make up</a:t>
            </a:r>
            <a:r>
              <a:rPr lang="en-US" dirty="0">
                <a:solidFill>
                  <a:schemeClr val="tx1"/>
                </a:solidFill>
              </a:rPr>
              <a:t>, and other phrases like </a:t>
            </a:r>
            <a:r>
              <a:rPr lang="en-US" i="1" dirty="0">
                <a:solidFill>
                  <a:schemeClr val="tx1"/>
                </a:solidFill>
              </a:rPr>
              <a:t>the rich and powerful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>
              <a:buFontTx/>
              <a:buChar char="–"/>
            </a:pPr>
            <a:r>
              <a:rPr lang="en-US" i="1" dirty="0" smtClean="0">
                <a:solidFill>
                  <a:schemeClr val="tx1"/>
                </a:solidFill>
              </a:rPr>
              <a:t>a </a:t>
            </a:r>
            <a:r>
              <a:rPr lang="en-US" i="1" dirty="0">
                <a:solidFill>
                  <a:schemeClr val="tx1"/>
                </a:solidFill>
              </a:rPr>
              <a:t>stiff breeze </a:t>
            </a:r>
            <a:r>
              <a:rPr lang="en-US" dirty="0">
                <a:solidFill>
                  <a:schemeClr val="tx1"/>
                </a:solidFill>
              </a:rPr>
              <a:t>but not </a:t>
            </a:r>
            <a:r>
              <a:rPr lang="en-US" i="1" dirty="0">
                <a:solidFill>
                  <a:schemeClr val="tx1"/>
                </a:solidFill>
              </a:rPr>
              <a:t>a stiff wind </a:t>
            </a:r>
            <a:r>
              <a:rPr lang="en-US" dirty="0">
                <a:solidFill>
                  <a:schemeClr val="tx1"/>
                </a:solidFill>
              </a:rPr>
              <a:t>(while either </a:t>
            </a:r>
            <a:r>
              <a:rPr lang="en-US" i="1" dirty="0">
                <a:solidFill>
                  <a:schemeClr val="tx1"/>
                </a:solidFill>
              </a:rPr>
              <a:t>a strong breeze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i="1" dirty="0">
                <a:solidFill>
                  <a:schemeClr val="tx1"/>
                </a:solidFill>
              </a:rPr>
              <a:t>a strong wind </a:t>
            </a:r>
            <a:r>
              <a:rPr lang="en-US" dirty="0">
                <a:solidFill>
                  <a:schemeClr val="tx1"/>
                </a:solidFill>
              </a:rPr>
              <a:t>is okay). </a:t>
            </a:r>
          </a:p>
          <a:p>
            <a:pPr lvl="1">
              <a:buFontTx/>
              <a:buChar char="–"/>
            </a:pPr>
            <a:r>
              <a:rPr lang="en-US" i="1" dirty="0">
                <a:solidFill>
                  <a:schemeClr val="tx1"/>
                </a:solidFill>
              </a:rPr>
              <a:t>broad daylight </a:t>
            </a:r>
            <a:r>
              <a:rPr lang="en-US" dirty="0">
                <a:solidFill>
                  <a:schemeClr val="tx1"/>
                </a:solidFill>
              </a:rPr>
              <a:t>(but not </a:t>
            </a:r>
            <a:r>
              <a:rPr lang="en-US" i="1" dirty="0">
                <a:solidFill>
                  <a:schemeClr val="tx1"/>
                </a:solidFill>
              </a:rPr>
              <a:t>bright daylight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i="1" dirty="0">
                <a:solidFill>
                  <a:schemeClr val="tx1"/>
                </a:solidFill>
              </a:rPr>
              <a:t>narrow darkness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52450"/>
            <a:ext cx="8153400" cy="438150"/>
          </a:xfrm>
        </p:spPr>
        <p:txBody>
          <a:bodyPr>
            <a:normAutofit fontScale="90000"/>
          </a:bodyPr>
          <a:lstStyle/>
          <a:p>
            <a:r>
              <a:rPr lang="en-US"/>
              <a:t>Criteria for Collocations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10926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•"/>
            </a:pPr>
            <a:r>
              <a:rPr lang="en-US" dirty="0" smtClean="0"/>
              <a:t>Collocations </a:t>
            </a:r>
            <a:r>
              <a:rPr lang="en-US" u="sng" dirty="0" smtClean="0"/>
              <a:t>usually</a:t>
            </a:r>
            <a:r>
              <a:rPr lang="en-US" dirty="0" smtClean="0"/>
              <a:t> cannot be translated into other languages word by word.</a:t>
            </a:r>
          </a:p>
          <a:p>
            <a:pPr marL="342900" indent="-342900">
              <a:buFontTx/>
              <a:buChar char="•"/>
            </a:pPr>
            <a:r>
              <a:rPr lang="en-US" dirty="0" smtClean="0"/>
              <a:t>A phrase can be a collocation even if it is not consecutive (as in the example </a:t>
            </a:r>
            <a:r>
              <a:rPr lang="en-US" i="1" dirty="0" smtClean="0"/>
              <a:t>knock . . . door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Char char="•"/>
            </a:pPr>
            <a:r>
              <a:rPr lang="en-US" dirty="0" smtClean="0"/>
              <a:t>Typical </a:t>
            </a:r>
            <a:r>
              <a:rPr lang="en-US" dirty="0"/>
              <a:t>criteria for collocations: </a:t>
            </a:r>
          </a:p>
          <a:p>
            <a:pPr marL="742950" lvl="1" indent="-285750">
              <a:buFontTx/>
              <a:buChar char="–"/>
            </a:pPr>
            <a:r>
              <a:rPr lang="en-US" dirty="0"/>
              <a:t>non-compositionality</a:t>
            </a:r>
          </a:p>
          <a:p>
            <a:pPr marL="742950" lvl="1" indent="-285750">
              <a:buFontTx/>
              <a:buChar char="–"/>
            </a:pPr>
            <a:r>
              <a:rPr lang="en-US" dirty="0"/>
              <a:t>non-substitutability</a:t>
            </a:r>
          </a:p>
          <a:p>
            <a:pPr marL="742950" lvl="1" indent="-285750">
              <a:buFontTx/>
              <a:buChar char="–"/>
            </a:pPr>
            <a:r>
              <a:rPr lang="en-US" dirty="0" smtClean="0"/>
              <a:t>non-modifiability</a:t>
            </a:r>
            <a:endParaRPr lang="en-US" dirty="0"/>
          </a:p>
          <a:p>
            <a:pPr marL="342900" indent="-342900">
              <a:buFontTx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52450"/>
            <a:ext cx="8153400" cy="438150"/>
          </a:xfrm>
        </p:spPr>
        <p:txBody>
          <a:bodyPr>
            <a:normAutofit fontScale="90000"/>
          </a:bodyPr>
          <a:lstStyle/>
          <a:p>
            <a:r>
              <a:rPr lang="en-US"/>
              <a:t>Non-Compositionality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10936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153400" cy="4525963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Tx/>
              <a:buChar char="•"/>
            </a:pPr>
            <a:r>
              <a:rPr lang="en-US" dirty="0"/>
              <a:t>A phrase is compositional if the meaning can be predicted from the meaning of the </a:t>
            </a:r>
            <a:r>
              <a:rPr lang="en-US" dirty="0" smtClean="0"/>
              <a:t>parts</a:t>
            </a:r>
            <a:endParaRPr lang="en-US" dirty="0"/>
          </a:p>
          <a:p>
            <a:pPr marL="742950" lvl="1" indent="-285750">
              <a:buFontTx/>
              <a:buChar char="–"/>
            </a:pPr>
            <a:r>
              <a:rPr lang="en-US" dirty="0" smtClean="0"/>
              <a:t>e.g</a:t>
            </a:r>
            <a:r>
              <a:rPr lang="en-US" dirty="0"/>
              <a:t>. new companies</a:t>
            </a:r>
          </a:p>
          <a:p>
            <a:pPr marL="342900" indent="-342900">
              <a:buFontTx/>
              <a:buChar char="•"/>
            </a:pPr>
            <a:r>
              <a:rPr lang="en-US" dirty="0"/>
              <a:t>A phrase is non-compositional if the meaning cannot be predicted from the meaning of the parts</a:t>
            </a:r>
          </a:p>
          <a:p>
            <a:pPr marL="742950" lvl="1" indent="-285750">
              <a:buFontTx/>
              <a:buChar char="–"/>
            </a:pPr>
            <a:r>
              <a:rPr lang="en-US" dirty="0" smtClean="0"/>
              <a:t>e.g</a:t>
            </a:r>
            <a:r>
              <a:rPr lang="en-US" dirty="0"/>
              <a:t>. hot dog</a:t>
            </a:r>
          </a:p>
          <a:p>
            <a:pPr marL="742950" lvl="1" indent="-285750">
              <a:buFontTx/>
              <a:buChar char="–"/>
            </a:pPr>
            <a:endParaRPr lang="en-US" dirty="0"/>
          </a:p>
          <a:p>
            <a:pPr marL="342900" indent="-342900">
              <a:buFontTx/>
              <a:buChar char="•"/>
            </a:pPr>
            <a:r>
              <a:rPr lang="en-US" dirty="0"/>
              <a:t>Collocations are not necessarily fully compositional in that there is usually an element of meaning added to the combination. </a:t>
            </a: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i="1" dirty="0"/>
              <a:t>strong </a:t>
            </a:r>
            <a:r>
              <a:rPr lang="en-US" i="1" dirty="0" smtClean="0"/>
              <a:t>tea</a:t>
            </a:r>
            <a:endParaRPr lang="en-US" dirty="0"/>
          </a:p>
          <a:p>
            <a:pPr marL="342900" indent="-342900">
              <a:buFontTx/>
              <a:buChar char="•"/>
            </a:pPr>
            <a:endParaRPr lang="en-US" dirty="0"/>
          </a:p>
          <a:p>
            <a:pPr marL="342900" indent="-342900">
              <a:buFontTx/>
              <a:buChar char="•"/>
            </a:pPr>
            <a:r>
              <a:rPr lang="en-US" dirty="0"/>
              <a:t>Idioms are the most extreme examples of non-compositionality. </a:t>
            </a: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IN" i="1" dirty="0" smtClean="0"/>
              <a:t>To shed crocodile tears</a:t>
            </a:r>
            <a:endParaRPr lang="en-US" dirty="0">
              <a:latin typeface="Times New Roman" charset="0"/>
            </a:endParaRPr>
          </a:p>
          <a:p>
            <a:pPr marL="342900" indent="-342900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52450"/>
            <a:ext cx="8153400" cy="43815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10946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8077200" cy="487680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None/>
            </a:pPr>
            <a:r>
              <a:rPr lang="en-US" b="1" dirty="0" smtClean="0"/>
              <a:t>Non-Substitutability</a:t>
            </a:r>
          </a:p>
          <a:p>
            <a:pPr marL="342900" indent="-342900">
              <a:buFontTx/>
              <a:buChar char="•"/>
            </a:pPr>
            <a:r>
              <a:rPr lang="en-US" dirty="0" smtClean="0"/>
              <a:t>We </a:t>
            </a:r>
            <a:r>
              <a:rPr lang="en-US" dirty="0"/>
              <a:t>cannot substitute near-synonyms for the components of a </a:t>
            </a:r>
            <a:r>
              <a:rPr lang="en-US" dirty="0" smtClean="0"/>
              <a:t>collocation</a:t>
            </a:r>
            <a:endParaRPr lang="en-US" dirty="0"/>
          </a:p>
          <a:p>
            <a:pPr marL="342900" indent="-342900">
              <a:buFontTx/>
              <a:buChar char="•"/>
            </a:pPr>
            <a:r>
              <a:rPr lang="en-US" dirty="0"/>
              <a:t>For example</a:t>
            </a:r>
          </a:p>
          <a:p>
            <a:pPr marL="742950" lvl="1" indent="-285750">
              <a:buFontTx/>
              <a:buChar char="–"/>
            </a:pPr>
            <a:r>
              <a:rPr lang="en-US" dirty="0"/>
              <a:t>We can’t say </a:t>
            </a:r>
            <a:r>
              <a:rPr lang="en-US" i="1" dirty="0">
                <a:solidFill>
                  <a:schemeClr val="tx2"/>
                </a:solidFill>
              </a:rPr>
              <a:t>yellow wine </a:t>
            </a:r>
            <a:r>
              <a:rPr lang="en-US" dirty="0"/>
              <a:t>instead of </a:t>
            </a:r>
            <a:r>
              <a:rPr lang="en-US" i="1" dirty="0">
                <a:solidFill>
                  <a:srgbClr val="FF0000"/>
                </a:solidFill>
              </a:rPr>
              <a:t>white wine</a:t>
            </a:r>
            <a:r>
              <a:rPr lang="en-US" i="1" dirty="0"/>
              <a:t> </a:t>
            </a:r>
            <a:r>
              <a:rPr lang="en-US" dirty="0"/>
              <a:t>even though </a:t>
            </a:r>
            <a:r>
              <a:rPr lang="en-US" i="1" dirty="0"/>
              <a:t>yellow </a:t>
            </a:r>
            <a:r>
              <a:rPr lang="en-US" dirty="0"/>
              <a:t>is as good a description of the color of white wine as </a:t>
            </a:r>
            <a:r>
              <a:rPr lang="en-US" i="1" dirty="0"/>
              <a:t>white </a:t>
            </a:r>
            <a:r>
              <a:rPr lang="en-US" dirty="0"/>
              <a:t>is (it is kind of a yellowish white). </a:t>
            </a:r>
          </a:p>
          <a:p>
            <a:pPr marL="342900" indent="-342900">
              <a:buFontTx/>
              <a:buChar char="•"/>
            </a:pPr>
            <a:endParaRPr lang="en-US" dirty="0"/>
          </a:p>
          <a:p>
            <a:pPr marL="342900" indent="-342900">
              <a:buNone/>
            </a:pPr>
            <a:r>
              <a:rPr lang="en-US" b="1" dirty="0" smtClean="0"/>
              <a:t>Non-modifiability</a:t>
            </a:r>
          </a:p>
          <a:p>
            <a:pPr marL="342900" indent="-342900">
              <a:buFontTx/>
              <a:buChar char="•"/>
            </a:pPr>
            <a:r>
              <a:rPr lang="en-US" dirty="0" smtClean="0"/>
              <a:t>Many </a:t>
            </a:r>
            <a:r>
              <a:rPr lang="en-US" dirty="0"/>
              <a:t>collocations cannot be freely modified with additional lexical material or through grammatical </a:t>
            </a:r>
            <a:r>
              <a:rPr lang="en-US" dirty="0" smtClean="0"/>
              <a:t>transformations</a:t>
            </a:r>
            <a:endParaRPr lang="en-US" dirty="0"/>
          </a:p>
          <a:p>
            <a:pPr marL="742950" lvl="1" indent="-285750">
              <a:buFontTx/>
              <a:buChar char="–"/>
            </a:pP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white wine</a:t>
            </a:r>
            <a:r>
              <a:rPr lang="en-US" dirty="0"/>
              <a:t>, but not </a:t>
            </a:r>
            <a:r>
              <a:rPr lang="en-US" dirty="0">
                <a:solidFill>
                  <a:srgbClr val="990000"/>
                </a:solidFill>
              </a:rPr>
              <a:t>whiter wine</a:t>
            </a:r>
          </a:p>
          <a:p>
            <a:pPr marL="742950" lvl="1" indent="-285750">
              <a:buFontTx/>
              <a:buChar char="–"/>
            </a:pPr>
            <a:r>
              <a:rPr lang="en-US" dirty="0">
                <a:solidFill>
                  <a:srgbClr val="FF0000"/>
                </a:solidFill>
              </a:rPr>
              <a:t>mother in law</a:t>
            </a:r>
            <a:r>
              <a:rPr lang="en-US" dirty="0"/>
              <a:t>, but not </a:t>
            </a:r>
            <a:r>
              <a:rPr lang="en-US" dirty="0">
                <a:solidFill>
                  <a:srgbClr val="990000"/>
                </a:solidFill>
              </a:rPr>
              <a:t>mother in </a:t>
            </a:r>
            <a:r>
              <a:rPr lang="en-US" dirty="0" smtClean="0">
                <a:solidFill>
                  <a:srgbClr val="990000"/>
                </a:solidFill>
              </a:rPr>
              <a:t>laws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6700"/>
            <a:ext cx="8686800" cy="8763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Principal Approaches to </a:t>
            </a:r>
            <a:r>
              <a:rPr lang="en-US" smtClean="0">
                <a:solidFill>
                  <a:schemeClr val="tx1"/>
                </a:solidFill>
              </a:rPr>
              <a:t>Find Collocations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 dirty="0"/>
          </a:p>
        </p:txBody>
      </p:sp>
      <p:sp>
        <p:nvSpPr>
          <p:cNvPr id="10967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8077200" cy="4525963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400" dirty="0" smtClean="0"/>
              <a:t>Selection </a:t>
            </a:r>
            <a:r>
              <a:rPr lang="en-US" sz="2400" dirty="0"/>
              <a:t>of collocations by </a:t>
            </a:r>
            <a:r>
              <a:rPr lang="en-US" sz="2400" b="1" dirty="0"/>
              <a:t>frequency</a:t>
            </a:r>
            <a:r>
              <a:rPr lang="en-US" sz="2400" dirty="0"/>
              <a:t> </a:t>
            </a:r>
          </a:p>
          <a:p>
            <a:pPr>
              <a:buFontTx/>
              <a:buChar char="•"/>
            </a:pPr>
            <a:endParaRPr lang="en-US" sz="2400" dirty="0"/>
          </a:p>
          <a:p>
            <a:pPr>
              <a:buFontTx/>
              <a:buChar char="•"/>
            </a:pPr>
            <a:r>
              <a:rPr lang="en-US" sz="2400" dirty="0"/>
              <a:t>Selection based on </a:t>
            </a:r>
            <a:r>
              <a:rPr lang="en-US" sz="2400" b="1" dirty="0"/>
              <a:t>mean and variance</a:t>
            </a:r>
            <a:r>
              <a:rPr lang="en-US" sz="2400" dirty="0"/>
              <a:t> of the distance between focal word and collocating word </a:t>
            </a:r>
          </a:p>
          <a:p>
            <a:pPr>
              <a:buFontTx/>
              <a:buChar char="•"/>
            </a:pPr>
            <a:endParaRPr lang="en-US" sz="2400" b="1" dirty="0"/>
          </a:p>
          <a:p>
            <a:pPr>
              <a:buFontTx/>
              <a:buChar char="•"/>
            </a:pPr>
            <a:r>
              <a:rPr lang="en-US" sz="2400" b="1" dirty="0"/>
              <a:t>Hypothesis testing</a:t>
            </a:r>
            <a:r>
              <a:rPr lang="en-US" sz="2400" dirty="0"/>
              <a:t> </a:t>
            </a:r>
          </a:p>
          <a:p>
            <a:pPr>
              <a:buFontTx/>
              <a:buChar char="•"/>
            </a:pPr>
            <a:endParaRPr lang="en-US" sz="2400" b="1" dirty="0"/>
          </a:p>
          <a:p>
            <a:pPr>
              <a:buFontTx/>
              <a:buChar char="•"/>
            </a:pPr>
            <a:r>
              <a:rPr lang="en-US" sz="2400" b="1" dirty="0"/>
              <a:t>Mutual </a:t>
            </a:r>
            <a:r>
              <a:rPr lang="en-US" sz="2400" b="1" dirty="0" smtClean="0"/>
              <a:t>information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Frequency based approach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1097731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Tx/>
              <a:buChar char="•"/>
            </a:pPr>
            <a:r>
              <a:rPr lang="en-US" sz="2400" dirty="0"/>
              <a:t>Find collocations by counting the number of occurrences.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Need also to define a maximum size window </a:t>
            </a:r>
          </a:p>
          <a:p>
            <a:pPr marL="342900" indent="-342900" algn="just">
              <a:buFontTx/>
              <a:buChar char="•"/>
            </a:pPr>
            <a:r>
              <a:rPr lang="en-US" sz="2400" dirty="0" smtClean="0"/>
              <a:t>Usually </a:t>
            </a:r>
            <a:r>
              <a:rPr lang="en-US" sz="2400" dirty="0"/>
              <a:t>results in a lot of </a:t>
            </a:r>
            <a:r>
              <a:rPr lang="en-US" sz="2400" dirty="0" smtClean="0"/>
              <a:t>redundant function </a:t>
            </a:r>
            <a:r>
              <a:rPr lang="en-US" sz="2400" dirty="0"/>
              <a:t>word pairs that need to be filtered </a:t>
            </a:r>
            <a:r>
              <a:rPr lang="en-US" sz="2400" dirty="0" smtClean="0"/>
              <a:t>out. To resolve this problem, pass </a:t>
            </a:r>
            <a:r>
              <a:rPr lang="en-US" sz="2400" dirty="0"/>
              <a:t>the candidate phrases through a part of-speech filter which only lets through those patterns that are likely to be </a:t>
            </a:r>
            <a:r>
              <a:rPr lang="en-US" sz="2400" dirty="0" smtClean="0"/>
              <a:t>“collocations”</a:t>
            </a:r>
            <a:endParaRPr lang="en-US" sz="2400" dirty="0"/>
          </a:p>
          <a:p>
            <a:pPr marL="342900" indent="-342900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8600"/>
            <a:ext cx="2705100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98755" name="Rectangle 3"/>
          <p:cNvSpPr>
            <a:spLocks noChangeArrowheads="1"/>
          </p:cNvSpPr>
          <p:nvPr/>
        </p:nvSpPr>
        <p:spPr bwMode="auto">
          <a:xfrm>
            <a:off x="5181600" y="3200400"/>
            <a:ext cx="37115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charset="0"/>
              </a:rPr>
              <a:t>Most frequent bigrams in an </a:t>
            </a:r>
          </a:p>
          <a:p>
            <a:pPr eaLnBrk="1" hangingPunct="1"/>
            <a:r>
              <a:rPr lang="en-US">
                <a:latin typeface="Times New Roman" charset="0"/>
              </a:rPr>
              <a:t>Example Corpus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9778" name="Picture 2"/>
          <p:cNvPicPr>
            <a:picLocks noChangeAspect="1" noChangeArrowheads="1"/>
          </p:cNvPicPr>
          <p:nvPr/>
        </p:nvPicPr>
        <p:blipFill>
          <a:blip r:embed="rId2" cstate="print"/>
          <a:srcRect r="68627"/>
          <a:stretch>
            <a:fillRect/>
          </a:stretch>
        </p:blipFill>
        <p:spPr bwMode="auto">
          <a:xfrm>
            <a:off x="2819400" y="1066800"/>
            <a:ext cx="1676400" cy="295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99779" name="Rectangle 3"/>
          <p:cNvSpPr>
            <a:spLocks noChangeArrowheads="1"/>
          </p:cNvSpPr>
          <p:nvPr/>
        </p:nvSpPr>
        <p:spPr bwMode="auto">
          <a:xfrm>
            <a:off x="1295400" y="4572000"/>
            <a:ext cx="64492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latin typeface="Times New Roman" charset="0"/>
              </a:rPr>
              <a:t>Part of speech tag patterns for collocation filtering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9798</TotalTime>
  <Words>749</Words>
  <Application>Microsoft Office PowerPoint</Application>
  <PresentationFormat>Letter Paper (8.5x11 in)</PresentationFormat>
  <Paragraphs>96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Collocations </vt:lpstr>
      <vt:lpstr>Collocation</vt:lpstr>
      <vt:lpstr>Criteria for Collocations</vt:lpstr>
      <vt:lpstr>Non-Compositionality</vt:lpstr>
      <vt:lpstr>Slide 4</vt:lpstr>
      <vt:lpstr>Principal Approaches to Find Collocations </vt:lpstr>
      <vt:lpstr>Frequency based approach</vt:lpstr>
      <vt:lpstr>Slide 7</vt:lpstr>
      <vt:lpstr>Slide 8</vt:lpstr>
      <vt:lpstr>Slide 9</vt:lpstr>
      <vt:lpstr>Mean and Variance based approach</vt:lpstr>
      <vt:lpstr>Slide 11</vt:lpstr>
      <vt:lpstr>Slide 12</vt:lpstr>
      <vt:lpstr>Mean and variance versus Frequency</vt:lpstr>
      <vt:lpstr>Thank You </vt:lpstr>
    </vt:vector>
  </TitlesOfParts>
  <Company>JUET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Vipin.tyagi</dc:creator>
  <cp:lastModifiedBy>vipin.tyagi</cp:lastModifiedBy>
  <cp:revision>246</cp:revision>
  <cp:lastPrinted>2000-04-17T20:06:35Z</cp:lastPrinted>
  <dcterms:created xsi:type="dcterms:W3CDTF">2002-02-12T23:22:55Z</dcterms:created>
  <dcterms:modified xsi:type="dcterms:W3CDTF">2025-03-18T09:07:18Z</dcterms:modified>
</cp:coreProperties>
</file>