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3" r:id="rId1"/>
  </p:sldMasterIdLst>
  <p:notesMasterIdLst>
    <p:notesMasterId r:id="rId16"/>
  </p:notesMasterIdLst>
  <p:sldIdLst>
    <p:sldId id="304" r:id="rId2"/>
    <p:sldId id="260" r:id="rId3"/>
    <p:sldId id="261" r:id="rId4"/>
    <p:sldId id="299" r:id="rId5"/>
    <p:sldId id="288" r:id="rId6"/>
    <p:sldId id="289" r:id="rId7"/>
    <p:sldId id="290" r:id="rId8"/>
    <p:sldId id="291" r:id="rId9"/>
    <p:sldId id="292" r:id="rId10"/>
    <p:sldId id="297" r:id="rId11"/>
    <p:sldId id="271" r:id="rId12"/>
    <p:sldId id="269" r:id="rId13"/>
    <p:sldId id="257" r:id="rId14"/>
    <p:sldId id="298" r:id="rId15"/>
  </p:sldIdLst>
  <p:sldSz cx="9144000" cy="6858000" type="screen4x3"/>
  <p:notesSz cx="6858000" cy="9144000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4245B0"/>
    <a:srgbClr val="FFFF00"/>
    <a:srgbClr val="CCC3F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6" autoAdjust="0"/>
    <p:restoredTop sz="94622" autoAdjust="0"/>
  </p:normalViewPr>
  <p:slideViewPr>
    <p:cSldViewPr>
      <p:cViewPr varScale="1">
        <p:scale>
          <a:sx n="86" d="100"/>
          <a:sy n="86" d="100"/>
        </p:scale>
        <p:origin x="-8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D2CD59A2-230B-45E5-B602-F1DEA5037171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2/20/2007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6D50807-AF0C-4E24-985C-D359210CCE88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2/20/2007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7F1E8-90CA-499F-97EA-01088DD417C8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45B94390-972E-4FC2-A1E1-B63F3ADEC1FB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2/20/2007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2/20/2007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1173F8B8-9DEB-4D39-8457-02BA66241795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2/20/2007</a:t>
            </a: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52536B-F1BF-4277-BADC-B3ED677E99ED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2/20/2007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C53E4-06CB-447D-9365-9F8AB70D244E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2/20/2007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7A8498E-5FCD-41C9-A0DA-1EA1892A7B0C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2/20/2007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3490331B-3133-4AB5-8329-D116D810D3EA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2/20/2007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B0DD50F-16A5-46E9-8DB0-0518BCC372F5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BD27674D-3A89-4283-88E7-567A2ACF9F2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2/20/2007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EF247235-6A6A-427D-9E0B-79B456437EC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2/20/2007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2/20/2007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Prof Vipin Tyagi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DB75A30B-D07E-4BA8-B102-63D4684AD282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Prof. </a:t>
            </a:r>
            <a:r>
              <a:rPr lang="en-US" dirty="0" err="1" smtClean="0"/>
              <a:t>Vipin</a:t>
            </a:r>
            <a:r>
              <a:rPr lang="en-US" dirty="0" smtClean="0"/>
              <a:t> </a:t>
            </a:r>
            <a:r>
              <a:rPr lang="en-US" dirty="0" err="1" smtClean="0"/>
              <a:t>tyagi</a:t>
            </a:r>
            <a:endParaRPr lang="en-US" dirty="0" smtClean="0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352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NLP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Prof Vipin Tyagi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309459-3567-40F6-94D2-2ECDF0465D7F}" type="slidenum">
              <a:rPr lang="ar-SA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  <p:sp>
        <p:nvSpPr>
          <p:cNvPr id="36869" name="WordArt 2"/>
          <p:cNvSpPr>
            <a:spLocks noChangeArrowheads="1" noChangeShapeType="1" noTextEdit="1"/>
          </p:cNvSpPr>
          <p:nvPr/>
        </p:nvSpPr>
        <p:spPr bwMode="auto">
          <a:xfrm>
            <a:off x="2971800" y="533400"/>
            <a:ext cx="19812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IN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Lexicon</a:t>
            </a:r>
          </a:p>
        </p:txBody>
      </p:sp>
      <p:pic>
        <p:nvPicPr>
          <p:cNvPr id="36870" name="Picture 3" descr="bs00554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04800"/>
            <a:ext cx="1530350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Rectangle 4"/>
          <p:cNvSpPr>
            <a:spLocks noChangeArrowheads="1"/>
          </p:cNvSpPr>
          <p:nvPr/>
        </p:nvSpPr>
        <p:spPr bwMode="auto">
          <a:xfrm>
            <a:off x="685800" y="2133601"/>
            <a:ext cx="7772400" cy="220368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cs typeface="Times New Roman" pitchFamily="18" charset="0"/>
              </a:rPr>
              <a:t>Lexicon is a vocabulary data bank, that contains the language words and their linguistic </a:t>
            </a:r>
            <a:r>
              <a:rPr lang="en-US" sz="2800" dirty="0" smtClean="0">
                <a:cs typeface="Times New Roman" pitchFamily="18" charset="0"/>
              </a:rPr>
              <a:t>information</a:t>
            </a:r>
            <a:r>
              <a:rPr lang="en-US" sz="2800" dirty="0">
                <a:cs typeface="Times New Roman" pitchFamily="18" charset="0"/>
              </a:rPr>
              <a:t>. 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cs typeface="Times New Roman" pitchFamily="18" charset="0"/>
              </a:rPr>
              <a:t>There are many on-line lexicon</a:t>
            </a:r>
          </a:p>
          <a:p>
            <a:pPr algn="l" rtl="0">
              <a:lnSpc>
                <a:spcPct val="90000"/>
              </a:lnSpc>
              <a:spcBef>
                <a:spcPct val="20000"/>
              </a:spcBef>
            </a:pPr>
            <a:r>
              <a:rPr lang="en-US" sz="2800" dirty="0" err="1">
                <a:cs typeface="Times New Roman" pitchFamily="18" charset="0"/>
              </a:rPr>
              <a:t>WordNet</a:t>
            </a:r>
            <a:r>
              <a:rPr lang="en-US" sz="2800" dirty="0">
                <a:cs typeface="Times New Roman" pitchFamily="18" charset="0"/>
              </a:rPr>
              <a:t> is a lexical database that contains English vocabulary </a:t>
            </a:r>
            <a:r>
              <a:rPr lang="en-US" sz="2800" dirty="0" smtClean="0">
                <a:cs typeface="Times New Roman" pitchFamily="18" charset="0"/>
              </a:rPr>
              <a:t>words</a:t>
            </a:r>
            <a:endParaRPr lang="en-US" sz="2800" dirty="0">
              <a:solidFill>
                <a:srgbClr val="FFFF00"/>
              </a:solidFill>
              <a:cs typeface="Times New Roman" pitchFamily="18" charset="0"/>
            </a:endParaRPr>
          </a:p>
        </p:txBody>
      </p:sp>
      <p:pic>
        <p:nvPicPr>
          <p:cNvPr id="36875" name="Picture 8" descr="red_ru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676400"/>
            <a:ext cx="5943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514600" y="5105400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http://wordnet.princeton.edu/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Spoken Dialogue System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Prof Vipin Tyagi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133305-C099-463E-86FB-B74D4CCCC8E5}" type="slidenum">
              <a:rPr lang="ar-SA" smtClean="0">
                <a:cs typeface="Arial" charset="0"/>
              </a:rPr>
              <a:pPr/>
              <a:t>11</a:t>
            </a:fld>
            <a:endParaRPr lang="en-US" smtClean="0">
              <a:cs typeface="Arial" charset="0"/>
            </a:endParaRP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2024063" y="4357688"/>
            <a:ext cx="1747837" cy="1401762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2571750" y="4864100"/>
            <a:ext cx="7493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Speech </a:t>
            </a:r>
            <a:endParaRPr lang="en-US" sz="2400"/>
          </a:p>
        </p:txBody>
      </p:sp>
      <p:sp>
        <p:nvSpPr>
          <p:cNvPr id="39944" name="Rectangle 6"/>
          <p:cNvSpPr>
            <a:spLocks noChangeArrowheads="1"/>
          </p:cNvSpPr>
          <p:nvPr/>
        </p:nvSpPr>
        <p:spPr bwMode="auto">
          <a:xfrm>
            <a:off x="2481263" y="5083175"/>
            <a:ext cx="86995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Synthesis</a:t>
            </a:r>
            <a:endParaRPr lang="en-US" sz="2400"/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2032000" y="2346325"/>
            <a:ext cx="1749425" cy="1400175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Rectangle 8"/>
          <p:cNvSpPr>
            <a:spLocks noChangeArrowheads="1"/>
          </p:cNvSpPr>
          <p:nvPr/>
        </p:nvSpPr>
        <p:spPr bwMode="auto">
          <a:xfrm>
            <a:off x="2579688" y="2852738"/>
            <a:ext cx="749300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Speech </a:t>
            </a:r>
            <a:endParaRPr lang="en-US" sz="2400"/>
          </a:p>
        </p:txBody>
      </p:sp>
      <p:sp>
        <p:nvSpPr>
          <p:cNvPr id="39947" name="Rectangle 9"/>
          <p:cNvSpPr>
            <a:spLocks noChangeArrowheads="1"/>
          </p:cNvSpPr>
          <p:nvPr/>
        </p:nvSpPr>
        <p:spPr bwMode="auto">
          <a:xfrm>
            <a:off x="2398713" y="3071813"/>
            <a:ext cx="10429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Recognition</a:t>
            </a:r>
            <a:endParaRPr lang="en-US" sz="2400"/>
          </a:p>
        </p:txBody>
      </p:sp>
      <p:sp>
        <p:nvSpPr>
          <p:cNvPr id="39948" name="Rectangle 10"/>
          <p:cNvSpPr>
            <a:spLocks noChangeArrowheads="1"/>
          </p:cNvSpPr>
          <p:nvPr/>
        </p:nvSpPr>
        <p:spPr bwMode="auto">
          <a:xfrm>
            <a:off x="4351338" y="2324100"/>
            <a:ext cx="1746250" cy="1403350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Rectangle 11"/>
          <p:cNvSpPr>
            <a:spLocks noChangeArrowheads="1"/>
          </p:cNvSpPr>
          <p:nvPr/>
        </p:nvSpPr>
        <p:spPr bwMode="auto">
          <a:xfrm>
            <a:off x="4824413" y="2832100"/>
            <a:ext cx="890587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Semantic </a:t>
            </a:r>
            <a:endParaRPr lang="en-US" sz="2400"/>
          </a:p>
        </p:txBody>
      </p:sp>
      <p:sp>
        <p:nvSpPr>
          <p:cNvPr id="39950" name="Rectangle 12"/>
          <p:cNvSpPr>
            <a:spLocks noChangeArrowheads="1"/>
          </p:cNvSpPr>
          <p:nvPr/>
        </p:nvSpPr>
        <p:spPr bwMode="auto">
          <a:xfrm>
            <a:off x="4657725" y="3051175"/>
            <a:ext cx="11541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Interpretation</a:t>
            </a:r>
            <a:endParaRPr lang="en-US" sz="2400"/>
          </a:p>
        </p:txBody>
      </p:sp>
      <p:sp>
        <p:nvSpPr>
          <p:cNvPr id="39951" name="Rectangle 13"/>
          <p:cNvSpPr>
            <a:spLocks noChangeArrowheads="1"/>
          </p:cNvSpPr>
          <p:nvPr/>
        </p:nvSpPr>
        <p:spPr bwMode="auto">
          <a:xfrm>
            <a:off x="4370388" y="4319588"/>
            <a:ext cx="1746250" cy="1400175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Rectangle 14"/>
          <p:cNvSpPr>
            <a:spLocks noChangeArrowheads="1"/>
          </p:cNvSpPr>
          <p:nvPr/>
        </p:nvSpPr>
        <p:spPr bwMode="auto">
          <a:xfrm>
            <a:off x="4810125" y="4826000"/>
            <a:ext cx="950913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Response </a:t>
            </a:r>
            <a:endParaRPr lang="en-US" sz="2400"/>
          </a:p>
        </p:txBody>
      </p:sp>
      <p:sp>
        <p:nvSpPr>
          <p:cNvPr id="39953" name="Rectangle 15"/>
          <p:cNvSpPr>
            <a:spLocks noChangeArrowheads="1"/>
          </p:cNvSpPr>
          <p:nvPr/>
        </p:nvSpPr>
        <p:spPr bwMode="auto">
          <a:xfrm>
            <a:off x="4767263" y="5045075"/>
            <a:ext cx="982662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Generation</a:t>
            </a:r>
            <a:endParaRPr lang="en-US" sz="2400"/>
          </a:p>
        </p:txBody>
      </p:sp>
      <p:sp>
        <p:nvSpPr>
          <p:cNvPr id="39954" name="Rectangle 16"/>
          <p:cNvSpPr>
            <a:spLocks noChangeArrowheads="1"/>
          </p:cNvSpPr>
          <p:nvPr/>
        </p:nvSpPr>
        <p:spPr bwMode="auto">
          <a:xfrm>
            <a:off x="6640513" y="4319588"/>
            <a:ext cx="1746250" cy="1400175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5" name="Rectangle 17"/>
          <p:cNvSpPr>
            <a:spLocks noChangeArrowheads="1"/>
          </p:cNvSpPr>
          <p:nvPr/>
        </p:nvSpPr>
        <p:spPr bwMode="auto">
          <a:xfrm>
            <a:off x="7134225" y="4826000"/>
            <a:ext cx="85090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Dialogue </a:t>
            </a:r>
            <a:endParaRPr lang="en-US" sz="2400"/>
          </a:p>
        </p:txBody>
      </p:sp>
      <p:sp>
        <p:nvSpPr>
          <p:cNvPr id="39956" name="Rectangle 18"/>
          <p:cNvSpPr>
            <a:spLocks noChangeArrowheads="1"/>
          </p:cNvSpPr>
          <p:nvPr/>
        </p:nvSpPr>
        <p:spPr bwMode="auto">
          <a:xfrm>
            <a:off x="6953250" y="5045075"/>
            <a:ext cx="1144588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Management</a:t>
            </a:r>
            <a:endParaRPr lang="en-US" sz="2400"/>
          </a:p>
        </p:txBody>
      </p:sp>
      <p:sp>
        <p:nvSpPr>
          <p:cNvPr id="39957" name="Rectangle 19"/>
          <p:cNvSpPr>
            <a:spLocks noChangeArrowheads="1"/>
          </p:cNvSpPr>
          <p:nvPr/>
        </p:nvSpPr>
        <p:spPr bwMode="auto">
          <a:xfrm>
            <a:off x="6640513" y="2274888"/>
            <a:ext cx="1746250" cy="1403350"/>
          </a:xfrm>
          <a:prstGeom prst="rect">
            <a:avLst/>
          </a:prstGeom>
          <a:solidFill>
            <a:srgbClr val="38B0FF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58" name="Rectangle 20"/>
          <p:cNvSpPr>
            <a:spLocks noChangeArrowheads="1"/>
          </p:cNvSpPr>
          <p:nvPr/>
        </p:nvSpPr>
        <p:spPr bwMode="auto">
          <a:xfrm>
            <a:off x="7085013" y="2782888"/>
            <a:ext cx="9413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Discourse </a:t>
            </a:r>
            <a:endParaRPr lang="en-US" sz="2400"/>
          </a:p>
        </p:txBody>
      </p:sp>
      <p:sp>
        <p:nvSpPr>
          <p:cNvPr id="39959" name="Rectangle 21"/>
          <p:cNvSpPr>
            <a:spLocks noChangeArrowheads="1"/>
          </p:cNvSpPr>
          <p:nvPr/>
        </p:nvSpPr>
        <p:spPr bwMode="auto">
          <a:xfrm>
            <a:off x="6946900" y="3001963"/>
            <a:ext cx="1154113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500">
                <a:solidFill>
                  <a:srgbClr val="000000"/>
                </a:solidFill>
                <a:latin typeface="Arial" charset="0"/>
              </a:rPr>
              <a:t>Interpretation</a:t>
            </a:r>
            <a:endParaRPr lang="en-US" sz="2400"/>
          </a:p>
        </p:txBody>
      </p:sp>
      <p:sp>
        <p:nvSpPr>
          <p:cNvPr id="39960" name="Freeform 22"/>
          <p:cNvSpPr>
            <a:spLocks/>
          </p:cNvSpPr>
          <p:nvPr/>
        </p:nvSpPr>
        <p:spPr bwMode="auto">
          <a:xfrm>
            <a:off x="3556000" y="2479675"/>
            <a:ext cx="785813" cy="1114425"/>
          </a:xfrm>
          <a:custGeom>
            <a:avLst/>
            <a:gdLst>
              <a:gd name="T0" fmla="*/ 498140 w 1486"/>
              <a:gd name="T1" fmla="*/ 1114425 h 2107"/>
              <a:gd name="T2" fmla="*/ 498140 w 1486"/>
              <a:gd name="T3" fmla="*/ 896512 h 2107"/>
              <a:gd name="T4" fmla="*/ 529 w 1486"/>
              <a:gd name="T5" fmla="*/ 894396 h 2107"/>
              <a:gd name="T6" fmla="*/ 0 w 1486"/>
              <a:gd name="T7" fmla="*/ 249648 h 2107"/>
              <a:gd name="T8" fmla="*/ 496025 w 1486"/>
              <a:gd name="T9" fmla="*/ 250177 h 2107"/>
              <a:gd name="T10" fmla="*/ 494967 w 1486"/>
              <a:gd name="T11" fmla="*/ 0 h 2107"/>
              <a:gd name="T12" fmla="*/ 785813 w 1486"/>
              <a:gd name="T13" fmla="*/ 559593 h 2107"/>
              <a:gd name="T14" fmla="*/ 498140 w 1486"/>
              <a:gd name="T15" fmla="*/ 1114425 h 21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6"/>
              <a:gd name="T25" fmla="*/ 0 h 2107"/>
              <a:gd name="T26" fmla="*/ 1486 w 1486"/>
              <a:gd name="T27" fmla="*/ 2107 h 210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6" h="2107">
                <a:moveTo>
                  <a:pt x="942" y="2107"/>
                </a:moveTo>
                <a:lnTo>
                  <a:pt x="942" y="1695"/>
                </a:lnTo>
                <a:lnTo>
                  <a:pt x="1" y="1691"/>
                </a:lnTo>
                <a:lnTo>
                  <a:pt x="0" y="472"/>
                </a:lnTo>
                <a:lnTo>
                  <a:pt x="938" y="473"/>
                </a:lnTo>
                <a:lnTo>
                  <a:pt x="936" y="0"/>
                </a:lnTo>
                <a:lnTo>
                  <a:pt x="1486" y="1058"/>
                </a:lnTo>
                <a:lnTo>
                  <a:pt x="942" y="2107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1" name="Freeform 23"/>
          <p:cNvSpPr>
            <a:spLocks/>
          </p:cNvSpPr>
          <p:nvPr/>
        </p:nvSpPr>
        <p:spPr bwMode="auto">
          <a:xfrm>
            <a:off x="5835650" y="2468563"/>
            <a:ext cx="785813" cy="1116012"/>
          </a:xfrm>
          <a:custGeom>
            <a:avLst/>
            <a:gdLst>
              <a:gd name="T0" fmla="*/ 498140 w 1486"/>
              <a:gd name="T1" fmla="*/ 1116012 h 2111"/>
              <a:gd name="T2" fmla="*/ 498140 w 1486"/>
              <a:gd name="T3" fmla="*/ 897673 h 2111"/>
              <a:gd name="T4" fmla="*/ 529 w 1486"/>
              <a:gd name="T5" fmla="*/ 895559 h 2111"/>
              <a:gd name="T6" fmla="*/ 0 w 1486"/>
              <a:gd name="T7" fmla="*/ 250059 h 2111"/>
              <a:gd name="T8" fmla="*/ 496025 w 1486"/>
              <a:gd name="T9" fmla="*/ 251116 h 2111"/>
              <a:gd name="T10" fmla="*/ 494967 w 1486"/>
              <a:gd name="T11" fmla="*/ 0 h 2111"/>
              <a:gd name="T12" fmla="*/ 785813 w 1486"/>
              <a:gd name="T13" fmla="*/ 560385 h 2111"/>
              <a:gd name="T14" fmla="*/ 498140 w 1486"/>
              <a:gd name="T15" fmla="*/ 1116012 h 21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6"/>
              <a:gd name="T25" fmla="*/ 0 h 2111"/>
              <a:gd name="T26" fmla="*/ 1486 w 1486"/>
              <a:gd name="T27" fmla="*/ 2111 h 21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6" h="2111">
                <a:moveTo>
                  <a:pt x="942" y="2111"/>
                </a:moveTo>
                <a:lnTo>
                  <a:pt x="942" y="1698"/>
                </a:lnTo>
                <a:lnTo>
                  <a:pt x="1" y="1694"/>
                </a:lnTo>
                <a:lnTo>
                  <a:pt x="0" y="473"/>
                </a:lnTo>
                <a:lnTo>
                  <a:pt x="938" y="475"/>
                </a:lnTo>
                <a:lnTo>
                  <a:pt x="936" y="0"/>
                </a:lnTo>
                <a:lnTo>
                  <a:pt x="1486" y="1060"/>
                </a:lnTo>
                <a:lnTo>
                  <a:pt x="942" y="2111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2" name="Freeform 24"/>
          <p:cNvSpPr>
            <a:spLocks/>
          </p:cNvSpPr>
          <p:nvPr/>
        </p:nvSpPr>
        <p:spPr bwMode="auto">
          <a:xfrm>
            <a:off x="7180263" y="3481388"/>
            <a:ext cx="493712" cy="787400"/>
          </a:xfrm>
          <a:custGeom>
            <a:avLst/>
            <a:gdLst>
              <a:gd name="T0" fmla="*/ 0 w 933"/>
              <a:gd name="T1" fmla="*/ 496496 h 1486"/>
              <a:gd name="T2" fmla="*/ 96308 w 933"/>
              <a:gd name="T3" fmla="*/ 497556 h 1486"/>
              <a:gd name="T4" fmla="*/ 106362 w 933"/>
              <a:gd name="T5" fmla="*/ 0 h 1486"/>
              <a:gd name="T6" fmla="*/ 391583 w 933"/>
              <a:gd name="T7" fmla="*/ 3709 h 1486"/>
              <a:gd name="T8" fmla="*/ 383116 w 933"/>
              <a:gd name="T9" fmla="*/ 500206 h 1486"/>
              <a:gd name="T10" fmla="*/ 493712 w 933"/>
              <a:gd name="T11" fmla="*/ 501795 h 1486"/>
              <a:gd name="T12" fmla="*/ 241300 w 933"/>
              <a:gd name="T13" fmla="*/ 787400 h 1486"/>
              <a:gd name="T14" fmla="*/ 0 w 933"/>
              <a:gd name="T15" fmla="*/ 496496 h 14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33"/>
              <a:gd name="T25" fmla="*/ 0 h 1486"/>
              <a:gd name="T26" fmla="*/ 933 w 933"/>
              <a:gd name="T27" fmla="*/ 1486 h 148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33" h="1486">
                <a:moveTo>
                  <a:pt x="0" y="937"/>
                </a:moveTo>
                <a:lnTo>
                  <a:pt x="182" y="939"/>
                </a:lnTo>
                <a:lnTo>
                  <a:pt x="201" y="0"/>
                </a:lnTo>
                <a:lnTo>
                  <a:pt x="740" y="7"/>
                </a:lnTo>
                <a:lnTo>
                  <a:pt x="724" y="944"/>
                </a:lnTo>
                <a:lnTo>
                  <a:pt x="933" y="947"/>
                </a:lnTo>
                <a:lnTo>
                  <a:pt x="456" y="1486"/>
                </a:lnTo>
                <a:lnTo>
                  <a:pt x="0" y="937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Freeform 25"/>
          <p:cNvSpPr>
            <a:spLocks/>
          </p:cNvSpPr>
          <p:nvPr/>
        </p:nvSpPr>
        <p:spPr bwMode="auto">
          <a:xfrm>
            <a:off x="6124575" y="4452938"/>
            <a:ext cx="787400" cy="1114425"/>
          </a:xfrm>
          <a:custGeom>
            <a:avLst/>
            <a:gdLst>
              <a:gd name="T0" fmla="*/ 287338 w 1488"/>
              <a:gd name="T1" fmla="*/ 1114425 h 2107"/>
              <a:gd name="T2" fmla="*/ 287338 w 1488"/>
              <a:gd name="T3" fmla="*/ 896512 h 2107"/>
              <a:gd name="T4" fmla="*/ 786342 w 1488"/>
              <a:gd name="T5" fmla="*/ 894396 h 2107"/>
              <a:gd name="T6" fmla="*/ 787400 w 1488"/>
              <a:gd name="T7" fmla="*/ 249648 h 2107"/>
              <a:gd name="T8" fmla="*/ 289983 w 1488"/>
              <a:gd name="T9" fmla="*/ 250177 h 2107"/>
              <a:gd name="T10" fmla="*/ 290513 w 1488"/>
              <a:gd name="T11" fmla="*/ 0 h 2107"/>
              <a:gd name="T12" fmla="*/ 0 w 1488"/>
              <a:gd name="T13" fmla="*/ 560122 h 2107"/>
              <a:gd name="T14" fmla="*/ 287338 w 1488"/>
              <a:gd name="T15" fmla="*/ 1114425 h 21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2107"/>
              <a:gd name="T26" fmla="*/ 1488 w 1488"/>
              <a:gd name="T27" fmla="*/ 2107 h 210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2107">
                <a:moveTo>
                  <a:pt x="543" y="2107"/>
                </a:moveTo>
                <a:lnTo>
                  <a:pt x="543" y="1695"/>
                </a:lnTo>
                <a:lnTo>
                  <a:pt x="1486" y="1691"/>
                </a:lnTo>
                <a:lnTo>
                  <a:pt x="1488" y="472"/>
                </a:lnTo>
                <a:lnTo>
                  <a:pt x="548" y="473"/>
                </a:lnTo>
                <a:lnTo>
                  <a:pt x="549" y="0"/>
                </a:lnTo>
                <a:lnTo>
                  <a:pt x="0" y="1059"/>
                </a:lnTo>
                <a:lnTo>
                  <a:pt x="543" y="2107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4" name="Freeform 26"/>
          <p:cNvSpPr>
            <a:spLocks/>
          </p:cNvSpPr>
          <p:nvPr/>
        </p:nvSpPr>
        <p:spPr bwMode="auto">
          <a:xfrm>
            <a:off x="3786188" y="4413250"/>
            <a:ext cx="787400" cy="1116013"/>
          </a:xfrm>
          <a:custGeom>
            <a:avLst/>
            <a:gdLst>
              <a:gd name="T0" fmla="*/ 287867 w 1488"/>
              <a:gd name="T1" fmla="*/ 1116013 h 2111"/>
              <a:gd name="T2" fmla="*/ 287867 w 1488"/>
              <a:gd name="T3" fmla="*/ 897674 h 2111"/>
              <a:gd name="T4" fmla="*/ 786342 w 1488"/>
              <a:gd name="T5" fmla="*/ 895031 h 2111"/>
              <a:gd name="T6" fmla="*/ 787400 w 1488"/>
              <a:gd name="T7" fmla="*/ 250059 h 2111"/>
              <a:gd name="T8" fmla="*/ 289983 w 1488"/>
              <a:gd name="T9" fmla="*/ 250587 h 2111"/>
              <a:gd name="T10" fmla="*/ 291042 w 1488"/>
              <a:gd name="T11" fmla="*/ 0 h 2111"/>
              <a:gd name="T12" fmla="*/ 0 w 1488"/>
              <a:gd name="T13" fmla="*/ 560385 h 2111"/>
              <a:gd name="T14" fmla="*/ 287867 w 1488"/>
              <a:gd name="T15" fmla="*/ 1116013 h 21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2111"/>
              <a:gd name="T26" fmla="*/ 1488 w 1488"/>
              <a:gd name="T27" fmla="*/ 2111 h 211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2111">
                <a:moveTo>
                  <a:pt x="544" y="2111"/>
                </a:moveTo>
                <a:lnTo>
                  <a:pt x="544" y="1698"/>
                </a:lnTo>
                <a:lnTo>
                  <a:pt x="1486" y="1693"/>
                </a:lnTo>
                <a:lnTo>
                  <a:pt x="1488" y="473"/>
                </a:lnTo>
                <a:lnTo>
                  <a:pt x="548" y="474"/>
                </a:lnTo>
                <a:lnTo>
                  <a:pt x="550" y="0"/>
                </a:lnTo>
                <a:lnTo>
                  <a:pt x="0" y="1060"/>
                </a:lnTo>
                <a:lnTo>
                  <a:pt x="544" y="2111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5" name="Freeform 27"/>
          <p:cNvSpPr>
            <a:spLocks/>
          </p:cNvSpPr>
          <p:nvPr/>
        </p:nvSpPr>
        <p:spPr bwMode="auto">
          <a:xfrm>
            <a:off x="1381125" y="4481513"/>
            <a:ext cx="787400" cy="1114425"/>
          </a:xfrm>
          <a:custGeom>
            <a:avLst/>
            <a:gdLst>
              <a:gd name="T0" fmla="*/ 287867 w 1488"/>
              <a:gd name="T1" fmla="*/ 1114425 h 2107"/>
              <a:gd name="T2" fmla="*/ 287867 w 1488"/>
              <a:gd name="T3" fmla="*/ 897041 h 2107"/>
              <a:gd name="T4" fmla="*/ 786342 w 1488"/>
              <a:gd name="T5" fmla="*/ 894396 h 2107"/>
              <a:gd name="T6" fmla="*/ 787400 w 1488"/>
              <a:gd name="T7" fmla="*/ 249648 h 2107"/>
              <a:gd name="T8" fmla="*/ 289983 w 1488"/>
              <a:gd name="T9" fmla="*/ 250706 h 2107"/>
              <a:gd name="T10" fmla="*/ 291042 w 1488"/>
              <a:gd name="T11" fmla="*/ 0 h 2107"/>
              <a:gd name="T12" fmla="*/ 0 w 1488"/>
              <a:gd name="T13" fmla="*/ 560122 h 2107"/>
              <a:gd name="T14" fmla="*/ 287867 w 1488"/>
              <a:gd name="T15" fmla="*/ 1114425 h 21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8"/>
              <a:gd name="T25" fmla="*/ 0 h 2107"/>
              <a:gd name="T26" fmla="*/ 1488 w 1488"/>
              <a:gd name="T27" fmla="*/ 2107 h 210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8" h="2107">
                <a:moveTo>
                  <a:pt x="544" y="2107"/>
                </a:moveTo>
                <a:lnTo>
                  <a:pt x="544" y="1696"/>
                </a:lnTo>
                <a:lnTo>
                  <a:pt x="1486" y="1691"/>
                </a:lnTo>
                <a:lnTo>
                  <a:pt x="1488" y="472"/>
                </a:lnTo>
                <a:lnTo>
                  <a:pt x="548" y="474"/>
                </a:lnTo>
                <a:lnTo>
                  <a:pt x="550" y="0"/>
                </a:lnTo>
                <a:lnTo>
                  <a:pt x="0" y="1059"/>
                </a:lnTo>
                <a:lnTo>
                  <a:pt x="544" y="2107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6" name="Freeform 28"/>
          <p:cNvSpPr>
            <a:spLocks/>
          </p:cNvSpPr>
          <p:nvPr/>
        </p:nvSpPr>
        <p:spPr bwMode="auto">
          <a:xfrm>
            <a:off x="1316038" y="2498725"/>
            <a:ext cx="785812" cy="1114425"/>
          </a:xfrm>
          <a:custGeom>
            <a:avLst/>
            <a:gdLst>
              <a:gd name="T0" fmla="*/ 498668 w 1486"/>
              <a:gd name="T1" fmla="*/ 1114425 h 2107"/>
              <a:gd name="T2" fmla="*/ 498668 w 1486"/>
              <a:gd name="T3" fmla="*/ 897041 h 2107"/>
              <a:gd name="T4" fmla="*/ 529 w 1486"/>
              <a:gd name="T5" fmla="*/ 894396 h 2107"/>
              <a:gd name="T6" fmla="*/ 0 w 1486"/>
              <a:gd name="T7" fmla="*/ 249648 h 2107"/>
              <a:gd name="T8" fmla="*/ 496024 w 1486"/>
              <a:gd name="T9" fmla="*/ 250706 h 2107"/>
              <a:gd name="T10" fmla="*/ 495495 w 1486"/>
              <a:gd name="T11" fmla="*/ 0 h 2107"/>
              <a:gd name="T12" fmla="*/ 785812 w 1486"/>
              <a:gd name="T13" fmla="*/ 560122 h 2107"/>
              <a:gd name="T14" fmla="*/ 498668 w 1486"/>
              <a:gd name="T15" fmla="*/ 1114425 h 210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86"/>
              <a:gd name="T25" fmla="*/ 0 h 2107"/>
              <a:gd name="T26" fmla="*/ 1486 w 1486"/>
              <a:gd name="T27" fmla="*/ 2107 h 210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86" h="2107">
                <a:moveTo>
                  <a:pt x="943" y="2107"/>
                </a:moveTo>
                <a:lnTo>
                  <a:pt x="943" y="1696"/>
                </a:lnTo>
                <a:lnTo>
                  <a:pt x="1" y="1691"/>
                </a:lnTo>
                <a:lnTo>
                  <a:pt x="0" y="472"/>
                </a:lnTo>
                <a:lnTo>
                  <a:pt x="938" y="474"/>
                </a:lnTo>
                <a:lnTo>
                  <a:pt x="937" y="0"/>
                </a:lnTo>
                <a:lnTo>
                  <a:pt x="1486" y="1059"/>
                </a:lnTo>
                <a:lnTo>
                  <a:pt x="943" y="2107"/>
                </a:lnTo>
                <a:close/>
              </a:path>
            </a:pathLst>
          </a:custGeom>
          <a:solidFill>
            <a:srgbClr val="1079FF"/>
          </a:solidFill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967" name="Rectangle 29"/>
          <p:cNvSpPr>
            <a:spLocks noChangeArrowheads="1"/>
          </p:cNvSpPr>
          <p:nvPr/>
        </p:nvSpPr>
        <p:spPr bwMode="auto">
          <a:xfrm>
            <a:off x="609600" y="2667000"/>
            <a:ext cx="492125" cy="2805113"/>
          </a:xfrm>
          <a:prstGeom prst="rect">
            <a:avLst/>
          </a:prstGeom>
          <a:solidFill>
            <a:srgbClr val="333399"/>
          </a:solidFill>
          <a:ln w="80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l" rtl="0"/>
            <a:endParaRPr lang="en-US" sz="2400"/>
          </a:p>
          <a:p>
            <a:pPr algn="l" rtl="0"/>
            <a:r>
              <a:rPr lang="en-US" sz="2400"/>
              <a:t>Us e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Parts of the Spoken Dialogue System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Prof Vipin Tyagi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8F5778-EC5A-4F73-96B3-3950A8EB8572}" type="slidenum">
              <a:rPr lang="ar-SA" smtClean="0">
                <a:cs typeface="Arial" charset="0"/>
              </a:rPr>
              <a:pPr/>
              <a:t>12</a:t>
            </a:fld>
            <a:endParaRPr lang="en-US" smtClean="0">
              <a:cs typeface="Arial" charset="0"/>
            </a:endParaRPr>
          </a:p>
        </p:txBody>
      </p:sp>
      <p:sp>
        <p:nvSpPr>
          <p:cNvPr id="4096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752600"/>
            <a:ext cx="8001000" cy="41148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500" dirty="0" smtClean="0">
                <a:solidFill>
                  <a:srgbClr val="4245B0"/>
                </a:solidFill>
              </a:rPr>
              <a:t>Signal Processing: </a:t>
            </a:r>
            <a:r>
              <a:rPr lang="en-US" sz="2500" dirty="0" smtClean="0"/>
              <a:t>Convert the audio wave into a sequence of feature vectors.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500" dirty="0" smtClean="0">
                <a:solidFill>
                  <a:srgbClr val="4245B0"/>
                </a:solidFill>
              </a:rPr>
              <a:t>Speech Recognition: </a:t>
            </a:r>
            <a:r>
              <a:rPr lang="en-US" sz="2500" dirty="0" smtClean="0"/>
              <a:t>Decode the sequence of feature vectors into a sequence of words.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500" dirty="0" smtClean="0">
                <a:solidFill>
                  <a:srgbClr val="4245B0"/>
                </a:solidFill>
              </a:rPr>
              <a:t>Semantic Interpretation: </a:t>
            </a:r>
            <a:r>
              <a:rPr lang="en-US" sz="2500" dirty="0" smtClean="0"/>
              <a:t>Determine the meaning of the words.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500" dirty="0" smtClean="0">
                <a:solidFill>
                  <a:srgbClr val="4245B0"/>
                </a:solidFill>
              </a:rPr>
              <a:t>Discourse Interpretation: </a:t>
            </a:r>
            <a:r>
              <a:rPr lang="en-US" sz="2500" dirty="0" smtClean="0"/>
              <a:t>Understand what the user intends by interpreting utterances in context.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500" dirty="0" smtClean="0">
                <a:solidFill>
                  <a:srgbClr val="4245B0"/>
                </a:solidFill>
              </a:rPr>
              <a:t>Dialogue Management: </a:t>
            </a:r>
            <a:r>
              <a:rPr lang="en-US" sz="2500" dirty="0" smtClean="0"/>
              <a:t>Determine system goals in response to user utterances based on user intention.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500" dirty="0" smtClean="0">
                <a:solidFill>
                  <a:srgbClr val="4245B0"/>
                </a:solidFill>
              </a:rPr>
              <a:t>Speech Synthesis: </a:t>
            </a:r>
            <a:r>
              <a:rPr lang="en-US" sz="2500" dirty="0" smtClean="0"/>
              <a:t>Generate synthetic speech as a response.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Levels in a Dialogue System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Prof Vipin Tyagi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DA0D0E-765B-4EDE-93BF-A15C81CB0EAA}" type="slidenum">
              <a:rPr lang="ar-SA" smtClean="0">
                <a:cs typeface="Arial" charset="0"/>
              </a:rPr>
              <a:pPr/>
              <a:t>13</a:t>
            </a:fld>
            <a:endParaRPr lang="en-US" smtClean="0">
              <a:cs typeface="Arial" charset="0"/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752600"/>
            <a:ext cx="77724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Touch-tone replacement: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900" dirty="0" smtClean="0"/>
              <a:t>	</a:t>
            </a:r>
            <a:r>
              <a:rPr lang="en-US" sz="1900" dirty="0" smtClean="0">
                <a:solidFill>
                  <a:srgbClr val="FF3300"/>
                </a:solidFill>
              </a:rPr>
              <a:t>System Prompt:</a:t>
            </a:r>
            <a:r>
              <a:rPr lang="en-US" sz="1900" dirty="0" smtClean="0"/>
              <a:t> "For checking information, press one."                                                                                  </a:t>
            </a:r>
            <a:r>
              <a:rPr lang="en-US" sz="1900" dirty="0" smtClean="0">
                <a:solidFill>
                  <a:srgbClr val="FF3300"/>
                </a:solidFill>
              </a:rPr>
              <a:t>Caller Response: </a:t>
            </a:r>
            <a:r>
              <a:rPr lang="en-US" sz="1900" dirty="0" smtClean="0"/>
              <a:t>"One."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Directed dialogue:                             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900" dirty="0" smtClean="0"/>
              <a:t>	</a:t>
            </a:r>
            <a:r>
              <a:rPr lang="en-US" sz="1900" dirty="0" smtClean="0">
                <a:solidFill>
                  <a:srgbClr val="FF3300"/>
                </a:solidFill>
              </a:rPr>
              <a:t>System Prompt:</a:t>
            </a:r>
            <a:r>
              <a:rPr lang="en-US" sz="1900" dirty="0" smtClean="0"/>
              <a:t> "Would you like checking account information or rate information?"                                                                                   </a:t>
            </a:r>
            <a:r>
              <a:rPr lang="en-US" sz="1900" dirty="0" smtClean="0">
                <a:solidFill>
                  <a:srgbClr val="FF3300"/>
                </a:solidFill>
              </a:rPr>
              <a:t>Caller Response: </a:t>
            </a:r>
            <a:r>
              <a:rPr lang="en-US" sz="1900" dirty="0" smtClean="0"/>
              <a:t>"Checking", or "checking account," or "rates."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Natural language: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900" dirty="0" smtClean="0"/>
              <a:t>	</a:t>
            </a:r>
            <a:r>
              <a:rPr lang="en-US" sz="1900" dirty="0" smtClean="0">
                <a:solidFill>
                  <a:srgbClr val="FF3300"/>
                </a:solidFill>
              </a:rPr>
              <a:t>System Prompt:</a:t>
            </a:r>
            <a:r>
              <a:rPr lang="en-US" sz="1900" dirty="0" smtClean="0"/>
              <a:t> "What transaction would you like to perform?"                                                                         </a:t>
            </a:r>
            <a:r>
              <a:rPr lang="en-US" sz="1900" dirty="0" smtClean="0">
                <a:solidFill>
                  <a:srgbClr val="FF3300"/>
                </a:solidFill>
              </a:rPr>
              <a:t>Caller Response: </a:t>
            </a:r>
            <a:r>
              <a:rPr lang="en-US" sz="1900" dirty="0" smtClean="0"/>
              <a:t>"Transfer Rs. 500 from current to savings.</a:t>
            </a:r>
            <a:r>
              <a:rPr lang="en-US" sz="1900" dirty="0" smtClean="0">
                <a:latin typeface="Arial" charset="0"/>
              </a:rPr>
              <a:t>“</a:t>
            </a: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86200"/>
            <a:ext cx="8534400" cy="758952"/>
          </a:xfrm>
        </p:spPr>
        <p:txBody>
          <a:bodyPr/>
          <a:lstStyle/>
          <a:p>
            <a:pPr eaLnBrk="1" hangingPunct="1"/>
            <a:r>
              <a:rPr lang="en-US" dirty="0" smtClean="0"/>
              <a:t>Thank you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Prof Vipin Tyagi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90331B-3133-4AB5-8329-D116D810D3EA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Steps in NLP</a:t>
            </a:r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Prof Vipin Tyagi</a:t>
            </a: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0FB734-9312-4962-B082-718D6B8AE87D}" type="slidenum">
              <a:rPr lang="ar-SA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  <p:pic>
        <p:nvPicPr>
          <p:cNvPr id="4" name="Picture 7" descr="C:\Users\vipin.tyagi\Desktop\phases-of-nl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524000"/>
            <a:ext cx="3925824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93038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The steps in NLP (Cont.)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Prof Vipin Tyagi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1F7DFE-FCD1-4A8E-AAE7-B09D03052888}" type="slidenum">
              <a:rPr lang="ar-SA" smtClean="0">
                <a:cs typeface="Arial" charset="0"/>
              </a:rPr>
              <a:pPr/>
              <a:t>3</a:t>
            </a:fld>
            <a:endParaRPr lang="en-US" smtClean="0">
              <a:cs typeface="Arial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28800"/>
            <a:ext cx="8077200" cy="4419600"/>
          </a:xfrm>
        </p:spPr>
        <p:txBody>
          <a:bodyPr/>
          <a:lstStyle/>
          <a:p>
            <a:pPr algn="just" eaLnBrk="1" hangingPunct="1"/>
            <a:r>
              <a:rPr lang="en-US" u="sng" dirty="0" smtClean="0"/>
              <a:t>Morphological Analysis</a:t>
            </a:r>
            <a:r>
              <a:rPr lang="en-US" dirty="0" smtClean="0"/>
              <a:t>: </a:t>
            </a:r>
            <a:r>
              <a:rPr lang="en-US" dirty="0" smtClean="0"/>
              <a:t>Concerns the way words are built </a:t>
            </a:r>
            <a:r>
              <a:rPr lang="en-US" dirty="0" smtClean="0"/>
              <a:t>up, smaller </a:t>
            </a:r>
            <a:r>
              <a:rPr lang="en-US" dirty="0" smtClean="0"/>
              <a:t>meaning bearing units. </a:t>
            </a:r>
          </a:p>
          <a:p>
            <a:pPr algn="just" eaLnBrk="1" hangingPunct="1"/>
            <a:r>
              <a:rPr lang="en-US" u="sng" dirty="0" smtClean="0"/>
              <a:t>Syntax</a:t>
            </a:r>
            <a:r>
              <a:rPr lang="en-US" dirty="0" smtClean="0"/>
              <a:t>: concerns how words are  put together to form correct sentences and what structural role each word has.</a:t>
            </a:r>
          </a:p>
          <a:p>
            <a:pPr algn="just" eaLnBrk="1" hangingPunct="1"/>
            <a:r>
              <a:rPr lang="en-US" u="sng" dirty="0" smtClean="0"/>
              <a:t>Semantics</a:t>
            </a:r>
            <a:r>
              <a:rPr lang="en-US" dirty="0" smtClean="0"/>
              <a:t>: concerns what words mean and how these meanings combine in sentences to form sentence meanings.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steps in NLP (Cont.)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Prof Vipin Tyagi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8C64C2-6E26-4E64-8B3B-A25383A703EB}" type="slidenum">
              <a:rPr lang="ar-SA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  <p:sp>
        <p:nvSpPr>
          <p:cNvPr id="2253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u="sng" dirty="0" smtClean="0"/>
              <a:t>Discourse Integration</a:t>
            </a:r>
            <a:r>
              <a:rPr lang="en-US" dirty="0" smtClean="0"/>
              <a:t>: concerns how the immediately preceding sentences affect the interpretation of the next sentence.</a:t>
            </a:r>
          </a:p>
          <a:p>
            <a:pPr algn="just" eaLnBrk="1" hangingPunct="1"/>
            <a:r>
              <a:rPr lang="en-US" u="sng" dirty="0" smtClean="0"/>
              <a:t>Pragmatics</a:t>
            </a:r>
            <a:r>
              <a:rPr lang="en-US" dirty="0" smtClean="0"/>
              <a:t>: concerns how sentences are used in different situations and how use affects the interpretation of the sentence.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Prof Vipin Tyagi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E19563-13C8-495D-BB6B-BD7EA9B0C1AF}" type="slidenum">
              <a:rPr lang="ar-SA" smtClean="0">
                <a:cs typeface="Arial" charset="0"/>
              </a:rPr>
              <a:pPr/>
              <a:t>5</a:t>
            </a:fld>
            <a:endParaRPr lang="en-US" smtClean="0">
              <a:cs typeface="Arial" charset="0"/>
            </a:endParaRPr>
          </a:p>
        </p:txBody>
      </p:sp>
      <p:sp>
        <p:nvSpPr>
          <p:cNvPr id="46082" name="AutoShape 2"/>
          <p:cNvSpPr>
            <a:spLocks noChangeArrowheads="1"/>
          </p:cNvSpPr>
          <p:nvPr/>
        </p:nvSpPr>
        <p:spPr bwMode="auto">
          <a:xfrm>
            <a:off x="304800" y="1592094"/>
            <a:ext cx="5029200" cy="594062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 anchor="ctr">
            <a:spAutoFit/>
          </a:bodyPr>
          <a:lstStyle/>
          <a:p>
            <a:pPr algn="ctr" rtl="0">
              <a:defRPr/>
            </a:pPr>
            <a:r>
              <a:rPr lang="en-US" sz="2800" dirty="0">
                <a:solidFill>
                  <a:srgbClr val="006600"/>
                </a:solidFill>
                <a:latin typeface="Tahoma" pitchFamily="34" charset="0"/>
                <a:cs typeface="Times New Roman" pitchFamily="18" charset="0"/>
              </a:rPr>
              <a:t>I want to print </a:t>
            </a:r>
            <a:r>
              <a:rPr lang="en-US" sz="2800" dirty="0" smtClean="0">
                <a:solidFill>
                  <a:srgbClr val="006600"/>
                </a:solidFill>
                <a:latin typeface="Tahoma" pitchFamily="34" charset="0"/>
                <a:cs typeface="Times New Roman" pitchFamily="18" charset="0"/>
              </a:rPr>
              <a:t>Bill</a:t>
            </a:r>
            <a:r>
              <a:rPr lang="en-US" sz="2800" dirty="0" smtClean="0">
                <a:solidFill>
                  <a:srgbClr val="006600"/>
                </a:solidFill>
                <a:latin typeface="Times New Roman"/>
                <a:cs typeface="Times New Roman" pitchFamily="18" charset="0"/>
              </a:rPr>
              <a:t>’</a:t>
            </a:r>
            <a:r>
              <a:rPr lang="en-US" sz="2800" dirty="0" smtClean="0">
                <a:solidFill>
                  <a:srgbClr val="006600"/>
                </a:solidFill>
                <a:latin typeface="Tahoma" pitchFamily="34" charset="0"/>
                <a:cs typeface="Times New Roman" pitchFamily="18" charset="0"/>
              </a:rPr>
              <a:t>s </a:t>
            </a:r>
            <a:r>
              <a:rPr lang="en-US" sz="2800" dirty="0">
                <a:solidFill>
                  <a:srgbClr val="006600"/>
                </a:solidFill>
                <a:latin typeface="Tahoma" pitchFamily="34" charset="0"/>
                <a:cs typeface="Times New Roman" pitchFamily="18" charset="0"/>
              </a:rPr>
              <a:t>.init file</a:t>
            </a: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5715000" y="1066800"/>
            <a:ext cx="3048000" cy="4524315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32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I</a:t>
            </a:r>
            <a:r>
              <a:rPr lang="en-US" sz="3200" dirty="0">
                <a:latin typeface="Tahoma" pitchFamily="34" charset="0"/>
                <a:cs typeface="Times New Roman" pitchFamily="18" charset="0"/>
              </a:rPr>
              <a:t> (pronoun) </a:t>
            </a:r>
            <a:r>
              <a:rPr lang="en-US" sz="32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want</a:t>
            </a:r>
            <a:r>
              <a:rPr lang="en-US" sz="3200" dirty="0">
                <a:latin typeface="Tahoma" pitchFamily="34" charset="0"/>
                <a:cs typeface="Times New Roman" pitchFamily="18" charset="0"/>
              </a:rPr>
              <a:t> (verb)  </a:t>
            </a:r>
          </a:p>
          <a:p>
            <a:pPr algn="l" rtl="0"/>
            <a:r>
              <a:rPr lang="en-US" sz="32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to</a:t>
            </a:r>
            <a:r>
              <a:rPr lang="en-US" sz="3200" dirty="0">
                <a:latin typeface="Tahoma" pitchFamily="34" charset="0"/>
                <a:cs typeface="Times New Roman" pitchFamily="18" charset="0"/>
              </a:rPr>
              <a:t> (prep) </a:t>
            </a:r>
          </a:p>
          <a:p>
            <a:pPr algn="l" rtl="0"/>
            <a:r>
              <a:rPr lang="en-US" sz="3200" dirty="0" smtClean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print</a:t>
            </a:r>
            <a:r>
              <a:rPr lang="en-US" sz="320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dirty="0">
                <a:latin typeface="Tahoma" pitchFamily="34" charset="0"/>
                <a:cs typeface="Times New Roman" pitchFamily="18" charset="0"/>
              </a:rPr>
              <a:t>(verb)  </a:t>
            </a:r>
          </a:p>
          <a:p>
            <a:pPr algn="l" rtl="0"/>
            <a:r>
              <a:rPr lang="en-US" sz="3200" dirty="0" smtClean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Bill</a:t>
            </a:r>
            <a:r>
              <a:rPr lang="en-US" sz="320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3200" dirty="0">
                <a:latin typeface="Tahoma" pitchFamily="34" charset="0"/>
                <a:cs typeface="Times New Roman" pitchFamily="18" charset="0"/>
              </a:rPr>
              <a:t>(noun)  </a:t>
            </a:r>
          </a:p>
          <a:p>
            <a:pPr algn="l" rtl="0"/>
            <a:r>
              <a:rPr lang="en-US" sz="3200" dirty="0">
                <a:solidFill>
                  <a:srgbClr val="FF3300"/>
                </a:solidFill>
                <a:cs typeface="Times New Roman" pitchFamily="18" charset="0"/>
              </a:rPr>
              <a:t>‘</a:t>
            </a:r>
            <a:r>
              <a:rPr lang="en-US" sz="32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s </a:t>
            </a:r>
            <a:r>
              <a:rPr lang="en-US" sz="3200" dirty="0">
                <a:latin typeface="Tahoma" pitchFamily="34" charset="0"/>
                <a:cs typeface="Times New Roman" pitchFamily="18" charset="0"/>
              </a:rPr>
              <a:t>(possessive) </a:t>
            </a:r>
            <a:r>
              <a:rPr lang="en-US" sz="32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.init</a:t>
            </a:r>
            <a:r>
              <a:rPr lang="en-US" sz="3200" dirty="0">
                <a:latin typeface="Tahoma" pitchFamily="34" charset="0"/>
                <a:cs typeface="Times New Roman" pitchFamily="18" charset="0"/>
              </a:rPr>
              <a:t> (</a:t>
            </a:r>
            <a:r>
              <a:rPr lang="en-US" sz="3200" dirty="0" err="1">
                <a:latin typeface="Tahoma" pitchFamily="34" charset="0"/>
                <a:cs typeface="Times New Roman" pitchFamily="18" charset="0"/>
              </a:rPr>
              <a:t>adj</a:t>
            </a:r>
            <a:r>
              <a:rPr lang="en-US" sz="3200" dirty="0">
                <a:latin typeface="Tahoma" pitchFamily="34" charset="0"/>
                <a:cs typeface="Times New Roman" pitchFamily="18" charset="0"/>
              </a:rPr>
              <a:t>) </a:t>
            </a:r>
          </a:p>
          <a:p>
            <a:pPr algn="l" rtl="0"/>
            <a:r>
              <a:rPr lang="en-US" sz="32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file</a:t>
            </a:r>
            <a:r>
              <a:rPr lang="en-US" sz="3200" dirty="0">
                <a:latin typeface="Tahoma" pitchFamily="34" charset="0"/>
                <a:cs typeface="Times New Roman" pitchFamily="18" charset="0"/>
              </a:rPr>
              <a:t> (noun)  </a:t>
            </a:r>
          </a:p>
          <a:p>
            <a:pPr algn="l" rtl="0"/>
            <a:r>
              <a:rPr lang="en-US" sz="32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file</a:t>
            </a:r>
            <a:r>
              <a:rPr lang="en-US" sz="3200" dirty="0">
                <a:latin typeface="Tahoma" pitchFamily="34" charset="0"/>
                <a:cs typeface="Times New Roman" pitchFamily="18" charset="0"/>
              </a:rPr>
              <a:t> (verb)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 rot="-2416371">
            <a:off x="3276600" y="2819400"/>
            <a:ext cx="1371600" cy="2895600"/>
          </a:xfrm>
          <a:prstGeom prst="curvedRightArrow">
            <a:avLst>
              <a:gd name="adj1" fmla="val 42222"/>
              <a:gd name="adj2" fmla="val 8444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6632" name="Text Box 5"/>
          <p:cNvSpPr txBox="1">
            <a:spLocks noChangeArrowheads="1"/>
          </p:cNvSpPr>
          <p:nvPr/>
        </p:nvSpPr>
        <p:spPr bwMode="auto">
          <a:xfrm>
            <a:off x="1600200" y="8382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latin typeface="Arial Black" pitchFamily="34" charset="0"/>
                <a:cs typeface="Times New Roman" pitchFamily="18" charset="0"/>
              </a:rPr>
              <a:t>Surface form</a:t>
            </a:r>
          </a:p>
        </p:txBody>
      </p:sp>
      <p:sp>
        <p:nvSpPr>
          <p:cNvPr id="26633" name="Text Box 6"/>
          <p:cNvSpPr txBox="1">
            <a:spLocks noChangeArrowheads="1"/>
          </p:cNvSpPr>
          <p:nvPr/>
        </p:nvSpPr>
        <p:spPr bwMode="auto">
          <a:xfrm>
            <a:off x="5791200" y="6096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latin typeface="Arial Black" pitchFamily="34" charset="0"/>
                <a:cs typeface="Times New Roman" pitchFamily="18" charset="0"/>
              </a:rPr>
              <a:t>stems</a:t>
            </a:r>
          </a:p>
        </p:txBody>
      </p:sp>
      <p:sp>
        <p:nvSpPr>
          <p:cNvPr id="26634" name="WordArt 7"/>
          <p:cNvSpPr>
            <a:spLocks noChangeArrowheads="1" noChangeShapeType="1" noTextEdit="1"/>
          </p:cNvSpPr>
          <p:nvPr/>
        </p:nvSpPr>
        <p:spPr bwMode="auto">
          <a:xfrm>
            <a:off x="3276600" y="228600"/>
            <a:ext cx="21621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IN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latin typeface="Arial Black"/>
              </a:rPr>
              <a:t>Example</a:t>
            </a:r>
          </a:p>
        </p:txBody>
      </p:sp>
      <p:sp>
        <p:nvSpPr>
          <p:cNvPr id="26635" name="WordArt 8" descr="Narrow vertical"/>
          <p:cNvSpPr>
            <a:spLocks noChangeArrowheads="1" noChangeShapeType="1" noTextEdit="1"/>
          </p:cNvSpPr>
          <p:nvPr/>
        </p:nvSpPr>
        <p:spPr bwMode="auto">
          <a:xfrm rot="3061360">
            <a:off x="921544" y="4155282"/>
            <a:ext cx="3505200" cy="1084262"/>
          </a:xfrm>
          <a:prstGeom prst="rect">
            <a:avLst/>
          </a:prstGeom>
        </p:spPr>
        <p:txBody>
          <a:bodyPr wrap="none" fromWordArt="1">
            <a:prstTxWarp prst="textChevronInverted">
              <a:avLst>
                <a:gd name="adj" fmla="val 75000"/>
              </a:avLst>
            </a:prstTxWarp>
          </a:bodyPr>
          <a:lstStyle/>
          <a:p>
            <a:pPr algn="ctr" rtl="0"/>
            <a:r>
              <a:rPr lang="en-IN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/>
              </a:rPr>
              <a:t>Morphological</a:t>
            </a:r>
          </a:p>
        </p:txBody>
      </p:sp>
      <p:sp>
        <p:nvSpPr>
          <p:cNvPr id="26636" name="WordArt 9" descr="Narrow vertical"/>
          <p:cNvSpPr>
            <a:spLocks noChangeArrowheads="1" noChangeShapeType="1" noTextEdit="1"/>
          </p:cNvSpPr>
          <p:nvPr/>
        </p:nvSpPr>
        <p:spPr bwMode="auto">
          <a:xfrm rot="3061360">
            <a:off x="427832" y="4601368"/>
            <a:ext cx="2667000" cy="1084263"/>
          </a:xfrm>
          <a:prstGeom prst="rect">
            <a:avLst/>
          </a:prstGeom>
        </p:spPr>
        <p:txBody>
          <a:bodyPr wrap="none" fromWordArt="1">
            <a:prstTxWarp prst="textChevronInverted">
              <a:avLst>
                <a:gd name="adj" fmla="val 75000"/>
              </a:avLst>
            </a:prstTxWarp>
          </a:bodyPr>
          <a:lstStyle/>
          <a:p>
            <a:pPr algn="ctr" rtl="0"/>
            <a:r>
              <a:rPr lang="en-IN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Prof Vipin Tyagi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368817-A484-427E-AD14-8498BFEC96CB}" type="slidenum">
              <a:rPr lang="ar-SA" smtClean="0">
                <a:cs typeface="Arial" charset="0"/>
              </a:rPr>
              <a:pPr/>
              <a:t>6</a:t>
            </a:fld>
            <a:endParaRPr lang="en-US" smtClean="0">
              <a:cs typeface="Arial" charset="0"/>
            </a:endParaRPr>
          </a:p>
        </p:txBody>
      </p:sp>
      <p:sp>
        <p:nvSpPr>
          <p:cNvPr id="27653" name="WordArt 2"/>
          <p:cNvSpPr>
            <a:spLocks noChangeArrowheads="1" noChangeShapeType="1" noTextEdit="1"/>
          </p:cNvSpPr>
          <p:nvPr/>
        </p:nvSpPr>
        <p:spPr bwMode="auto">
          <a:xfrm>
            <a:off x="1524000" y="762000"/>
            <a:ext cx="2162175" cy="876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IN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Example</a:t>
            </a: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838200" y="2438400"/>
            <a:ext cx="2362200" cy="3046988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24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I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(pronoun) </a:t>
            </a:r>
            <a:r>
              <a:rPr lang="en-US" sz="24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want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(verb)  </a:t>
            </a:r>
          </a:p>
          <a:p>
            <a:pPr algn="l" rtl="0"/>
            <a:r>
              <a:rPr lang="en-US" sz="24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to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(prep) </a:t>
            </a:r>
          </a:p>
          <a:p>
            <a:pPr algn="l" rtl="0"/>
            <a:r>
              <a:rPr lang="en-US" sz="2400" dirty="0" smtClean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print</a:t>
            </a:r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(verb)  </a:t>
            </a:r>
          </a:p>
          <a:p>
            <a:pPr algn="l" rtl="0"/>
            <a:r>
              <a:rPr lang="en-US" sz="2400" dirty="0" smtClean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Bill</a:t>
            </a:r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(noun)  </a:t>
            </a:r>
          </a:p>
          <a:p>
            <a:pPr algn="l" rtl="0"/>
            <a:r>
              <a:rPr lang="en-US" sz="2400" dirty="0">
                <a:solidFill>
                  <a:srgbClr val="FF3300"/>
                </a:solidFill>
                <a:cs typeface="Times New Roman" pitchFamily="18" charset="0"/>
              </a:rPr>
              <a:t>‘</a:t>
            </a:r>
            <a:r>
              <a:rPr lang="en-US" sz="24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s 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(possessive) </a:t>
            </a:r>
            <a:r>
              <a:rPr lang="en-US" sz="24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.init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ahoma" pitchFamily="34" charset="0"/>
                <a:cs typeface="Times New Roman" pitchFamily="18" charset="0"/>
              </a:rPr>
              <a:t>adj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) </a:t>
            </a:r>
          </a:p>
          <a:p>
            <a:pPr algn="l" rtl="0"/>
            <a:r>
              <a:rPr lang="en-US" sz="2400" dirty="0">
                <a:solidFill>
                  <a:srgbClr val="FF3300"/>
                </a:solidFill>
                <a:latin typeface="Tahoma" pitchFamily="34" charset="0"/>
                <a:cs typeface="Times New Roman" pitchFamily="18" charset="0"/>
              </a:rPr>
              <a:t>file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(noun)  </a:t>
            </a:r>
          </a:p>
        </p:txBody>
      </p:sp>
      <p:sp>
        <p:nvSpPr>
          <p:cNvPr id="27655" name="Line 4"/>
          <p:cNvSpPr>
            <a:spLocks noChangeShapeType="1"/>
          </p:cNvSpPr>
          <p:nvPr/>
        </p:nvSpPr>
        <p:spPr bwMode="auto">
          <a:xfrm flipH="1">
            <a:off x="4419600" y="1676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5105400" y="1676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57" name="Line 6"/>
          <p:cNvSpPr>
            <a:spLocks noChangeShapeType="1"/>
          </p:cNvSpPr>
          <p:nvPr/>
        </p:nvSpPr>
        <p:spPr bwMode="auto">
          <a:xfrm>
            <a:off x="41148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58" name="Line 7"/>
          <p:cNvSpPr>
            <a:spLocks noChangeShapeType="1"/>
          </p:cNvSpPr>
          <p:nvPr/>
        </p:nvSpPr>
        <p:spPr bwMode="auto">
          <a:xfrm flipH="1">
            <a:off x="50292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59" name="Line 8"/>
          <p:cNvSpPr>
            <a:spLocks noChangeShapeType="1"/>
          </p:cNvSpPr>
          <p:nvPr/>
        </p:nvSpPr>
        <p:spPr bwMode="auto">
          <a:xfrm>
            <a:off x="5791200" y="2362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60" name="Line 9"/>
          <p:cNvSpPr>
            <a:spLocks noChangeShapeType="1"/>
          </p:cNvSpPr>
          <p:nvPr/>
        </p:nvSpPr>
        <p:spPr bwMode="auto">
          <a:xfrm>
            <a:off x="48768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61" name="Line 10"/>
          <p:cNvSpPr>
            <a:spLocks noChangeShapeType="1"/>
          </p:cNvSpPr>
          <p:nvPr/>
        </p:nvSpPr>
        <p:spPr bwMode="auto">
          <a:xfrm flipH="1">
            <a:off x="57150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62" name="Line 11"/>
          <p:cNvSpPr>
            <a:spLocks noChangeShapeType="1"/>
          </p:cNvSpPr>
          <p:nvPr/>
        </p:nvSpPr>
        <p:spPr bwMode="auto">
          <a:xfrm>
            <a:off x="64008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63" name="Line 12"/>
          <p:cNvSpPr>
            <a:spLocks noChangeShapeType="1"/>
          </p:cNvSpPr>
          <p:nvPr/>
        </p:nvSpPr>
        <p:spPr bwMode="auto">
          <a:xfrm>
            <a:off x="5638800" y="3733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64" name="Line 13"/>
          <p:cNvSpPr>
            <a:spLocks noChangeShapeType="1"/>
          </p:cNvSpPr>
          <p:nvPr/>
        </p:nvSpPr>
        <p:spPr bwMode="auto">
          <a:xfrm>
            <a:off x="5486400" y="4343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65" name="Line 14"/>
          <p:cNvSpPr>
            <a:spLocks noChangeShapeType="1"/>
          </p:cNvSpPr>
          <p:nvPr/>
        </p:nvSpPr>
        <p:spPr bwMode="auto">
          <a:xfrm flipH="1">
            <a:off x="6172200" y="3581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66" name="Line 15"/>
          <p:cNvSpPr>
            <a:spLocks noChangeShapeType="1"/>
          </p:cNvSpPr>
          <p:nvPr/>
        </p:nvSpPr>
        <p:spPr bwMode="auto">
          <a:xfrm>
            <a:off x="61722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67" name="Line 16"/>
          <p:cNvSpPr>
            <a:spLocks noChangeShapeType="1"/>
          </p:cNvSpPr>
          <p:nvPr/>
        </p:nvSpPr>
        <p:spPr bwMode="auto">
          <a:xfrm>
            <a:off x="6934200" y="3581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68" name="Line 17"/>
          <p:cNvSpPr>
            <a:spLocks noChangeShapeType="1"/>
          </p:cNvSpPr>
          <p:nvPr/>
        </p:nvSpPr>
        <p:spPr bwMode="auto">
          <a:xfrm flipH="1">
            <a:off x="68580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69" name="Line 18"/>
          <p:cNvSpPr>
            <a:spLocks noChangeShapeType="1"/>
          </p:cNvSpPr>
          <p:nvPr/>
        </p:nvSpPr>
        <p:spPr bwMode="auto">
          <a:xfrm>
            <a:off x="67056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70" name="Line 19"/>
          <p:cNvSpPr>
            <a:spLocks noChangeShapeType="1"/>
          </p:cNvSpPr>
          <p:nvPr/>
        </p:nvSpPr>
        <p:spPr bwMode="auto">
          <a:xfrm>
            <a:off x="7467600" y="4191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71" name="Line 20"/>
          <p:cNvSpPr>
            <a:spLocks noChangeShapeType="1"/>
          </p:cNvSpPr>
          <p:nvPr/>
        </p:nvSpPr>
        <p:spPr bwMode="auto">
          <a:xfrm flipH="1">
            <a:off x="7467600" y="4724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72" name="Line 21"/>
          <p:cNvSpPr>
            <a:spLocks noChangeShapeType="1"/>
          </p:cNvSpPr>
          <p:nvPr/>
        </p:nvSpPr>
        <p:spPr bwMode="auto">
          <a:xfrm>
            <a:off x="81534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73" name="Text Box 22"/>
          <p:cNvSpPr txBox="1">
            <a:spLocks noChangeArrowheads="1"/>
          </p:cNvSpPr>
          <p:nvPr/>
        </p:nvSpPr>
        <p:spPr bwMode="auto">
          <a:xfrm>
            <a:off x="4800600" y="1219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S</a:t>
            </a:r>
          </a:p>
        </p:txBody>
      </p:sp>
      <p:sp>
        <p:nvSpPr>
          <p:cNvPr id="27674" name="Text Box 23"/>
          <p:cNvSpPr txBox="1">
            <a:spLocks noChangeArrowheads="1"/>
          </p:cNvSpPr>
          <p:nvPr/>
        </p:nvSpPr>
        <p:spPr bwMode="auto">
          <a:xfrm>
            <a:off x="3886200" y="1828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NP</a:t>
            </a:r>
          </a:p>
        </p:txBody>
      </p:sp>
      <p:sp>
        <p:nvSpPr>
          <p:cNvPr id="27675" name="Text Box 24"/>
          <p:cNvSpPr txBox="1">
            <a:spLocks noChangeArrowheads="1"/>
          </p:cNvSpPr>
          <p:nvPr/>
        </p:nvSpPr>
        <p:spPr bwMode="auto">
          <a:xfrm>
            <a:off x="5257800" y="1981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VP</a:t>
            </a:r>
          </a:p>
        </p:txBody>
      </p:sp>
      <p:sp>
        <p:nvSpPr>
          <p:cNvPr id="27676" name="Text Box 25"/>
          <p:cNvSpPr txBox="1">
            <a:spLocks noChangeArrowheads="1"/>
          </p:cNvSpPr>
          <p:nvPr/>
        </p:nvSpPr>
        <p:spPr bwMode="auto">
          <a:xfrm>
            <a:off x="7620000" y="4343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NP</a:t>
            </a: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6934200" y="3733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NP</a:t>
            </a:r>
          </a:p>
        </p:txBody>
      </p:sp>
      <p:sp>
        <p:nvSpPr>
          <p:cNvPr id="27678" name="Text Box 27"/>
          <p:cNvSpPr txBox="1">
            <a:spLocks noChangeArrowheads="1"/>
          </p:cNvSpPr>
          <p:nvPr/>
        </p:nvSpPr>
        <p:spPr bwMode="auto">
          <a:xfrm>
            <a:off x="54102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NP</a:t>
            </a:r>
          </a:p>
        </p:txBody>
      </p:sp>
      <p:sp>
        <p:nvSpPr>
          <p:cNvPr id="27679" name="Text Box 28"/>
          <p:cNvSpPr txBox="1">
            <a:spLocks noChangeArrowheads="1"/>
          </p:cNvSpPr>
          <p:nvPr/>
        </p:nvSpPr>
        <p:spPr bwMode="auto">
          <a:xfrm>
            <a:off x="6400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VP</a:t>
            </a:r>
          </a:p>
        </p:txBody>
      </p:sp>
      <p:sp>
        <p:nvSpPr>
          <p:cNvPr id="27680" name="Text Box 29"/>
          <p:cNvSpPr txBox="1">
            <a:spLocks noChangeArrowheads="1"/>
          </p:cNvSpPr>
          <p:nvPr/>
        </p:nvSpPr>
        <p:spPr bwMode="auto">
          <a:xfrm>
            <a:off x="5943600" y="2514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S</a:t>
            </a:r>
          </a:p>
        </p:txBody>
      </p:sp>
      <p:sp>
        <p:nvSpPr>
          <p:cNvPr id="27681" name="Text Box 30"/>
          <p:cNvSpPr txBox="1">
            <a:spLocks noChangeArrowheads="1"/>
          </p:cNvSpPr>
          <p:nvPr/>
        </p:nvSpPr>
        <p:spPr bwMode="auto">
          <a:xfrm>
            <a:off x="4648200" y="259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V</a:t>
            </a:r>
          </a:p>
        </p:txBody>
      </p:sp>
      <p:sp>
        <p:nvSpPr>
          <p:cNvPr id="27682" name="Text Box 31"/>
          <p:cNvSpPr txBox="1">
            <a:spLocks noChangeArrowheads="1"/>
          </p:cNvSpPr>
          <p:nvPr/>
        </p:nvSpPr>
        <p:spPr bwMode="auto">
          <a:xfrm>
            <a:off x="3657600" y="2667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PRO</a:t>
            </a:r>
          </a:p>
        </p:txBody>
      </p:sp>
      <p:sp>
        <p:nvSpPr>
          <p:cNvPr id="27683" name="Text Box 32"/>
          <p:cNvSpPr txBox="1">
            <a:spLocks noChangeArrowheads="1"/>
          </p:cNvSpPr>
          <p:nvPr/>
        </p:nvSpPr>
        <p:spPr bwMode="auto">
          <a:xfrm>
            <a:off x="5334000" y="3810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PRO</a:t>
            </a:r>
          </a:p>
        </p:txBody>
      </p:sp>
      <p:sp>
        <p:nvSpPr>
          <p:cNvPr id="27684" name="Text Box 33"/>
          <p:cNvSpPr txBox="1">
            <a:spLocks noChangeArrowheads="1"/>
          </p:cNvSpPr>
          <p:nvPr/>
        </p:nvSpPr>
        <p:spPr bwMode="auto">
          <a:xfrm>
            <a:off x="6096000" y="3810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V</a:t>
            </a:r>
          </a:p>
        </p:txBody>
      </p:sp>
      <p:sp>
        <p:nvSpPr>
          <p:cNvPr id="27685" name="Text Box 34"/>
          <p:cNvSpPr txBox="1">
            <a:spLocks noChangeArrowheads="1"/>
          </p:cNvSpPr>
          <p:nvPr/>
        </p:nvSpPr>
        <p:spPr bwMode="auto">
          <a:xfrm>
            <a:off x="6477000" y="4343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ADJ</a:t>
            </a:r>
          </a:p>
        </p:txBody>
      </p:sp>
      <p:sp>
        <p:nvSpPr>
          <p:cNvPr id="27686" name="Text Box 35"/>
          <p:cNvSpPr txBox="1">
            <a:spLocks noChangeArrowheads="1"/>
          </p:cNvSpPr>
          <p:nvPr/>
        </p:nvSpPr>
        <p:spPr bwMode="auto">
          <a:xfrm>
            <a:off x="7086600" y="49530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ADJ</a:t>
            </a:r>
          </a:p>
        </p:txBody>
      </p:sp>
      <p:sp>
        <p:nvSpPr>
          <p:cNvPr id="27687" name="Text Box 36"/>
          <p:cNvSpPr txBox="1">
            <a:spLocks noChangeArrowheads="1"/>
          </p:cNvSpPr>
          <p:nvPr/>
        </p:nvSpPr>
        <p:spPr bwMode="auto">
          <a:xfrm>
            <a:off x="8153400" y="4953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</a:t>
            </a:r>
          </a:p>
        </p:txBody>
      </p:sp>
      <p:sp>
        <p:nvSpPr>
          <p:cNvPr id="27688" name="Text Box 37"/>
          <p:cNvSpPr txBox="1">
            <a:spLocks noChangeArrowheads="1"/>
          </p:cNvSpPr>
          <p:nvPr/>
        </p:nvSpPr>
        <p:spPr bwMode="auto">
          <a:xfrm>
            <a:off x="3810000" y="3352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I</a:t>
            </a:r>
          </a:p>
        </p:txBody>
      </p:sp>
      <p:sp>
        <p:nvSpPr>
          <p:cNvPr id="27689" name="Text Box 38"/>
          <p:cNvSpPr txBox="1">
            <a:spLocks noChangeArrowheads="1"/>
          </p:cNvSpPr>
          <p:nvPr/>
        </p:nvSpPr>
        <p:spPr bwMode="auto">
          <a:xfrm>
            <a:off x="4267200" y="3581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want</a:t>
            </a:r>
          </a:p>
        </p:txBody>
      </p:sp>
      <p:sp>
        <p:nvSpPr>
          <p:cNvPr id="27690" name="Text Box 39"/>
          <p:cNvSpPr txBox="1">
            <a:spLocks noChangeArrowheads="1"/>
          </p:cNvSpPr>
          <p:nvPr/>
        </p:nvSpPr>
        <p:spPr bwMode="auto">
          <a:xfrm>
            <a:off x="5257800" y="4724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I</a:t>
            </a:r>
          </a:p>
        </p:txBody>
      </p:sp>
      <p:sp>
        <p:nvSpPr>
          <p:cNvPr id="27691" name="Text Box 40"/>
          <p:cNvSpPr txBox="1">
            <a:spLocks noChangeArrowheads="1"/>
          </p:cNvSpPr>
          <p:nvPr/>
        </p:nvSpPr>
        <p:spPr bwMode="auto">
          <a:xfrm>
            <a:off x="5638800" y="4724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print</a:t>
            </a:r>
          </a:p>
        </p:txBody>
      </p:sp>
      <p:sp>
        <p:nvSpPr>
          <p:cNvPr id="27692" name="Text Box 41"/>
          <p:cNvSpPr txBox="1">
            <a:spLocks noChangeArrowheads="1"/>
          </p:cNvSpPr>
          <p:nvPr/>
        </p:nvSpPr>
        <p:spPr bwMode="auto">
          <a:xfrm>
            <a:off x="6096000" y="53340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Bill’s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27693" name="Text Box 42"/>
          <p:cNvSpPr txBox="1">
            <a:spLocks noChangeArrowheads="1"/>
          </p:cNvSpPr>
          <p:nvPr/>
        </p:nvSpPr>
        <p:spPr bwMode="auto">
          <a:xfrm>
            <a:off x="7086600" y="5562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.init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27694" name="Text Box 43"/>
          <p:cNvSpPr txBox="1">
            <a:spLocks noChangeArrowheads="1"/>
          </p:cNvSpPr>
          <p:nvPr/>
        </p:nvSpPr>
        <p:spPr bwMode="auto">
          <a:xfrm>
            <a:off x="8001000" y="5562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file</a:t>
            </a:r>
          </a:p>
        </p:txBody>
      </p:sp>
      <p:sp>
        <p:nvSpPr>
          <p:cNvPr id="27695" name="Line 44"/>
          <p:cNvSpPr>
            <a:spLocks noChangeShapeType="1"/>
          </p:cNvSpPr>
          <p:nvPr/>
        </p:nvSpPr>
        <p:spPr bwMode="auto">
          <a:xfrm>
            <a:off x="3962400" y="3124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96" name="Line 45"/>
          <p:cNvSpPr>
            <a:spLocks noChangeShapeType="1"/>
          </p:cNvSpPr>
          <p:nvPr/>
        </p:nvSpPr>
        <p:spPr bwMode="auto">
          <a:xfrm>
            <a:off x="73914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7697" name="Line 46"/>
          <p:cNvSpPr>
            <a:spLocks noChangeShapeType="1"/>
          </p:cNvSpPr>
          <p:nvPr/>
        </p:nvSpPr>
        <p:spPr bwMode="auto">
          <a:xfrm>
            <a:off x="83058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7151" name="AutoShape 47"/>
          <p:cNvSpPr>
            <a:spLocks noChangeArrowheads="1"/>
          </p:cNvSpPr>
          <p:nvPr/>
        </p:nvSpPr>
        <p:spPr bwMode="auto">
          <a:xfrm>
            <a:off x="3429000" y="4953000"/>
            <a:ext cx="1828800" cy="1143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7699" name="Text Box 48"/>
          <p:cNvSpPr txBox="1">
            <a:spLocks noChangeArrowheads="1"/>
          </p:cNvSpPr>
          <p:nvPr/>
        </p:nvSpPr>
        <p:spPr bwMode="auto">
          <a:xfrm>
            <a:off x="838200" y="19050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latin typeface="Arial Black" pitchFamily="34" charset="0"/>
                <a:cs typeface="Times New Roman" pitchFamily="18" charset="0"/>
              </a:rPr>
              <a:t>stems</a:t>
            </a:r>
          </a:p>
        </p:txBody>
      </p:sp>
      <p:sp>
        <p:nvSpPr>
          <p:cNvPr id="27700" name="Text Box 49"/>
          <p:cNvSpPr txBox="1">
            <a:spLocks noChangeArrowheads="1"/>
          </p:cNvSpPr>
          <p:nvPr/>
        </p:nvSpPr>
        <p:spPr bwMode="auto">
          <a:xfrm>
            <a:off x="7620000" y="2743200"/>
            <a:ext cx="1219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latin typeface="Arial Black" pitchFamily="34" charset="0"/>
                <a:cs typeface="Times New Roman" pitchFamily="18" charset="0"/>
              </a:rPr>
              <a:t>Parse tree</a:t>
            </a:r>
          </a:p>
        </p:txBody>
      </p:sp>
      <p:sp>
        <p:nvSpPr>
          <p:cNvPr id="27701" name="WordArt 50" descr="Narrow vertical"/>
          <p:cNvSpPr>
            <a:spLocks noChangeArrowheads="1" noChangeShapeType="1" noTextEdit="1"/>
          </p:cNvSpPr>
          <p:nvPr/>
        </p:nvSpPr>
        <p:spPr bwMode="auto">
          <a:xfrm>
            <a:off x="6324600" y="304800"/>
            <a:ext cx="2381250" cy="9318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IN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/>
              </a:rPr>
              <a:t>Syntactic</a:t>
            </a:r>
          </a:p>
        </p:txBody>
      </p:sp>
      <p:sp>
        <p:nvSpPr>
          <p:cNvPr id="27702" name="WordArt 51" descr="Narrow vertical"/>
          <p:cNvSpPr>
            <a:spLocks noChangeArrowheads="1" noChangeShapeType="1" noTextEdit="1"/>
          </p:cNvSpPr>
          <p:nvPr/>
        </p:nvSpPr>
        <p:spPr bwMode="auto">
          <a:xfrm>
            <a:off x="6400800" y="1371600"/>
            <a:ext cx="2381250" cy="8556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IN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Prof Vipin Tyagi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C8184F-E931-4E07-96B1-5AE67775389D}" type="slidenum">
              <a:rPr lang="ar-SA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  <p:sp>
        <p:nvSpPr>
          <p:cNvPr id="28677" name="Line 2"/>
          <p:cNvSpPr>
            <a:spLocks noChangeShapeType="1"/>
          </p:cNvSpPr>
          <p:nvPr/>
        </p:nvSpPr>
        <p:spPr bwMode="auto">
          <a:xfrm flipH="1">
            <a:off x="1600200" y="1828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78" name="Line 3"/>
          <p:cNvSpPr>
            <a:spLocks noChangeShapeType="1"/>
          </p:cNvSpPr>
          <p:nvPr/>
        </p:nvSpPr>
        <p:spPr bwMode="auto">
          <a:xfrm>
            <a:off x="2286000" y="182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79" name="Line 4"/>
          <p:cNvSpPr>
            <a:spLocks noChangeShapeType="1"/>
          </p:cNvSpPr>
          <p:nvPr/>
        </p:nvSpPr>
        <p:spPr bwMode="auto">
          <a:xfrm>
            <a:off x="1295400" y="2438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80" name="Line 5"/>
          <p:cNvSpPr>
            <a:spLocks noChangeShapeType="1"/>
          </p:cNvSpPr>
          <p:nvPr/>
        </p:nvSpPr>
        <p:spPr bwMode="auto">
          <a:xfrm flipH="1">
            <a:off x="2209800" y="2590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81" name="Line 6"/>
          <p:cNvSpPr>
            <a:spLocks noChangeShapeType="1"/>
          </p:cNvSpPr>
          <p:nvPr/>
        </p:nvSpPr>
        <p:spPr bwMode="auto">
          <a:xfrm>
            <a:off x="2971800" y="2514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82" name="Line 7"/>
          <p:cNvSpPr>
            <a:spLocks noChangeShapeType="1"/>
          </p:cNvSpPr>
          <p:nvPr/>
        </p:nvSpPr>
        <p:spPr bwMode="auto">
          <a:xfrm>
            <a:off x="2057400" y="3200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83" name="Line 8"/>
          <p:cNvSpPr>
            <a:spLocks noChangeShapeType="1"/>
          </p:cNvSpPr>
          <p:nvPr/>
        </p:nvSpPr>
        <p:spPr bwMode="auto">
          <a:xfrm flipH="1">
            <a:off x="2895600" y="3124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84" name="Line 9"/>
          <p:cNvSpPr>
            <a:spLocks noChangeShapeType="1"/>
          </p:cNvSpPr>
          <p:nvPr/>
        </p:nvSpPr>
        <p:spPr bwMode="auto">
          <a:xfrm>
            <a:off x="3581400" y="3124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85" name="Line 10"/>
          <p:cNvSpPr>
            <a:spLocks noChangeShapeType="1"/>
          </p:cNvSpPr>
          <p:nvPr/>
        </p:nvSpPr>
        <p:spPr bwMode="auto">
          <a:xfrm>
            <a:off x="2819400" y="3886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86" name="Line 11"/>
          <p:cNvSpPr>
            <a:spLocks noChangeShapeType="1"/>
          </p:cNvSpPr>
          <p:nvPr/>
        </p:nvSpPr>
        <p:spPr bwMode="auto">
          <a:xfrm>
            <a:off x="2667000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87" name="Line 12"/>
          <p:cNvSpPr>
            <a:spLocks noChangeShapeType="1"/>
          </p:cNvSpPr>
          <p:nvPr/>
        </p:nvSpPr>
        <p:spPr bwMode="auto">
          <a:xfrm flipH="1">
            <a:off x="3352800" y="3733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88" name="Line 13"/>
          <p:cNvSpPr>
            <a:spLocks noChangeShapeType="1"/>
          </p:cNvSpPr>
          <p:nvPr/>
        </p:nvSpPr>
        <p:spPr bwMode="auto">
          <a:xfrm>
            <a:off x="3352800" y="4419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89" name="Line 14"/>
          <p:cNvSpPr>
            <a:spLocks noChangeShapeType="1"/>
          </p:cNvSpPr>
          <p:nvPr/>
        </p:nvSpPr>
        <p:spPr bwMode="auto">
          <a:xfrm>
            <a:off x="4114800" y="3733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90" name="Line 15"/>
          <p:cNvSpPr>
            <a:spLocks noChangeShapeType="1"/>
          </p:cNvSpPr>
          <p:nvPr/>
        </p:nvSpPr>
        <p:spPr bwMode="auto">
          <a:xfrm flipH="1">
            <a:off x="4038600" y="4343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91" name="Line 16"/>
          <p:cNvSpPr>
            <a:spLocks noChangeShapeType="1"/>
          </p:cNvSpPr>
          <p:nvPr/>
        </p:nvSpPr>
        <p:spPr bwMode="auto">
          <a:xfrm>
            <a:off x="3886200" y="495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92" name="Line 17"/>
          <p:cNvSpPr>
            <a:spLocks noChangeShapeType="1"/>
          </p:cNvSpPr>
          <p:nvPr/>
        </p:nvSpPr>
        <p:spPr bwMode="auto">
          <a:xfrm>
            <a:off x="4648200" y="4343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93" name="Line 18"/>
          <p:cNvSpPr>
            <a:spLocks noChangeShapeType="1"/>
          </p:cNvSpPr>
          <p:nvPr/>
        </p:nvSpPr>
        <p:spPr bwMode="auto">
          <a:xfrm flipH="1">
            <a:off x="4648200" y="4876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94" name="Line 19"/>
          <p:cNvSpPr>
            <a:spLocks noChangeShapeType="1"/>
          </p:cNvSpPr>
          <p:nvPr/>
        </p:nvSpPr>
        <p:spPr bwMode="auto">
          <a:xfrm>
            <a:off x="5334000" y="4876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695" name="Text Box 20"/>
          <p:cNvSpPr txBox="1">
            <a:spLocks noChangeArrowheads="1"/>
          </p:cNvSpPr>
          <p:nvPr/>
        </p:nvSpPr>
        <p:spPr bwMode="auto">
          <a:xfrm>
            <a:off x="1981200" y="1371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S</a:t>
            </a:r>
          </a:p>
        </p:txBody>
      </p:sp>
      <p:sp>
        <p:nvSpPr>
          <p:cNvPr id="28696" name="Text Box 21"/>
          <p:cNvSpPr txBox="1">
            <a:spLocks noChangeArrowheads="1"/>
          </p:cNvSpPr>
          <p:nvPr/>
        </p:nvSpPr>
        <p:spPr bwMode="auto">
          <a:xfrm>
            <a:off x="1066800" y="1981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NP</a:t>
            </a:r>
          </a:p>
        </p:txBody>
      </p:sp>
      <p:sp>
        <p:nvSpPr>
          <p:cNvPr id="28697" name="Text Box 22"/>
          <p:cNvSpPr txBox="1">
            <a:spLocks noChangeArrowheads="1"/>
          </p:cNvSpPr>
          <p:nvPr/>
        </p:nvSpPr>
        <p:spPr bwMode="auto">
          <a:xfrm>
            <a:off x="2438400" y="2133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VP</a:t>
            </a:r>
          </a:p>
        </p:txBody>
      </p:sp>
      <p:sp>
        <p:nvSpPr>
          <p:cNvPr id="28698" name="Text Box 23"/>
          <p:cNvSpPr txBox="1">
            <a:spLocks noChangeArrowheads="1"/>
          </p:cNvSpPr>
          <p:nvPr/>
        </p:nvSpPr>
        <p:spPr bwMode="auto">
          <a:xfrm>
            <a:off x="4800600" y="4495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NP</a:t>
            </a:r>
          </a:p>
        </p:txBody>
      </p:sp>
      <p:sp>
        <p:nvSpPr>
          <p:cNvPr id="28699" name="Text Box 24"/>
          <p:cNvSpPr txBox="1">
            <a:spLocks noChangeArrowheads="1"/>
          </p:cNvSpPr>
          <p:nvPr/>
        </p:nvSpPr>
        <p:spPr bwMode="auto">
          <a:xfrm>
            <a:off x="4114800" y="3886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NP</a:t>
            </a:r>
          </a:p>
        </p:txBody>
      </p:sp>
      <p:sp>
        <p:nvSpPr>
          <p:cNvPr id="28700" name="Text Box 25"/>
          <p:cNvSpPr txBox="1">
            <a:spLocks noChangeArrowheads="1"/>
          </p:cNvSpPr>
          <p:nvPr/>
        </p:nvSpPr>
        <p:spPr bwMode="auto">
          <a:xfrm>
            <a:off x="2590800" y="3352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NP</a:t>
            </a:r>
          </a:p>
        </p:txBody>
      </p:sp>
      <p:sp>
        <p:nvSpPr>
          <p:cNvPr id="28701" name="Text Box 26"/>
          <p:cNvSpPr txBox="1">
            <a:spLocks noChangeArrowheads="1"/>
          </p:cNvSpPr>
          <p:nvPr/>
        </p:nvSpPr>
        <p:spPr bwMode="auto">
          <a:xfrm>
            <a:off x="3581400" y="3352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VP</a:t>
            </a:r>
          </a:p>
        </p:txBody>
      </p:sp>
      <p:sp>
        <p:nvSpPr>
          <p:cNvPr id="28702" name="Text Box 27"/>
          <p:cNvSpPr txBox="1">
            <a:spLocks noChangeArrowheads="1"/>
          </p:cNvSpPr>
          <p:nvPr/>
        </p:nvSpPr>
        <p:spPr bwMode="auto">
          <a:xfrm>
            <a:off x="3124200" y="26670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S</a:t>
            </a:r>
          </a:p>
        </p:txBody>
      </p:sp>
      <p:sp>
        <p:nvSpPr>
          <p:cNvPr id="28703" name="Text Box 28"/>
          <p:cNvSpPr txBox="1">
            <a:spLocks noChangeArrowheads="1"/>
          </p:cNvSpPr>
          <p:nvPr/>
        </p:nvSpPr>
        <p:spPr bwMode="auto">
          <a:xfrm>
            <a:off x="1828800" y="2743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V</a:t>
            </a:r>
          </a:p>
        </p:txBody>
      </p:sp>
      <p:sp>
        <p:nvSpPr>
          <p:cNvPr id="28704" name="Text Box 29"/>
          <p:cNvSpPr txBox="1">
            <a:spLocks noChangeArrowheads="1"/>
          </p:cNvSpPr>
          <p:nvPr/>
        </p:nvSpPr>
        <p:spPr bwMode="auto">
          <a:xfrm>
            <a:off x="838200" y="2819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PRO</a:t>
            </a:r>
          </a:p>
        </p:txBody>
      </p:sp>
      <p:sp>
        <p:nvSpPr>
          <p:cNvPr id="28705" name="Text Box 30"/>
          <p:cNvSpPr txBox="1">
            <a:spLocks noChangeArrowheads="1"/>
          </p:cNvSpPr>
          <p:nvPr/>
        </p:nvSpPr>
        <p:spPr bwMode="auto">
          <a:xfrm>
            <a:off x="2514600" y="3962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PRO</a:t>
            </a:r>
          </a:p>
        </p:txBody>
      </p:sp>
      <p:sp>
        <p:nvSpPr>
          <p:cNvPr id="28706" name="Text Box 31"/>
          <p:cNvSpPr txBox="1">
            <a:spLocks noChangeArrowheads="1"/>
          </p:cNvSpPr>
          <p:nvPr/>
        </p:nvSpPr>
        <p:spPr bwMode="auto">
          <a:xfrm>
            <a:off x="3276600" y="3962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V</a:t>
            </a:r>
          </a:p>
        </p:txBody>
      </p:sp>
      <p:sp>
        <p:nvSpPr>
          <p:cNvPr id="28707" name="Text Box 32"/>
          <p:cNvSpPr txBox="1">
            <a:spLocks noChangeArrowheads="1"/>
          </p:cNvSpPr>
          <p:nvPr/>
        </p:nvSpPr>
        <p:spPr bwMode="auto">
          <a:xfrm>
            <a:off x="3657600" y="4495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ADJ</a:t>
            </a:r>
          </a:p>
        </p:txBody>
      </p:sp>
      <p:sp>
        <p:nvSpPr>
          <p:cNvPr id="28708" name="Text Box 33"/>
          <p:cNvSpPr txBox="1">
            <a:spLocks noChangeArrowheads="1"/>
          </p:cNvSpPr>
          <p:nvPr/>
        </p:nvSpPr>
        <p:spPr bwMode="auto">
          <a:xfrm>
            <a:off x="4267200" y="5105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ADJ</a:t>
            </a:r>
          </a:p>
        </p:txBody>
      </p:sp>
      <p:sp>
        <p:nvSpPr>
          <p:cNvPr id="28709" name="Text Box 34"/>
          <p:cNvSpPr txBox="1">
            <a:spLocks noChangeArrowheads="1"/>
          </p:cNvSpPr>
          <p:nvPr/>
        </p:nvSpPr>
        <p:spPr bwMode="auto">
          <a:xfrm>
            <a:off x="5334000" y="5105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N</a:t>
            </a:r>
          </a:p>
        </p:txBody>
      </p:sp>
      <p:sp>
        <p:nvSpPr>
          <p:cNvPr id="28710" name="Text Box 35"/>
          <p:cNvSpPr txBox="1">
            <a:spLocks noChangeArrowheads="1"/>
          </p:cNvSpPr>
          <p:nvPr/>
        </p:nvSpPr>
        <p:spPr bwMode="auto">
          <a:xfrm>
            <a:off x="990600" y="35052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I</a:t>
            </a:r>
          </a:p>
        </p:txBody>
      </p:sp>
      <p:sp>
        <p:nvSpPr>
          <p:cNvPr id="28711" name="Text Box 36"/>
          <p:cNvSpPr txBox="1">
            <a:spLocks noChangeArrowheads="1"/>
          </p:cNvSpPr>
          <p:nvPr/>
        </p:nvSpPr>
        <p:spPr bwMode="auto">
          <a:xfrm>
            <a:off x="1447800" y="3733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want</a:t>
            </a:r>
          </a:p>
        </p:txBody>
      </p:sp>
      <p:sp>
        <p:nvSpPr>
          <p:cNvPr id="28712" name="Text Box 37"/>
          <p:cNvSpPr txBox="1">
            <a:spLocks noChangeArrowheads="1"/>
          </p:cNvSpPr>
          <p:nvPr/>
        </p:nvSpPr>
        <p:spPr bwMode="auto">
          <a:xfrm>
            <a:off x="2438400" y="4876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I</a:t>
            </a:r>
          </a:p>
        </p:txBody>
      </p:sp>
      <p:sp>
        <p:nvSpPr>
          <p:cNvPr id="28713" name="Text Box 38"/>
          <p:cNvSpPr txBox="1">
            <a:spLocks noChangeArrowheads="1"/>
          </p:cNvSpPr>
          <p:nvPr/>
        </p:nvSpPr>
        <p:spPr bwMode="auto">
          <a:xfrm>
            <a:off x="2819400" y="4876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cs typeface="Times New Roman" pitchFamily="18" charset="0"/>
              </a:rPr>
              <a:t>print</a:t>
            </a:r>
          </a:p>
        </p:txBody>
      </p:sp>
      <p:sp>
        <p:nvSpPr>
          <p:cNvPr id="28714" name="Text Box 39"/>
          <p:cNvSpPr txBox="1">
            <a:spLocks noChangeArrowheads="1"/>
          </p:cNvSpPr>
          <p:nvPr/>
        </p:nvSpPr>
        <p:spPr bwMode="auto">
          <a:xfrm>
            <a:off x="3276600" y="5486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dirty="0" smtClean="0">
                <a:cs typeface="Times New Roman" pitchFamily="18" charset="0"/>
              </a:rPr>
              <a:t>Bill’s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28715" name="Text Box 40"/>
          <p:cNvSpPr txBox="1">
            <a:spLocks noChangeArrowheads="1"/>
          </p:cNvSpPr>
          <p:nvPr/>
        </p:nvSpPr>
        <p:spPr bwMode="auto">
          <a:xfrm>
            <a:off x="4267200" y="5715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.init</a:t>
            </a:r>
          </a:p>
        </p:txBody>
      </p:sp>
      <p:sp>
        <p:nvSpPr>
          <p:cNvPr id="28716" name="Text Box 41"/>
          <p:cNvSpPr txBox="1">
            <a:spLocks noChangeArrowheads="1"/>
          </p:cNvSpPr>
          <p:nvPr/>
        </p:nvSpPr>
        <p:spPr bwMode="auto">
          <a:xfrm>
            <a:off x="5181600" y="5715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 dirty="0">
                <a:cs typeface="Times New Roman" pitchFamily="18" charset="0"/>
              </a:rPr>
              <a:t>file</a:t>
            </a:r>
          </a:p>
        </p:txBody>
      </p:sp>
      <p:sp>
        <p:nvSpPr>
          <p:cNvPr id="28717" name="Line 42"/>
          <p:cNvSpPr>
            <a:spLocks noChangeShapeType="1"/>
          </p:cNvSpPr>
          <p:nvPr/>
        </p:nvSpPr>
        <p:spPr bwMode="auto">
          <a:xfrm>
            <a:off x="1143000" y="3276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718" name="Line 43"/>
          <p:cNvSpPr>
            <a:spLocks noChangeShapeType="1"/>
          </p:cNvSpPr>
          <p:nvPr/>
        </p:nvSpPr>
        <p:spPr bwMode="auto">
          <a:xfrm>
            <a:off x="4572000" y="548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8719" name="Line 44"/>
          <p:cNvSpPr>
            <a:spLocks noChangeShapeType="1"/>
          </p:cNvSpPr>
          <p:nvPr/>
        </p:nvSpPr>
        <p:spPr bwMode="auto">
          <a:xfrm>
            <a:off x="5486400" y="5562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48173" name="AutoShape 45"/>
          <p:cNvSpPr>
            <a:spLocks noChangeArrowheads="1"/>
          </p:cNvSpPr>
          <p:nvPr/>
        </p:nvSpPr>
        <p:spPr bwMode="auto">
          <a:xfrm rot="-2562823">
            <a:off x="5257800" y="3124200"/>
            <a:ext cx="1524000" cy="11430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8721" name="Text Box 46"/>
          <p:cNvSpPr txBox="1">
            <a:spLocks noChangeArrowheads="1"/>
          </p:cNvSpPr>
          <p:nvPr/>
        </p:nvSpPr>
        <p:spPr bwMode="auto">
          <a:xfrm>
            <a:off x="990600" y="55626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400">
                <a:latin typeface="Arial Black" pitchFamily="34" charset="0"/>
                <a:cs typeface="Times New Roman" pitchFamily="18" charset="0"/>
              </a:rPr>
              <a:t>Parse tree</a:t>
            </a:r>
          </a:p>
        </p:txBody>
      </p:sp>
      <p:grpSp>
        <p:nvGrpSpPr>
          <p:cNvPr id="28722" name="Group 47"/>
          <p:cNvGrpSpPr>
            <a:grpSpLocks/>
          </p:cNvGrpSpPr>
          <p:nvPr/>
        </p:nvGrpSpPr>
        <p:grpSpPr bwMode="auto">
          <a:xfrm>
            <a:off x="5105400" y="228600"/>
            <a:ext cx="3810000" cy="3276600"/>
            <a:chOff x="3216" y="144"/>
            <a:chExt cx="2400" cy="2064"/>
          </a:xfrm>
        </p:grpSpPr>
        <p:sp>
          <p:nvSpPr>
            <p:cNvPr id="28726" name="Oval 48"/>
            <p:cNvSpPr>
              <a:spLocks noChangeArrowheads="1"/>
            </p:cNvSpPr>
            <p:nvPr/>
          </p:nvSpPr>
          <p:spPr bwMode="auto">
            <a:xfrm>
              <a:off x="3216" y="384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I</a:t>
              </a:r>
            </a:p>
          </p:txBody>
        </p:sp>
        <p:sp>
          <p:nvSpPr>
            <p:cNvPr id="28727" name="Oval 49"/>
            <p:cNvSpPr>
              <a:spLocks noChangeArrowheads="1"/>
            </p:cNvSpPr>
            <p:nvPr/>
          </p:nvSpPr>
          <p:spPr bwMode="auto">
            <a:xfrm>
              <a:off x="3216" y="1199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want</a:t>
              </a:r>
            </a:p>
          </p:txBody>
        </p:sp>
        <p:sp>
          <p:nvSpPr>
            <p:cNvPr id="28728" name="Oval 50"/>
            <p:cNvSpPr>
              <a:spLocks noChangeArrowheads="1"/>
            </p:cNvSpPr>
            <p:nvPr/>
          </p:nvSpPr>
          <p:spPr bwMode="auto">
            <a:xfrm>
              <a:off x="4116" y="1199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print</a:t>
              </a:r>
            </a:p>
          </p:txBody>
        </p:sp>
        <p:sp>
          <p:nvSpPr>
            <p:cNvPr id="28729" name="Oval 51"/>
            <p:cNvSpPr>
              <a:spLocks noChangeArrowheads="1"/>
            </p:cNvSpPr>
            <p:nvPr/>
          </p:nvSpPr>
          <p:spPr bwMode="auto">
            <a:xfrm>
              <a:off x="4916" y="384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 dirty="0" smtClean="0">
                  <a:cs typeface="Times New Roman" pitchFamily="18" charset="0"/>
                </a:rPr>
                <a:t>Bill</a:t>
              </a:r>
              <a:endParaRPr lang="en-US" dirty="0">
                <a:cs typeface="Times New Roman" pitchFamily="18" charset="0"/>
              </a:endParaRPr>
            </a:p>
          </p:txBody>
        </p:sp>
        <p:sp>
          <p:nvSpPr>
            <p:cNvPr id="28730" name="Oval 52"/>
            <p:cNvSpPr>
              <a:spLocks noChangeArrowheads="1"/>
            </p:cNvSpPr>
            <p:nvPr/>
          </p:nvSpPr>
          <p:spPr bwMode="auto">
            <a:xfrm>
              <a:off x="4983" y="1898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.init</a:t>
              </a:r>
            </a:p>
          </p:txBody>
        </p:sp>
        <p:sp>
          <p:nvSpPr>
            <p:cNvPr id="28731" name="Oval 53"/>
            <p:cNvSpPr>
              <a:spLocks noChangeArrowheads="1"/>
            </p:cNvSpPr>
            <p:nvPr/>
          </p:nvSpPr>
          <p:spPr bwMode="auto">
            <a:xfrm>
              <a:off x="4949" y="1199"/>
              <a:ext cx="300" cy="31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file</a:t>
              </a:r>
            </a:p>
          </p:txBody>
        </p:sp>
        <p:sp>
          <p:nvSpPr>
            <p:cNvPr id="28732" name="Line 54"/>
            <p:cNvSpPr>
              <a:spLocks noChangeShapeType="1"/>
            </p:cNvSpPr>
            <p:nvPr/>
          </p:nvSpPr>
          <p:spPr bwMode="auto">
            <a:xfrm flipV="1">
              <a:off x="3383" y="733"/>
              <a:ext cx="0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733" name="Line 55"/>
            <p:cNvSpPr>
              <a:spLocks noChangeShapeType="1"/>
            </p:cNvSpPr>
            <p:nvPr/>
          </p:nvSpPr>
          <p:spPr bwMode="auto">
            <a:xfrm>
              <a:off x="3549" y="1354"/>
              <a:ext cx="4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734" name="Line 56"/>
            <p:cNvSpPr>
              <a:spLocks noChangeShapeType="1"/>
            </p:cNvSpPr>
            <p:nvPr/>
          </p:nvSpPr>
          <p:spPr bwMode="auto">
            <a:xfrm>
              <a:off x="4483" y="1354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735" name="Line 57"/>
            <p:cNvSpPr>
              <a:spLocks noChangeShapeType="1"/>
            </p:cNvSpPr>
            <p:nvPr/>
          </p:nvSpPr>
          <p:spPr bwMode="auto">
            <a:xfrm flipV="1">
              <a:off x="5083" y="772"/>
              <a:ext cx="0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736" name="Line 58"/>
            <p:cNvSpPr>
              <a:spLocks noChangeShapeType="1"/>
            </p:cNvSpPr>
            <p:nvPr/>
          </p:nvSpPr>
          <p:spPr bwMode="auto">
            <a:xfrm>
              <a:off x="5116" y="158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737" name="Rectangle 59"/>
            <p:cNvSpPr>
              <a:spLocks noChangeArrowheads="1"/>
            </p:cNvSpPr>
            <p:nvPr/>
          </p:nvSpPr>
          <p:spPr bwMode="auto">
            <a:xfrm>
              <a:off x="3316" y="850"/>
              <a:ext cx="4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who</a:t>
              </a:r>
            </a:p>
          </p:txBody>
        </p:sp>
        <p:sp>
          <p:nvSpPr>
            <p:cNvPr id="28738" name="Rectangle 60"/>
            <p:cNvSpPr>
              <a:spLocks noChangeArrowheads="1"/>
            </p:cNvSpPr>
            <p:nvPr/>
          </p:nvSpPr>
          <p:spPr bwMode="auto">
            <a:xfrm>
              <a:off x="3516" y="1393"/>
              <a:ext cx="4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what</a:t>
              </a:r>
            </a:p>
          </p:txBody>
        </p:sp>
        <p:sp>
          <p:nvSpPr>
            <p:cNvPr id="28739" name="Rectangle 61"/>
            <p:cNvSpPr>
              <a:spLocks noChangeArrowheads="1"/>
            </p:cNvSpPr>
            <p:nvPr/>
          </p:nvSpPr>
          <p:spPr bwMode="auto">
            <a:xfrm>
              <a:off x="3649" y="539"/>
              <a:ext cx="4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who</a:t>
              </a:r>
            </a:p>
          </p:txBody>
        </p:sp>
        <p:sp>
          <p:nvSpPr>
            <p:cNvPr id="28740" name="Line 62"/>
            <p:cNvSpPr>
              <a:spLocks noChangeShapeType="1"/>
            </p:cNvSpPr>
            <p:nvPr/>
          </p:nvSpPr>
          <p:spPr bwMode="auto">
            <a:xfrm flipV="1">
              <a:off x="4249" y="539"/>
              <a:ext cx="0" cy="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741" name="Line 63"/>
            <p:cNvSpPr>
              <a:spLocks noChangeShapeType="1"/>
            </p:cNvSpPr>
            <p:nvPr/>
          </p:nvSpPr>
          <p:spPr bwMode="auto">
            <a:xfrm flipH="1">
              <a:off x="3549" y="539"/>
              <a:ext cx="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28742" name="Rectangle 64"/>
            <p:cNvSpPr>
              <a:spLocks noChangeArrowheads="1"/>
            </p:cNvSpPr>
            <p:nvPr/>
          </p:nvSpPr>
          <p:spPr bwMode="auto">
            <a:xfrm>
              <a:off x="5083" y="889"/>
              <a:ext cx="46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Who’s</a:t>
              </a:r>
            </a:p>
          </p:txBody>
        </p:sp>
        <p:sp>
          <p:nvSpPr>
            <p:cNvPr id="28743" name="Rectangle 65"/>
            <p:cNvSpPr>
              <a:spLocks noChangeArrowheads="1"/>
            </p:cNvSpPr>
            <p:nvPr/>
          </p:nvSpPr>
          <p:spPr bwMode="auto">
            <a:xfrm>
              <a:off x="4449" y="1393"/>
              <a:ext cx="4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what</a:t>
              </a:r>
            </a:p>
          </p:txBody>
        </p:sp>
        <p:sp>
          <p:nvSpPr>
            <p:cNvPr id="28744" name="Rectangle 66"/>
            <p:cNvSpPr>
              <a:spLocks noChangeArrowheads="1"/>
            </p:cNvSpPr>
            <p:nvPr/>
          </p:nvSpPr>
          <p:spPr bwMode="auto">
            <a:xfrm>
              <a:off x="5149" y="1626"/>
              <a:ext cx="46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>
                  <a:cs typeface="Times New Roman" pitchFamily="18" charset="0"/>
                </a:rPr>
                <a:t>type</a:t>
              </a:r>
            </a:p>
          </p:txBody>
        </p:sp>
        <p:sp>
          <p:nvSpPr>
            <p:cNvPr id="28745" name="Text Box 67"/>
            <p:cNvSpPr txBox="1">
              <a:spLocks noChangeArrowheads="1"/>
            </p:cNvSpPr>
            <p:nvPr/>
          </p:nvSpPr>
          <p:spPr bwMode="auto">
            <a:xfrm>
              <a:off x="3552" y="144"/>
              <a:ext cx="14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000">
                  <a:latin typeface="Arial Black" pitchFamily="34" charset="0"/>
                  <a:cs typeface="Times New Roman" pitchFamily="18" charset="0"/>
                </a:rPr>
                <a:t>Semantic Net</a:t>
              </a:r>
            </a:p>
          </p:txBody>
        </p:sp>
      </p:grpSp>
      <p:sp>
        <p:nvSpPr>
          <p:cNvPr id="28723" name="WordArt 68"/>
          <p:cNvSpPr>
            <a:spLocks noChangeArrowheads="1" noChangeShapeType="1" noTextEdit="1"/>
          </p:cNvSpPr>
          <p:nvPr/>
        </p:nvSpPr>
        <p:spPr bwMode="auto">
          <a:xfrm>
            <a:off x="1524000" y="457200"/>
            <a:ext cx="2162175" cy="876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IN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Example</a:t>
            </a:r>
          </a:p>
        </p:txBody>
      </p:sp>
      <p:sp>
        <p:nvSpPr>
          <p:cNvPr id="28724" name="WordArt 69" descr="Narrow vertical"/>
          <p:cNvSpPr>
            <a:spLocks noChangeArrowheads="1" noChangeShapeType="1" noTextEdit="1"/>
          </p:cNvSpPr>
          <p:nvPr/>
        </p:nvSpPr>
        <p:spPr bwMode="auto">
          <a:xfrm>
            <a:off x="6400800" y="4419600"/>
            <a:ext cx="2381250" cy="7794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IN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/>
              </a:rPr>
              <a:t>Semantic</a:t>
            </a:r>
          </a:p>
        </p:txBody>
      </p:sp>
      <p:sp>
        <p:nvSpPr>
          <p:cNvPr id="28725" name="WordArt 70" descr="Narrow vertical"/>
          <p:cNvSpPr>
            <a:spLocks noChangeArrowheads="1" noChangeShapeType="1" noTextEdit="1"/>
          </p:cNvSpPr>
          <p:nvPr/>
        </p:nvSpPr>
        <p:spPr bwMode="auto">
          <a:xfrm>
            <a:off x="6400800" y="5257800"/>
            <a:ext cx="2381250" cy="8556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IN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107763" dir="2700000" algn="ctr" rotWithShape="0">
                    <a:srgbClr val="808080"/>
                  </a:outerShdw>
                </a:effectLst>
                <a:latin typeface="Arial Black"/>
              </a:rPr>
              <a:t>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Prof Vipin Tyagi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825CC3-75E1-4219-916F-DA6916589810}" type="slidenum">
              <a:rPr lang="ar-SA" smtClean="0">
                <a:cs typeface="Arial" charset="0"/>
              </a:rPr>
              <a:pPr/>
              <a:t>8</a:t>
            </a:fld>
            <a:endParaRPr lang="en-US" smtClean="0">
              <a:cs typeface="Arial" charset="0"/>
            </a:endParaRPr>
          </a:p>
        </p:txBody>
      </p:sp>
      <p:sp>
        <p:nvSpPr>
          <p:cNvPr id="29701" name="Oval 2"/>
          <p:cNvSpPr>
            <a:spLocks noChangeArrowheads="1"/>
          </p:cNvSpPr>
          <p:nvPr/>
        </p:nvSpPr>
        <p:spPr bwMode="auto">
          <a:xfrm>
            <a:off x="838200" y="2895600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I</a:t>
            </a:r>
          </a:p>
        </p:txBody>
      </p:sp>
      <p:sp>
        <p:nvSpPr>
          <p:cNvPr id="29702" name="Oval 3"/>
          <p:cNvSpPr>
            <a:spLocks noChangeArrowheads="1"/>
          </p:cNvSpPr>
          <p:nvPr/>
        </p:nvSpPr>
        <p:spPr bwMode="auto">
          <a:xfrm>
            <a:off x="838200" y="4189413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want</a:t>
            </a:r>
          </a:p>
        </p:txBody>
      </p:sp>
      <p:sp>
        <p:nvSpPr>
          <p:cNvPr id="29703" name="Oval 4"/>
          <p:cNvSpPr>
            <a:spLocks noChangeArrowheads="1"/>
          </p:cNvSpPr>
          <p:nvPr/>
        </p:nvSpPr>
        <p:spPr bwMode="auto">
          <a:xfrm>
            <a:off x="2266950" y="4189413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print</a:t>
            </a:r>
          </a:p>
        </p:txBody>
      </p:sp>
      <p:sp>
        <p:nvSpPr>
          <p:cNvPr id="29704" name="Oval 5"/>
          <p:cNvSpPr>
            <a:spLocks noChangeArrowheads="1"/>
          </p:cNvSpPr>
          <p:nvPr/>
        </p:nvSpPr>
        <p:spPr bwMode="auto">
          <a:xfrm>
            <a:off x="3536950" y="2895600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Ali</a:t>
            </a:r>
          </a:p>
        </p:txBody>
      </p:sp>
      <p:sp>
        <p:nvSpPr>
          <p:cNvPr id="29705" name="Oval 6"/>
          <p:cNvSpPr>
            <a:spLocks noChangeArrowheads="1"/>
          </p:cNvSpPr>
          <p:nvPr/>
        </p:nvSpPr>
        <p:spPr bwMode="auto">
          <a:xfrm>
            <a:off x="3643313" y="5299075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.init</a:t>
            </a:r>
          </a:p>
        </p:txBody>
      </p:sp>
      <p:sp>
        <p:nvSpPr>
          <p:cNvPr id="29706" name="Oval 7"/>
          <p:cNvSpPr>
            <a:spLocks noChangeArrowheads="1"/>
          </p:cNvSpPr>
          <p:nvPr/>
        </p:nvSpPr>
        <p:spPr bwMode="auto">
          <a:xfrm>
            <a:off x="3589338" y="4189413"/>
            <a:ext cx="476250" cy="492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file</a:t>
            </a:r>
          </a:p>
        </p:txBody>
      </p:sp>
      <p:sp>
        <p:nvSpPr>
          <p:cNvPr id="29707" name="Line 8"/>
          <p:cNvSpPr>
            <a:spLocks noChangeShapeType="1"/>
          </p:cNvSpPr>
          <p:nvPr/>
        </p:nvSpPr>
        <p:spPr bwMode="auto">
          <a:xfrm flipV="1">
            <a:off x="1103313" y="3449638"/>
            <a:ext cx="0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9708" name="Line 9"/>
          <p:cNvSpPr>
            <a:spLocks noChangeShapeType="1"/>
          </p:cNvSpPr>
          <p:nvPr/>
        </p:nvSpPr>
        <p:spPr bwMode="auto">
          <a:xfrm>
            <a:off x="1366838" y="4435475"/>
            <a:ext cx="741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9709" name="Line 10"/>
          <p:cNvSpPr>
            <a:spLocks noChangeShapeType="1"/>
          </p:cNvSpPr>
          <p:nvPr/>
        </p:nvSpPr>
        <p:spPr bwMode="auto">
          <a:xfrm>
            <a:off x="2849563" y="4435475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9710" name="Line 11"/>
          <p:cNvSpPr>
            <a:spLocks noChangeShapeType="1"/>
          </p:cNvSpPr>
          <p:nvPr/>
        </p:nvSpPr>
        <p:spPr bwMode="auto">
          <a:xfrm flipV="1">
            <a:off x="3802063" y="3511550"/>
            <a:ext cx="0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9711" name="Line 12"/>
          <p:cNvSpPr>
            <a:spLocks noChangeShapeType="1"/>
          </p:cNvSpPr>
          <p:nvPr/>
        </p:nvSpPr>
        <p:spPr bwMode="auto">
          <a:xfrm>
            <a:off x="3854450" y="48053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9712" name="Rectangle 13"/>
          <p:cNvSpPr>
            <a:spLocks noChangeArrowheads="1"/>
          </p:cNvSpPr>
          <p:nvPr/>
        </p:nvSpPr>
        <p:spPr bwMode="auto">
          <a:xfrm>
            <a:off x="996950" y="3635375"/>
            <a:ext cx="741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who</a:t>
            </a:r>
          </a:p>
        </p:txBody>
      </p:sp>
      <p:sp>
        <p:nvSpPr>
          <p:cNvPr id="29713" name="Rectangle 14"/>
          <p:cNvSpPr>
            <a:spLocks noChangeArrowheads="1"/>
          </p:cNvSpPr>
          <p:nvPr/>
        </p:nvSpPr>
        <p:spPr bwMode="auto">
          <a:xfrm>
            <a:off x="1314450" y="4497388"/>
            <a:ext cx="7413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what</a:t>
            </a:r>
          </a:p>
        </p:txBody>
      </p:sp>
      <p:sp>
        <p:nvSpPr>
          <p:cNvPr id="29714" name="Rectangle 15"/>
          <p:cNvSpPr>
            <a:spLocks noChangeArrowheads="1"/>
          </p:cNvSpPr>
          <p:nvPr/>
        </p:nvSpPr>
        <p:spPr bwMode="auto">
          <a:xfrm>
            <a:off x="1525588" y="3141663"/>
            <a:ext cx="741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who</a:t>
            </a:r>
          </a:p>
        </p:txBody>
      </p:sp>
      <p:sp>
        <p:nvSpPr>
          <p:cNvPr id="29715" name="Line 16"/>
          <p:cNvSpPr>
            <a:spLocks noChangeShapeType="1"/>
          </p:cNvSpPr>
          <p:nvPr/>
        </p:nvSpPr>
        <p:spPr bwMode="auto">
          <a:xfrm flipV="1">
            <a:off x="2478088" y="3141663"/>
            <a:ext cx="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9716" name="Line 17"/>
          <p:cNvSpPr>
            <a:spLocks noChangeShapeType="1"/>
          </p:cNvSpPr>
          <p:nvPr/>
        </p:nvSpPr>
        <p:spPr bwMode="auto">
          <a:xfrm flipH="1">
            <a:off x="1366838" y="3141663"/>
            <a:ext cx="1111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9717" name="Rectangle 18"/>
          <p:cNvSpPr>
            <a:spLocks noChangeArrowheads="1"/>
          </p:cNvSpPr>
          <p:nvPr/>
        </p:nvSpPr>
        <p:spPr bwMode="auto">
          <a:xfrm>
            <a:off x="3802063" y="3697288"/>
            <a:ext cx="739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Who’s</a:t>
            </a:r>
          </a:p>
        </p:txBody>
      </p:sp>
      <p:sp>
        <p:nvSpPr>
          <p:cNvPr id="29718" name="Rectangle 19"/>
          <p:cNvSpPr>
            <a:spLocks noChangeArrowheads="1"/>
          </p:cNvSpPr>
          <p:nvPr/>
        </p:nvSpPr>
        <p:spPr bwMode="auto">
          <a:xfrm>
            <a:off x="2795588" y="4497388"/>
            <a:ext cx="741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what</a:t>
            </a:r>
          </a:p>
        </p:txBody>
      </p:sp>
      <p:sp>
        <p:nvSpPr>
          <p:cNvPr id="29719" name="Rectangle 20"/>
          <p:cNvSpPr>
            <a:spLocks noChangeArrowheads="1"/>
          </p:cNvSpPr>
          <p:nvPr/>
        </p:nvSpPr>
        <p:spPr bwMode="auto">
          <a:xfrm>
            <a:off x="3906838" y="4867275"/>
            <a:ext cx="7413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rtl="0"/>
            <a:r>
              <a:rPr lang="en-US">
                <a:cs typeface="Times New Roman" pitchFamily="18" charset="0"/>
              </a:rPr>
              <a:t>type</a:t>
            </a:r>
          </a:p>
        </p:txBody>
      </p:sp>
      <p:sp>
        <p:nvSpPr>
          <p:cNvPr id="29720" name="Text Box 21"/>
          <p:cNvSpPr txBox="1">
            <a:spLocks noChangeArrowheads="1"/>
          </p:cNvSpPr>
          <p:nvPr/>
        </p:nvSpPr>
        <p:spPr bwMode="auto">
          <a:xfrm>
            <a:off x="1066800" y="51816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sz="2000">
                <a:latin typeface="Arial Black" pitchFamily="34" charset="0"/>
                <a:cs typeface="Times New Roman" pitchFamily="18" charset="0"/>
              </a:rPr>
              <a:t>Semantic Net</a:t>
            </a:r>
          </a:p>
        </p:txBody>
      </p:sp>
      <p:sp>
        <p:nvSpPr>
          <p:cNvPr id="29721" name="Rectangle 22"/>
          <p:cNvSpPr>
            <a:spLocks noChangeArrowheads="1"/>
          </p:cNvSpPr>
          <p:nvPr/>
        </p:nvSpPr>
        <p:spPr bwMode="auto">
          <a:xfrm>
            <a:off x="4800600" y="609600"/>
            <a:ext cx="4191000" cy="245605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 dirty="0">
                <a:solidFill>
                  <a:srgbClr val="FF3300"/>
                </a:solidFill>
                <a:latin typeface="Book Antiqua" pitchFamily="18" charset="0"/>
                <a:cs typeface="Times New Roman" pitchFamily="18" charset="0"/>
              </a:rPr>
              <a:t>To whom the pronoun ‘I’ refers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 dirty="0">
                <a:solidFill>
                  <a:srgbClr val="FF3300"/>
                </a:solidFill>
                <a:latin typeface="Book Antiqua" pitchFamily="18" charset="0"/>
                <a:cs typeface="Times New Roman" pitchFamily="18" charset="0"/>
              </a:rPr>
              <a:t>To whom the proper noun </a:t>
            </a:r>
            <a:r>
              <a:rPr lang="en-US" sz="2400" b="1" dirty="0" smtClean="0">
                <a:solidFill>
                  <a:srgbClr val="FF3300"/>
                </a:solidFill>
                <a:latin typeface="Book Antiqua" pitchFamily="18" charset="0"/>
                <a:cs typeface="Times New Roman" pitchFamily="18" charset="0"/>
              </a:rPr>
              <a:t>‘Bill’ </a:t>
            </a:r>
            <a:r>
              <a:rPr lang="en-US" sz="2400" b="1" dirty="0">
                <a:solidFill>
                  <a:srgbClr val="FF3300"/>
                </a:solidFill>
                <a:latin typeface="Book Antiqua" pitchFamily="18" charset="0"/>
                <a:cs typeface="Times New Roman" pitchFamily="18" charset="0"/>
              </a:rPr>
              <a:t>refers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 dirty="0">
                <a:solidFill>
                  <a:srgbClr val="FF3300"/>
                </a:solidFill>
                <a:latin typeface="Book Antiqua" pitchFamily="18" charset="0"/>
                <a:cs typeface="Times New Roman" pitchFamily="18" charset="0"/>
              </a:rPr>
              <a:t>What are the files to be printed</a:t>
            </a: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auto">
          <a:xfrm rot="75554">
            <a:off x="3429000" y="1447800"/>
            <a:ext cx="914400" cy="990600"/>
          </a:xfrm>
          <a:custGeom>
            <a:avLst/>
            <a:gdLst>
              <a:gd name="G0" fmla="+- 12427 0 0"/>
              <a:gd name="G1" fmla="+- 2668 0 0"/>
              <a:gd name="G2" fmla="+- 12158 0 2668"/>
              <a:gd name="G3" fmla="+- G2 0 2668"/>
              <a:gd name="G4" fmla="*/ G3 32768 32059"/>
              <a:gd name="G5" fmla="*/ G4 1 2"/>
              <a:gd name="G6" fmla="+- 21600 0 12427"/>
              <a:gd name="G7" fmla="*/ G6 2668 6079"/>
              <a:gd name="G8" fmla="+- G7 12427 0"/>
              <a:gd name="T0" fmla="*/ 12427 w 21600"/>
              <a:gd name="T1" fmla="*/ 0 h 21600"/>
              <a:gd name="T2" fmla="*/ 12427 w 21600"/>
              <a:gd name="T3" fmla="*/ 12158 h 21600"/>
              <a:gd name="T4" fmla="*/ 348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2427" y="0"/>
                </a:lnTo>
                <a:lnTo>
                  <a:pt x="12427" y="2668"/>
                </a:lnTo>
                <a:cubicBezTo>
                  <a:pt x="5564" y="2668"/>
                  <a:pt x="0" y="6917"/>
                  <a:pt x="0" y="12158"/>
                </a:cubicBezTo>
                <a:lnTo>
                  <a:pt x="0" y="21600"/>
                </a:lnTo>
                <a:lnTo>
                  <a:pt x="6973" y="21600"/>
                </a:lnTo>
                <a:lnTo>
                  <a:pt x="6973" y="12158"/>
                </a:lnTo>
                <a:cubicBezTo>
                  <a:pt x="6973" y="10685"/>
                  <a:pt x="9415" y="9490"/>
                  <a:pt x="12427" y="9490"/>
                </a:cubicBezTo>
                <a:lnTo>
                  <a:pt x="12427" y="1215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9723" name="WordArt 27"/>
          <p:cNvSpPr>
            <a:spLocks noChangeArrowheads="1" noChangeShapeType="1" noTextEdit="1"/>
          </p:cNvSpPr>
          <p:nvPr/>
        </p:nvSpPr>
        <p:spPr bwMode="auto">
          <a:xfrm>
            <a:off x="457200" y="838200"/>
            <a:ext cx="1981200" cy="7620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IN" sz="3600" kern="10" dirty="0" smtClean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 Black"/>
              </a:rPr>
              <a:t>Discourse &amp;</a:t>
            </a:r>
            <a:endParaRPr lang="en-IN" sz="3600" kern="10" dirty="0">
              <a:ln w="12700">
                <a:solidFill>
                  <a:srgbClr val="000000"/>
                </a:solidFill>
                <a:round/>
                <a:headEnd/>
                <a:tailEnd/>
              </a:ln>
              <a:solidFill>
                <a:srgbClr val="008000"/>
              </a:solidFill>
              <a:latin typeface="Arial Black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4495800" y="5181600"/>
            <a:ext cx="4419600" cy="95103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400" b="1" dirty="0">
                <a:latin typeface="Book Antiqua" pitchFamily="18" charset="0"/>
                <a:cs typeface="Times New Roman" pitchFamily="18" charset="0"/>
              </a:rPr>
              <a:t>Execute the command</a:t>
            </a:r>
          </a:p>
          <a:p>
            <a:pPr algn="l" rtl="0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print /bill/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stuff.init</a:t>
            </a:r>
            <a:endParaRPr lang="en-US" sz="2400" b="1" dirty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25" name="WordArt 29"/>
          <p:cNvSpPr>
            <a:spLocks noChangeArrowheads="1" noChangeShapeType="1" noTextEdit="1"/>
          </p:cNvSpPr>
          <p:nvPr/>
        </p:nvSpPr>
        <p:spPr bwMode="auto">
          <a:xfrm>
            <a:off x="304800" y="1752600"/>
            <a:ext cx="2362200" cy="914400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0"/>
              </a:avLst>
            </a:prstTxWarp>
          </a:bodyPr>
          <a:lstStyle/>
          <a:p>
            <a:pPr algn="ctr" rtl="0"/>
            <a:r>
              <a:rPr lang="en-IN" sz="3600" kern="10" dirty="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 Black"/>
              </a:rPr>
              <a:t>Pragmatic</a:t>
            </a:r>
          </a:p>
        </p:txBody>
      </p:sp>
      <p:sp>
        <p:nvSpPr>
          <p:cNvPr id="49182" name="AutoShape 30"/>
          <p:cNvSpPr>
            <a:spLocks noChangeArrowheads="1"/>
          </p:cNvSpPr>
          <p:nvPr/>
        </p:nvSpPr>
        <p:spPr bwMode="auto">
          <a:xfrm rot="5400000">
            <a:off x="4953000" y="3657600"/>
            <a:ext cx="1295400" cy="9906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cs typeface="Arial" charset="0"/>
              </a:rPr>
              <a:t>Prof Vipin Tyagi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A8228A-A172-4CD5-B3B7-795D2947C9C9}" type="slidenum">
              <a:rPr lang="ar-SA" smtClean="0">
                <a:cs typeface="Arial" charset="0"/>
              </a:rPr>
              <a:pPr/>
              <a:t>9</a:t>
            </a:fld>
            <a:endParaRPr lang="en-US" smtClean="0">
              <a:cs typeface="Arial" charset="0"/>
            </a:endParaRPr>
          </a:p>
        </p:txBody>
      </p:sp>
      <p:grpSp>
        <p:nvGrpSpPr>
          <p:cNvPr id="30725" name="Group 2"/>
          <p:cNvGrpSpPr>
            <a:grpSpLocks/>
          </p:cNvGrpSpPr>
          <p:nvPr/>
        </p:nvGrpSpPr>
        <p:grpSpPr bwMode="auto">
          <a:xfrm>
            <a:off x="1143000" y="1371600"/>
            <a:ext cx="7848600" cy="4495800"/>
            <a:chOff x="624" y="1152"/>
            <a:chExt cx="4944" cy="2832"/>
          </a:xfrm>
        </p:grpSpPr>
        <p:sp>
          <p:nvSpPr>
            <p:cNvPr id="30728" name="Rectangle 3"/>
            <p:cNvSpPr>
              <a:spLocks noChangeArrowheads="1"/>
            </p:cNvSpPr>
            <p:nvPr/>
          </p:nvSpPr>
          <p:spPr bwMode="auto">
            <a:xfrm>
              <a:off x="5184" y="1536"/>
              <a:ext cx="240" cy="196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Rectangle 4"/>
            <p:cNvSpPr>
              <a:spLocks noChangeArrowheads="1"/>
            </p:cNvSpPr>
            <p:nvPr/>
          </p:nvSpPr>
          <p:spPr bwMode="auto">
            <a:xfrm>
              <a:off x="3408" y="1488"/>
              <a:ext cx="1152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rtl="0"/>
              <a:r>
                <a:rPr lang="en-US" sz="2000" dirty="0">
                  <a:cs typeface="Times New Roman" pitchFamily="18" charset="0"/>
                </a:rPr>
                <a:t>Morphological Analysis</a:t>
              </a:r>
            </a:p>
          </p:txBody>
        </p:sp>
        <p:sp>
          <p:nvSpPr>
            <p:cNvPr id="30730" name="Rectangle 5"/>
            <p:cNvSpPr>
              <a:spLocks noChangeArrowheads="1"/>
            </p:cNvSpPr>
            <p:nvPr/>
          </p:nvSpPr>
          <p:spPr bwMode="auto">
            <a:xfrm>
              <a:off x="1872" y="1152"/>
              <a:ext cx="960" cy="576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rtl="0"/>
              <a:r>
                <a:rPr lang="en-US" sz="2400">
                  <a:cs typeface="Times New Roman" pitchFamily="18" charset="0"/>
                </a:rPr>
                <a:t>Syntactic Analysis</a:t>
              </a:r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720" y="2304"/>
              <a:ext cx="960" cy="576"/>
            </a:xfrm>
            <a:prstGeom prst="rect">
              <a:avLst/>
            </a:prstGeom>
            <a:solidFill>
              <a:schemeClr val="accent1"/>
            </a:solidFill>
            <a:ln w="57150" cmpd="thinThick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 rtl="0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Semantic Analysis</a:t>
              </a:r>
            </a:p>
          </p:txBody>
        </p:sp>
        <p:sp>
          <p:nvSpPr>
            <p:cNvPr id="30732" name="Rectangle 7"/>
            <p:cNvSpPr>
              <a:spLocks noChangeArrowheads="1"/>
            </p:cNvSpPr>
            <p:nvPr/>
          </p:nvSpPr>
          <p:spPr bwMode="auto">
            <a:xfrm>
              <a:off x="2304" y="3408"/>
              <a:ext cx="96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rtl="0"/>
              <a:r>
                <a:rPr lang="en-US" sz="2400">
                  <a:cs typeface="Times New Roman" pitchFamily="18" charset="0"/>
                </a:rPr>
                <a:t>Discourse  Analysis</a:t>
              </a:r>
            </a:p>
          </p:txBody>
        </p:sp>
        <p:sp>
          <p:nvSpPr>
            <p:cNvPr id="30733" name="Rectangle 8"/>
            <p:cNvSpPr>
              <a:spLocks noChangeArrowheads="1"/>
            </p:cNvSpPr>
            <p:nvPr/>
          </p:nvSpPr>
          <p:spPr bwMode="auto">
            <a:xfrm>
              <a:off x="3552" y="2688"/>
              <a:ext cx="960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rtl="0"/>
              <a:r>
                <a:rPr lang="en-US" sz="2400">
                  <a:cs typeface="Times New Roman" pitchFamily="18" charset="0"/>
                </a:rPr>
                <a:t>Pragmatic Analysis</a:t>
              </a:r>
            </a:p>
          </p:txBody>
        </p:sp>
        <p:sp>
          <p:nvSpPr>
            <p:cNvPr id="30734" name="Line 9"/>
            <p:cNvSpPr>
              <a:spLocks noChangeShapeType="1"/>
            </p:cNvSpPr>
            <p:nvPr/>
          </p:nvSpPr>
          <p:spPr bwMode="auto">
            <a:xfrm flipH="1">
              <a:off x="4512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flipH="1">
              <a:off x="2976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0736" name="Line 11"/>
            <p:cNvSpPr>
              <a:spLocks noChangeShapeType="1"/>
            </p:cNvSpPr>
            <p:nvPr/>
          </p:nvSpPr>
          <p:spPr bwMode="auto">
            <a:xfrm flipH="1">
              <a:off x="1344" y="1584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0737" name="Line 12"/>
            <p:cNvSpPr>
              <a:spLocks noChangeShapeType="1"/>
            </p:cNvSpPr>
            <p:nvPr/>
          </p:nvSpPr>
          <p:spPr bwMode="auto">
            <a:xfrm>
              <a:off x="1056" y="28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0738" name="Oval 13"/>
            <p:cNvSpPr>
              <a:spLocks noChangeArrowheads="1"/>
            </p:cNvSpPr>
            <p:nvPr/>
          </p:nvSpPr>
          <p:spPr bwMode="auto">
            <a:xfrm>
              <a:off x="624" y="3408"/>
              <a:ext cx="1248" cy="528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rtl="0"/>
              <a:r>
                <a:rPr lang="en-US" sz="1600" dirty="0">
                  <a:cs typeface="Times New Roman" pitchFamily="18" charset="0"/>
                </a:rPr>
                <a:t>Internal representation</a:t>
              </a:r>
            </a:p>
          </p:txBody>
        </p:sp>
        <p:sp>
          <p:nvSpPr>
            <p:cNvPr id="30739" name="AutoShape 14"/>
            <p:cNvSpPr>
              <a:spLocks noChangeArrowheads="1"/>
            </p:cNvSpPr>
            <p:nvPr/>
          </p:nvSpPr>
          <p:spPr bwMode="auto">
            <a:xfrm>
              <a:off x="2208" y="2448"/>
              <a:ext cx="720" cy="480"/>
            </a:xfrm>
            <a:prstGeom prst="flowChartMagneticDisk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rtl="0"/>
              <a:r>
                <a:rPr lang="en-US" sz="2400">
                  <a:cs typeface="Times New Roman" pitchFamily="18" charset="0"/>
                </a:rPr>
                <a:t>lexicon</a:t>
              </a:r>
            </a:p>
          </p:txBody>
        </p:sp>
        <p:sp>
          <p:nvSpPr>
            <p:cNvPr id="30740" name="Line 15"/>
            <p:cNvSpPr>
              <a:spLocks noChangeShapeType="1"/>
            </p:cNvSpPr>
            <p:nvPr/>
          </p:nvSpPr>
          <p:spPr bwMode="auto">
            <a:xfrm>
              <a:off x="4560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0741" name="Line 16"/>
            <p:cNvSpPr>
              <a:spLocks noChangeShapeType="1"/>
            </p:cNvSpPr>
            <p:nvPr/>
          </p:nvSpPr>
          <p:spPr bwMode="auto">
            <a:xfrm flipH="1">
              <a:off x="3024" y="216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0742" name="Line 17"/>
            <p:cNvSpPr>
              <a:spLocks noChangeShapeType="1"/>
            </p:cNvSpPr>
            <p:nvPr/>
          </p:nvSpPr>
          <p:spPr bwMode="auto">
            <a:xfrm>
              <a:off x="2400" y="177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0743" name="Line 18"/>
            <p:cNvSpPr>
              <a:spLocks noChangeShapeType="1"/>
            </p:cNvSpPr>
            <p:nvPr/>
          </p:nvSpPr>
          <p:spPr bwMode="auto">
            <a:xfrm>
              <a:off x="1728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0744" name="Text Box 19"/>
            <p:cNvSpPr txBox="1">
              <a:spLocks noChangeArrowheads="1"/>
            </p:cNvSpPr>
            <p:nvPr/>
          </p:nvSpPr>
          <p:spPr bwMode="auto">
            <a:xfrm>
              <a:off x="4992" y="1200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2800">
                  <a:cs typeface="Times New Roman" pitchFamily="18" charset="0"/>
                </a:rPr>
                <a:t>user</a:t>
              </a:r>
            </a:p>
          </p:txBody>
        </p:sp>
        <p:sp>
          <p:nvSpPr>
            <p:cNvPr id="30745" name="Text Box 20"/>
            <p:cNvSpPr txBox="1">
              <a:spLocks noChangeArrowheads="1"/>
            </p:cNvSpPr>
            <p:nvPr/>
          </p:nvSpPr>
          <p:spPr bwMode="auto">
            <a:xfrm>
              <a:off x="4560" y="1872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>
                  <a:cs typeface="Times New Roman" pitchFamily="18" charset="0"/>
                </a:rPr>
                <a:t>Surface form</a:t>
              </a:r>
            </a:p>
          </p:txBody>
        </p:sp>
        <p:sp>
          <p:nvSpPr>
            <p:cNvPr id="30746" name="Text Box 21"/>
            <p:cNvSpPr txBox="1">
              <a:spLocks noChangeArrowheads="1"/>
            </p:cNvSpPr>
            <p:nvPr/>
          </p:nvSpPr>
          <p:spPr bwMode="auto">
            <a:xfrm>
              <a:off x="4560" y="3072"/>
              <a:ext cx="57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600">
                  <a:cs typeface="Times New Roman" pitchFamily="18" charset="0"/>
                </a:rPr>
                <a:t>Perform action</a:t>
              </a:r>
            </a:p>
          </p:txBody>
        </p:sp>
        <p:sp>
          <p:nvSpPr>
            <p:cNvPr id="30747" name="Text Box 22"/>
            <p:cNvSpPr txBox="1">
              <a:spLocks noChangeArrowheads="1"/>
            </p:cNvSpPr>
            <p:nvPr/>
          </p:nvSpPr>
          <p:spPr bwMode="auto">
            <a:xfrm>
              <a:off x="2928" y="1392"/>
              <a:ext cx="57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200">
                  <a:cs typeface="Times New Roman" pitchFamily="18" charset="0"/>
                </a:rPr>
                <a:t>stems</a:t>
              </a:r>
            </a:p>
          </p:txBody>
        </p:sp>
        <p:sp>
          <p:nvSpPr>
            <p:cNvPr id="30748" name="Text Box 23"/>
            <p:cNvSpPr txBox="1">
              <a:spLocks noChangeArrowheads="1"/>
            </p:cNvSpPr>
            <p:nvPr/>
          </p:nvSpPr>
          <p:spPr bwMode="auto">
            <a:xfrm>
              <a:off x="1008" y="1584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>
                  <a:cs typeface="Times New Roman" pitchFamily="18" charset="0"/>
                </a:rPr>
                <a:t>parse tree</a:t>
              </a:r>
            </a:p>
          </p:txBody>
        </p:sp>
        <p:sp>
          <p:nvSpPr>
            <p:cNvPr id="30749" name="Line 24"/>
            <p:cNvSpPr>
              <a:spLocks noChangeShapeType="1"/>
            </p:cNvSpPr>
            <p:nvPr/>
          </p:nvSpPr>
          <p:spPr bwMode="auto">
            <a:xfrm>
              <a:off x="1824" y="36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0750" name="Line 25"/>
            <p:cNvSpPr>
              <a:spLocks noChangeShapeType="1"/>
            </p:cNvSpPr>
            <p:nvPr/>
          </p:nvSpPr>
          <p:spPr bwMode="auto">
            <a:xfrm flipV="1">
              <a:off x="3360" y="3360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IN"/>
            </a:p>
          </p:txBody>
        </p:sp>
        <p:sp>
          <p:nvSpPr>
            <p:cNvPr id="30751" name="Text Box 26"/>
            <p:cNvSpPr txBox="1">
              <a:spLocks noChangeArrowheads="1"/>
            </p:cNvSpPr>
            <p:nvPr/>
          </p:nvSpPr>
          <p:spPr bwMode="auto">
            <a:xfrm>
              <a:off x="3504" y="3504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rtl="0">
                <a:spcBef>
                  <a:spcPct val="50000"/>
                </a:spcBef>
              </a:pPr>
              <a:r>
                <a:rPr lang="en-US" sz="1200">
                  <a:cs typeface="Times New Roman" pitchFamily="18" charset="0"/>
                </a:rPr>
                <a:t>Resolve references</a:t>
              </a:r>
            </a:p>
          </p:txBody>
        </p:sp>
      </p:grpSp>
      <p:sp>
        <p:nvSpPr>
          <p:cNvPr id="30726" name="WordArt 27"/>
          <p:cNvSpPr>
            <a:spLocks noChangeArrowheads="1" noChangeShapeType="1" noTextEdit="1"/>
          </p:cNvSpPr>
          <p:nvPr/>
        </p:nvSpPr>
        <p:spPr bwMode="auto">
          <a:xfrm>
            <a:off x="2743200" y="228600"/>
            <a:ext cx="3533775" cy="723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rtl="0"/>
            <a:r>
              <a:rPr lang="en-IN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Stages of NLP</a:t>
            </a:r>
          </a:p>
        </p:txBody>
      </p:sp>
      <p:pic>
        <p:nvPicPr>
          <p:cNvPr id="30727" name="Picture 28" descr="red_ru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90600"/>
            <a:ext cx="6096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783</TotalTime>
  <Words>548</Words>
  <Application>Microsoft Office PowerPoint</Application>
  <PresentationFormat>On-screen Show (4:3)</PresentationFormat>
  <Paragraphs>190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Civic</vt:lpstr>
      <vt:lpstr>NLP</vt:lpstr>
      <vt:lpstr>The Steps in NLP</vt:lpstr>
      <vt:lpstr>The steps in NLP (Cont.)</vt:lpstr>
      <vt:lpstr>The steps in NLP (Cont.)</vt:lpstr>
      <vt:lpstr>Slide 5</vt:lpstr>
      <vt:lpstr>Slide 6</vt:lpstr>
      <vt:lpstr>Slide 7</vt:lpstr>
      <vt:lpstr>Slide 8</vt:lpstr>
      <vt:lpstr>Slide 9</vt:lpstr>
      <vt:lpstr>Slide 10</vt:lpstr>
      <vt:lpstr>Spoken Dialogue System</vt:lpstr>
      <vt:lpstr>Parts of the Spoken Dialogue System</vt:lpstr>
      <vt:lpstr>Levels in a Dialogue System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Natural Language Understanding</dc:title>
  <dc:creator>Tyagi</dc:creator>
  <cp:lastModifiedBy>vipin.tyagi</cp:lastModifiedBy>
  <cp:revision>86</cp:revision>
  <dcterms:created xsi:type="dcterms:W3CDTF">2002-01-02T16:45:02Z</dcterms:created>
  <dcterms:modified xsi:type="dcterms:W3CDTF">2025-01-25T06:19:57Z</dcterms:modified>
</cp:coreProperties>
</file>