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76" r:id="rId1"/>
  </p:sldMasterIdLst>
  <p:notesMasterIdLst>
    <p:notesMasterId r:id="rId61"/>
  </p:notesMasterIdLst>
  <p:handoutMasterIdLst>
    <p:handoutMasterId r:id="rId62"/>
  </p:handoutMasterIdLst>
  <p:sldIdLst>
    <p:sldId id="304" r:id="rId2"/>
    <p:sldId id="375" r:id="rId3"/>
    <p:sldId id="376" r:id="rId4"/>
    <p:sldId id="377" r:id="rId5"/>
    <p:sldId id="378" r:id="rId6"/>
    <p:sldId id="442" r:id="rId7"/>
    <p:sldId id="379" r:id="rId8"/>
    <p:sldId id="380" r:id="rId9"/>
    <p:sldId id="437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43" r:id="rId31"/>
    <p:sldId id="401" r:id="rId32"/>
    <p:sldId id="402" r:id="rId33"/>
    <p:sldId id="403" r:id="rId34"/>
    <p:sldId id="417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8" r:id="rId43"/>
    <p:sldId id="419" r:id="rId44"/>
    <p:sldId id="420" r:id="rId45"/>
    <p:sldId id="421" r:id="rId46"/>
    <p:sldId id="422" r:id="rId47"/>
    <p:sldId id="424" r:id="rId48"/>
    <p:sldId id="426" r:id="rId49"/>
    <p:sldId id="427" r:id="rId50"/>
    <p:sldId id="416" r:id="rId51"/>
    <p:sldId id="425" r:id="rId52"/>
    <p:sldId id="428" r:id="rId53"/>
    <p:sldId id="429" r:id="rId54"/>
    <p:sldId id="430" r:id="rId55"/>
    <p:sldId id="434" r:id="rId56"/>
    <p:sldId id="340" r:id="rId57"/>
    <p:sldId id="341" r:id="rId58"/>
    <p:sldId id="356" r:id="rId59"/>
    <p:sldId id="444" r:id="rId60"/>
  </p:sldIdLst>
  <p:sldSz cx="9144000" cy="6858000" type="letter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9900"/>
    <a:srgbClr val="FF9900"/>
    <a:srgbClr val="330066"/>
    <a:srgbClr val="003399"/>
    <a:srgbClr val="990000"/>
    <a:srgbClr val="66CCFF"/>
    <a:srgbClr val="FF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66" d="100"/>
          <a:sy n="66" d="100"/>
        </p:scale>
        <p:origin x="-1692" y="-540"/>
      </p:cViewPr>
      <p:guideLst>
        <p:guide orient="horz" pos="4224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324"/>
    </p:cViewPr>
  </p:sorterViewPr>
  <p:notesViewPr>
    <p:cSldViewPr>
      <p:cViewPr varScale="1">
        <p:scale>
          <a:sx n="81" d="100"/>
          <a:sy n="81" d="100"/>
        </p:scale>
        <p:origin x="-2059" y="-77"/>
      </p:cViewPr>
      <p:guideLst>
        <p:guide orient="horz" pos="2923"/>
        <p:guide pos="220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305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839200"/>
            <a:ext cx="303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A9E411D-E69A-481A-ABAE-0E26FB2BDD8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1663"/>
            <a:ext cx="51308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22 Typewriter" pitchFamily="2" charset="0"/>
              </a:defRPr>
            </a:lvl1pPr>
          </a:lstStyle>
          <a:p>
            <a:fld id="{51A708E0-46C2-4FDE-A9E8-2CAB1CB1F0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9FDAF-AFD5-43EF-B082-5376A8C571E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6E10B2-9838-4134-B015-09683DA8B2D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7CE6B-F961-4893-B262-EFE73CAD383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7557C-D29E-4444-A9C7-46D4CBDDA49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47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479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509E6-45D4-4878-AAEA-0B585EB467E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499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499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4A366-803A-46A3-B578-BB32D13A583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520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520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2DCA8-C6E6-43AD-BA67-73D6B8ECF01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540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540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6465C-A74E-46E4-B7C7-5DB72E40C04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60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60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7254E-35EE-42FF-84BB-FB931F44543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62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62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635C0-55BD-4C52-876A-0040A949C8A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427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427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E63E9-A0AE-4139-913E-84DBEFD793C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5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E1F2C-31E2-4BB4-8165-18218E4349E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00370-E6C7-451C-926D-0425327DFB2D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33AC7-DE5E-4495-BED6-927586174F3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67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67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41AB4-AF62-486C-99B2-ABDBE320099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10D58-4C07-448E-A64B-00F9DE905E8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9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10D58-4C07-448E-A64B-00F9DE905E8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9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2FEE2-E7D7-4BC0-9BBD-F54E3E24F5A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CDAB-72F4-4C3D-BC32-3D67652854F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ED0CC-EBE7-4186-8456-8FDCC444DEA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B24A5-8B90-4F80-9743-A9D3230738A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 lIns="93022" tIns="46511" rIns="93022" bIns="46511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0386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40386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229600" cy="51816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914400"/>
          </a:xfrm>
        </p:spPr>
        <p:txBody>
          <a:bodyPr>
            <a:normAutofit/>
          </a:bodyPr>
          <a:lstStyle/>
          <a:p>
            <a:r>
              <a:rPr lang="en-US" smtClean="0"/>
              <a:t>P</a:t>
            </a:r>
            <a:r>
              <a:rPr lang="en-US" smtClean="0">
                <a:solidFill>
                  <a:schemeClr val="tx2"/>
                </a:solidFill>
              </a:rPr>
              <a:t>rOF.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Vipin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Tyagi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Language Models</a:t>
            </a:r>
            <a:br>
              <a:rPr lang="en-US" sz="4400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5260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 dirty="0"/>
              <a:t>Letter-based Language Models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CC0000"/>
                </a:solidFill>
              </a:rPr>
              <a:t>Shannon’s Game </a:t>
            </a:r>
          </a:p>
          <a:p>
            <a:r>
              <a:rPr lang="en-US" dirty="0"/>
              <a:t>Guess the next letter:</a:t>
            </a:r>
          </a:p>
          <a:p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45720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990000"/>
                </a:solidFill>
                <a:latin typeface="Georgia" pitchFamily="18" charset="0"/>
              </a:rPr>
              <a:t>Approximating natural language</a:t>
            </a:r>
            <a:r>
              <a:rPr lang="en-US" sz="3200" b="1" dirty="0" smtClean="0">
                <a:latin typeface="Georgia" pitchFamily="18" charset="0"/>
              </a:rPr>
              <a:t> </a:t>
            </a:r>
            <a:endParaRPr lang="en-US" sz="3200" b="1" dirty="0">
              <a:latin typeface="Georg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02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902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04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5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9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 d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3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 do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7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 do you think the next letter is?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21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 do you think the next letter is?</a:t>
            </a:r>
          </a:p>
          <a:p>
            <a:r>
              <a:rPr lang="en-US"/>
              <a:t>Guess the next word:</a:t>
            </a:r>
          </a:p>
          <a:p>
            <a:r>
              <a:rPr lang="en-US"/>
              <a:t>	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5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 do you think the next letter is?</a:t>
            </a:r>
          </a:p>
          <a:p>
            <a:r>
              <a:rPr lang="en-US"/>
              <a:t>Guess the next word:</a:t>
            </a:r>
          </a:p>
          <a:p>
            <a:r>
              <a:rPr lang="en-US"/>
              <a:t>	What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Language Models</a:t>
            </a:r>
          </a:p>
        </p:txBody>
      </p:sp>
      <p:sp>
        <p:nvSpPr>
          <p:cNvPr id="1090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7825" y="1617663"/>
            <a:ext cx="7931150" cy="4819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 language model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 abstract representation of a (natural) language </a:t>
            </a:r>
            <a:r>
              <a:rPr lang="en-US" sz="2000" dirty="0" smtClean="0"/>
              <a:t>phenomenon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an approximation to real language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Statistical models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predictive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explicative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9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 do you think the next letter is?</a:t>
            </a:r>
          </a:p>
          <a:p>
            <a:r>
              <a:rPr lang="en-US"/>
              <a:t>Guess the next word:</a:t>
            </a:r>
          </a:p>
          <a:p>
            <a:r>
              <a:rPr lang="en-US"/>
              <a:t>	What do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3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13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 do you think the next letter is?</a:t>
            </a:r>
          </a:p>
          <a:p>
            <a:r>
              <a:rPr lang="en-US"/>
              <a:t>Guess the next word:</a:t>
            </a:r>
          </a:p>
          <a:p>
            <a:r>
              <a:rPr lang="en-US"/>
              <a:t>	What do you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14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 do you think the next letter is?</a:t>
            </a:r>
          </a:p>
          <a:p>
            <a:r>
              <a:rPr lang="en-US"/>
              <a:t>Guess the next word:</a:t>
            </a:r>
          </a:p>
          <a:p>
            <a:r>
              <a:rPr lang="en-US"/>
              <a:t>	What do you think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41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 do you think the next letter is?</a:t>
            </a:r>
          </a:p>
          <a:p>
            <a:r>
              <a:rPr lang="en-US"/>
              <a:t>Guess the next word:</a:t>
            </a:r>
          </a:p>
          <a:p>
            <a:r>
              <a:rPr lang="en-US"/>
              <a:t>	What do you think the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5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16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 do you think the next letter is?</a:t>
            </a:r>
          </a:p>
          <a:p>
            <a:r>
              <a:rPr lang="en-US"/>
              <a:t>Guess the next word:</a:t>
            </a:r>
          </a:p>
          <a:p>
            <a:r>
              <a:rPr lang="en-US"/>
              <a:t>	What do you think the next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9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Letter-based Language Models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CC0000"/>
                </a:solidFill>
              </a:rPr>
              <a:t>Shannon’s Game </a:t>
            </a:r>
          </a:p>
          <a:p>
            <a:r>
              <a:rPr lang="en-US"/>
              <a:t>Guess the next letter:</a:t>
            </a:r>
          </a:p>
          <a:p>
            <a:r>
              <a:rPr lang="en-US"/>
              <a:t>	What do you think the next letter is?</a:t>
            </a:r>
          </a:p>
          <a:p>
            <a:r>
              <a:rPr lang="en-US"/>
              <a:t>Guess the next word:</a:t>
            </a:r>
          </a:p>
          <a:p>
            <a:r>
              <a:rPr lang="en-US"/>
              <a:t>	What do you think the next word is?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2625"/>
            <a:ext cx="8763000" cy="384175"/>
          </a:xfrm>
        </p:spPr>
        <p:txBody>
          <a:bodyPr>
            <a:normAutofit fontScale="90000"/>
          </a:bodyPr>
          <a:lstStyle/>
          <a:p>
            <a:r>
              <a:rPr lang="en-US" sz="2800"/>
              <a:t>Approximating Natural Language Words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Z</a:t>
            </a:r>
            <a:r>
              <a:rPr lang="en-US" sz="2800" dirty="0" smtClean="0"/>
              <a:t>ero-order </a:t>
            </a:r>
            <a:r>
              <a:rPr lang="en-US" sz="2800" dirty="0"/>
              <a:t>approximation: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letter </a:t>
            </a:r>
            <a:r>
              <a:rPr lang="en-US" sz="2800" dirty="0"/>
              <a:t>sequences are independent of each other and all equally </a:t>
            </a:r>
            <a:r>
              <a:rPr lang="en-US" sz="2800" dirty="0" smtClean="0"/>
              <a:t>probable</a:t>
            </a:r>
            <a:endParaRPr lang="en-US" sz="2800" dirty="0"/>
          </a:p>
          <a:p>
            <a:endParaRPr lang="en-US" sz="2800" dirty="0"/>
          </a:p>
          <a:p>
            <a:pPr lvl="1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2625"/>
            <a:ext cx="8763000" cy="384175"/>
          </a:xfrm>
        </p:spPr>
        <p:txBody>
          <a:bodyPr>
            <a:normAutofit fontScale="90000"/>
          </a:bodyPr>
          <a:lstStyle/>
          <a:p>
            <a:r>
              <a:rPr lang="en-US" sz="2800"/>
              <a:t>Approximating Natural Language Words</a:t>
            </a:r>
          </a:p>
        </p:txBody>
      </p:sp>
      <p:sp>
        <p:nvSpPr>
          <p:cNvPr id="1119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/>
              <a:t>F</a:t>
            </a:r>
            <a:r>
              <a:rPr lang="en-US" sz="2800" dirty="0" smtClean="0"/>
              <a:t>irst-order </a:t>
            </a:r>
            <a:r>
              <a:rPr lang="en-US" sz="2800" dirty="0"/>
              <a:t>approximation: 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		letters </a:t>
            </a:r>
            <a:r>
              <a:rPr lang="en-US" sz="2800" dirty="0"/>
              <a:t>are independent, but occur with the frequencies of English </a:t>
            </a:r>
            <a:r>
              <a:rPr lang="en-US" sz="2800" dirty="0" smtClean="0"/>
              <a:t>text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606425"/>
            <a:ext cx="8763000" cy="384175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sz="2800"/>
              <a:t>Approximating Natural Language Words</a:t>
            </a:r>
          </a:p>
        </p:txBody>
      </p:sp>
      <p:sp>
        <p:nvSpPr>
          <p:cNvPr id="1120258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/>
              <a:t>S</a:t>
            </a:r>
            <a:r>
              <a:rPr lang="en-US" sz="2800" dirty="0" smtClean="0"/>
              <a:t>econd-order </a:t>
            </a:r>
            <a:r>
              <a:rPr lang="en-US" sz="2800" dirty="0"/>
              <a:t>approximation: 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		the </a:t>
            </a:r>
            <a:r>
              <a:rPr lang="en-US" sz="2800" dirty="0"/>
              <a:t>probability that a letter appears depends on the previous letter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606425"/>
            <a:ext cx="8763000" cy="384175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sz="2800"/>
              <a:t>Approximating Natural Language Words</a:t>
            </a:r>
          </a:p>
        </p:txBody>
      </p:sp>
      <p:sp>
        <p:nvSpPr>
          <p:cNvPr id="1121282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hird-order </a:t>
            </a:r>
            <a:r>
              <a:rPr lang="en-US" sz="2800" dirty="0"/>
              <a:t>approximation: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the </a:t>
            </a:r>
            <a:r>
              <a:rPr lang="en-US" sz="2800" dirty="0"/>
              <a:t>probability that a certain letter </a:t>
            </a:r>
            <a:r>
              <a:rPr lang="en-US" sz="2800" dirty="0" smtClean="0"/>
              <a:t>appears, </a:t>
            </a:r>
            <a:r>
              <a:rPr lang="en-US" sz="2800" dirty="0"/>
              <a:t>depends on the two previous </a:t>
            </a:r>
            <a:r>
              <a:rPr lang="en-US" sz="2800" dirty="0" smtClean="0"/>
              <a:t>letters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76250"/>
            <a:ext cx="7772400" cy="438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091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28600" indent="-228600" algn="just"/>
            <a:r>
              <a:rPr lang="en-US" sz="2400" dirty="0"/>
              <a:t>A useful part of the knowledge needed to allow letter/word predictions can be captured using simple statistical techniques.</a:t>
            </a:r>
          </a:p>
          <a:p>
            <a:pPr marL="228600" indent="-228600"/>
            <a:r>
              <a:rPr lang="en-US" sz="2400" dirty="0"/>
              <a:t>Compute:</a:t>
            </a:r>
          </a:p>
          <a:p>
            <a:pPr marL="742950" lvl="1" indent="-285750"/>
            <a:r>
              <a:rPr lang="en-US" sz="2000" dirty="0">
                <a:solidFill>
                  <a:schemeClr val="tx1"/>
                </a:solidFill>
              </a:rPr>
              <a:t>probability of a sequence</a:t>
            </a:r>
          </a:p>
          <a:p>
            <a:pPr marL="742950" lvl="1" indent="-285750"/>
            <a:r>
              <a:rPr lang="en-US" sz="2000" dirty="0">
                <a:solidFill>
                  <a:schemeClr val="tx1"/>
                </a:solidFill>
              </a:rPr>
              <a:t>likelihood of letters/words co-occurring</a:t>
            </a:r>
          </a:p>
          <a:p>
            <a:pPr marL="742950" lvl="1" indent="-285750"/>
            <a:r>
              <a:rPr lang="en-US" sz="2000" smtClean="0">
                <a:solidFill>
                  <a:schemeClr val="tx1"/>
                </a:solidFill>
              </a:rPr>
              <a:t>Rank </a:t>
            </a:r>
            <a:r>
              <a:rPr lang="en-US" sz="2000" dirty="0">
                <a:solidFill>
                  <a:schemeClr val="tx1"/>
                </a:solidFill>
              </a:rPr>
              <a:t>the likelihood of sequences containing various alternative hypotheses</a:t>
            </a:r>
          </a:p>
          <a:p>
            <a:pPr marL="742950" lvl="1" indent="-285750"/>
            <a:r>
              <a:rPr lang="en-US" sz="2000" dirty="0">
                <a:solidFill>
                  <a:schemeClr val="tx1"/>
                </a:solidFill>
              </a:rPr>
              <a:t>Assess the likelihood of a hypothesis</a:t>
            </a:r>
          </a:p>
          <a:p>
            <a:pPr marL="228600" indent="-228600"/>
            <a:endParaRPr lang="en-US" sz="2400" dirty="0">
              <a:solidFill>
                <a:srgbClr val="FF0000"/>
              </a:solidFill>
            </a:endParaRPr>
          </a:p>
          <a:p>
            <a:pPr marL="228600" indent="-228600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https://books.google.com/ngrams/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606425"/>
            <a:ext cx="8763000" cy="384175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sz="2800"/>
              <a:t>Approximating Natural Language Words</a:t>
            </a:r>
          </a:p>
        </p:txBody>
      </p:sp>
      <p:sp>
        <p:nvSpPr>
          <p:cNvPr id="112230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Higher frequency trigrams for different languages:</a:t>
            </a:r>
          </a:p>
          <a:p>
            <a:pPr lvl="1"/>
            <a:r>
              <a:rPr lang="en-US" sz="2400"/>
              <a:t>English: 	THE, ING, ENT, ION</a:t>
            </a:r>
          </a:p>
          <a:p>
            <a:pPr lvl="1"/>
            <a:r>
              <a:rPr lang="en-US" sz="2400"/>
              <a:t>German: 	EIN, ICH, DEN, DER</a:t>
            </a:r>
          </a:p>
          <a:p>
            <a:pPr lvl="1"/>
            <a:r>
              <a:rPr lang="en-US" sz="2400"/>
              <a:t>French: 	ENT, QUE, LES, ION</a:t>
            </a:r>
          </a:p>
          <a:p>
            <a:pPr lvl="1"/>
            <a:r>
              <a:rPr lang="en-US" sz="2400"/>
              <a:t>Italian:	CHE, ERE, ZIO, DEL</a:t>
            </a:r>
          </a:p>
          <a:p>
            <a:pPr lvl="1"/>
            <a:r>
              <a:rPr lang="en-US" sz="2400"/>
              <a:t>Spanish:	QUE, EST, ARA, 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83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Language Syllabic Similarity</a:t>
            </a:r>
            <a:br>
              <a:rPr lang="en-US" sz="2800" dirty="0"/>
            </a:br>
            <a:endParaRPr lang="en-US" sz="2000" dirty="0"/>
          </a:p>
        </p:txBody>
      </p:sp>
      <p:sp>
        <p:nvSpPr>
          <p:cNvPr id="1123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Languages within the same family are more similar among them than with other languages</a:t>
            </a:r>
          </a:p>
          <a:p>
            <a:r>
              <a:rPr lang="en-US" sz="2800" dirty="0" smtClean="0"/>
              <a:t>Syllabic based similarity</a:t>
            </a:r>
          </a:p>
          <a:p>
            <a:pPr>
              <a:buNone/>
            </a:pPr>
            <a:r>
              <a:rPr lang="en-US" sz="2800" dirty="0" smtClean="0"/>
              <a:t>            How </a:t>
            </a:r>
            <a:r>
              <a:rPr lang="en-US" sz="2800" dirty="0"/>
              <a:t>similar (sounding) are languages within the same family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62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Syllable Ranks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Gather the most frequent words in each language in the family;</a:t>
            </a:r>
          </a:p>
          <a:p>
            <a:r>
              <a:rPr lang="en-US" sz="2800" dirty="0"/>
              <a:t>Syllabify words;</a:t>
            </a:r>
          </a:p>
          <a:p>
            <a:r>
              <a:rPr lang="en-US" sz="2800" dirty="0"/>
              <a:t>Rank syllables;</a:t>
            </a:r>
          </a:p>
          <a:p>
            <a:r>
              <a:rPr lang="en-US" sz="2800" dirty="0"/>
              <a:t>Compute language similarity based on syllable rankings;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/>
            </a:r>
            <a:br>
              <a:rPr lang="en-US" b="1" dirty="0" smtClean="0">
                <a:solidFill>
                  <a:srgbClr val="990000"/>
                </a:solidFill>
              </a:rPr>
            </a:b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1143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Sentence</a:t>
            </a:r>
            <a:r>
              <a:rPr lang="en-US" sz="2400" dirty="0"/>
              <a:t>:  unit of written language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Utterance</a:t>
            </a:r>
            <a:r>
              <a:rPr lang="en-US" sz="2400" dirty="0"/>
              <a:t>:  unit of spoken language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Lemma</a:t>
            </a:r>
            <a:r>
              <a:rPr lang="en-US" sz="2400" dirty="0"/>
              <a:t>:  lexical forms having the same stem, part of speech, and word sense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Types</a:t>
            </a:r>
            <a:r>
              <a:rPr lang="en-US" sz="2400" dirty="0"/>
              <a:t> </a:t>
            </a:r>
            <a:r>
              <a:rPr lang="en-US" sz="2400" b="1" dirty="0"/>
              <a:t>(V)</a:t>
            </a:r>
            <a:r>
              <a:rPr lang="en-US" sz="2400" dirty="0"/>
              <a:t>:  number of distinct words that might appear in a corpus (vocabulary size) 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Tokens (N</a:t>
            </a:r>
            <a:r>
              <a:rPr lang="en-US" sz="2400" b="1" baseline="-25000" dirty="0"/>
              <a:t>T</a:t>
            </a:r>
            <a:r>
              <a:rPr lang="en-US" sz="2400" b="1" dirty="0"/>
              <a:t>)</a:t>
            </a:r>
            <a:r>
              <a:rPr lang="en-US" sz="2400" dirty="0"/>
              <a:t>:  total number of words in a corpus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Types seen so far (T)</a:t>
            </a:r>
            <a:r>
              <a:rPr lang="en-US" sz="2400" dirty="0"/>
              <a:t>: number of distinct words seen so far in corpus (smaller than V and N</a:t>
            </a:r>
            <a:r>
              <a:rPr lang="en-US" sz="2400" baseline="-25000" dirty="0"/>
              <a:t>T</a:t>
            </a:r>
            <a:r>
              <a:rPr lang="en-US" sz="2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 dirty="0"/>
              <a:t>Word-based Language Models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 model that enables </a:t>
            </a:r>
            <a:r>
              <a:rPr lang="en-US" sz="2400" dirty="0" smtClean="0"/>
              <a:t>us </a:t>
            </a:r>
            <a:r>
              <a:rPr lang="en-US" sz="2400" dirty="0"/>
              <a:t>to compute the probability, or likelihood, of a sentence S, P(S).</a:t>
            </a:r>
          </a:p>
          <a:p>
            <a:pPr>
              <a:buClrTx/>
            </a:pPr>
            <a:r>
              <a:rPr lang="en-US" sz="2400" dirty="0"/>
              <a:t>Simple: Every word follows every other word </a:t>
            </a:r>
            <a:r>
              <a:rPr lang="en-US" sz="2400" dirty="0" smtClean="0"/>
              <a:t>with equal </a:t>
            </a:r>
            <a:r>
              <a:rPr lang="en-US" sz="2400" dirty="0"/>
              <a:t>probability </a:t>
            </a:r>
            <a:r>
              <a:rPr lang="en-US" sz="2400" dirty="0" smtClean="0"/>
              <a:t>(0-gram</a:t>
            </a:r>
            <a:r>
              <a:rPr lang="en-US" sz="2400" dirty="0"/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Assume |V| is the size of the vocabulary V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Likelihood of sentence S of length n is = 1/|V</a:t>
            </a:r>
            <a:r>
              <a:rPr lang="en-US" dirty="0" smtClean="0">
                <a:solidFill>
                  <a:schemeClr val="tx1"/>
                </a:solidFill>
              </a:rPr>
              <a:t>|× </a:t>
            </a:r>
            <a:r>
              <a:rPr lang="en-US" dirty="0">
                <a:solidFill>
                  <a:schemeClr val="tx1"/>
                </a:solidFill>
              </a:rPr>
              <a:t>1/|V| … × 1/|V|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English has 100,000 words,  probability of each next word is 1/100000 = .00001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8458200" cy="438150"/>
          </a:xfrm>
        </p:spPr>
        <p:txBody>
          <a:bodyPr>
            <a:normAutofit fontScale="90000"/>
          </a:bodyPr>
          <a:lstStyle/>
          <a:p>
            <a:r>
              <a:rPr lang="en-US"/>
              <a:t>Word Prediction: Simple vs. Smart</a:t>
            </a:r>
          </a:p>
        </p:txBody>
      </p:sp>
      <p:sp>
        <p:nvSpPr>
          <p:cNvPr id="1131523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458200" cy="436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Georgia" pitchFamily="18" charset="0"/>
              </a:rPr>
              <a:t>Smarter: </a:t>
            </a:r>
            <a:r>
              <a:rPr lang="en-US" dirty="0" smtClean="0">
                <a:latin typeface="Georgia" pitchFamily="18" charset="0"/>
              </a:rPr>
              <a:t>Probability </a:t>
            </a:r>
            <a:r>
              <a:rPr lang="en-US" dirty="0">
                <a:latin typeface="Georgia" pitchFamily="18" charset="0"/>
              </a:rPr>
              <a:t>of each next word is related to word frequency </a:t>
            </a:r>
            <a:r>
              <a:rPr lang="en-US" dirty="0" smtClean="0">
                <a:latin typeface="Georgia" pitchFamily="18" charset="0"/>
              </a:rPr>
              <a:t>(Unigram</a:t>
            </a:r>
            <a:r>
              <a:rPr lang="en-US" dirty="0">
                <a:latin typeface="Georgia" pitchFamily="18" charset="0"/>
              </a:rPr>
              <a:t>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 dirty="0">
                <a:latin typeface="Georgia" pitchFamily="18" charset="0"/>
              </a:rPr>
              <a:t>–  Likelihood of sentence S = P(w</a:t>
            </a:r>
            <a:r>
              <a:rPr lang="en-US" sz="2000" baseline="-25000" dirty="0">
                <a:latin typeface="Georgia" pitchFamily="18" charset="0"/>
              </a:rPr>
              <a:t>1</a:t>
            </a:r>
            <a:r>
              <a:rPr lang="en-US" sz="2000" dirty="0">
                <a:latin typeface="Georgia" pitchFamily="18" charset="0"/>
              </a:rPr>
              <a:t>) × P(w</a:t>
            </a:r>
            <a:r>
              <a:rPr lang="en-US" sz="2000" baseline="-25000" dirty="0">
                <a:latin typeface="Georgia" pitchFamily="18" charset="0"/>
              </a:rPr>
              <a:t>2</a:t>
            </a:r>
            <a:r>
              <a:rPr lang="en-US" sz="2000" dirty="0">
                <a:latin typeface="Georgia" pitchFamily="18" charset="0"/>
              </a:rPr>
              <a:t>) × … × P(</a:t>
            </a:r>
            <a:r>
              <a:rPr lang="en-US" sz="2000" dirty="0" err="1">
                <a:latin typeface="Georgia" pitchFamily="18" charset="0"/>
              </a:rPr>
              <a:t>w</a:t>
            </a:r>
            <a:r>
              <a:rPr lang="en-US" sz="2000" baseline="-25000" dirty="0" err="1">
                <a:latin typeface="Georgia" pitchFamily="18" charset="0"/>
              </a:rPr>
              <a:t>n</a:t>
            </a:r>
            <a:r>
              <a:rPr lang="en-US" sz="2000" dirty="0">
                <a:latin typeface="Georgia" pitchFamily="18" charset="0"/>
              </a:rPr>
              <a:t>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 dirty="0">
                <a:latin typeface="Georgia" pitchFamily="18" charset="0"/>
              </a:rPr>
              <a:t>– Assumes probability of each word is independent of probabilities of other words.</a:t>
            </a:r>
          </a:p>
          <a:p>
            <a:pPr lvl="1" eaLnBrk="1" hangingPunct="1">
              <a:spcBef>
                <a:spcPct val="20000"/>
              </a:spcBef>
            </a:pPr>
            <a:endParaRPr lang="en-US" sz="2000" dirty="0">
              <a:latin typeface="Georgia" pitchFamily="18" charset="0"/>
            </a:endParaRPr>
          </a:p>
          <a:p>
            <a:pPr marL="228600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Georgia" pitchFamily="18" charset="0"/>
              </a:rPr>
              <a:t>Even smarter: </a:t>
            </a:r>
            <a:r>
              <a:rPr lang="en-US" dirty="0">
                <a:latin typeface="Georgia" pitchFamily="18" charset="0"/>
              </a:rPr>
              <a:t>Look at probability </a:t>
            </a:r>
            <a:r>
              <a:rPr lang="en-US" i="1" dirty="0">
                <a:latin typeface="Georgia" pitchFamily="18" charset="0"/>
              </a:rPr>
              <a:t>given</a:t>
            </a:r>
            <a:r>
              <a:rPr lang="en-US" dirty="0">
                <a:latin typeface="Georgia" pitchFamily="18" charset="0"/>
              </a:rPr>
              <a:t> previous words (N-gram)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 dirty="0">
                <a:latin typeface="Georgia" pitchFamily="18" charset="0"/>
              </a:rPr>
              <a:t>–  Likelihood of sentence S = P(w</a:t>
            </a:r>
            <a:r>
              <a:rPr lang="en-US" sz="2000" baseline="-25000" dirty="0">
                <a:latin typeface="Georgia" pitchFamily="18" charset="0"/>
              </a:rPr>
              <a:t>1</a:t>
            </a:r>
            <a:r>
              <a:rPr lang="en-US" sz="2000" dirty="0">
                <a:latin typeface="Georgia" pitchFamily="18" charset="0"/>
              </a:rPr>
              <a:t>) × P(w</a:t>
            </a:r>
            <a:r>
              <a:rPr lang="en-US" sz="2000" baseline="-25000" dirty="0">
                <a:latin typeface="Georgia" pitchFamily="18" charset="0"/>
              </a:rPr>
              <a:t>2</a:t>
            </a:r>
            <a:r>
              <a:rPr lang="en-US" sz="2000" dirty="0">
                <a:latin typeface="Georgia" pitchFamily="18" charset="0"/>
              </a:rPr>
              <a:t>|w</a:t>
            </a:r>
            <a:r>
              <a:rPr lang="en-US" sz="2000" baseline="-25000" dirty="0">
                <a:latin typeface="Georgia" pitchFamily="18" charset="0"/>
              </a:rPr>
              <a:t>1</a:t>
            </a:r>
            <a:r>
              <a:rPr lang="en-US" sz="2000" dirty="0">
                <a:latin typeface="Georgia" pitchFamily="18" charset="0"/>
              </a:rPr>
              <a:t>) × … × P(w</a:t>
            </a:r>
            <a:r>
              <a:rPr lang="en-US" sz="2000" baseline="-25000" dirty="0">
                <a:latin typeface="Georgia" pitchFamily="18" charset="0"/>
              </a:rPr>
              <a:t>n</a:t>
            </a:r>
            <a:r>
              <a:rPr lang="en-US" sz="2000" dirty="0">
                <a:latin typeface="Georgia" pitchFamily="18" charset="0"/>
              </a:rPr>
              <a:t>|w</a:t>
            </a:r>
            <a:r>
              <a:rPr lang="en-US" sz="2000" baseline="-25000" dirty="0">
                <a:latin typeface="Georgia" pitchFamily="18" charset="0"/>
              </a:rPr>
              <a:t>n-1</a:t>
            </a:r>
            <a:r>
              <a:rPr lang="en-US" sz="2000" dirty="0">
                <a:latin typeface="Georgia" pitchFamily="18" charset="0"/>
              </a:rPr>
              <a:t>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 dirty="0">
                <a:latin typeface="Georgia" pitchFamily="18" charset="0"/>
              </a:rPr>
              <a:t>– Assumes probability of each word is dependent on probabilities of other words.</a:t>
            </a:r>
            <a:endParaRPr lang="en-US" sz="3200" dirty="0">
              <a:latin typeface="Georgi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Chain Rule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752600"/>
            <a:ext cx="86106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Conditional Probability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P(w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) = P(w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i="1" dirty="0">
                <a:solidFill>
                  <a:schemeClr val="tx1"/>
                </a:solidFill>
              </a:rPr>
              <a:t>· </a:t>
            </a:r>
            <a:r>
              <a:rPr lang="en-US" sz="2400" dirty="0">
                <a:solidFill>
                  <a:schemeClr val="tx1"/>
                </a:solidFill>
              </a:rPr>
              <a:t>P(w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|w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Chain Rule generalizes to multiple events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P(w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 …,</a:t>
            </a:r>
            <a:r>
              <a:rPr lang="en-US" sz="2400" dirty="0" err="1">
                <a:solidFill>
                  <a:schemeClr val="tx1"/>
                </a:solidFill>
              </a:rPr>
              <a:t>w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 = P(w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) P(w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|w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smtClean="0">
                <a:solidFill>
                  <a:schemeClr val="tx1"/>
                </a:solidFill>
              </a:rPr>
              <a:t>P(w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|w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w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)…P(w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|w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…w</a:t>
            </a:r>
            <a:r>
              <a:rPr lang="en-US" sz="2400" baseline="-25000" dirty="0">
                <a:solidFill>
                  <a:schemeClr val="tx1"/>
                </a:solidFill>
              </a:rPr>
              <a:t>n-1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P(the dog) = P(the) P(dog | the)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P(the dog barks) = P(the) P(dog | the) P(barks| the dog)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Relative Frequencies and Conditional Probabilities</a:t>
            </a:r>
          </a:p>
        </p:txBody>
      </p:sp>
      <p:sp>
        <p:nvSpPr>
          <p:cNvPr id="1135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Relative word frequencies are better than equal probabilities for all words</a:t>
            </a:r>
          </a:p>
          <a:p>
            <a:pPr lvl="1"/>
            <a:r>
              <a:rPr lang="en-US" sz="2400" dirty="0"/>
              <a:t>In a corpus with 10K word types, each word would have P(w) = 1/10K</a:t>
            </a:r>
          </a:p>
          <a:p>
            <a:pPr lvl="1"/>
            <a:r>
              <a:rPr lang="en-US" sz="2400" dirty="0"/>
              <a:t>Does not match our intuitions that different words are more likely to occur (e.g. the)</a:t>
            </a:r>
          </a:p>
          <a:p>
            <a:r>
              <a:rPr lang="en-US" sz="2800" dirty="0"/>
              <a:t>Conditional probability more useful than individual relative word frequencies 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dog</a:t>
            </a:r>
            <a:r>
              <a:rPr lang="en-US" sz="2400" dirty="0"/>
              <a:t> may be relatively rare in a corpus</a:t>
            </a:r>
          </a:p>
          <a:p>
            <a:pPr lvl="1"/>
            <a:r>
              <a:rPr lang="en-US" sz="2400" dirty="0"/>
              <a:t>But if we see </a:t>
            </a:r>
            <a:r>
              <a:rPr lang="en-US" sz="2400" dirty="0">
                <a:solidFill>
                  <a:srgbClr val="CC0000"/>
                </a:solidFill>
              </a:rPr>
              <a:t>barking</a:t>
            </a:r>
            <a:r>
              <a:rPr lang="en-US" sz="2400" dirty="0"/>
              <a:t>, P(</a:t>
            </a:r>
            <a:r>
              <a:rPr lang="en-US" sz="2400" dirty="0" err="1">
                <a:solidFill>
                  <a:srgbClr val="CC0000"/>
                </a:solidFill>
              </a:rPr>
              <a:t>dog</a:t>
            </a:r>
            <a:r>
              <a:rPr lang="en-US" sz="2400" dirty="0" err="1"/>
              <a:t>|</a:t>
            </a:r>
            <a:r>
              <a:rPr lang="en-US" sz="2400" dirty="0" err="1">
                <a:solidFill>
                  <a:srgbClr val="CC0000"/>
                </a:solidFill>
              </a:rPr>
              <a:t>barking</a:t>
            </a:r>
            <a:r>
              <a:rPr lang="en-US" sz="2400" dirty="0"/>
              <a:t>) may be very large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For a Word String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457200" algn="l"/>
              </a:tabLst>
            </a:pPr>
            <a:r>
              <a:rPr lang="en-US" sz="2800" dirty="0"/>
              <a:t>In general, the probability of a complete string of words w</a:t>
            </a:r>
            <a:r>
              <a:rPr lang="en-US" sz="2800" baseline="-25000" dirty="0"/>
              <a:t>1</a:t>
            </a:r>
            <a:r>
              <a:rPr lang="en-US" sz="2800" baseline="30000" dirty="0"/>
              <a:t>n</a:t>
            </a:r>
            <a:r>
              <a:rPr lang="en-US" sz="2800" dirty="0"/>
              <a:t> = w</a:t>
            </a:r>
            <a:r>
              <a:rPr lang="en-US" sz="2800" baseline="-25000" dirty="0"/>
              <a:t>1</a:t>
            </a:r>
            <a:r>
              <a:rPr lang="en-US" sz="2800" dirty="0"/>
              <a:t>…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 is</a:t>
            </a:r>
          </a:p>
          <a:p>
            <a:pPr marL="342900" indent="-342900" algn="ctr">
              <a:lnSpc>
                <a:spcPct val="90000"/>
              </a:lnSpc>
              <a:buNone/>
              <a:tabLst>
                <a:tab pos="457200" algn="l"/>
              </a:tabLst>
            </a:pPr>
            <a:r>
              <a:rPr lang="en-US" sz="2400" i="1" dirty="0" smtClean="0">
                <a:latin typeface="Times New Roman" pitchFamily="18" charset="0"/>
              </a:rPr>
              <a:t>P(w</a:t>
            </a:r>
            <a:r>
              <a:rPr lang="en-US" sz="2400" i="1" baseline="-25000" dirty="0" smtClean="0">
                <a:latin typeface="Times New Roman" pitchFamily="18" charset="0"/>
              </a:rPr>
              <a:t>1</a:t>
            </a:r>
            <a:r>
              <a:rPr lang="en-US" sz="2400" i="1" baseline="30000" dirty="0" smtClean="0">
                <a:latin typeface="Times New Roman" pitchFamily="18" charset="0"/>
              </a:rPr>
              <a:t>n</a:t>
            </a:r>
            <a:r>
              <a:rPr lang="en-US" sz="2400" i="1" dirty="0" smtClean="0">
                <a:latin typeface="Times New Roman" pitchFamily="18" charset="0"/>
              </a:rPr>
              <a:t>)  </a:t>
            </a:r>
            <a:r>
              <a:rPr lang="en-US" sz="2400" i="1" dirty="0">
                <a:latin typeface="Times New Roman" pitchFamily="18" charset="0"/>
              </a:rPr>
              <a:t>= P(w</a:t>
            </a:r>
            <a:r>
              <a:rPr lang="en-US" sz="2400" i="1" baseline="-25000" dirty="0">
                <a:latin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</a:rPr>
              <a:t>)P(w</a:t>
            </a:r>
            <a:r>
              <a:rPr lang="en-US" sz="2400" i="1" baseline="-25000" dirty="0">
                <a:latin typeface="Times New Roman" pitchFamily="18" charset="0"/>
              </a:rPr>
              <a:t>2</a:t>
            </a:r>
            <a:r>
              <a:rPr lang="en-US" sz="2400" i="1" dirty="0">
                <a:latin typeface="Times New Roman" pitchFamily="18" charset="0"/>
              </a:rPr>
              <a:t>|w</a:t>
            </a:r>
            <a:r>
              <a:rPr lang="en-US" sz="2400" i="1" baseline="-25000" dirty="0">
                <a:latin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</a:rPr>
              <a:t>)P(w</a:t>
            </a:r>
            <a:r>
              <a:rPr lang="en-US" sz="2400" i="1" baseline="-25000" dirty="0">
                <a:latin typeface="Times New Roman" pitchFamily="18" charset="0"/>
              </a:rPr>
              <a:t>3</a:t>
            </a:r>
            <a:r>
              <a:rPr lang="en-US" sz="2400" i="1" dirty="0">
                <a:latin typeface="Times New Roman" pitchFamily="18" charset="0"/>
              </a:rPr>
              <a:t>|w</a:t>
            </a:r>
            <a:r>
              <a:rPr lang="en-US" sz="2400" i="1" baseline="-25000" dirty="0">
                <a:latin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</a:rPr>
              <a:t>..w</a:t>
            </a:r>
            <a:r>
              <a:rPr lang="en-US" sz="2400" i="1" baseline="-25000" dirty="0">
                <a:latin typeface="Times New Roman" pitchFamily="18" charset="0"/>
              </a:rPr>
              <a:t>2</a:t>
            </a:r>
            <a:r>
              <a:rPr lang="en-US" sz="2400" i="1" dirty="0">
                <a:latin typeface="Times New Roman" pitchFamily="18" charset="0"/>
              </a:rPr>
              <a:t>)</a:t>
            </a:r>
            <a:r>
              <a:rPr lang="en-US" sz="2400" i="1" dirty="0">
                <a:latin typeface="Georgia"/>
              </a:rPr>
              <a:t>…</a:t>
            </a:r>
            <a:r>
              <a:rPr lang="en-US" sz="2400" i="1" dirty="0">
                <a:latin typeface="Times New Roman" pitchFamily="18" charset="0"/>
              </a:rPr>
              <a:t>P(w</a:t>
            </a:r>
            <a:r>
              <a:rPr lang="en-US" sz="2400" i="1" baseline="-25000" dirty="0">
                <a:latin typeface="Times New Roman" pitchFamily="18" charset="0"/>
              </a:rPr>
              <a:t>n</a:t>
            </a:r>
            <a:r>
              <a:rPr lang="en-US" sz="2400" i="1" dirty="0">
                <a:latin typeface="Times New Roman" pitchFamily="18" charset="0"/>
              </a:rPr>
              <a:t>|w</a:t>
            </a:r>
            <a:r>
              <a:rPr lang="en-US" sz="2400" i="1" baseline="-25000" dirty="0">
                <a:latin typeface="Times New Roman" pitchFamily="18" charset="0"/>
              </a:rPr>
              <a:t>1</a:t>
            </a:r>
            <a:r>
              <a:rPr lang="en-US" sz="2400" i="1" dirty="0">
                <a:latin typeface="Georgia"/>
              </a:rPr>
              <a:t>…</a:t>
            </a:r>
            <a:r>
              <a:rPr lang="en-US" sz="2400" i="1" dirty="0">
                <a:latin typeface="Times New Roman" pitchFamily="18" charset="0"/>
              </a:rPr>
              <a:t>w</a:t>
            </a:r>
            <a:r>
              <a:rPr lang="en-US" sz="2400" i="1" baseline="-25000" dirty="0">
                <a:latin typeface="Times New Roman" pitchFamily="18" charset="0"/>
              </a:rPr>
              <a:t>n-1</a:t>
            </a:r>
            <a:r>
              <a:rPr lang="en-US" sz="2400" i="1" dirty="0">
                <a:latin typeface="Times New Roman" pitchFamily="18" charset="0"/>
              </a:rPr>
              <a:t>)</a:t>
            </a:r>
          </a:p>
          <a:p>
            <a:pPr marL="342900" indent="-342900">
              <a:lnSpc>
                <a:spcPct val="90000"/>
              </a:lnSpc>
              <a:buNone/>
              <a:tabLst>
                <a:tab pos="457200" algn="l"/>
              </a:tabLst>
            </a:pPr>
            <a:r>
              <a:rPr lang="en-US" sz="2400" i="1" dirty="0" smtClean="0">
                <a:latin typeface="Times New Roman" pitchFamily="18" charset="0"/>
              </a:rPr>
              <a:t>    </a:t>
            </a:r>
            <a:endParaRPr lang="en-US" sz="2400" i="1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buNone/>
              <a:tabLst>
                <a:tab pos="457200" algn="l"/>
              </a:tabLst>
            </a:pPr>
            <a:r>
              <a:rPr lang="en-US" sz="2400" i="1" dirty="0" smtClean="0">
                <a:latin typeface="Times New Roman" pitchFamily="18" charset="0"/>
              </a:rPr>
              <a:t>     = </a:t>
            </a:r>
            <a:endParaRPr lang="en-US" sz="2400" i="1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tabLst>
                <a:tab pos="457200" algn="l"/>
              </a:tabLst>
            </a:pPr>
            <a:endParaRPr lang="en-US" sz="2400" i="1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tabLst>
                <a:tab pos="457200" algn="l"/>
              </a:tabLst>
            </a:pPr>
            <a:r>
              <a:rPr lang="en-US" sz="2800" dirty="0"/>
              <a:t>But this approach to </a:t>
            </a:r>
            <a:r>
              <a:rPr lang="en-US" sz="2800" dirty="0" smtClean="0"/>
              <a:t>determine </a:t>
            </a:r>
            <a:r>
              <a:rPr lang="en-US" sz="2800" dirty="0"/>
              <a:t>the probability of a word sequence is not very helpful in general – gets to be computationally very expensive</a:t>
            </a:r>
          </a:p>
          <a:p>
            <a:pPr marL="742950" lvl="1" indent="-285750">
              <a:lnSpc>
                <a:spcPct val="90000"/>
              </a:lnSpc>
              <a:tabLst>
                <a:tab pos="457200" algn="l"/>
              </a:tabLst>
            </a:pPr>
            <a:endParaRPr lang="en-US" sz="2400" dirty="0">
              <a:solidFill>
                <a:schemeClr val="folHlink"/>
              </a:solidFill>
            </a:endParaRPr>
          </a:p>
        </p:txBody>
      </p:sp>
      <p:graphicFrame>
        <p:nvGraphicFramePr>
          <p:cNvPr id="1137668" name="Object 4"/>
          <p:cNvGraphicFramePr>
            <a:graphicFrameLocks noChangeAspect="1"/>
          </p:cNvGraphicFramePr>
          <p:nvPr/>
        </p:nvGraphicFramePr>
        <p:xfrm>
          <a:off x="990600" y="2895600"/>
          <a:ext cx="2044700" cy="939800"/>
        </p:xfrm>
        <a:graphic>
          <a:graphicData uri="http://schemas.openxmlformats.org/presentationml/2006/ole">
            <p:oleObj spid="_x0000_s1137668" name="Equation" r:id="rId3" imgW="2044440" imgH="939600" progId="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524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093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/>
              <a:t>Speech recognition</a:t>
            </a:r>
          </a:p>
          <a:p>
            <a:r>
              <a:rPr lang="en-US" sz="2400"/>
              <a:t>Handwriting recognition</a:t>
            </a:r>
          </a:p>
          <a:p>
            <a:r>
              <a:rPr lang="en-US" sz="2400"/>
              <a:t>Spelling correction</a:t>
            </a:r>
          </a:p>
          <a:p>
            <a:r>
              <a:rPr lang="en-US" sz="2400"/>
              <a:t>Machine translation systems</a:t>
            </a:r>
          </a:p>
          <a:p>
            <a:r>
              <a:rPr lang="en-US" sz="2400"/>
              <a:t>Optical character recognizers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Markov Assumption</a:t>
            </a:r>
          </a:p>
        </p:txBody>
      </p:sp>
      <p:sp>
        <p:nvSpPr>
          <p:cNvPr id="1138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569325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How do we compute P(w</a:t>
            </a:r>
            <a:r>
              <a:rPr lang="en-US" sz="2800" baseline="-25000" dirty="0"/>
              <a:t>n</a:t>
            </a:r>
            <a:r>
              <a:rPr lang="en-US" sz="2800" dirty="0"/>
              <a:t>|w</a:t>
            </a:r>
            <a:r>
              <a:rPr lang="en-US" sz="2800" baseline="-25000" dirty="0"/>
              <a:t>1</a:t>
            </a:r>
            <a:r>
              <a:rPr lang="en-US" sz="2800" baseline="30000" dirty="0"/>
              <a:t>n-1</a:t>
            </a:r>
            <a:r>
              <a:rPr lang="en-US" sz="2800" dirty="0"/>
              <a:t>)? </a:t>
            </a:r>
            <a:br>
              <a:rPr lang="en-US" sz="2800" dirty="0"/>
            </a:br>
            <a:r>
              <a:rPr lang="en-US" sz="2400" dirty="0" smtClean="0"/>
              <a:t> </a:t>
            </a:r>
            <a:r>
              <a:rPr lang="en-US" sz="2400" dirty="0"/>
              <a:t>Instead of P(</a:t>
            </a:r>
            <a:r>
              <a:rPr lang="en-US" sz="2400" dirty="0" err="1">
                <a:solidFill>
                  <a:srgbClr val="FF0000"/>
                </a:solidFill>
              </a:rPr>
              <a:t>rabbit</a:t>
            </a:r>
            <a:r>
              <a:rPr lang="en-US" sz="2400" dirty="0" err="1"/>
              <a:t>|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saw a</a:t>
            </a:r>
            <a:r>
              <a:rPr lang="en-US" sz="2400" dirty="0"/>
              <a:t>), </a:t>
            </a:r>
            <a:r>
              <a:rPr lang="en-US" sz="2400" dirty="0" smtClean="0"/>
              <a:t>find P(</a:t>
            </a:r>
            <a:r>
              <a:rPr lang="en-US" sz="2400" dirty="0" err="1" smtClean="0">
                <a:solidFill>
                  <a:srgbClr val="FF0000"/>
                </a:solidFill>
              </a:rPr>
              <a:t>rabbit</a:t>
            </a:r>
            <a:r>
              <a:rPr lang="en-US" sz="2400" dirty="0" err="1" smtClean="0"/>
              <a:t>|</a:t>
            </a:r>
            <a:r>
              <a:rPr lang="en-US" sz="2400" dirty="0" err="1" smtClean="0">
                <a:solidFill>
                  <a:srgbClr val="FF0000"/>
                </a:solidFill>
              </a:rPr>
              <a:t>a</a:t>
            </a:r>
            <a:r>
              <a:rPr lang="en-US" sz="24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lets us collect statistics in practice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bigram model: P(</a:t>
            </a:r>
            <a:r>
              <a:rPr lang="en-US" sz="2000" dirty="0">
                <a:solidFill>
                  <a:srgbClr val="FF0000"/>
                </a:solidFill>
              </a:rPr>
              <a:t>the barking dog</a:t>
            </a:r>
            <a:r>
              <a:rPr lang="en-US" sz="2000" dirty="0"/>
              <a:t>) = P(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/>
              <a:t>|&lt;start&gt;)P(</a:t>
            </a:r>
            <a:r>
              <a:rPr lang="en-US" sz="2000" dirty="0" err="1">
                <a:solidFill>
                  <a:srgbClr val="FF0000"/>
                </a:solidFill>
              </a:rPr>
              <a:t>barking</a:t>
            </a:r>
            <a:r>
              <a:rPr lang="en-US" sz="2000" dirty="0" err="1"/>
              <a:t>|</a:t>
            </a:r>
            <a:r>
              <a:rPr lang="en-US" sz="2000" dirty="0" err="1">
                <a:solidFill>
                  <a:srgbClr val="FF0000"/>
                </a:solidFill>
              </a:rPr>
              <a:t>the</a:t>
            </a:r>
            <a:r>
              <a:rPr lang="en-US" sz="2000" dirty="0"/>
              <a:t>)P(</a:t>
            </a:r>
            <a:r>
              <a:rPr lang="en-US" sz="2000" dirty="0" err="1">
                <a:solidFill>
                  <a:srgbClr val="FF0000"/>
                </a:solidFill>
              </a:rPr>
              <a:t>dog</a:t>
            </a:r>
            <a:r>
              <a:rPr lang="en-US" sz="2000" dirty="0" err="1"/>
              <a:t>|</a:t>
            </a:r>
            <a:r>
              <a:rPr lang="en-US" sz="2000" dirty="0" err="1">
                <a:solidFill>
                  <a:srgbClr val="FF0000"/>
                </a:solidFill>
              </a:rPr>
              <a:t>barking</a:t>
            </a:r>
            <a:r>
              <a:rPr lang="en-US" sz="2000" dirty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Markov models are the class of probabilistic models that assume that we can predict the probability of some future unit without looking too far into the past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Specifically, for N=2 (bigram):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	P(w</a:t>
            </a:r>
            <a:r>
              <a:rPr lang="en-US" sz="2000" baseline="-25000" dirty="0"/>
              <a:t>1</a:t>
            </a:r>
            <a:r>
              <a:rPr lang="en-US" sz="2000" baseline="30000" dirty="0"/>
              <a:t>n</a:t>
            </a:r>
            <a:r>
              <a:rPr lang="en-US" sz="2000" dirty="0"/>
              <a:t>) ≈</a:t>
            </a:r>
            <a:r>
              <a:rPr lang="en-US" sz="2000" dirty="0">
                <a:latin typeface="MS Shell Dlg" charset="0"/>
              </a:rPr>
              <a:t> </a:t>
            </a:r>
            <a:r>
              <a:rPr lang="en-US" sz="2400" dirty="0" err="1"/>
              <a:t>Π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=1</a:t>
            </a:r>
            <a:r>
              <a:rPr lang="en-US" sz="2400" dirty="0"/>
              <a:t> 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  <a:r>
              <a:rPr lang="en-US" sz="2000" dirty="0"/>
              <a:t>P(w</a:t>
            </a:r>
            <a:r>
              <a:rPr lang="en-US" sz="2000" baseline="-25000" dirty="0"/>
              <a:t>k</a:t>
            </a:r>
            <a:r>
              <a:rPr lang="en-US" sz="2000" dirty="0"/>
              <a:t>|w</a:t>
            </a:r>
            <a:r>
              <a:rPr lang="en-US" sz="2000" baseline="-25000" dirty="0"/>
              <a:t>k-1</a:t>
            </a:r>
            <a:r>
              <a:rPr lang="en-US" sz="2000" dirty="0"/>
              <a:t>); w</a:t>
            </a:r>
            <a:r>
              <a:rPr lang="en-US" sz="2000" baseline="-25000" dirty="0"/>
              <a:t>0</a:t>
            </a:r>
            <a:r>
              <a:rPr lang="en-US" sz="2000" dirty="0"/>
              <a:t> = &lt;start&gt;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Order of a Markov model: length of prior context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bigram is first order, trigram is second order,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Counting Words in Corpora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a word? </a:t>
            </a:r>
          </a:p>
          <a:p>
            <a:pPr lvl="1"/>
            <a:r>
              <a:rPr lang="en-US" sz="2400" dirty="0"/>
              <a:t>e.g., are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cat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cats</a:t>
            </a:r>
            <a:r>
              <a:rPr lang="en-US" sz="2400" dirty="0"/>
              <a:t> the same word?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September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Sept</a:t>
            </a:r>
            <a:r>
              <a:rPr lang="en-US" sz="2400" dirty="0"/>
              <a:t>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zero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oh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seventy-two</a:t>
            </a:r>
            <a:r>
              <a:rPr lang="en-US" sz="2400" dirty="0"/>
              <a:t> one word or two?  </a:t>
            </a:r>
            <a:r>
              <a:rPr lang="en-US" sz="2400" dirty="0">
                <a:solidFill>
                  <a:srgbClr val="FF0000"/>
                </a:solidFill>
              </a:rPr>
              <a:t>AT&amp;T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Punctuation?</a:t>
            </a:r>
          </a:p>
          <a:p>
            <a:r>
              <a:rPr lang="en-US" sz="2800" dirty="0"/>
              <a:t>How many words are there in English?</a:t>
            </a:r>
          </a:p>
          <a:p>
            <a:r>
              <a:rPr lang="en-US" sz="2800" dirty="0"/>
              <a:t>Where do we find the things to count?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Brown corpus, consists of about a million words, all labeled with POS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Simple N-Grams</a:t>
            </a:r>
          </a:p>
        </p:txBody>
      </p:sp>
      <p:sp>
        <p:nvSpPr>
          <p:cNvPr id="114585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305800" cy="5181600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N-gram</a:t>
            </a:r>
            <a:r>
              <a:rPr lang="en-US" sz="2400" dirty="0"/>
              <a:t> model uses the previous N-1 words to </a:t>
            </a:r>
            <a:r>
              <a:rPr lang="en-US" sz="2400" dirty="0" smtClean="0"/>
              <a:t>predict </a:t>
            </a:r>
            <a:r>
              <a:rPr lang="en-US" sz="2400" dirty="0"/>
              <a:t>the next one:</a:t>
            </a:r>
          </a:p>
          <a:p>
            <a:pPr lvl="1"/>
            <a:r>
              <a:rPr lang="en-US" sz="2000" dirty="0"/>
              <a:t>P(</a:t>
            </a:r>
            <a:r>
              <a:rPr lang="en-US" sz="2000" dirty="0" err="1"/>
              <a:t>w</a:t>
            </a:r>
            <a:r>
              <a:rPr lang="en-US" sz="2000" baseline="-25000" dirty="0" err="1"/>
              <a:t>n</a:t>
            </a:r>
            <a:r>
              <a:rPr lang="en-US" sz="2000" baseline="-25000" dirty="0"/>
              <a:t> </a:t>
            </a:r>
            <a:r>
              <a:rPr lang="en-US" sz="2000" dirty="0"/>
              <a:t>| w</a:t>
            </a:r>
            <a:r>
              <a:rPr lang="en-US" sz="2000" baseline="-25000" dirty="0"/>
              <a:t>n-N+1 </a:t>
            </a:r>
            <a:r>
              <a:rPr lang="en-US" sz="2000" dirty="0"/>
              <a:t>w</a:t>
            </a:r>
            <a:r>
              <a:rPr lang="en-US" sz="2000" baseline="-25000" dirty="0"/>
              <a:t>n-N+2… </a:t>
            </a:r>
            <a:r>
              <a:rPr lang="en-US" sz="2000" dirty="0"/>
              <a:t>w</a:t>
            </a:r>
            <a:r>
              <a:rPr lang="en-US" sz="2000" baseline="-25000" dirty="0"/>
              <a:t>n-1 </a:t>
            </a:r>
            <a:r>
              <a:rPr lang="en-US" sz="2000" dirty="0"/>
              <a:t>)</a:t>
            </a:r>
          </a:p>
          <a:p>
            <a:r>
              <a:rPr lang="en-US" sz="2400" dirty="0"/>
              <a:t>unigrams: P(dog)</a:t>
            </a:r>
          </a:p>
          <a:p>
            <a:r>
              <a:rPr lang="en-US" sz="2400" dirty="0"/>
              <a:t>bigrams:  P(dog | big)</a:t>
            </a:r>
          </a:p>
          <a:p>
            <a:r>
              <a:rPr lang="en-US" sz="2400" dirty="0"/>
              <a:t>trigrams: P(dog | the big)</a:t>
            </a:r>
          </a:p>
          <a:p>
            <a:r>
              <a:rPr lang="en-US" sz="2400" dirty="0" err="1"/>
              <a:t>quadrigrams</a:t>
            </a:r>
            <a:r>
              <a:rPr lang="en-US" sz="2400" dirty="0"/>
              <a:t>: P(dog | chasing the big)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524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Using N-Grams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763000" cy="51816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/>
            <a:r>
              <a:rPr lang="en-US" sz="2400" dirty="0"/>
              <a:t>For a bigram grammar</a:t>
            </a:r>
          </a:p>
          <a:p>
            <a:pPr marL="339725" lvl="1" indent="0"/>
            <a:r>
              <a:rPr lang="en-US" dirty="0">
                <a:solidFill>
                  <a:schemeClr val="tx1"/>
                </a:solidFill>
              </a:rPr>
              <a:t>P(sentence) can be approximated by multiplying all the bigram probabilities in the sequence</a:t>
            </a:r>
          </a:p>
          <a:p>
            <a:pPr marL="548640" lvl="2" indent="0"/>
            <a:r>
              <a:rPr lang="en-US" dirty="0"/>
              <a:t>Example: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dirty="0"/>
              <a:t>P(</a:t>
            </a:r>
            <a:r>
              <a:rPr lang="en-US" dirty="0">
                <a:solidFill>
                  <a:srgbClr val="CC0000"/>
                </a:solidFill>
              </a:rPr>
              <a:t>I want to eat Chinese food</a:t>
            </a:r>
            <a:r>
              <a:rPr lang="en-US" dirty="0"/>
              <a:t>) = </a:t>
            </a:r>
            <a:br>
              <a:rPr lang="en-US" dirty="0"/>
            </a:br>
            <a:r>
              <a:rPr lang="en-US" dirty="0"/>
              <a:t>P(</a:t>
            </a:r>
            <a:r>
              <a:rPr lang="en-US" dirty="0">
                <a:solidFill>
                  <a:srgbClr val="CC0000"/>
                </a:solidFill>
              </a:rPr>
              <a:t>I</a:t>
            </a:r>
            <a:r>
              <a:rPr lang="en-US" dirty="0"/>
              <a:t> | &lt;start&gt;) P(</a:t>
            </a:r>
            <a:r>
              <a:rPr lang="en-US" dirty="0">
                <a:solidFill>
                  <a:srgbClr val="CC0000"/>
                </a:solidFill>
              </a:rPr>
              <a:t>want</a:t>
            </a:r>
            <a:r>
              <a:rPr lang="en-US" dirty="0"/>
              <a:t> |</a:t>
            </a:r>
            <a:r>
              <a:rPr lang="en-US" dirty="0">
                <a:solidFill>
                  <a:srgbClr val="CC0000"/>
                </a:solidFill>
              </a:rPr>
              <a:t> I</a:t>
            </a:r>
            <a:r>
              <a:rPr lang="en-US" dirty="0"/>
              <a:t>) P(</a:t>
            </a:r>
            <a:r>
              <a:rPr lang="en-US" dirty="0">
                <a:solidFill>
                  <a:srgbClr val="CC0000"/>
                </a:solidFill>
              </a:rPr>
              <a:t>to</a:t>
            </a:r>
            <a:r>
              <a:rPr lang="en-US" dirty="0"/>
              <a:t> | </a:t>
            </a:r>
            <a:r>
              <a:rPr lang="en-US" dirty="0">
                <a:solidFill>
                  <a:srgbClr val="CC0000"/>
                </a:solidFill>
              </a:rPr>
              <a:t>want</a:t>
            </a:r>
            <a:r>
              <a:rPr lang="en-US" dirty="0"/>
              <a:t>) P(</a:t>
            </a:r>
            <a:r>
              <a:rPr lang="en-US" dirty="0">
                <a:solidFill>
                  <a:srgbClr val="CC0000"/>
                </a:solidFill>
              </a:rPr>
              <a:t>eat</a:t>
            </a:r>
            <a:r>
              <a:rPr lang="en-US" dirty="0"/>
              <a:t> | </a:t>
            </a:r>
            <a:r>
              <a:rPr lang="en-US" dirty="0">
                <a:solidFill>
                  <a:srgbClr val="CC0000"/>
                </a:solidFill>
              </a:rPr>
              <a:t>to</a:t>
            </a:r>
            <a:r>
              <a:rPr lang="en-US" dirty="0"/>
              <a:t>) P(</a:t>
            </a:r>
            <a:r>
              <a:rPr lang="en-US" dirty="0">
                <a:solidFill>
                  <a:srgbClr val="CC0000"/>
                </a:solidFill>
              </a:rPr>
              <a:t>Chinese</a:t>
            </a:r>
            <a:r>
              <a:rPr lang="en-US" dirty="0"/>
              <a:t> | </a:t>
            </a:r>
            <a:r>
              <a:rPr lang="en-US" dirty="0">
                <a:solidFill>
                  <a:srgbClr val="CC0000"/>
                </a:solidFill>
              </a:rPr>
              <a:t>eat</a:t>
            </a:r>
            <a:r>
              <a:rPr lang="en-US" dirty="0"/>
              <a:t>) P(</a:t>
            </a:r>
            <a:r>
              <a:rPr lang="en-US" dirty="0">
                <a:solidFill>
                  <a:srgbClr val="CC0000"/>
                </a:solidFill>
              </a:rPr>
              <a:t>food</a:t>
            </a:r>
            <a:r>
              <a:rPr lang="en-US" dirty="0"/>
              <a:t> | </a:t>
            </a:r>
            <a:r>
              <a:rPr lang="en-US" dirty="0">
                <a:solidFill>
                  <a:srgbClr val="CC0000"/>
                </a:solidFill>
              </a:rPr>
              <a:t>Chinese</a:t>
            </a:r>
            <a:r>
              <a:rPr lang="en-US" sz="1700" dirty="0" smtClean="0"/>
              <a:t>)</a:t>
            </a:r>
          </a:p>
          <a:p>
            <a:pPr marL="548640" lvl="2" indent="0"/>
            <a:endParaRPr lang="en-GB" sz="1700" dirty="0" smtClean="0"/>
          </a:p>
          <a:p>
            <a:pPr marL="548640" lvl="2" indent="0">
              <a:buNone/>
            </a:pPr>
            <a:r>
              <a:rPr lang="en-US" sz="1800" dirty="0" smtClean="0"/>
              <a:t>P(unlikely sentence) &lt; P(likely sentence)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975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A Bigram Grammar Fragment</a:t>
            </a:r>
          </a:p>
        </p:txBody>
      </p:sp>
      <p:graphicFrame>
        <p:nvGraphicFramePr>
          <p:cNvPr id="1148931" name="Group 3"/>
          <p:cNvGraphicFramePr>
            <a:graphicFrameLocks noGrp="1"/>
          </p:cNvGraphicFramePr>
          <p:nvPr>
            <p:ph type="tbl" idx="1"/>
          </p:nvPr>
        </p:nvGraphicFramePr>
        <p:xfrm>
          <a:off x="1981200" y="1676400"/>
          <a:ext cx="5257800" cy="4114800"/>
        </p:xfrm>
        <a:graphic>
          <a:graphicData uri="http://schemas.openxmlformats.org/drawingml/2006/table">
            <a:tbl>
              <a:tblPr/>
              <a:tblGrid>
                <a:gridCol w="1295400"/>
                <a:gridCol w="990600"/>
                <a:gridCol w="1600200"/>
                <a:gridCol w="13716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Thai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some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breakfast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lunch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dinner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Chinese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Mexican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tomorrow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Indian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dessert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today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 British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542925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Additional Grammar</a:t>
            </a:r>
          </a:p>
        </p:txBody>
      </p:sp>
      <p:graphicFrame>
        <p:nvGraphicFramePr>
          <p:cNvPr id="1150979" name="Group 1027"/>
          <p:cNvGraphicFramePr>
            <a:graphicFrameLocks noGrp="1"/>
          </p:cNvGraphicFramePr>
          <p:nvPr>
            <p:ph type="tbl" idx="1"/>
          </p:nvPr>
        </p:nvGraphicFramePr>
        <p:xfrm>
          <a:off x="1066800" y="1600200"/>
          <a:ext cx="6096000" cy="4114804"/>
        </p:xfrm>
        <a:graphic>
          <a:graphicData uri="http://schemas.openxmlformats.org/drawingml/2006/table">
            <a:tbl>
              <a:tblPr/>
              <a:tblGrid>
                <a:gridCol w="1835150"/>
                <a:gridCol w="1116013"/>
                <a:gridCol w="1925637"/>
                <a:gridCol w="12192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&lt;start&gt;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Want some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&lt;start&gt; I’d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Want Thai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&lt;start&gt; Tell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To eat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&lt;start&gt; I’m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To have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 want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To spend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 would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To 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 don’t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British food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 have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British restaurant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Want 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British cuisine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Want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British lunch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524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Computing Sentence Probability</a:t>
            </a:r>
          </a:p>
        </p:txBody>
      </p:sp>
      <p:sp>
        <p:nvSpPr>
          <p:cNvPr id="1153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P(</a:t>
            </a:r>
            <a:r>
              <a:rPr lang="en-US" sz="2400" dirty="0">
                <a:solidFill>
                  <a:srgbClr val="CC0000"/>
                </a:solidFill>
              </a:rPr>
              <a:t>I want to eat British food</a:t>
            </a:r>
            <a:r>
              <a:rPr lang="en-US" sz="2400" dirty="0"/>
              <a:t>) =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P(</a:t>
            </a:r>
            <a:r>
              <a:rPr lang="en-US" sz="2400" dirty="0" smtClean="0">
                <a:solidFill>
                  <a:srgbClr val="CC0000"/>
                </a:solidFill>
              </a:rPr>
              <a:t>I</a:t>
            </a:r>
            <a:r>
              <a:rPr lang="en-US" sz="2400" dirty="0"/>
              <a:t>|&lt;start&gt;) P(</a:t>
            </a:r>
            <a:r>
              <a:rPr lang="en-US" sz="2400" dirty="0" err="1">
                <a:solidFill>
                  <a:srgbClr val="CC0000"/>
                </a:solidFill>
              </a:rPr>
              <a:t>want</a:t>
            </a:r>
            <a:r>
              <a:rPr lang="en-US" sz="2400" dirty="0" err="1"/>
              <a:t>|</a:t>
            </a:r>
            <a:r>
              <a:rPr lang="en-US" sz="2400" dirty="0" err="1">
                <a:solidFill>
                  <a:srgbClr val="CC0000"/>
                </a:solidFill>
              </a:rPr>
              <a:t>I</a:t>
            </a:r>
            <a:r>
              <a:rPr lang="en-US" sz="2400" dirty="0"/>
              <a:t>) P(</a:t>
            </a:r>
            <a:r>
              <a:rPr lang="en-US" sz="2400" dirty="0" err="1">
                <a:solidFill>
                  <a:srgbClr val="CC0000"/>
                </a:solidFill>
              </a:rPr>
              <a:t>to</a:t>
            </a:r>
            <a:r>
              <a:rPr lang="en-US" sz="2400" dirty="0" err="1"/>
              <a:t>|</a:t>
            </a:r>
            <a:r>
              <a:rPr lang="en-US" sz="2400" dirty="0" err="1">
                <a:solidFill>
                  <a:srgbClr val="CC0000"/>
                </a:solidFill>
              </a:rPr>
              <a:t>want</a:t>
            </a:r>
            <a:r>
              <a:rPr lang="en-US" sz="2400" dirty="0"/>
              <a:t>) P(</a:t>
            </a:r>
            <a:r>
              <a:rPr lang="en-US" sz="2400" dirty="0" err="1">
                <a:solidFill>
                  <a:srgbClr val="CC0000"/>
                </a:solidFill>
              </a:rPr>
              <a:t>eat</a:t>
            </a:r>
            <a:r>
              <a:rPr lang="en-US" sz="2400" dirty="0" err="1"/>
              <a:t>|</a:t>
            </a:r>
            <a:r>
              <a:rPr lang="en-US" sz="2400" dirty="0" err="1">
                <a:solidFill>
                  <a:srgbClr val="CC0000"/>
                </a:solidFill>
              </a:rPr>
              <a:t>to</a:t>
            </a:r>
            <a:r>
              <a:rPr lang="en-US" sz="2400" dirty="0"/>
              <a:t>) P(</a:t>
            </a:r>
            <a:r>
              <a:rPr lang="en-US" sz="2400" dirty="0" err="1">
                <a:solidFill>
                  <a:srgbClr val="CC0000"/>
                </a:solidFill>
              </a:rPr>
              <a:t>British</a:t>
            </a:r>
            <a:r>
              <a:rPr lang="en-US" sz="2400" dirty="0" err="1"/>
              <a:t>|</a:t>
            </a:r>
            <a:r>
              <a:rPr lang="en-US" sz="2400" dirty="0" err="1">
                <a:solidFill>
                  <a:srgbClr val="CC0000"/>
                </a:solidFill>
              </a:rPr>
              <a:t>eat</a:t>
            </a:r>
            <a:r>
              <a:rPr lang="en-US" sz="2400" dirty="0"/>
              <a:t>) P(</a:t>
            </a:r>
            <a:r>
              <a:rPr lang="en-US" sz="2400" dirty="0" err="1">
                <a:solidFill>
                  <a:srgbClr val="CC0000"/>
                </a:solidFill>
              </a:rPr>
              <a:t>food</a:t>
            </a:r>
            <a:r>
              <a:rPr lang="en-US" sz="2400" dirty="0" err="1"/>
              <a:t>|</a:t>
            </a:r>
            <a:r>
              <a:rPr lang="en-US" sz="2400" dirty="0" err="1">
                <a:solidFill>
                  <a:srgbClr val="CC0000"/>
                </a:solidFill>
              </a:rPr>
              <a:t>British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   </a:t>
            </a:r>
            <a:r>
              <a:rPr lang="en-US" sz="2400" dirty="0"/>
              <a:t>= .25×.32×.65×.26×.001×.60 = .000080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                         vs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P(</a:t>
            </a:r>
            <a:r>
              <a:rPr lang="en-US" sz="2400" dirty="0">
                <a:solidFill>
                  <a:srgbClr val="CC0000"/>
                </a:solidFill>
              </a:rPr>
              <a:t>I want to eat Chinese food</a:t>
            </a:r>
            <a:r>
              <a:rPr lang="en-US" sz="2400" dirty="0"/>
              <a:t>) = .00015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Probabilities </a:t>
            </a:r>
            <a:r>
              <a:rPr lang="en-US" sz="2400" dirty="0" smtClean="0"/>
              <a:t>capture </a:t>
            </a:r>
            <a:r>
              <a:rPr lang="en-US" sz="2400" dirty="0"/>
              <a:t>“syntactic'' facts, “world knowledge''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eat is often followed by a NP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British food is not too popular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N-gram models can be trained by counting and normalization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975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N-grams Issues</a:t>
            </a:r>
          </a:p>
        </p:txBody>
      </p:sp>
      <p:sp>
        <p:nvSpPr>
          <p:cNvPr id="1156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8"/>
            <a:ext cx="830884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Determine reliable sentence probability estimates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apply </a:t>
            </a:r>
            <a:r>
              <a:rPr lang="en-US" sz="2000" dirty="0">
                <a:solidFill>
                  <a:schemeClr val="tx1"/>
                </a:solidFill>
              </a:rPr>
              <a:t>back-off strategies: if N-grams are not possible, back-off to (N-1) grams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P(“</a:t>
            </a:r>
            <a:r>
              <a:rPr lang="en-US" sz="2400" dirty="0">
                <a:solidFill>
                  <a:srgbClr val="CC0000"/>
                </a:solidFill>
              </a:rPr>
              <a:t>And nothing but the truth</a:t>
            </a:r>
            <a:r>
              <a:rPr lang="en-US" sz="2400" dirty="0"/>
              <a:t>”) </a:t>
            </a:r>
            <a:r>
              <a:rPr lang="en-US" sz="2400" dirty="0">
                <a:sym typeface="Symbol" pitchFamily="18" charset="2"/>
              </a:rPr>
              <a:t> 0.001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P(“</a:t>
            </a:r>
            <a:r>
              <a:rPr lang="en-US" sz="2400" dirty="0">
                <a:solidFill>
                  <a:srgbClr val="CC0000"/>
                </a:solidFill>
                <a:sym typeface="Symbol" pitchFamily="18" charset="2"/>
              </a:rPr>
              <a:t>And nuts sing on the roof</a:t>
            </a:r>
            <a:r>
              <a:rPr lang="en-US" sz="2400" dirty="0">
                <a:sym typeface="Symbol" pitchFamily="18" charset="2"/>
              </a:rPr>
              <a:t>”)  0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46</a:t>
            </a:fld>
            <a:endParaRPr kumimoji="0"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153400" cy="876300"/>
          </a:xfrm>
        </p:spPr>
        <p:txBody>
          <a:bodyPr>
            <a:normAutofit/>
          </a:bodyPr>
          <a:lstStyle/>
          <a:p>
            <a:r>
              <a:rPr lang="en-US" dirty="0"/>
              <a:t>Bigram Probabilities: </a:t>
            </a:r>
            <a:r>
              <a:rPr lang="en-US" dirty="0" smtClean="0"/>
              <a:t>Use </a:t>
            </a:r>
            <a:r>
              <a:rPr lang="en-US" dirty="0"/>
              <a:t>Unigram Count</a:t>
            </a:r>
          </a:p>
        </p:txBody>
      </p:sp>
      <p:sp>
        <p:nvSpPr>
          <p:cNvPr id="115917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Normalization:  divide bigram count by unigram count of first word.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Computing the probability </a:t>
            </a:r>
            <a:r>
              <a:rPr lang="en-US" sz="2400" dirty="0" smtClean="0"/>
              <a:t>of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P(</a:t>
            </a:r>
            <a:r>
              <a:rPr lang="en-US" sz="2000" dirty="0">
                <a:solidFill>
                  <a:srgbClr val="CC0000"/>
                </a:solidFill>
              </a:rPr>
              <a:t>I</a:t>
            </a:r>
            <a:r>
              <a:rPr lang="en-US" sz="2000" dirty="0"/>
              <a:t>|</a:t>
            </a:r>
            <a:r>
              <a:rPr lang="en-US" sz="2000" dirty="0">
                <a:solidFill>
                  <a:srgbClr val="CC0000"/>
                </a:solidFill>
              </a:rPr>
              <a:t>I</a:t>
            </a:r>
            <a:r>
              <a:rPr lang="en-US" sz="2000" dirty="0"/>
              <a:t>) = C(</a:t>
            </a:r>
            <a:r>
              <a:rPr lang="en-US" sz="2000" dirty="0">
                <a:solidFill>
                  <a:srgbClr val="CC0000"/>
                </a:solidFill>
              </a:rPr>
              <a:t>I </a:t>
            </a:r>
            <a:r>
              <a:rPr lang="en-US" sz="2000" dirty="0" err="1">
                <a:solidFill>
                  <a:srgbClr val="CC0000"/>
                </a:solidFill>
              </a:rPr>
              <a:t>I</a:t>
            </a:r>
            <a:r>
              <a:rPr lang="en-US" sz="2000" dirty="0"/>
              <a:t>)/C(</a:t>
            </a:r>
            <a:r>
              <a:rPr lang="en-US" sz="2000" dirty="0">
                <a:solidFill>
                  <a:srgbClr val="CC0000"/>
                </a:solidFill>
              </a:rPr>
              <a:t>I</a:t>
            </a:r>
            <a:r>
              <a:rPr lang="en-US" sz="2000" dirty="0"/>
              <a:t>) = 8 / 3437 = .0023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bigram grammar is an </a:t>
            </a:r>
            <a:r>
              <a:rPr lang="en-US" sz="2400" dirty="0" err="1"/>
              <a:t>VxV</a:t>
            </a:r>
            <a:r>
              <a:rPr lang="en-US" sz="2400" dirty="0"/>
              <a:t> matrix of probabilities, where V is the vocabulary size</a:t>
            </a:r>
          </a:p>
        </p:txBody>
      </p:sp>
      <p:graphicFrame>
        <p:nvGraphicFramePr>
          <p:cNvPr id="1159172" name="Group 1028"/>
          <p:cNvGraphicFramePr>
            <a:graphicFrameLocks noGrp="1"/>
          </p:cNvGraphicFramePr>
          <p:nvPr/>
        </p:nvGraphicFramePr>
        <p:xfrm>
          <a:off x="609600" y="2438400"/>
          <a:ext cx="7848600" cy="839089"/>
        </p:xfrm>
        <a:graphic>
          <a:graphicData uri="http://schemas.openxmlformats.org/drawingml/2006/table">
            <a:tbl>
              <a:tblPr/>
              <a:tblGrid>
                <a:gridCol w="969963"/>
                <a:gridCol w="1146175"/>
                <a:gridCol w="1058862"/>
                <a:gridCol w="881063"/>
                <a:gridCol w="1500187"/>
                <a:gridCol w="969963"/>
                <a:gridCol w="1322387"/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Want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Chinese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Lunch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3437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3256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938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213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1506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459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42925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Learning a Bigram Grammar</a:t>
            </a:r>
          </a:p>
        </p:txBody>
      </p:sp>
      <p:sp>
        <p:nvSpPr>
          <p:cNvPr id="1161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371600"/>
            <a:ext cx="8424862" cy="4800600"/>
          </a:xfrm>
        </p:spPr>
        <p:txBody>
          <a:bodyPr/>
          <a:lstStyle/>
          <a:p>
            <a:r>
              <a:rPr lang="en-US" sz="2400" dirty="0"/>
              <a:t>The formula </a:t>
            </a:r>
          </a:p>
          <a:p>
            <a:pPr>
              <a:buNone/>
            </a:pPr>
            <a:r>
              <a:rPr lang="en-US" sz="2400" dirty="0"/>
              <a:t>	P(w</a:t>
            </a:r>
            <a:r>
              <a:rPr lang="en-US" sz="2400" baseline="-25000" dirty="0"/>
              <a:t>n</a:t>
            </a:r>
            <a:r>
              <a:rPr lang="en-US" sz="2400" dirty="0"/>
              <a:t>|w</a:t>
            </a:r>
            <a:r>
              <a:rPr lang="en-US" sz="2400" baseline="-25000" dirty="0"/>
              <a:t>n-1</a:t>
            </a:r>
            <a:r>
              <a:rPr lang="en-US" sz="2400" dirty="0"/>
              <a:t>) = C(w</a:t>
            </a:r>
            <a:r>
              <a:rPr lang="en-US" sz="2400" baseline="-25000" dirty="0"/>
              <a:t>n-1</a:t>
            </a:r>
            <a:r>
              <a:rPr lang="en-US" sz="2400" dirty="0"/>
              <a:t>w</a:t>
            </a:r>
            <a:r>
              <a:rPr lang="en-US" sz="2400" baseline="-25000" dirty="0"/>
              <a:t>n</a:t>
            </a:r>
            <a:r>
              <a:rPr lang="en-US" sz="2400" dirty="0"/>
              <a:t>)/C(w</a:t>
            </a:r>
            <a:r>
              <a:rPr lang="en-US" sz="2400" baseline="-25000" dirty="0"/>
              <a:t>n-1</a:t>
            </a:r>
            <a:r>
              <a:rPr lang="en-US" sz="2400" dirty="0"/>
              <a:t>) </a:t>
            </a:r>
          </a:p>
          <a:p>
            <a:pPr>
              <a:buNone/>
            </a:pPr>
            <a:r>
              <a:rPr lang="en-US" sz="2400" dirty="0"/>
              <a:t>  is used for bigram “parameter estimation”</a:t>
            </a:r>
          </a:p>
          <a:p>
            <a:endParaRPr lang="en-US" sz="2400" dirty="0"/>
          </a:p>
        </p:txBody>
      </p:sp>
      <p:pic>
        <p:nvPicPr>
          <p:cNvPr id="1161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3213100"/>
            <a:ext cx="68643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524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Handwriting Recognition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note is given to a bank </a:t>
            </a:r>
            <a:r>
              <a:rPr lang="en-US" dirty="0" smtClean="0"/>
              <a:t>clerk, </a:t>
            </a:r>
            <a:r>
              <a:rPr lang="en-US" dirty="0"/>
              <a:t>which the </a:t>
            </a:r>
            <a:r>
              <a:rPr lang="en-US" dirty="0" smtClean="0"/>
              <a:t>clerk </a:t>
            </a:r>
            <a:r>
              <a:rPr lang="en-US" dirty="0"/>
              <a:t>reads as  </a:t>
            </a:r>
            <a:r>
              <a:rPr lang="en-US" dirty="0">
                <a:solidFill>
                  <a:srgbClr val="FF0000"/>
                </a:solidFill>
              </a:rPr>
              <a:t>I have a </a:t>
            </a:r>
            <a:r>
              <a:rPr lang="en-US" dirty="0" err="1">
                <a:solidFill>
                  <a:srgbClr val="FF0000"/>
                </a:solidFill>
              </a:rPr>
              <a:t>gub</a:t>
            </a:r>
            <a:r>
              <a:rPr lang="en-US" dirty="0"/>
              <a:t>. </a:t>
            </a:r>
          </a:p>
          <a:p>
            <a:r>
              <a:rPr lang="en-US" dirty="0"/>
              <a:t>NLP to the rescue ….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gub</a:t>
            </a:r>
            <a:r>
              <a:rPr lang="en-US" dirty="0"/>
              <a:t> is not a word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gun, gum, Gus,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gull</a:t>
            </a:r>
            <a:r>
              <a:rPr lang="en-US" dirty="0"/>
              <a:t> are words, but </a:t>
            </a:r>
            <a:r>
              <a:rPr lang="en-US" dirty="0">
                <a:solidFill>
                  <a:srgbClr val="FF0000"/>
                </a:solidFill>
              </a:rPr>
              <a:t>gun</a:t>
            </a:r>
            <a:r>
              <a:rPr lang="en-US" dirty="0"/>
              <a:t> has a higher probability in the context of a bank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52450"/>
            <a:ext cx="7772400" cy="438150"/>
          </a:xfrm>
        </p:spPr>
        <p:txBody>
          <a:bodyPr>
            <a:normAutofit fontScale="90000"/>
          </a:bodyPr>
          <a:lstStyle/>
          <a:p>
            <a:r>
              <a:rPr lang="en-US"/>
              <a:t>Training and Testing</a:t>
            </a:r>
          </a:p>
        </p:txBody>
      </p:sp>
      <p:sp>
        <p:nvSpPr>
          <p:cNvPr id="1141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Probabilities come from a training corpus, which is used to design the model.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overly narrow corpus: probabilities don't generalize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overly general corpus:  probabilities don't reflect task or domain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separate test corpus is used to evaluate the model, typically using standard metrics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held out test set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evaluation differences should be statistically significant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42925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Bigram Counts</a:t>
            </a:r>
          </a:p>
        </p:txBody>
      </p:sp>
      <p:graphicFrame>
        <p:nvGraphicFramePr>
          <p:cNvPr id="1157123" name="Group 3"/>
          <p:cNvGraphicFramePr>
            <a:graphicFrameLocks noGrp="1"/>
          </p:cNvGraphicFramePr>
          <p:nvPr/>
        </p:nvGraphicFramePr>
        <p:xfrm>
          <a:off x="228600" y="1939925"/>
          <a:ext cx="8610600" cy="4089400"/>
        </p:xfrm>
        <a:graphic>
          <a:graphicData uri="http://schemas.openxmlformats.org/drawingml/2006/table">
            <a:tbl>
              <a:tblPr/>
              <a:tblGrid>
                <a:gridCol w="1581150"/>
                <a:gridCol w="703263"/>
                <a:gridCol w="1141412"/>
                <a:gridCol w="792163"/>
                <a:gridCol w="963612"/>
                <a:gridCol w="1322388"/>
                <a:gridCol w="1052512"/>
                <a:gridCol w="10541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Want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Chinese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lunch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1087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Want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786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860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Chinese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Food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Lunch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55245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Smoothing Techniques</a:t>
            </a:r>
          </a:p>
        </p:txBody>
      </p:sp>
      <p:sp>
        <p:nvSpPr>
          <p:cNvPr id="116326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446213"/>
            <a:ext cx="7772400" cy="5106987"/>
          </a:xfrm>
        </p:spPr>
        <p:txBody>
          <a:bodyPr/>
          <a:lstStyle/>
          <a:p>
            <a:r>
              <a:rPr lang="en-US" sz="2800"/>
              <a:t>Every N-gram training matrix is sparse, even for very large corpora (Zipf’s law )</a:t>
            </a:r>
          </a:p>
          <a:p>
            <a:endParaRPr lang="en-US" sz="2800"/>
          </a:p>
          <a:p>
            <a:r>
              <a:rPr lang="en-US" sz="2800"/>
              <a:t>Solution: estimate the likelihood of unseen N-grams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542925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Add-one Smoothing</a:t>
            </a:r>
          </a:p>
        </p:txBody>
      </p:sp>
      <p:sp>
        <p:nvSpPr>
          <p:cNvPr id="116531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800"/>
              <a:t>Add 1 to every N-gram count</a:t>
            </a:r>
          </a:p>
          <a:p>
            <a:endParaRPr lang="en-US" sz="2400"/>
          </a:p>
          <a:p>
            <a:r>
              <a:rPr lang="en-US" sz="2400"/>
              <a:t>P(w</a:t>
            </a:r>
            <a:r>
              <a:rPr lang="en-US" sz="2400" baseline="-25000"/>
              <a:t>n</a:t>
            </a:r>
            <a:r>
              <a:rPr lang="en-US" sz="2400"/>
              <a:t>|w</a:t>
            </a:r>
            <a:r>
              <a:rPr lang="en-US" sz="2400" baseline="-25000"/>
              <a:t>n-1</a:t>
            </a:r>
            <a:r>
              <a:rPr lang="en-US" sz="2400"/>
              <a:t>) = C(w</a:t>
            </a:r>
            <a:r>
              <a:rPr lang="en-US" sz="2400" baseline="-25000"/>
              <a:t>n-1</a:t>
            </a:r>
            <a:r>
              <a:rPr lang="en-US" sz="2400"/>
              <a:t>w</a:t>
            </a:r>
            <a:r>
              <a:rPr lang="en-US" sz="2400" baseline="-25000"/>
              <a:t>n</a:t>
            </a:r>
            <a:r>
              <a:rPr lang="en-US" sz="2400"/>
              <a:t>)/C(w</a:t>
            </a:r>
            <a:r>
              <a:rPr lang="en-US" sz="2400" baseline="-25000"/>
              <a:t>n-1</a:t>
            </a:r>
            <a:r>
              <a:rPr lang="en-US" sz="2400"/>
              <a:t>) </a:t>
            </a:r>
          </a:p>
          <a:p>
            <a:endParaRPr lang="en-US" sz="2400"/>
          </a:p>
          <a:p>
            <a:r>
              <a:rPr lang="en-US" sz="2400"/>
              <a:t>P(w</a:t>
            </a:r>
            <a:r>
              <a:rPr lang="en-US" sz="2400" baseline="-25000"/>
              <a:t>n</a:t>
            </a:r>
            <a:r>
              <a:rPr lang="en-US" sz="2400"/>
              <a:t>|w</a:t>
            </a:r>
            <a:r>
              <a:rPr lang="en-US" sz="2400" baseline="-25000"/>
              <a:t>n-1</a:t>
            </a:r>
            <a:r>
              <a:rPr lang="en-US" sz="2400"/>
              <a:t>) = [C(w</a:t>
            </a:r>
            <a:r>
              <a:rPr lang="en-US" sz="2400" baseline="-25000"/>
              <a:t>n-1</a:t>
            </a:r>
            <a:r>
              <a:rPr lang="en-US" sz="2400"/>
              <a:t>w</a:t>
            </a:r>
            <a:r>
              <a:rPr lang="en-US" sz="2400" baseline="-25000"/>
              <a:t>n</a:t>
            </a:r>
            <a:r>
              <a:rPr lang="en-US" sz="2400"/>
              <a:t>) + 1] / [C(w</a:t>
            </a:r>
            <a:r>
              <a:rPr lang="en-US" sz="2400" baseline="-25000"/>
              <a:t>n-1</a:t>
            </a:r>
            <a:r>
              <a:rPr lang="en-US" sz="2400"/>
              <a:t>)  + V]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42925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Add-one Smoothed Bigrams</a:t>
            </a:r>
          </a:p>
        </p:txBody>
      </p:sp>
      <p:pic>
        <p:nvPicPr>
          <p:cNvPr id="1166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5563"/>
            <a:ext cx="4191000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66340" name="Group 4"/>
          <p:cNvGrpSpPr>
            <a:grpSpLocks/>
          </p:cNvGrpSpPr>
          <p:nvPr/>
        </p:nvGrpSpPr>
        <p:grpSpPr bwMode="auto">
          <a:xfrm>
            <a:off x="4343400" y="2547938"/>
            <a:ext cx="4648200" cy="1419225"/>
            <a:chOff x="2784" y="1179"/>
            <a:chExt cx="2928" cy="894"/>
          </a:xfrm>
        </p:grpSpPr>
        <p:pic>
          <p:nvPicPr>
            <p:cNvPr id="116634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0" y="1179"/>
              <a:ext cx="2592" cy="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6342" name="AutoShape 6"/>
            <p:cNvSpPr>
              <a:spLocks noChangeArrowheads="1"/>
            </p:cNvSpPr>
            <p:nvPr/>
          </p:nvSpPr>
          <p:spPr bwMode="auto">
            <a:xfrm>
              <a:off x="2784" y="1593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6343" name="Group 7"/>
          <p:cNvGrpSpPr>
            <a:grpSpLocks/>
          </p:cNvGrpSpPr>
          <p:nvPr/>
        </p:nvGrpSpPr>
        <p:grpSpPr bwMode="auto">
          <a:xfrm>
            <a:off x="4343400" y="4873625"/>
            <a:ext cx="4724400" cy="1450975"/>
            <a:chOff x="2784" y="2542"/>
            <a:chExt cx="2976" cy="914"/>
          </a:xfrm>
        </p:grpSpPr>
        <p:pic>
          <p:nvPicPr>
            <p:cNvPr id="1166344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20" y="2542"/>
              <a:ext cx="2640" cy="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6345" name="AutoShape 9"/>
            <p:cNvSpPr>
              <a:spLocks noChangeArrowheads="1"/>
            </p:cNvSpPr>
            <p:nvPr/>
          </p:nvSpPr>
          <p:spPr bwMode="auto">
            <a:xfrm>
              <a:off x="2784" y="292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6346" name="Group 10"/>
          <p:cNvGrpSpPr>
            <a:grpSpLocks/>
          </p:cNvGrpSpPr>
          <p:nvPr/>
        </p:nvGrpSpPr>
        <p:grpSpPr bwMode="auto">
          <a:xfrm>
            <a:off x="152400" y="4029075"/>
            <a:ext cx="4191000" cy="2295525"/>
            <a:chOff x="96" y="2133"/>
            <a:chExt cx="2640" cy="1446"/>
          </a:xfrm>
        </p:grpSpPr>
        <p:pic>
          <p:nvPicPr>
            <p:cNvPr id="1166347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6" y="2671"/>
              <a:ext cx="2640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66348" name="AutoShape 12"/>
            <p:cNvCxnSpPr>
              <a:cxnSpLocks noChangeShapeType="1"/>
              <a:stCxn id="0" idx="2"/>
              <a:endCxn id="0" idx="0"/>
            </p:cNvCxnSpPr>
            <p:nvPr/>
          </p:nvCxnSpPr>
          <p:spPr bwMode="auto">
            <a:xfrm>
              <a:off x="1416" y="2133"/>
              <a:ext cx="0" cy="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</p:grpSp>
      <p:sp>
        <p:nvSpPr>
          <p:cNvPr id="1166349" name="Text Box 13"/>
          <p:cNvSpPr txBox="1">
            <a:spLocks noChangeArrowheads="1"/>
          </p:cNvSpPr>
          <p:nvPr/>
        </p:nvSpPr>
        <p:spPr bwMode="auto">
          <a:xfrm>
            <a:off x="2593975" y="2062163"/>
            <a:ext cx="409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omic Sans MS" pitchFamily="66" charset="0"/>
              </a:rPr>
              <a:t>P(w</a:t>
            </a:r>
            <a:r>
              <a:rPr lang="en-US" baseline="-25000">
                <a:latin typeface="Comic Sans MS" pitchFamily="66" charset="0"/>
              </a:rPr>
              <a:t>n</a:t>
            </a:r>
            <a:r>
              <a:rPr lang="en-US">
                <a:latin typeface="Comic Sans MS" pitchFamily="66" charset="0"/>
              </a:rPr>
              <a:t>|w</a:t>
            </a:r>
            <a:r>
              <a:rPr lang="en-US" baseline="-25000">
                <a:latin typeface="Comic Sans MS" pitchFamily="66" charset="0"/>
              </a:rPr>
              <a:t>n-1</a:t>
            </a:r>
            <a:r>
              <a:rPr lang="en-US">
                <a:latin typeface="Comic Sans MS" pitchFamily="66" charset="0"/>
              </a:rPr>
              <a:t>) = C(w</a:t>
            </a:r>
            <a:r>
              <a:rPr lang="en-US" baseline="-25000">
                <a:latin typeface="Comic Sans MS" pitchFamily="66" charset="0"/>
              </a:rPr>
              <a:t>n-1</a:t>
            </a:r>
            <a:r>
              <a:rPr lang="en-US">
                <a:latin typeface="Comic Sans MS" pitchFamily="66" charset="0"/>
              </a:rPr>
              <a:t>w</a:t>
            </a:r>
            <a:r>
              <a:rPr lang="en-US" baseline="-25000">
                <a:latin typeface="Comic Sans MS" pitchFamily="66" charset="0"/>
              </a:rPr>
              <a:t>n</a:t>
            </a:r>
            <a:r>
              <a:rPr lang="en-US">
                <a:latin typeface="Comic Sans MS" pitchFamily="66" charset="0"/>
              </a:rPr>
              <a:t>)/C(w</a:t>
            </a:r>
            <a:r>
              <a:rPr lang="en-US" baseline="-25000">
                <a:latin typeface="Comic Sans MS" pitchFamily="66" charset="0"/>
              </a:rPr>
              <a:t>n-1</a:t>
            </a:r>
            <a:r>
              <a:rPr lang="en-US">
                <a:latin typeface="Comic Sans MS" pitchFamily="66" charset="0"/>
              </a:rPr>
              <a:t>)</a:t>
            </a:r>
          </a:p>
        </p:txBody>
      </p:sp>
      <p:sp>
        <p:nvSpPr>
          <p:cNvPr id="1166350" name="Text Box 14"/>
          <p:cNvSpPr txBox="1">
            <a:spLocks noChangeArrowheads="1"/>
          </p:cNvSpPr>
          <p:nvPr/>
        </p:nvSpPr>
        <p:spPr bwMode="auto">
          <a:xfrm>
            <a:off x="2384425" y="4349750"/>
            <a:ext cx="5246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omic Sans MS" pitchFamily="66" charset="0"/>
              </a:rPr>
              <a:t>P</a:t>
            </a:r>
            <a:r>
              <a:rPr lang="en-US" sz="2800">
                <a:latin typeface="Comic Sans MS" pitchFamily="66" charset="0"/>
              </a:rPr>
              <a:t>′</a:t>
            </a:r>
            <a:r>
              <a:rPr lang="en-US">
                <a:latin typeface="Comic Sans MS" pitchFamily="66" charset="0"/>
              </a:rPr>
              <a:t>(w</a:t>
            </a:r>
            <a:r>
              <a:rPr lang="en-US" baseline="-25000">
                <a:latin typeface="Comic Sans MS" pitchFamily="66" charset="0"/>
              </a:rPr>
              <a:t>n</a:t>
            </a:r>
            <a:r>
              <a:rPr lang="en-US">
                <a:latin typeface="Comic Sans MS" pitchFamily="66" charset="0"/>
              </a:rPr>
              <a:t>|w</a:t>
            </a:r>
            <a:r>
              <a:rPr lang="en-US" baseline="-25000">
                <a:latin typeface="Comic Sans MS" pitchFamily="66" charset="0"/>
              </a:rPr>
              <a:t>n-1</a:t>
            </a:r>
            <a:r>
              <a:rPr lang="en-US">
                <a:latin typeface="Comic Sans MS" pitchFamily="66" charset="0"/>
              </a:rPr>
              <a:t>) = [C(w</a:t>
            </a:r>
            <a:r>
              <a:rPr lang="en-US" baseline="-25000">
                <a:latin typeface="Comic Sans MS" pitchFamily="66" charset="0"/>
              </a:rPr>
              <a:t>n-1</a:t>
            </a:r>
            <a:r>
              <a:rPr lang="en-US">
                <a:latin typeface="Comic Sans MS" pitchFamily="66" charset="0"/>
              </a:rPr>
              <a:t>w</a:t>
            </a:r>
            <a:r>
              <a:rPr lang="en-US" baseline="-25000">
                <a:latin typeface="Comic Sans MS" pitchFamily="66" charset="0"/>
              </a:rPr>
              <a:t>n</a:t>
            </a:r>
            <a:r>
              <a:rPr lang="en-US">
                <a:latin typeface="Comic Sans MS" pitchFamily="66" charset="0"/>
              </a:rPr>
              <a:t>)+1]/[C(w</a:t>
            </a:r>
            <a:r>
              <a:rPr lang="en-US" baseline="-25000">
                <a:latin typeface="Comic Sans MS" pitchFamily="66" charset="0"/>
              </a:rPr>
              <a:t>n-1</a:t>
            </a:r>
            <a:r>
              <a:rPr lang="en-US">
                <a:latin typeface="Comic Sans MS" pitchFamily="66" charset="0"/>
              </a:rPr>
              <a:t>)+V]</a:t>
            </a:r>
          </a:p>
        </p:txBody>
      </p:sp>
      <p:sp>
        <p:nvSpPr>
          <p:cNvPr id="1166351" name="Text Box 15"/>
          <p:cNvSpPr txBox="1">
            <a:spLocks noChangeArrowheads="1"/>
          </p:cNvSpPr>
          <p:nvPr/>
        </p:nvSpPr>
        <p:spPr bwMode="auto">
          <a:xfrm>
            <a:off x="609600" y="6400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66352" name="Text Box 16"/>
          <p:cNvSpPr txBox="1">
            <a:spLocks noChangeArrowheads="1"/>
          </p:cNvSpPr>
          <p:nvPr/>
        </p:nvSpPr>
        <p:spPr bwMode="auto">
          <a:xfrm>
            <a:off x="5029200" y="1447800"/>
            <a:ext cx="3254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/>
              <a:t>Assume a vocabulary V=1500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207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Back-off Methods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Notice that: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N-grams are more precise than (</a:t>
            </a:r>
            <a:r>
              <a:rPr lang="en-US" sz="2400" dirty="0" smtClean="0">
                <a:solidFill>
                  <a:schemeClr val="tx1"/>
                </a:solidFill>
              </a:rPr>
              <a:t>N-1)grams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But also, N-grams are more sparse than (N-1) grams</a:t>
            </a:r>
          </a:p>
          <a:p>
            <a:r>
              <a:rPr lang="en-US" sz="2800" dirty="0"/>
              <a:t>How to combine things?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Attempt N-grams and back-off to (N-1) if counts are not available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.g</a:t>
            </a:r>
            <a:r>
              <a:rPr lang="en-US" sz="2400" dirty="0">
                <a:solidFill>
                  <a:schemeClr val="tx1"/>
                </a:solidFill>
              </a:rPr>
              <a:t>. attempt prediction using 4-grams, and back-off to trigrams (or bigrams, or unigrams) if counts are not available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507" name="Picture 3" descr="zipf-sta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1"/>
            <a:ext cx="7578725" cy="4495800"/>
          </a:xfrm>
          <a:prstGeom prst="rect">
            <a:avLst/>
          </a:prstGeom>
          <a:noFill/>
        </p:spPr>
      </p:pic>
      <p:sp>
        <p:nvSpPr>
          <p:cNvPr id="1045508" name="Text Box 4"/>
          <p:cNvSpPr txBox="1">
            <a:spLocks noChangeArrowheads="1"/>
          </p:cNvSpPr>
          <p:nvPr/>
        </p:nvSpPr>
        <p:spPr bwMode="auto">
          <a:xfrm>
            <a:off x="441325" y="1262063"/>
            <a:ext cx="3676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Sample word frequency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381000"/>
            <a:ext cx="624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Distribution of words in language</a:t>
            </a:r>
            <a:endParaRPr lang="en-IN" sz="28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62865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Zipf’s Law</a:t>
            </a:r>
          </a:p>
        </p:txBody>
      </p:sp>
      <p:sp>
        <p:nvSpPr>
          <p:cNvPr id="104653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077200" cy="40259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Rank </a:t>
            </a:r>
            <a:r>
              <a:rPr lang="en-US" sz="2400" dirty="0"/>
              <a:t>(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): The numerical position of a word in a list sorted by decreasing frequency (</a:t>
            </a:r>
            <a:r>
              <a:rPr lang="en-US" sz="2400" i="1" dirty="0"/>
              <a:t>f 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Zipf</a:t>
            </a:r>
            <a:r>
              <a:rPr lang="en-US" sz="2400" dirty="0"/>
              <a:t> (1949) “discovered” that: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1180672" name="Object 1024"/>
          <p:cNvGraphicFramePr>
            <a:graphicFrameLocks noChangeAspect="1"/>
          </p:cNvGraphicFramePr>
          <p:nvPr/>
        </p:nvGraphicFramePr>
        <p:xfrm>
          <a:off x="2286000" y="2895600"/>
          <a:ext cx="4038600" cy="533400"/>
        </p:xfrm>
        <a:graphic>
          <a:graphicData uri="http://schemas.openxmlformats.org/presentationml/2006/ole">
            <p:oleObj spid="_x0000_s1180672" name="Equation" r:id="rId3" imgW="1536480" imgH="203040" progId="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"/>
            <a:ext cx="8153400" cy="876300"/>
          </a:xfrm>
        </p:spPr>
        <p:txBody>
          <a:bodyPr>
            <a:normAutofit fontScale="90000"/>
          </a:bodyPr>
          <a:lstStyle/>
          <a:p>
            <a:r>
              <a:rPr lang="en-US" dirty="0"/>
              <a:t>Letter-based models </a:t>
            </a:r>
            <a:r>
              <a:rPr lang="en-US"/>
              <a:t>– </a:t>
            </a:r>
            <a:r>
              <a:rPr lang="en-US" smtClean="0"/>
              <a:t> do </a:t>
            </a:r>
            <a:r>
              <a:rPr lang="en-US" dirty="0"/>
              <a:t>WE need them?… 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Aoccdrnig</a:t>
            </a:r>
            <a:r>
              <a:rPr lang="en-US" dirty="0"/>
              <a:t> to </a:t>
            </a:r>
            <a:r>
              <a:rPr lang="en-US" dirty="0" err="1"/>
              <a:t>rscheearch</a:t>
            </a:r>
            <a:r>
              <a:rPr lang="en-US" dirty="0"/>
              <a:t> at an </a:t>
            </a:r>
            <a:r>
              <a:rPr lang="en-US" dirty="0" err="1"/>
              <a:t>Elingsh</a:t>
            </a:r>
            <a:r>
              <a:rPr lang="en-US" dirty="0"/>
              <a:t> </a:t>
            </a:r>
            <a:r>
              <a:rPr lang="en-US" dirty="0" err="1"/>
              <a:t>uinervtisy</a:t>
            </a:r>
            <a:r>
              <a:rPr lang="en-US" dirty="0"/>
              <a:t>, it </a:t>
            </a:r>
            <a:r>
              <a:rPr lang="en-US" dirty="0" err="1"/>
              <a:t>deosn't</a:t>
            </a:r>
            <a:r>
              <a:rPr lang="en-US" dirty="0"/>
              <a:t> </a:t>
            </a:r>
            <a:r>
              <a:rPr lang="en-US" dirty="0" err="1"/>
              <a:t>mttaer</a:t>
            </a:r>
            <a:endParaRPr lang="en-US" dirty="0"/>
          </a:p>
          <a:p>
            <a:pPr>
              <a:buNone/>
            </a:pPr>
            <a:r>
              <a:rPr lang="en-US" dirty="0"/>
              <a:t>in </a:t>
            </a:r>
            <a:r>
              <a:rPr lang="en-US" dirty="0" err="1"/>
              <a:t>waht</a:t>
            </a:r>
            <a:r>
              <a:rPr lang="en-US" dirty="0"/>
              <a:t> </a:t>
            </a:r>
            <a:r>
              <a:rPr lang="en-US" dirty="0" err="1"/>
              <a:t>oredr</a:t>
            </a:r>
            <a:r>
              <a:rPr lang="en-US" dirty="0"/>
              <a:t> the </a:t>
            </a:r>
            <a:r>
              <a:rPr lang="en-US" dirty="0" err="1"/>
              <a:t>ltteers</a:t>
            </a:r>
            <a:r>
              <a:rPr lang="en-US" dirty="0"/>
              <a:t> in a </a:t>
            </a:r>
            <a:r>
              <a:rPr lang="en-US" dirty="0" err="1"/>
              <a:t>wrod</a:t>
            </a:r>
            <a:r>
              <a:rPr lang="en-US" dirty="0"/>
              <a:t> are, </a:t>
            </a:r>
            <a:r>
              <a:rPr lang="en-US" dirty="0" err="1"/>
              <a:t>olny</a:t>
            </a:r>
            <a:r>
              <a:rPr lang="en-US" dirty="0"/>
              <a:t> </a:t>
            </a:r>
            <a:r>
              <a:rPr lang="en-US" dirty="0" err="1"/>
              <a:t>taht</a:t>
            </a:r>
            <a:r>
              <a:rPr lang="en-US" dirty="0"/>
              <a:t> the </a:t>
            </a:r>
            <a:r>
              <a:rPr lang="en-US" dirty="0" err="1"/>
              <a:t>frist</a:t>
            </a:r>
            <a:r>
              <a:rPr lang="en-US" dirty="0"/>
              <a:t> </a:t>
            </a:r>
            <a:r>
              <a:rPr lang="en-US" dirty="0" smtClean="0"/>
              <a:t>and </a:t>
            </a:r>
          </a:p>
          <a:p>
            <a:pPr>
              <a:buNone/>
            </a:pPr>
            <a:r>
              <a:rPr lang="en-US" dirty="0" err="1" smtClean="0"/>
              <a:t>lsat</a:t>
            </a:r>
            <a:r>
              <a:rPr lang="en-US" dirty="0" smtClean="0"/>
              <a:t> </a:t>
            </a:r>
            <a:r>
              <a:rPr lang="en-US" dirty="0" err="1"/>
              <a:t>ltteres</a:t>
            </a:r>
            <a:r>
              <a:rPr lang="en-US" dirty="0"/>
              <a:t> are at the </a:t>
            </a:r>
            <a:r>
              <a:rPr lang="en-US" dirty="0" err="1"/>
              <a:t>rghit</a:t>
            </a:r>
            <a:r>
              <a:rPr lang="en-US" dirty="0"/>
              <a:t> </a:t>
            </a:r>
            <a:r>
              <a:rPr lang="en-US" dirty="0" err="1"/>
              <a:t>pcleas</a:t>
            </a:r>
            <a:r>
              <a:rPr lang="en-US" dirty="0"/>
              <a:t>. The </a:t>
            </a:r>
            <a:r>
              <a:rPr lang="en-US" dirty="0" err="1"/>
              <a:t>rset</a:t>
            </a:r>
            <a:r>
              <a:rPr lang="en-US" dirty="0"/>
              <a:t> can be a </a:t>
            </a:r>
            <a:r>
              <a:rPr lang="en-US" dirty="0" err="1"/>
              <a:t>toatl</a:t>
            </a:r>
            <a:r>
              <a:rPr lang="en-US" dirty="0"/>
              <a:t> </a:t>
            </a:r>
            <a:r>
              <a:rPr lang="en-US" dirty="0" err="1"/>
              <a:t>mses</a:t>
            </a:r>
            <a:endParaRPr lang="en-US" dirty="0"/>
          </a:p>
          <a:p>
            <a:pPr>
              <a:buNone/>
            </a:pPr>
            <a:r>
              <a:rPr lang="en-US" dirty="0"/>
              <a:t>and you can </a:t>
            </a:r>
            <a:r>
              <a:rPr lang="en-US" dirty="0" err="1"/>
              <a:t>sitll</a:t>
            </a:r>
            <a:r>
              <a:rPr lang="en-US" dirty="0"/>
              <a:t> </a:t>
            </a:r>
            <a:r>
              <a:rPr lang="en-US" dirty="0" err="1"/>
              <a:t>raed</a:t>
            </a:r>
            <a:r>
              <a:rPr lang="en-US" dirty="0"/>
              <a:t> it </a:t>
            </a:r>
            <a:r>
              <a:rPr lang="en-US" dirty="0" err="1"/>
              <a:t>wouthit</a:t>
            </a:r>
            <a:r>
              <a:rPr lang="en-US" dirty="0"/>
              <a:t> a </a:t>
            </a:r>
            <a:r>
              <a:rPr lang="en-US" dirty="0" err="1"/>
              <a:t>porbelm</a:t>
            </a:r>
            <a:r>
              <a:rPr lang="en-US" dirty="0"/>
              <a:t>. </a:t>
            </a:r>
            <a:r>
              <a:rPr lang="en-US" dirty="0" err="1"/>
              <a:t>Tihs</a:t>
            </a:r>
            <a:r>
              <a:rPr lang="en-US" dirty="0"/>
              <a:t> is </a:t>
            </a:r>
            <a:r>
              <a:rPr lang="en-US" dirty="0" err="1"/>
              <a:t>bcuseae</a:t>
            </a:r>
            <a:r>
              <a:rPr lang="en-US" dirty="0"/>
              <a:t> we do</a:t>
            </a:r>
          </a:p>
          <a:p>
            <a:pPr>
              <a:buNone/>
            </a:pPr>
            <a:r>
              <a:rPr lang="en-US" dirty="0"/>
              <a:t>not </a:t>
            </a:r>
            <a:r>
              <a:rPr lang="en-US" dirty="0" err="1"/>
              <a:t>raed</a:t>
            </a:r>
            <a:r>
              <a:rPr lang="en-US" dirty="0"/>
              <a:t> </a:t>
            </a:r>
            <a:r>
              <a:rPr lang="en-US" dirty="0" err="1"/>
              <a:t>ervey</a:t>
            </a:r>
            <a:r>
              <a:rPr lang="en-US" dirty="0"/>
              <a:t> </a:t>
            </a:r>
            <a:r>
              <a:rPr lang="en-US" dirty="0" err="1"/>
              <a:t>lteter</a:t>
            </a:r>
            <a:r>
              <a:rPr lang="en-US" dirty="0"/>
              <a:t> by </a:t>
            </a:r>
            <a:r>
              <a:rPr lang="en-US" dirty="0" err="1"/>
              <a:t>ilstef</a:t>
            </a:r>
            <a:r>
              <a:rPr lang="en-US" dirty="0"/>
              <a:t>, but the </a:t>
            </a:r>
            <a:r>
              <a:rPr lang="en-US" dirty="0" err="1"/>
              <a:t>wrod</a:t>
            </a:r>
            <a:r>
              <a:rPr lang="en-US" dirty="0"/>
              <a:t> as a </a:t>
            </a:r>
            <a:r>
              <a:rPr lang="en-US" dirty="0" err="1"/>
              <a:t>wlohe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84188"/>
            <a:ext cx="8153400" cy="584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097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r>
              <a:rPr lang="en-US" sz="2400" dirty="0"/>
              <a:t>They are leaving in about fifteen minuets to go to her house.</a:t>
            </a:r>
          </a:p>
          <a:p>
            <a:r>
              <a:rPr lang="en-US" sz="2400" dirty="0"/>
              <a:t>The study was conducted mainly be John Black.</a:t>
            </a:r>
          </a:p>
          <a:p>
            <a:r>
              <a:rPr lang="en-US" sz="2400" dirty="0"/>
              <a:t>Hopefully, all with continue smoothly in my absence.</a:t>
            </a:r>
          </a:p>
          <a:p>
            <a:r>
              <a:rPr lang="en-US" sz="2400" dirty="0"/>
              <a:t>Can they lave him my messages?</a:t>
            </a:r>
          </a:p>
          <a:p>
            <a:r>
              <a:rPr lang="en-US" sz="2400" dirty="0"/>
              <a:t>I need to </a:t>
            </a:r>
            <a:r>
              <a:rPr lang="en-US" sz="2400" dirty="0" smtClean="0"/>
              <a:t>notified </a:t>
            </a:r>
            <a:r>
              <a:rPr lang="en-US" sz="2400" dirty="0"/>
              <a:t>the bank of….</a:t>
            </a:r>
          </a:p>
          <a:p>
            <a:r>
              <a:rPr lang="en-US" sz="2400" dirty="0"/>
              <a:t>He is trying to fine out.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84188"/>
            <a:ext cx="8153400" cy="584200"/>
          </a:xfrm>
        </p:spPr>
        <p:txBody>
          <a:bodyPr>
            <a:normAutofit fontScale="90000"/>
          </a:bodyPr>
          <a:lstStyle/>
          <a:p>
            <a:r>
              <a:rPr lang="en-US"/>
              <a:t>Real Word Spelling Errors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r>
              <a:rPr lang="en-US" sz="2400" dirty="0"/>
              <a:t>They are leaving in about fifteen </a:t>
            </a:r>
            <a:r>
              <a:rPr lang="en-US" sz="2400" i="1" dirty="0">
                <a:solidFill>
                  <a:srgbClr val="FF0000"/>
                </a:solidFill>
              </a:rPr>
              <a:t>minuets</a:t>
            </a:r>
            <a:r>
              <a:rPr lang="en-US" sz="2400" dirty="0"/>
              <a:t> to go to her house.</a:t>
            </a:r>
          </a:p>
          <a:p>
            <a:r>
              <a:rPr lang="en-US" sz="2400" dirty="0"/>
              <a:t>The study was conducted mainly </a:t>
            </a:r>
            <a:r>
              <a:rPr lang="en-US" sz="2400" i="1" dirty="0">
                <a:solidFill>
                  <a:srgbClr val="FF0000"/>
                </a:solidFill>
              </a:rPr>
              <a:t>be</a:t>
            </a:r>
            <a:r>
              <a:rPr lang="en-US" sz="2400" dirty="0"/>
              <a:t> John Black.</a:t>
            </a:r>
          </a:p>
          <a:p>
            <a:r>
              <a:rPr lang="en-US" sz="2400" dirty="0"/>
              <a:t>Hopefully, all </a:t>
            </a:r>
            <a:r>
              <a:rPr lang="en-US" sz="2400" i="1" dirty="0">
                <a:solidFill>
                  <a:srgbClr val="FF0000"/>
                </a:solidFill>
              </a:rPr>
              <a:t>with</a:t>
            </a:r>
            <a:r>
              <a:rPr lang="en-US" sz="2400" dirty="0"/>
              <a:t> continue smoothly in my absence.</a:t>
            </a:r>
          </a:p>
          <a:p>
            <a:r>
              <a:rPr lang="en-US" sz="2400" dirty="0"/>
              <a:t>Can they </a:t>
            </a:r>
            <a:r>
              <a:rPr lang="en-US" sz="2400" i="1" dirty="0">
                <a:solidFill>
                  <a:srgbClr val="FF0000"/>
                </a:solidFill>
              </a:rPr>
              <a:t>lave</a:t>
            </a:r>
            <a:r>
              <a:rPr lang="en-US" sz="2400" dirty="0"/>
              <a:t> him my messages?</a:t>
            </a:r>
          </a:p>
          <a:p>
            <a:r>
              <a:rPr lang="en-US" sz="2400" dirty="0"/>
              <a:t>I need to </a:t>
            </a:r>
            <a:r>
              <a:rPr lang="en-US" sz="2400" i="1" dirty="0">
                <a:solidFill>
                  <a:srgbClr val="FF0000"/>
                </a:solidFill>
              </a:rPr>
              <a:t>notified</a:t>
            </a:r>
            <a:r>
              <a:rPr lang="en-US" sz="2400" dirty="0"/>
              <a:t> the bank of….</a:t>
            </a:r>
          </a:p>
          <a:p>
            <a:r>
              <a:rPr lang="en-US" sz="2400" dirty="0"/>
              <a:t>He is trying to </a:t>
            </a:r>
            <a:r>
              <a:rPr lang="en-US" sz="2400" i="1" dirty="0">
                <a:solidFill>
                  <a:srgbClr val="FF0000"/>
                </a:solidFill>
              </a:rPr>
              <a:t>fine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out.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For Spell Checkers</a:t>
            </a:r>
          </a:p>
        </p:txBody>
      </p:sp>
      <p:sp>
        <p:nvSpPr>
          <p:cNvPr id="1099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Collect list of commonly substituted words</a:t>
            </a:r>
          </a:p>
          <a:p>
            <a:pPr lvl="1"/>
            <a:r>
              <a:rPr lang="en-US" sz="2400"/>
              <a:t>piece/peace, whether/weather, their/there ...</a:t>
            </a:r>
          </a:p>
          <a:p>
            <a:pPr lvl="1"/>
            <a:endParaRPr lang="en-US" sz="2400"/>
          </a:p>
          <a:p>
            <a:r>
              <a:rPr lang="en-US" sz="2800"/>
              <a:t>Example:</a:t>
            </a:r>
            <a:br>
              <a:rPr lang="en-US" sz="2800"/>
            </a:br>
            <a:r>
              <a:rPr lang="en-US" sz="2400"/>
              <a:t>“On Tuesday, the </a:t>
            </a:r>
            <a:r>
              <a:rPr lang="en-US" sz="2400">
                <a:solidFill>
                  <a:srgbClr val="FF0000"/>
                </a:solidFill>
              </a:rPr>
              <a:t>whether </a:t>
            </a:r>
            <a:r>
              <a:rPr lang="en-US" sz="2400"/>
              <a:t>…’’</a:t>
            </a:r>
            <a:br>
              <a:rPr lang="en-US" sz="2400"/>
            </a:br>
            <a:r>
              <a:rPr lang="en-US" sz="2400"/>
              <a:t>“On Tuesday, the </a:t>
            </a:r>
            <a:r>
              <a:rPr lang="en-US" sz="2400">
                <a:solidFill>
                  <a:srgbClr val="FF0000"/>
                </a:solidFill>
              </a:rPr>
              <a:t>weather </a:t>
            </a:r>
            <a:r>
              <a:rPr lang="en-US" sz="2400"/>
              <a:t>…”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153400" cy="438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174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rgbClr val="990000"/>
                </a:solidFill>
              </a:rPr>
              <a:t>Approximating </a:t>
            </a:r>
            <a:r>
              <a:rPr lang="en-US" b="1" dirty="0">
                <a:solidFill>
                  <a:srgbClr val="990000"/>
                </a:solidFill>
              </a:rPr>
              <a:t>natural language</a:t>
            </a:r>
            <a:r>
              <a:rPr lang="en-US" b="1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9968</TotalTime>
  <Words>1982</Words>
  <Application>Microsoft Office PowerPoint</Application>
  <PresentationFormat>Letter Paper (8.5x11 in)</PresentationFormat>
  <Paragraphs>547</Paragraphs>
  <Slides>59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Civic</vt:lpstr>
      <vt:lpstr>Equation</vt:lpstr>
      <vt:lpstr>Language Models </vt:lpstr>
      <vt:lpstr>Language Models</vt:lpstr>
      <vt:lpstr>Slide 2</vt:lpstr>
      <vt:lpstr>Applications</vt:lpstr>
      <vt:lpstr>Handwriting Recognition</vt:lpstr>
      <vt:lpstr>Slide 5</vt:lpstr>
      <vt:lpstr>Real Word Spelling Errors</vt:lpstr>
      <vt:lpstr>For Spell Checkers</vt:lpstr>
      <vt:lpstr>Slide 8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Letter-based Language Models</vt:lpstr>
      <vt:lpstr>Approximating Natural Language Words</vt:lpstr>
      <vt:lpstr>Approximating Natural Language Words</vt:lpstr>
      <vt:lpstr>Approximating Natural Language Words</vt:lpstr>
      <vt:lpstr>Approximating Natural Language Words</vt:lpstr>
      <vt:lpstr>Slide 29</vt:lpstr>
      <vt:lpstr>Approximating Natural Language Words</vt:lpstr>
      <vt:lpstr>Language Syllabic Similarity </vt:lpstr>
      <vt:lpstr>Syllable Ranks</vt:lpstr>
      <vt:lpstr> Terminology</vt:lpstr>
      <vt:lpstr>Word-based Language Models</vt:lpstr>
      <vt:lpstr>Word Prediction: Simple vs. Smart</vt:lpstr>
      <vt:lpstr>Chain Rule</vt:lpstr>
      <vt:lpstr>Relative Frequencies and Conditional Probabilities</vt:lpstr>
      <vt:lpstr>For a Word String</vt:lpstr>
      <vt:lpstr>Markov Assumption</vt:lpstr>
      <vt:lpstr>Counting Words in Corpora</vt:lpstr>
      <vt:lpstr>Simple N-Grams</vt:lpstr>
      <vt:lpstr>Using N-Grams</vt:lpstr>
      <vt:lpstr>A Bigram Grammar Fragment</vt:lpstr>
      <vt:lpstr>Additional Grammar</vt:lpstr>
      <vt:lpstr>Computing Sentence Probability</vt:lpstr>
      <vt:lpstr>N-grams Issues</vt:lpstr>
      <vt:lpstr>Bigram Probabilities: Use Unigram Count</vt:lpstr>
      <vt:lpstr>Learning a Bigram Grammar</vt:lpstr>
      <vt:lpstr>Training and Testing</vt:lpstr>
      <vt:lpstr>Bigram Counts</vt:lpstr>
      <vt:lpstr>Smoothing Techniques</vt:lpstr>
      <vt:lpstr>Add-one Smoothing</vt:lpstr>
      <vt:lpstr>Add-one Smoothed Bigrams</vt:lpstr>
      <vt:lpstr>Back-off Methods</vt:lpstr>
      <vt:lpstr>Slide 55</vt:lpstr>
      <vt:lpstr>Zipf’s Law</vt:lpstr>
      <vt:lpstr>Letter-based models –  do WE need them?… 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tyagi</dc:creator>
  <cp:lastModifiedBy>vipin.tyagi</cp:lastModifiedBy>
  <cp:revision>285</cp:revision>
  <cp:lastPrinted>2000-04-17T20:06:35Z</cp:lastPrinted>
  <dcterms:created xsi:type="dcterms:W3CDTF">2002-02-12T23:22:55Z</dcterms:created>
  <dcterms:modified xsi:type="dcterms:W3CDTF">2025-03-03T09:01:46Z</dcterms:modified>
</cp:coreProperties>
</file>