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76" r:id="rId1"/>
  </p:sldMasterIdLst>
  <p:notesMasterIdLst>
    <p:notesMasterId r:id="rId46"/>
  </p:notesMasterIdLst>
  <p:handoutMasterIdLst>
    <p:handoutMasterId r:id="rId47"/>
  </p:handoutMasterIdLst>
  <p:sldIdLst>
    <p:sldId id="304" r:id="rId2"/>
    <p:sldId id="331" r:id="rId3"/>
    <p:sldId id="347" r:id="rId4"/>
    <p:sldId id="305" r:id="rId5"/>
    <p:sldId id="306" r:id="rId6"/>
    <p:sldId id="310" r:id="rId7"/>
    <p:sldId id="307" r:id="rId8"/>
    <p:sldId id="308" r:id="rId9"/>
    <p:sldId id="313" r:id="rId10"/>
    <p:sldId id="314" r:id="rId11"/>
    <p:sldId id="316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17" r:id="rId22"/>
    <p:sldId id="318" r:id="rId23"/>
    <p:sldId id="332" r:id="rId24"/>
    <p:sldId id="348" r:id="rId25"/>
    <p:sldId id="333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49" r:id="rId37"/>
    <p:sldId id="321" r:id="rId38"/>
    <p:sldId id="334" r:id="rId39"/>
    <p:sldId id="335" r:id="rId40"/>
    <p:sldId id="336" r:id="rId41"/>
    <p:sldId id="337" r:id="rId42"/>
    <p:sldId id="326" r:id="rId43"/>
    <p:sldId id="328" r:id="rId44"/>
    <p:sldId id="329" r:id="rId45"/>
  </p:sldIdLst>
  <p:sldSz cx="9144000" cy="6858000" type="letter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00"/>
    <a:srgbClr val="FF9900"/>
    <a:srgbClr val="330066"/>
    <a:srgbClr val="003399"/>
    <a:srgbClr val="990000"/>
    <a:srgbClr val="66CCFF"/>
    <a:srgbClr val="FF00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24" autoAdjust="0"/>
  </p:normalViewPr>
  <p:slideViewPr>
    <p:cSldViewPr>
      <p:cViewPr>
        <p:scale>
          <a:sx n="75" d="100"/>
          <a:sy n="75" d="100"/>
        </p:scale>
        <p:origin x="-1686" y="-450"/>
      </p:cViewPr>
      <p:guideLst>
        <p:guide orient="horz" pos="4224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68"/>
    </p:cViewPr>
  </p:sorterViewPr>
  <p:notesViewPr>
    <p:cSldViewPr>
      <p:cViewPr varScale="1">
        <p:scale>
          <a:sx n="81" d="100"/>
          <a:sy n="81" d="100"/>
        </p:scale>
        <p:origin x="-2059" y="-77"/>
      </p:cViewPr>
      <p:guideLst>
        <p:guide orient="horz" pos="2923"/>
        <p:guide pos="22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4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839200"/>
            <a:ext cx="303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2847AF5E-8A5C-4FEC-AF5D-3365076C1B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1663"/>
            <a:ext cx="51308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22 Typewriter" pitchFamily="2" charset="0"/>
              </a:defRPr>
            </a:lvl1pPr>
          </a:lstStyle>
          <a:p>
            <a:fld id="{B1406538-0BD3-433F-B05E-F6114C8C35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4D87FF-6581-49DF-A654-43D016267DAB}" type="slidenum">
              <a:rPr lang="en-IN" smtClean="0"/>
              <a:pPr>
                <a:defRPr/>
              </a:pPr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038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4038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Spring 2002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914400"/>
            <a:ext cx="6464300" cy="126682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Morphology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600" y="38862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Prof</a:t>
            </a:r>
            <a:r>
              <a:rPr lang="en-US" smtClean="0"/>
              <a:t>.  Vipin </a:t>
            </a:r>
            <a:r>
              <a:rPr lang="en-US" dirty="0" err="1" smtClean="0"/>
              <a:t>Tyagi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Derivational Morphology (adjectives)</a:t>
            </a:r>
          </a:p>
        </p:txBody>
      </p:sp>
      <p:pic>
        <p:nvPicPr>
          <p:cNvPr id="1232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43200"/>
            <a:ext cx="7162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Clitics</a:t>
            </a:r>
            <a:endParaRPr lang="en-US" dirty="0"/>
          </a:p>
        </p:txBody>
      </p:sp>
      <p:pic>
        <p:nvPicPr>
          <p:cNvPr id="12349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362200"/>
            <a:ext cx="647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Affixation (making new words by adding affixes to stems)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Reduplication (making new words by doubling an entire free morpheme or part of it)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Alternations (making new words by morpheme-internal modifications)</a:t>
            </a:r>
          </a:p>
          <a:p>
            <a:pPr>
              <a:lnSpc>
                <a:spcPct val="90000"/>
              </a:lnSpc>
            </a:pPr>
            <a:r>
              <a:rPr lang="en-US" sz="2800" dirty="0" err="1" smtClean="0"/>
              <a:t>Suppletion</a:t>
            </a:r>
            <a:r>
              <a:rPr lang="en-US" sz="2800" dirty="0" smtClean="0"/>
              <a:t> (making new words that are phonetically unrelated to the shape of the root)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1E0F-77B7-4CB2-87AF-A257D490D2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Affixation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making new words by adding affixes (prefix, suffix, infix) to stems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i="1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 err="1" smtClean="0"/>
              <a:t>Tagalog</a:t>
            </a:r>
            <a:r>
              <a:rPr lang="en-US" i="1" dirty="0" smtClean="0"/>
              <a:t> example of an infix</a:t>
            </a:r>
            <a:endParaRPr lang="en-US" dirty="0" smtClean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u="sng" dirty="0" smtClean="0">
                <a:solidFill>
                  <a:schemeClr val="tx1"/>
                </a:solidFill>
              </a:rPr>
              <a:t>Verb stem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u="sng" dirty="0" smtClean="0">
                <a:solidFill>
                  <a:schemeClr val="tx1"/>
                </a:solidFill>
              </a:rPr>
              <a:t>Infinitive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chemeClr val="tx1"/>
                </a:solidFill>
              </a:rPr>
              <a:t>sulat</a:t>
            </a:r>
            <a:r>
              <a:rPr lang="en-US" dirty="0" smtClean="0">
                <a:solidFill>
                  <a:schemeClr val="tx1"/>
                </a:solidFill>
              </a:rPr>
              <a:t> ‘write’		</a:t>
            </a:r>
            <a:r>
              <a:rPr lang="en-US" dirty="0" err="1" smtClean="0">
                <a:solidFill>
                  <a:schemeClr val="tx1"/>
                </a:solidFill>
              </a:rPr>
              <a:t>s</a:t>
            </a:r>
            <a:r>
              <a:rPr lang="en-US" b="1" dirty="0" err="1" smtClean="0">
                <a:solidFill>
                  <a:schemeClr val="tx1"/>
                </a:solidFill>
              </a:rPr>
              <a:t>um</a:t>
            </a:r>
            <a:r>
              <a:rPr lang="en-US" dirty="0" err="1" smtClean="0">
                <a:solidFill>
                  <a:schemeClr val="tx1"/>
                </a:solidFill>
              </a:rPr>
              <a:t>ulat</a:t>
            </a:r>
            <a:r>
              <a:rPr lang="en-US" dirty="0" smtClean="0">
                <a:solidFill>
                  <a:schemeClr val="tx1"/>
                </a:solidFill>
              </a:rPr>
              <a:t> ‘to write’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chemeClr val="tx1"/>
                </a:solidFill>
              </a:rPr>
              <a:t>bili</a:t>
            </a:r>
            <a:r>
              <a:rPr lang="en-US" dirty="0" smtClean="0">
                <a:solidFill>
                  <a:schemeClr val="tx1"/>
                </a:solidFill>
              </a:rPr>
              <a:t> ‘buy’		</a:t>
            </a:r>
            <a:r>
              <a:rPr lang="en-US" dirty="0" err="1" smtClean="0">
                <a:solidFill>
                  <a:schemeClr val="tx1"/>
                </a:solidFill>
              </a:rPr>
              <a:t>b</a:t>
            </a:r>
            <a:r>
              <a:rPr lang="en-US" b="1" dirty="0" err="1" smtClean="0">
                <a:solidFill>
                  <a:schemeClr val="tx1"/>
                </a:solidFill>
              </a:rPr>
              <a:t>um</a:t>
            </a:r>
            <a:r>
              <a:rPr lang="en-US" dirty="0" err="1" smtClean="0">
                <a:solidFill>
                  <a:schemeClr val="tx1"/>
                </a:solidFill>
              </a:rPr>
              <a:t>ili</a:t>
            </a:r>
            <a:r>
              <a:rPr lang="en-US" dirty="0" smtClean="0">
                <a:solidFill>
                  <a:schemeClr val="tx1"/>
                </a:solidFill>
              </a:rPr>
              <a:t> ‘to buy’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>
                <a:solidFill>
                  <a:schemeClr val="tx1"/>
                </a:solidFill>
              </a:rPr>
              <a:t>kuha</a:t>
            </a:r>
            <a:r>
              <a:rPr lang="en-US" dirty="0" smtClean="0">
                <a:solidFill>
                  <a:schemeClr val="tx1"/>
                </a:solidFill>
              </a:rPr>
              <a:t> ‘take’ 		</a:t>
            </a:r>
            <a:r>
              <a:rPr lang="en-US" dirty="0" err="1" smtClean="0">
                <a:solidFill>
                  <a:schemeClr val="tx1"/>
                </a:solidFill>
              </a:rPr>
              <a:t>k</a:t>
            </a:r>
            <a:r>
              <a:rPr lang="en-US" b="1" dirty="0" err="1" smtClean="0">
                <a:solidFill>
                  <a:schemeClr val="tx1"/>
                </a:solidFill>
              </a:rPr>
              <a:t>um</a:t>
            </a:r>
            <a:r>
              <a:rPr lang="en-US" dirty="0" err="1" smtClean="0">
                <a:solidFill>
                  <a:schemeClr val="tx1"/>
                </a:solidFill>
              </a:rPr>
              <a:t>uha</a:t>
            </a:r>
            <a:r>
              <a:rPr lang="en-US" dirty="0" smtClean="0">
                <a:solidFill>
                  <a:schemeClr val="tx1"/>
                </a:solidFill>
              </a:rPr>
              <a:t> ‘to take’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1E0F-77B7-4CB2-87AF-A257D490D2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676400" y="5257800"/>
            <a:ext cx="3562963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Tagalog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 is a language of Philippines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 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Compounding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making new words from two or more independent words</a:t>
            </a:r>
          </a:p>
          <a:p>
            <a:r>
              <a:rPr lang="en-US" dirty="0" smtClean="0"/>
              <a:t>English: girlfriend, blackboard, </a:t>
            </a:r>
            <a:r>
              <a:rPr lang="en-US" dirty="0" err="1" smtClean="0"/>
              <a:t>airconditioner</a:t>
            </a:r>
            <a:r>
              <a:rPr lang="en-US" dirty="0" smtClean="0"/>
              <a:t>, </a:t>
            </a:r>
            <a:r>
              <a:rPr lang="en-US" dirty="0" err="1" smtClean="0"/>
              <a:t>lifeinsurance</a:t>
            </a:r>
            <a:r>
              <a:rPr lang="en-US" dirty="0" smtClean="0"/>
              <a:t>, salesman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1E0F-77B7-4CB2-87AF-A257D490D2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Reduplication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making new words by doubling an entire free morpheme or part of it</a:t>
            </a:r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Indonesian: </a:t>
            </a:r>
            <a:r>
              <a:rPr lang="en-US" sz="2800" dirty="0" err="1" smtClean="0"/>
              <a:t>rumah</a:t>
            </a:r>
            <a:r>
              <a:rPr lang="en-US" sz="2800" dirty="0" smtClean="0"/>
              <a:t> ‘house’      vs.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		     </a:t>
            </a:r>
            <a:r>
              <a:rPr lang="en-US" sz="2800" dirty="0" err="1" smtClean="0"/>
              <a:t>rumah</a:t>
            </a:r>
            <a:r>
              <a:rPr lang="en-US" sz="2800" b="1" dirty="0" err="1" smtClean="0"/>
              <a:t>rumah</a:t>
            </a:r>
            <a:r>
              <a:rPr lang="en-US" sz="2800" dirty="0" smtClean="0"/>
              <a:t>  ‘houses’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1E0F-77B7-4CB2-87AF-A257D490D23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Alternation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 smtClean="0"/>
              <a:t>making new words by morpheme-internal modifications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English: ring, rang, rung,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	     man vs. men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	     strife vs. strive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1E0F-77B7-4CB2-87AF-A257D490D23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Suppletion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smtClean="0"/>
              <a:t>Making new words that are phonetically unrelated to the shape of the root (</a:t>
            </a:r>
            <a:r>
              <a:rPr lang="en-US" sz="2400" dirty="0" smtClean="0"/>
              <a:t>irregular)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 dirty="0" smtClean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 smtClean="0"/>
              <a:t>English: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 smtClean="0"/>
              <a:t>is vs. was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 dirty="0" smtClean="0"/>
              <a:t>go vs. went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	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1E0F-77B7-4CB2-87AF-A257D490D23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vs. Closed Word Classes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Open Class Types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The set of words in these classes can change over time, with the development of the language, e.g. </a:t>
            </a:r>
            <a:r>
              <a:rPr lang="en-US" dirty="0" smtClean="0">
                <a:solidFill>
                  <a:srgbClr val="FF0066"/>
                </a:solidFill>
              </a:rPr>
              <a:t>download</a:t>
            </a:r>
            <a:endParaRPr lang="en-US" dirty="0">
              <a:solidFill>
                <a:srgbClr val="FF0066"/>
              </a:solidFill>
            </a:endParaRP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dirty="0"/>
              <a:t>	nouns, verbs, adjectives, adverbs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8CBB-0E9C-44ED-BB03-16C657579229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vs. Closed Word Classes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Closed Class Types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The set of words in these classes are very much determined and hardly ever change for one language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rgbClr val="FF00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/>
              <a:t>	prepositions, determiners, pronouns, conjunctions, auxiliary verbs, particles, numerals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A639-8289-4D75-A6AC-1C0DC2E124F6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 dirty="0"/>
              <a:t>Morphology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ct val="20000"/>
              </a:spcAft>
            </a:pPr>
            <a:r>
              <a:rPr lang="en-US" sz="2400" dirty="0"/>
              <a:t>Morpheme = "minimal meaning-bearing unit in a language"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Morphology handles the formation of words by using morphemes</a:t>
            </a:r>
          </a:p>
          <a:p>
            <a:pPr lvl="1">
              <a:lnSpc>
                <a:spcPct val="100000"/>
              </a:lnSpc>
              <a:buFontTx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base form (stem), e.g., </a:t>
            </a:r>
            <a:r>
              <a:rPr lang="en-US" sz="2000" i="1" dirty="0">
                <a:solidFill>
                  <a:schemeClr val="tx1"/>
                </a:solidFill>
              </a:rPr>
              <a:t>believe</a:t>
            </a:r>
          </a:p>
          <a:p>
            <a:pPr lvl="1">
              <a:lnSpc>
                <a:spcPct val="100000"/>
              </a:lnSpc>
              <a:buFontTx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affixes (suffixes, prefixes, infixes), e.g., </a:t>
            </a:r>
            <a:r>
              <a:rPr lang="en-US" sz="2000" i="1" dirty="0">
                <a:solidFill>
                  <a:schemeClr val="tx1"/>
                </a:solidFill>
              </a:rPr>
              <a:t>un-, -able, -</a:t>
            </a:r>
            <a:r>
              <a:rPr lang="en-US" sz="2000" i="1" dirty="0" err="1">
                <a:solidFill>
                  <a:schemeClr val="tx1"/>
                </a:solidFill>
              </a:rPr>
              <a:t>ly</a:t>
            </a:r>
            <a:endParaRPr lang="en-US" sz="2000" i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Morphological parsing = the task of recognizing the morphemes inside a word</a:t>
            </a:r>
          </a:p>
          <a:p>
            <a:pPr lvl="1">
              <a:lnSpc>
                <a:spcPct val="100000"/>
              </a:lnSpc>
              <a:buFontTx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e.g., </a:t>
            </a:r>
            <a:r>
              <a:rPr lang="en-US" sz="2000" i="1" dirty="0">
                <a:solidFill>
                  <a:schemeClr val="tx1"/>
                </a:solidFill>
              </a:rPr>
              <a:t>hands, foxes, children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/>
              <a:t>Important for many tasks</a:t>
            </a:r>
          </a:p>
          <a:p>
            <a:pPr lvl="1">
              <a:lnSpc>
                <a:spcPct val="100000"/>
              </a:lnSpc>
              <a:buFontTx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machine translation</a:t>
            </a:r>
          </a:p>
          <a:p>
            <a:pPr lvl="1">
              <a:lnSpc>
                <a:spcPct val="100000"/>
              </a:lnSpc>
              <a:buFontTx/>
              <a:buChar char="–"/>
            </a:pPr>
            <a:r>
              <a:rPr lang="en-US" sz="2000" dirty="0">
                <a:solidFill>
                  <a:schemeClr val="tx1"/>
                </a:solidFill>
              </a:rPr>
              <a:t>information retrieval </a:t>
            </a:r>
          </a:p>
          <a:p>
            <a:pPr lvl="1">
              <a:lnSpc>
                <a:spcPct val="100000"/>
              </a:lnSpc>
              <a:buFontTx/>
              <a:buChar char="–"/>
            </a:pPr>
            <a:r>
              <a:rPr lang="en-US" sz="2000" dirty="0" smtClean="0">
                <a:solidFill>
                  <a:schemeClr val="tx1"/>
                </a:solidFill>
              </a:rPr>
              <a:t>any </a:t>
            </a:r>
            <a:r>
              <a:rPr lang="en-US" sz="2000" dirty="0">
                <a:solidFill>
                  <a:schemeClr val="tx1"/>
                </a:solidFill>
              </a:rPr>
              <a:t>further processing (e.g., part-of-speech tagging)</a:t>
            </a:r>
          </a:p>
          <a:p>
            <a:pPr>
              <a:lnSpc>
                <a:spcPct val="100000"/>
              </a:lnSpc>
            </a:pP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93038" cy="685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Closed Word Classes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686800" cy="4495800"/>
          </a:xfrm>
        </p:spPr>
        <p:txBody>
          <a:bodyPr/>
          <a:lstStyle/>
          <a:p>
            <a:pPr>
              <a:spcAft>
                <a:spcPct val="10000"/>
              </a:spcAft>
              <a:buFont typeface="Wingdings" pitchFamily="2" charset="2"/>
              <a:buNone/>
            </a:pPr>
            <a:r>
              <a:rPr lang="en-US" dirty="0"/>
              <a:t>Closed Class Types: </a:t>
            </a:r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r>
              <a:rPr lang="en-US" sz="2400" dirty="0">
                <a:solidFill>
                  <a:srgbClr val="3333CC"/>
                </a:solidFill>
              </a:rPr>
              <a:t>Prepositions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FF0066"/>
                </a:solidFill>
              </a:rPr>
              <a:t>on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under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over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at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from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to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with</a:t>
            </a:r>
            <a:r>
              <a:rPr lang="en-US" sz="2400" i="1" dirty="0"/>
              <a:t>,</a:t>
            </a:r>
            <a:r>
              <a:rPr lang="en-US" sz="2400" dirty="0"/>
              <a:t> ...</a:t>
            </a:r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r>
              <a:rPr lang="en-US" sz="2400" dirty="0">
                <a:solidFill>
                  <a:srgbClr val="3333CC"/>
                </a:solidFill>
              </a:rPr>
              <a:t>Determiners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FF0066"/>
                </a:solidFill>
              </a:rPr>
              <a:t>a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an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the</a:t>
            </a:r>
            <a:r>
              <a:rPr lang="en-US" sz="2400" dirty="0"/>
              <a:t>, ... </a:t>
            </a:r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r>
              <a:rPr lang="en-US" sz="2400" dirty="0">
                <a:solidFill>
                  <a:srgbClr val="3333CC"/>
                </a:solidFill>
              </a:rPr>
              <a:t>Pronouns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FF0066"/>
                </a:solidFill>
              </a:rPr>
              <a:t>he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she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it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his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her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who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I</a:t>
            </a:r>
            <a:r>
              <a:rPr lang="en-US" sz="2400" i="1" dirty="0"/>
              <a:t>, ...</a:t>
            </a:r>
            <a:r>
              <a:rPr lang="en-US" sz="2400" i="1" dirty="0">
                <a:solidFill>
                  <a:srgbClr val="FF0066"/>
                </a:solidFill>
              </a:rPr>
              <a:t> </a:t>
            </a:r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r>
              <a:rPr lang="en-US" sz="2400" dirty="0">
                <a:solidFill>
                  <a:srgbClr val="3333CC"/>
                </a:solidFill>
              </a:rPr>
              <a:t>Conjunctions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FF0066"/>
                </a:solidFill>
              </a:rPr>
              <a:t>and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or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as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if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when</a:t>
            </a:r>
            <a:r>
              <a:rPr lang="en-US" sz="2400" dirty="0"/>
              <a:t>, ... </a:t>
            </a:r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r>
              <a:rPr lang="en-US" sz="2400" dirty="0">
                <a:solidFill>
                  <a:srgbClr val="3333CC"/>
                </a:solidFill>
              </a:rPr>
              <a:t>Auxiliary verbs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FF0066"/>
                </a:solidFill>
              </a:rPr>
              <a:t>can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may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should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are</a:t>
            </a:r>
            <a:r>
              <a:rPr lang="en-US" sz="2400" i="1" dirty="0"/>
              <a:t>, …</a:t>
            </a:r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r>
              <a:rPr lang="en-US" sz="2400" dirty="0">
                <a:solidFill>
                  <a:srgbClr val="3333CC"/>
                </a:solidFill>
              </a:rPr>
              <a:t>Particles</a:t>
            </a:r>
            <a:r>
              <a:rPr lang="en-US" sz="2400" dirty="0"/>
              <a:t>: </a:t>
            </a:r>
            <a:r>
              <a:rPr lang="en-US" sz="2400" i="1" dirty="0">
                <a:solidFill>
                  <a:srgbClr val="FF0066"/>
                </a:solidFill>
              </a:rPr>
              <a:t>up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down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on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off, in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out</a:t>
            </a:r>
            <a:r>
              <a:rPr lang="en-US" sz="2400" dirty="0"/>
              <a:t>, …  </a:t>
            </a:r>
          </a:p>
          <a:p>
            <a:pPr>
              <a:spcAft>
                <a:spcPct val="10000"/>
              </a:spcAft>
              <a:buFont typeface="Wingdings" pitchFamily="2" charset="2"/>
              <a:buNone/>
            </a:pPr>
            <a:r>
              <a:rPr lang="en-US" sz="2400" dirty="0">
                <a:solidFill>
                  <a:srgbClr val="3333CC"/>
                </a:solidFill>
              </a:rPr>
              <a:t>Numerals</a:t>
            </a:r>
            <a:r>
              <a:rPr lang="en-US" sz="2400" dirty="0"/>
              <a:t>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rgbClr val="FF0066"/>
                </a:solidFill>
              </a:rPr>
              <a:t>one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two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66"/>
                </a:solidFill>
              </a:rPr>
              <a:t> three</a:t>
            </a:r>
            <a:r>
              <a:rPr lang="en-US" sz="2400" dirty="0"/>
              <a:t>, ..., 	</a:t>
            </a:r>
            <a:r>
              <a:rPr lang="en-US" sz="2400" i="1" dirty="0">
                <a:solidFill>
                  <a:srgbClr val="FF0066"/>
                </a:solidFill>
              </a:rPr>
              <a:t>first, second</a:t>
            </a:r>
            <a:r>
              <a:rPr lang="en-US" sz="2400" dirty="0"/>
              <a:t>, ...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E49D-734E-4EB0-B382-994E7F8CDD67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Methods,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Stemming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Stemming algorithms strip off word affixes</a:t>
            </a:r>
          </a:p>
          <a:p>
            <a:r>
              <a:rPr lang="en-US" dirty="0"/>
              <a:t>yield stem only, no additional information (</a:t>
            </a:r>
            <a:r>
              <a:rPr lang="en-US"/>
              <a:t>like </a:t>
            </a:r>
            <a:r>
              <a:rPr lang="en-US" smtClean="0"/>
              <a:t>plural etc</a:t>
            </a:r>
            <a:r>
              <a:rPr lang="en-US" dirty="0"/>
              <a:t>.)</a:t>
            </a:r>
            <a:endParaRPr lang="en-US" b="1" dirty="0"/>
          </a:p>
          <a:p>
            <a:r>
              <a:rPr lang="en-US" dirty="0"/>
              <a:t>used, e.g. in web search engines</a:t>
            </a:r>
          </a:p>
          <a:p>
            <a:r>
              <a:rPr lang="en-US" dirty="0"/>
              <a:t>famous stemming algorithm: the </a:t>
            </a:r>
            <a:r>
              <a:rPr lang="en-US" b="1" dirty="0">
                <a:solidFill>
                  <a:srgbClr val="FF0066"/>
                </a:solidFill>
              </a:rPr>
              <a:t>Porter stemmer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Stemming</a:t>
            </a:r>
          </a:p>
        </p:txBody>
      </p:sp>
      <p:sp>
        <p:nvSpPr>
          <p:cNvPr id="1251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077200" cy="4025900"/>
          </a:xfrm>
        </p:spPr>
        <p:txBody>
          <a:bodyPr/>
          <a:lstStyle/>
          <a:p>
            <a:r>
              <a:rPr lang="en-US"/>
              <a:t>Reduce tokens to “root” form of words to recognize morphological variation.</a:t>
            </a:r>
          </a:p>
          <a:p>
            <a:pPr lvl="1"/>
            <a:r>
              <a:rPr lang="en-US"/>
              <a:t>“computer”, “computational”, “computation” all reduced to same token “compute”</a:t>
            </a:r>
          </a:p>
          <a:p>
            <a:r>
              <a:rPr lang="en-US"/>
              <a:t>Correct morphological analysis is language specific and can be complex.</a:t>
            </a:r>
          </a:p>
          <a:p>
            <a:r>
              <a:rPr lang="en-US"/>
              <a:t>Stemming “blindly” strips off known affixes (prefixes and suffixes) in an iterative fashion.</a:t>
            </a:r>
          </a:p>
        </p:txBody>
      </p:sp>
      <p:sp>
        <p:nvSpPr>
          <p:cNvPr id="1251332" name="Rectangle 4"/>
          <p:cNvSpPr>
            <a:spLocks noChangeArrowheads="1"/>
          </p:cNvSpPr>
          <p:nvPr/>
        </p:nvSpPr>
        <p:spPr bwMode="auto">
          <a:xfrm>
            <a:off x="639763" y="4800600"/>
            <a:ext cx="3656012" cy="16446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>
                <a:latin typeface="Arial" charset="0"/>
              </a:rPr>
              <a:t>for example compressed </a:t>
            </a:r>
          </a:p>
          <a:p>
            <a:pPr eaLnBrk="1" hangingPunct="1"/>
            <a:r>
              <a:rPr lang="en-US">
                <a:latin typeface="Arial" charset="0"/>
              </a:rPr>
              <a:t>and compression are both </a:t>
            </a:r>
          </a:p>
          <a:p>
            <a:pPr eaLnBrk="1" hangingPunct="1"/>
            <a:r>
              <a:rPr lang="en-US">
                <a:latin typeface="Arial" charset="0"/>
              </a:rPr>
              <a:t>accepted as equivalent to </a:t>
            </a:r>
          </a:p>
          <a:p>
            <a:pPr eaLnBrk="1" hangingPunct="1"/>
            <a:r>
              <a:rPr lang="en-US">
                <a:latin typeface="Arial" charset="0"/>
              </a:rPr>
              <a:t>compress.</a:t>
            </a:r>
          </a:p>
        </p:txBody>
      </p:sp>
      <p:sp>
        <p:nvSpPr>
          <p:cNvPr id="1251333" name="Rectangle 5"/>
          <p:cNvSpPr>
            <a:spLocks noChangeArrowheads="1"/>
          </p:cNvSpPr>
          <p:nvPr/>
        </p:nvSpPr>
        <p:spPr bwMode="auto">
          <a:xfrm>
            <a:off x="4724400" y="4800600"/>
            <a:ext cx="3427413" cy="16446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/>
            <a:r>
              <a:rPr lang="en-US">
                <a:latin typeface="Arial" charset="0"/>
              </a:rPr>
              <a:t>for exampl compres and</a:t>
            </a:r>
          </a:p>
          <a:p>
            <a:pPr eaLnBrk="1" hangingPunct="1"/>
            <a:r>
              <a:rPr lang="en-US">
                <a:latin typeface="Arial" charset="0"/>
              </a:rPr>
              <a:t>compres are both accept</a:t>
            </a:r>
          </a:p>
          <a:p>
            <a:pPr eaLnBrk="1" hangingPunct="1"/>
            <a:r>
              <a:rPr lang="en-US">
                <a:latin typeface="Arial" charset="0"/>
              </a:rPr>
              <a:t>as equival to compres.</a:t>
            </a:r>
          </a:p>
        </p:txBody>
      </p:sp>
      <p:sp>
        <p:nvSpPr>
          <p:cNvPr id="1251334" name="AutoShape 6"/>
          <p:cNvSpPr>
            <a:spLocks noChangeArrowheads="1"/>
          </p:cNvSpPr>
          <p:nvPr/>
        </p:nvSpPr>
        <p:spPr bwMode="auto">
          <a:xfrm>
            <a:off x="4295775" y="54102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There are mainly two errors in stemming – over-stemming and under-stemming. </a:t>
            </a:r>
          </a:p>
          <a:p>
            <a:pPr algn="just"/>
            <a:r>
              <a:rPr lang="en-IN" dirty="0" smtClean="0"/>
              <a:t>Over-stemming</a:t>
            </a:r>
          </a:p>
          <a:p>
            <a:pPr algn="just"/>
            <a:r>
              <a:rPr lang="en-IN" dirty="0" smtClean="0"/>
              <a:t>Under-stemming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Porter Stemmer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458200" cy="51816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400" dirty="0"/>
              <a:t>Simple procedure for removing known affixes in English without using a dictionary.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dirty="0"/>
              <a:t>Can produce unusual stems that are not English words: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“computer”, “computational”, “computation” all reduced to same token “</a:t>
            </a:r>
            <a:r>
              <a:rPr lang="en-US" sz="2000" dirty="0" err="1">
                <a:solidFill>
                  <a:schemeClr val="tx1"/>
                </a:solidFill>
              </a:rPr>
              <a:t>comput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dirty="0"/>
              <a:t>May conflate (reduce to the same token) words that are actually distinct.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dirty="0"/>
              <a:t>Does not recognize all morphological derivations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dirty="0"/>
              <a:t>Typical rules in Porter stemmer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i="1" dirty="0"/>
              <a:t>	</a:t>
            </a:r>
            <a:r>
              <a:rPr lang="en-US" sz="2400" i="1" dirty="0" err="1"/>
              <a:t>sses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i="1" dirty="0" err="1">
                <a:sym typeface="Symbol" pitchFamily="18" charset="2"/>
              </a:rPr>
              <a:t>ss</a:t>
            </a:r>
            <a:endParaRPr lang="en-US" sz="2400" i="1" dirty="0">
              <a:sym typeface="Symbol" pitchFamily="18" charset="2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i="1" dirty="0"/>
              <a:t>	</a:t>
            </a:r>
            <a:r>
              <a:rPr lang="en-US" sz="2400" i="1" dirty="0" err="1"/>
              <a:t>ies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i="1" dirty="0" err="1">
                <a:sym typeface="Symbol" pitchFamily="18" charset="2"/>
              </a:rPr>
              <a:t>i</a:t>
            </a:r>
            <a:endParaRPr lang="en-US" sz="2400" i="1" dirty="0">
              <a:sym typeface="Symbol" pitchFamily="18" charset="2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i="1" dirty="0"/>
              <a:t>	</a:t>
            </a:r>
            <a:r>
              <a:rPr lang="en-US" sz="2400" i="1" dirty="0" err="1"/>
              <a:t>ational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i="1" dirty="0">
                <a:sym typeface="Symbol" pitchFamily="18" charset="2"/>
              </a:rPr>
              <a:t>ate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i="1" dirty="0"/>
              <a:t>	</a:t>
            </a:r>
            <a:r>
              <a:rPr lang="en-US" sz="2400" i="1" dirty="0" err="1"/>
              <a:t>tional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 </a:t>
            </a:r>
            <a:r>
              <a:rPr lang="en-US" sz="2400" i="1" dirty="0" err="1">
                <a:sym typeface="Symbol" pitchFamily="18" charset="2"/>
              </a:rPr>
              <a:t>tion</a:t>
            </a:r>
            <a:endParaRPr lang="en-US" sz="2400" i="1" dirty="0">
              <a:sym typeface="Symbol" pitchFamily="18" charset="2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2400" i="1" dirty="0"/>
              <a:t>	</a:t>
            </a:r>
            <a:r>
              <a:rPr lang="en-US" sz="2400" i="1" dirty="0" err="1"/>
              <a:t>ing</a:t>
            </a:r>
            <a:r>
              <a:rPr lang="en-US" sz="2400" i="1" dirty="0"/>
              <a:t> → </a:t>
            </a:r>
            <a:r>
              <a:rPr lang="en-US" sz="2400" i="1" dirty="0">
                <a:sym typeface="Symbol" pitchFamily="18" charset="2"/>
              </a:rPr>
              <a:t>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Tyagi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7D159-53FB-4EA6-9825-B5F4A72EFB6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Porter Stemmer: definitions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Definitions</a:t>
            </a:r>
            <a:r>
              <a:rPr lang="en-US" dirty="0"/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VOWEL: A, E, I, O, U, and Y preceded by consonant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CONSONANT</a:t>
            </a:r>
            <a:r>
              <a:rPr lang="en-US" dirty="0">
                <a:solidFill>
                  <a:schemeClr val="tx1"/>
                </a:solidFill>
              </a:rPr>
              <a:t>: a letter other </a:t>
            </a:r>
            <a:r>
              <a:rPr lang="en-US" dirty="0" smtClean="0">
                <a:solidFill>
                  <a:schemeClr val="tx1"/>
                </a:solidFill>
              </a:rPr>
              <a:t>than vowel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With this definition, all words are of the form:</a:t>
            </a:r>
          </a:p>
          <a:p>
            <a:pPr lvl="1">
              <a:buFont typeface="Monotype Sort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  (C)(VC)</a:t>
            </a:r>
            <a:r>
              <a:rPr lang="en-US" baseline="30000" dirty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(V)</a:t>
            </a:r>
          </a:p>
          <a:p>
            <a:pPr lvl="1">
              <a:buFont typeface="Monotype Sort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C=string of one or more consonants </a:t>
            </a:r>
          </a:p>
          <a:p>
            <a:pPr lvl="1">
              <a:buFont typeface="Monotype Sort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V=string of one or more vowels</a:t>
            </a:r>
          </a:p>
          <a:p>
            <a:r>
              <a:rPr lang="en-US" dirty="0" smtClean="0"/>
              <a:t>e.g.,</a:t>
            </a:r>
            <a:endParaRPr lang="en-US" dirty="0"/>
          </a:p>
          <a:p>
            <a:pPr lvl="1"/>
            <a:r>
              <a:rPr lang="en-US" u="sng" dirty="0" err="1" smtClean="0">
                <a:solidFill>
                  <a:schemeClr val="tx1"/>
                </a:solidFill>
              </a:rPr>
              <a:t>Tr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o   </a:t>
            </a:r>
            <a:r>
              <a:rPr lang="en-US" u="sng" dirty="0" err="1" smtClean="0">
                <a:solidFill>
                  <a:schemeClr val="tx1"/>
                </a:solidFill>
              </a:rPr>
              <a:t>ubl</a:t>
            </a:r>
            <a:r>
              <a:rPr lang="en-US" u="sng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e   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C  </a:t>
            </a:r>
            <a:r>
              <a:rPr lang="en-US" dirty="0" smtClean="0">
                <a:solidFill>
                  <a:schemeClr val="tx1"/>
                </a:solidFill>
              </a:rPr>
              <a:t>  V     C     V    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Tyagi</a:t>
            </a:r>
            <a:endParaRPr lang="en-US" altLang="zh-CN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EFFA-27E2-464B-A335-0E824F72A792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Porter Stemmer: rule format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rules are of the form:</a:t>
            </a:r>
          </a:p>
          <a:p>
            <a:pPr lvl="1">
              <a:buFont typeface="Monotype Sorts" pitchFamily="2" charset="2"/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(condition) S1 -&gt; </a:t>
            </a:r>
            <a:r>
              <a:rPr lang="en-US" dirty="0" smtClean="0">
                <a:solidFill>
                  <a:srgbClr val="FF0000"/>
                </a:solidFill>
              </a:rPr>
              <a:t>S2, </a:t>
            </a:r>
            <a:r>
              <a:rPr lang="en-US" dirty="0" smtClean="0">
                <a:solidFill>
                  <a:schemeClr val="tx1"/>
                </a:solidFill>
              </a:rPr>
              <a:t>where </a:t>
            </a:r>
            <a:r>
              <a:rPr lang="en-US" dirty="0">
                <a:solidFill>
                  <a:schemeClr val="tx1"/>
                </a:solidFill>
              </a:rPr>
              <a:t>S1 and S2 are suffixes</a:t>
            </a:r>
          </a:p>
          <a:p>
            <a:r>
              <a:rPr lang="en-US" dirty="0"/>
              <a:t>Conditions:</a:t>
            </a:r>
          </a:p>
        </p:txBody>
      </p:sp>
      <p:graphicFrame>
        <p:nvGraphicFramePr>
          <p:cNvPr id="68643" name="Group 35"/>
          <p:cNvGraphicFramePr>
            <a:graphicFrameLocks noGrp="1"/>
          </p:cNvGraphicFramePr>
          <p:nvPr/>
        </p:nvGraphicFramePr>
        <p:xfrm>
          <a:off x="1447800" y="3429000"/>
          <a:ext cx="6096000" cy="2438400"/>
        </p:xfrm>
        <a:graphic>
          <a:graphicData uri="http://schemas.openxmlformats.org/drawingml/2006/table">
            <a:tbl>
              <a:tblPr/>
              <a:tblGrid>
                <a:gridCol w="824136"/>
                <a:gridCol w="5271864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m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The measure of the stem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*S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The stem ends with 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*v*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The stem contains a vowel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*d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The stem ends with a double consonant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*o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SimSun" pitchFamily="2" charset="-122"/>
                        </a:rPr>
                        <a:t>The stem ends in CVC (second C not W, X, or Y)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Tyagi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3A587-0257-4A84-B45E-8426A1919A86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Porter Stemmer: Step 1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SSES -&gt; SS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caresses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i="1" dirty="0">
                <a:solidFill>
                  <a:schemeClr val="tx1"/>
                </a:solidFill>
              </a:rPr>
              <a:t>caress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/>
              <a:t>IES -&gt; I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ponies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i="1" dirty="0" err="1">
                <a:solidFill>
                  <a:schemeClr val="tx1"/>
                </a:solidFill>
              </a:rPr>
              <a:t>poni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ties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i="1" dirty="0" err="1">
                <a:solidFill>
                  <a:schemeClr val="tx1"/>
                </a:solidFill>
              </a:rPr>
              <a:t>ti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dirty="0"/>
              <a:t>SS -&gt; SS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caress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i="1" dirty="0">
                <a:solidFill>
                  <a:schemeClr val="tx1"/>
                </a:solidFill>
              </a:rPr>
              <a:t>caress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 -&gt; є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cats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i="1" dirty="0" smtClean="0">
                <a:solidFill>
                  <a:schemeClr val="tx1"/>
                </a:solidFill>
              </a:rPr>
              <a:t>cat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Tyagi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4EA41-623F-434F-B78A-C2E650070966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228600"/>
            <a:ext cx="8534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Porter Stemmer: Step 2a (past tense, progressive)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(m&gt;1) EED -&gt; EE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verified</a:t>
            </a:r>
            <a:r>
              <a:rPr lang="en-US" i="1" dirty="0">
                <a:solidFill>
                  <a:schemeClr val="tx1"/>
                </a:solidFill>
              </a:rPr>
              <a:t>: agreed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i="1" dirty="0">
                <a:solidFill>
                  <a:schemeClr val="tx1"/>
                </a:solidFill>
              </a:rPr>
              <a:t>agree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not verified</a:t>
            </a:r>
            <a:r>
              <a:rPr lang="en-US" i="1" dirty="0">
                <a:solidFill>
                  <a:schemeClr val="tx1"/>
                </a:solidFill>
              </a:rPr>
              <a:t>: feed -&gt; feed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/>
              <a:t>(*V*) ED -&gt; є 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verified</a:t>
            </a:r>
            <a:r>
              <a:rPr lang="en-US" i="1" dirty="0">
                <a:solidFill>
                  <a:schemeClr val="tx1"/>
                </a:solidFill>
              </a:rPr>
              <a:t>: plastered</a:t>
            </a:r>
            <a:r>
              <a:rPr lang="en-US" dirty="0">
                <a:solidFill>
                  <a:schemeClr val="tx1"/>
                </a:solidFill>
              </a:rPr>
              <a:t> -&gt; </a:t>
            </a:r>
            <a:r>
              <a:rPr lang="en-US" i="1" dirty="0">
                <a:solidFill>
                  <a:schemeClr val="tx1"/>
                </a:solidFill>
              </a:rPr>
              <a:t>plaster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not verified</a:t>
            </a:r>
            <a:r>
              <a:rPr lang="en-US" i="1" dirty="0">
                <a:solidFill>
                  <a:schemeClr val="tx1"/>
                </a:solidFill>
              </a:rPr>
              <a:t>: bled -&gt; bled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(*V*) ING -&gt; є 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verified</a:t>
            </a:r>
            <a:r>
              <a:rPr lang="en-US" i="1" dirty="0">
                <a:solidFill>
                  <a:schemeClr val="tx1"/>
                </a:solidFill>
              </a:rPr>
              <a:t>: motoring 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en-US" i="1" dirty="0">
                <a:solidFill>
                  <a:schemeClr val="tx1"/>
                </a:solidFill>
              </a:rPr>
              <a:t>motor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not verified</a:t>
            </a:r>
            <a:r>
              <a:rPr lang="en-US" i="1" dirty="0">
                <a:solidFill>
                  <a:schemeClr val="tx1"/>
                </a:solidFill>
              </a:rPr>
              <a:t>: sing -&gt; sing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Morpheme types: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Free morpheme: A free morpheme is a word that can occur by itself. It can stand alone. However, we can add other morphemes in it. </a:t>
            </a:r>
            <a:r>
              <a:rPr lang="en-US" smtClean="0"/>
              <a:t>e.g</a:t>
            </a:r>
            <a:r>
              <a:rPr lang="en-US" dirty="0" smtClean="0"/>
              <a:t>. </a:t>
            </a:r>
            <a:r>
              <a:rPr lang="en-US" i="1" dirty="0" smtClean="0"/>
              <a:t>boy, man, establish, measure </a:t>
            </a:r>
            <a:r>
              <a:rPr lang="en-US" dirty="0" smtClean="0"/>
              <a:t>etc are free morphemes.</a:t>
            </a:r>
          </a:p>
          <a:p>
            <a:r>
              <a:rPr lang="en-US" dirty="0" smtClean="0"/>
              <a:t>Bound morpheme: It is a grammatical unit that never occurs by itself, but is always attached to some other morphemes such as [s] in cats, [</a:t>
            </a:r>
            <a:r>
              <a:rPr lang="en-US" dirty="0" err="1" smtClean="0"/>
              <a:t>ness</a:t>
            </a:r>
            <a:r>
              <a:rPr lang="en-US" dirty="0" smtClean="0"/>
              <a:t>] in kindness, [</a:t>
            </a:r>
            <a:r>
              <a:rPr lang="en-US" dirty="0" err="1" smtClean="0"/>
              <a:t>ize</a:t>
            </a:r>
            <a:r>
              <a:rPr lang="en-US" dirty="0" smtClean="0"/>
              <a:t>] in visualize etc. 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Tyagi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531C-F6B3-45BA-A5D6-739CBD2E5A34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Porter Stemmer: Step 2b</a:t>
            </a:r>
            <a:br>
              <a:rPr lang="en-US"/>
            </a:br>
            <a:r>
              <a:rPr lang="en-US"/>
              <a:t> (cleanup)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(These rules are </a:t>
            </a:r>
            <a:r>
              <a:rPr lang="en-US" dirty="0" smtClean="0"/>
              <a:t>applied if </a:t>
            </a:r>
            <a:r>
              <a:rPr lang="en-US" dirty="0"/>
              <a:t>second or third rule in 2a apply)</a:t>
            </a:r>
          </a:p>
          <a:p>
            <a:r>
              <a:rPr lang="en-US" dirty="0"/>
              <a:t>                       AT-&gt; ATE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conflat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ed</a:t>
            </a:r>
            <a:r>
              <a:rPr lang="en-US" i="1" dirty="0">
                <a:solidFill>
                  <a:schemeClr val="tx1"/>
                </a:solidFill>
              </a:rPr>
              <a:t>) -&gt; conflate</a:t>
            </a:r>
          </a:p>
          <a:p>
            <a:r>
              <a:rPr lang="en-US" dirty="0"/>
              <a:t>                       BL -&gt; BLE</a:t>
            </a:r>
          </a:p>
          <a:p>
            <a:pPr lvl="1"/>
            <a:r>
              <a:rPr lang="en-US" i="1" dirty="0" err="1">
                <a:solidFill>
                  <a:schemeClr val="tx1"/>
                </a:solidFill>
              </a:rPr>
              <a:t>Troubl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ing</a:t>
            </a:r>
            <a:r>
              <a:rPr lang="en-US" i="1" dirty="0">
                <a:solidFill>
                  <a:schemeClr val="tx1"/>
                </a:solidFill>
              </a:rPr>
              <a:t>) -&gt; trouble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(*d &amp; ! (*L or *S or *Z)) -&gt; single letter 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verified</a:t>
            </a:r>
            <a:r>
              <a:rPr lang="en-US" i="1" dirty="0">
                <a:solidFill>
                  <a:schemeClr val="tx1"/>
                </a:solidFill>
              </a:rPr>
              <a:t>: </a:t>
            </a:r>
            <a:r>
              <a:rPr lang="en-US" i="1" dirty="0" err="1">
                <a:solidFill>
                  <a:schemeClr val="tx1"/>
                </a:solidFill>
              </a:rPr>
              <a:t>hopp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ing</a:t>
            </a:r>
            <a:r>
              <a:rPr lang="en-US" i="1" dirty="0">
                <a:solidFill>
                  <a:schemeClr val="tx1"/>
                </a:solidFill>
              </a:rPr>
              <a:t>) -&gt; hop, </a:t>
            </a:r>
            <a:r>
              <a:rPr lang="en-US" i="1" dirty="0" err="1">
                <a:solidFill>
                  <a:schemeClr val="tx1"/>
                </a:solidFill>
              </a:rPr>
              <a:t>tann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ed</a:t>
            </a:r>
            <a:r>
              <a:rPr lang="en-US" i="1" dirty="0">
                <a:solidFill>
                  <a:schemeClr val="tx1"/>
                </a:solidFill>
              </a:rPr>
              <a:t>) -&gt; tan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not verified</a:t>
            </a:r>
            <a:r>
              <a:rPr lang="en-US" i="1" dirty="0">
                <a:solidFill>
                  <a:schemeClr val="tx1"/>
                </a:solidFill>
              </a:rPr>
              <a:t>: fall(</a:t>
            </a:r>
            <a:r>
              <a:rPr lang="en-US" i="1" dirty="0" err="1">
                <a:solidFill>
                  <a:schemeClr val="tx1"/>
                </a:solidFill>
              </a:rPr>
              <a:t>ing</a:t>
            </a:r>
            <a:r>
              <a:rPr lang="en-US" i="1" dirty="0">
                <a:solidFill>
                  <a:schemeClr val="tx1"/>
                </a:solidFill>
              </a:rPr>
              <a:t>) -&gt; fall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(m=1 &amp; *o)             -&gt; E 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verified</a:t>
            </a:r>
            <a:r>
              <a:rPr lang="en-US" i="1" dirty="0">
                <a:solidFill>
                  <a:schemeClr val="tx1"/>
                </a:solidFill>
              </a:rPr>
              <a:t>: </a:t>
            </a:r>
            <a:r>
              <a:rPr lang="en-US" i="1" dirty="0" err="1">
                <a:solidFill>
                  <a:schemeClr val="tx1"/>
                </a:solidFill>
              </a:rPr>
              <a:t>fil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ing</a:t>
            </a:r>
            <a:r>
              <a:rPr lang="en-US" i="1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-&gt; </a:t>
            </a:r>
            <a:r>
              <a:rPr lang="en-US" i="1" dirty="0">
                <a:solidFill>
                  <a:schemeClr val="tx1"/>
                </a:solidFill>
              </a:rPr>
              <a:t>file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not verified</a:t>
            </a:r>
            <a:r>
              <a:rPr lang="en-US" i="1" dirty="0">
                <a:solidFill>
                  <a:schemeClr val="tx1"/>
                </a:solidFill>
              </a:rPr>
              <a:t>: fail -&gt; fail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Tyagi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026B-16D5-411D-A92C-FB584BCDC5E1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095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Porter Stemmer: Steps 3 and 4</a:t>
            </a:r>
          </a:p>
        </p:txBody>
      </p:sp>
      <p:sp>
        <p:nvSpPr>
          <p:cNvPr id="109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3: Y Elimination (*V*) Y -&gt; I                       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verified</a:t>
            </a:r>
            <a:r>
              <a:rPr lang="en-US" i="1" dirty="0">
                <a:solidFill>
                  <a:schemeClr val="tx1"/>
                </a:solidFill>
              </a:rPr>
              <a:t>: happy -&gt; </a:t>
            </a:r>
            <a:r>
              <a:rPr lang="en-US" i="1" dirty="0" err="1">
                <a:solidFill>
                  <a:schemeClr val="tx1"/>
                </a:solidFill>
              </a:rPr>
              <a:t>happi</a:t>
            </a:r>
            <a:endParaRPr lang="en-US" i="1" dirty="0">
              <a:solidFill>
                <a:schemeClr val="tx1"/>
              </a:solidFill>
            </a:endParaRP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Condition not verified</a:t>
            </a:r>
            <a:r>
              <a:rPr lang="en-US" i="1" dirty="0">
                <a:solidFill>
                  <a:schemeClr val="tx1"/>
                </a:solidFill>
              </a:rPr>
              <a:t>:  sky -&gt; sky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Step 4: Derivational Morphology, I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(m&gt;0)    ATIONAL        -&gt; ATE </a:t>
            </a:r>
          </a:p>
          <a:p>
            <a:pPr lvl="2"/>
            <a:r>
              <a:rPr lang="en-US" i="1" dirty="0"/>
              <a:t>Relational -&gt; relate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(m&gt;0)  IZATION -&gt; IZE </a:t>
            </a:r>
          </a:p>
          <a:p>
            <a:pPr lvl="2"/>
            <a:r>
              <a:rPr lang="en-US" i="1" dirty="0"/>
              <a:t>generalization-&gt; generalize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(m&gt;0) BILITI -&gt; BLE </a:t>
            </a:r>
          </a:p>
          <a:p>
            <a:pPr lvl="2"/>
            <a:r>
              <a:rPr lang="en-US" i="1" dirty="0" err="1"/>
              <a:t>sensibiliti</a:t>
            </a:r>
            <a:r>
              <a:rPr lang="en-US" i="1" dirty="0"/>
              <a:t> -&gt; sensible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pPr lvl="1"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Tyagi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31F7D-FEB5-4634-80C6-602F3ECBC71F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Porter Stemmer: Steps 5 and 6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Step 5: Derivational Morphology, II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(m&gt;0)  ICATE -&gt; IC 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triplicate -&gt; </a:t>
            </a:r>
            <a:r>
              <a:rPr lang="en-US" i="1" dirty="0" err="1"/>
              <a:t>triplic</a:t>
            </a:r>
            <a:endParaRPr lang="en-US" i="1" dirty="0"/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(m&gt;0) FUL -&gt; є  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hopeful -&gt; hope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(m&gt;0) NESS -&gt; є  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goodness -&gt; good</a:t>
            </a:r>
          </a:p>
          <a:p>
            <a:pPr>
              <a:lnSpc>
                <a:spcPct val="90000"/>
              </a:lnSpc>
            </a:pPr>
            <a:r>
              <a:rPr lang="en-US" dirty="0"/>
              <a:t>Step 6: Derivational Morphology, III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(m&gt;0) ANCE -&gt; є  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allowance-&gt; allow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(m&gt;0) ENT -&gt; є  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dependent-&gt; depend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(m&gt;0) IVE -&gt; є  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effective -&gt; effect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Tyagi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A96BA-5200-469F-8B5A-32DC3A4DB401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Porter Stemmer: Step 7 (cleanup)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7a</a:t>
            </a:r>
            <a:endParaRPr lang="en-US" i="1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(m&gt;1) E -&gt; є  </a:t>
            </a:r>
          </a:p>
          <a:p>
            <a:pPr lvl="2"/>
            <a:r>
              <a:rPr lang="en-US" i="1" dirty="0"/>
              <a:t>probate -&gt; </a:t>
            </a:r>
            <a:r>
              <a:rPr lang="en-US" i="1" dirty="0" err="1"/>
              <a:t>probat</a:t>
            </a:r>
            <a:endParaRPr lang="en-US" i="1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(m=1 &amp; !*o) NESS -&gt; є  </a:t>
            </a:r>
          </a:p>
          <a:p>
            <a:pPr lvl="2"/>
            <a:r>
              <a:rPr lang="en-US" i="1" dirty="0"/>
              <a:t>goodness -&gt; good</a:t>
            </a:r>
          </a:p>
          <a:p>
            <a:r>
              <a:rPr lang="en-US" dirty="0"/>
              <a:t>Step 7b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(m&gt;1 &amp; *d &amp; *L) -&gt; single letter </a:t>
            </a:r>
          </a:p>
          <a:p>
            <a:pPr lvl="2"/>
            <a:r>
              <a:rPr lang="en-US" u="sng" dirty="0"/>
              <a:t>Condition verified</a:t>
            </a:r>
            <a:r>
              <a:rPr lang="en-US" i="1" dirty="0"/>
              <a:t>: </a:t>
            </a:r>
            <a:r>
              <a:rPr lang="en-US" i="1" dirty="0" err="1"/>
              <a:t>controll</a:t>
            </a:r>
            <a:r>
              <a:rPr lang="en-US" i="1" dirty="0"/>
              <a:t> -&gt; control</a:t>
            </a:r>
          </a:p>
          <a:p>
            <a:pPr lvl="2"/>
            <a:r>
              <a:rPr lang="en-US" u="sng" dirty="0"/>
              <a:t>Condition not verified</a:t>
            </a:r>
            <a:r>
              <a:rPr lang="en-US" i="1" dirty="0"/>
              <a:t>: roll -&gt; roll</a:t>
            </a:r>
          </a:p>
          <a:p>
            <a:pPr lvl="1"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Tyagi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BD9C-A402-4D30-BA5C-332D1AE55EFA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computers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1, Rule 4: -&gt; </a:t>
            </a:r>
            <a:r>
              <a:rPr lang="en-US" b="1" i="1" dirty="0">
                <a:solidFill>
                  <a:schemeClr val="tx1"/>
                </a:solidFill>
              </a:rPr>
              <a:t>computer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6, Rule 4: -&gt;</a:t>
            </a:r>
            <a:r>
              <a:rPr lang="en-US" b="1" i="1" dirty="0">
                <a:solidFill>
                  <a:schemeClr val="tx1"/>
                </a:solidFill>
              </a:rPr>
              <a:t> compute</a:t>
            </a:r>
          </a:p>
          <a:p>
            <a:r>
              <a:rPr lang="en-US" b="1" i="1" dirty="0"/>
              <a:t>singing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2a, Rule 3: -&gt; </a:t>
            </a:r>
            <a:r>
              <a:rPr lang="en-US" b="1" i="1" dirty="0">
                <a:solidFill>
                  <a:schemeClr val="tx1"/>
                </a:solidFill>
              </a:rPr>
              <a:t>sing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6, Rule 4: -&gt;</a:t>
            </a:r>
            <a:r>
              <a:rPr lang="en-US" b="1" i="1" dirty="0">
                <a:solidFill>
                  <a:schemeClr val="tx1"/>
                </a:solidFill>
              </a:rPr>
              <a:t> compute </a:t>
            </a:r>
          </a:p>
          <a:p>
            <a:r>
              <a:rPr lang="en-US" b="1" i="1" dirty="0"/>
              <a:t>controlling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2a, Rule 3: -&gt; </a:t>
            </a:r>
            <a:r>
              <a:rPr lang="en-US" b="1" i="1" dirty="0" err="1">
                <a:solidFill>
                  <a:schemeClr val="tx1"/>
                </a:solidFill>
              </a:rPr>
              <a:t>controll</a:t>
            </a:r>
            <a:endParaRPr lang="en-US" b="1" i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7b : -&gt;</a:t>
            </a:r>
            <a:r>
              <a:rPr lang="en-US" b="1" i="1" dirty="0">
                <a:solidFill>
                  <a:schemeClr val="tx1"/>
                </a:solidFill>
              </a:rPr>
              <a:t> control</a:t>
            </a:r>
          </a:p>
          <a:p>
            <a:r>
              <a:rPr lang="en-US" b="1" i="1" dirty="0"/>
              <a:t>generalizations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1, Rule 4: -&gt;</a:t>
            </a:r>
            <a:r>
              <a:rPr lang="en-US" b="1" i="1" dirty="0">
                <a:solidFill>
                  <a:schemeClr val="tx1"/>
                </a:solidFill>
              </a:rPr>
              <a:t> generalization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4, Rule 11: -&gt;</a:t>
            </a:r>
            <a:r>
              <a:rPr lang="en-US" b="1" i="1" dirty="0">
                <a:solidFill>
                  <a:schemeClr val="tx1"/>
                </a:solidFill>
              </a:rPr>
              <a:t> generalize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6,  last rule: -&gt;</a:t>
            </a:r>
            <a:r>
              <a:rPr lang="en-US" b="1" i="1" dirty="0">
                <a:solidFill>
                  <a:schemeClr val="tx1"/>
                </a:solidFill>
              </a:rPr>
              <a:t> general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Tyagi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9EE2-8CF8-4CEF-ACC5-0939ECCF318A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elephants -&gt; </a:t>
            </a:r>
            <a:r>
              <a:rPr lang="en-US" b="1" i="1" dirty="0" err="1"/>
              <a:t>eleph</a:t>
            </a:r>
            <a:endParaRPr lang="en-US" b="1" i="1" dirty="0"/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1, Rule 4: -&gt; </a:t>
            </a:r>
            <a:r>
              <a:rPr lang="en-US" b="1" i="1" dirty="0">
                <a:solidFill>
                  <a:schemeClr val="tx1"/>
                </a:solidFill>
              </a:rPr>
              <a:t>elephant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6,  Rule 7: -&gt; </a:t>
            </a:r>
            <a:r>
              <a:rPr lang="en-US" b="1" i="1" dirty="0" err="1">
                <a:solidFill>
                  <a:schemeClr val="tx1"/>
                </a:solidFill>
              </a:rPr>
              <a:t>eleph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/>
              <a:t>doing - &gt; doe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Step 2a, Rule 3: -&gt; </a:t>
            </a:r>
            <a:r>
              <a:rPr lang="en-US" b="1" i="1" dirty="0">
                <a:solidFill>
                  <a:schemeClr val="tx1"/>
                </a:solidFill>
              </a:rPr>
              <a:t>do</a:t>
            </a:r>
          </a:p>
          <a:p>
            <a:pPr lvl="1"/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307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3400" b="1" dirty="0" smtClean="0">
                <a:solidFill>
                  <a:srgbClr val="C00000"/>
                </a:solidFill>
              </a:rPr>
              <a:t>http://textanalysisonline.com/nltk-porter-stemmer </a:t>
            </a:r>
          </a:p>
          <a:p>
            <a:pPr>
              <a:defRPr/>
            </a:pPr>
            <a:r>
              <a:rPr lang="en-US" sz="3400" dirty="0" smtClean="0"/>
              <a:t>gives</a:t>
            </a:r>
            <a:endParaRPr lang="en-US" sz="3400" i="1" dirty="0" smtClean="0"/>
          </a:p>
          <a:p>
            <a:pPr lvl="1">
              <a:defRPr/>
            </a:pPr>
            <a:r>
              <a:rPr lang="en-US" altLang="en-US" sz="3400" dirty="0" smtClean="0">
                <a:solidFill>
                  <a:schemeClr val="tx1"/>
                </a:solidFill>
              </a:rPr>
              <a:t>gas (noun) </a:t>
            </a:r>
            <a:r>
              <a:rPr lang="en-US" sz="3400" dirty="0">
                <a:solidFill>
                  <a:schemeClr val="tx1"/>
                </a:solidFill>
              </a:rPr>
              <a:t>→</a:t>
            </a:r>
            <a:r>
              <a:rPr lang="en-US" altLang="en-US" sz="3400" dirty="0" smtClean="0">
                <a:solidFill>
                  <a:schemeClr val="tx1"/>
                </a:solidFill>
              </a:rPr>
              <a:t> </a:t>
            </a:r>
            <a:r>
              <a:rPr lang="en-US" altLang="en-US" sz="3400" dirty="0" err="1" smtClean="0">
                <a:solidFill>
                  <a:schemeClr val="tx1"/>
                </a:solidFill>
              </a:rPr>
              <a:t>ga</a:t>
            </a:r>
            <a:endParaRPr lang="en-US" altLang="en-US" sz="34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sz="3400" dirty="0" smtClean="0">
                <a:solidFill>
                  <a:schemeClr val="tx1"/>
                </a:solidFill>
              </a:rPr>
              <a:t>gases (plural) </a:t>
            </a:r>
            <a:r>
              <a:rPr lang="en-US" sz="3400" dirty="0">
                <a:solidFill>
                  <a:schemeClr val="tx1"/>
                </a:solidFill>
              </a:rPr>
              <a:t>→</a:t>
            </a:r>
            <a:r>
              <a:rPr lang="en-US" altLang="en-US" sz="3400" dirty="0" smtClean="0">
                <a:solidFill>
                  <a:schemeClr val="tx1"/>
                </a:solidFill>
              </a:rPr>
              <a:t> </a:t>
            </a:r>
            <a:r>
              <a:rPr lang="en-US" altLang="en-US" sz="3400" dirty="0" err="1" smtClean="0">
                <a:solidFill>
                  <a:schemeClr val="tx1"/>
                </a:solidFill>
              </a:rPr>
              <a:t>gase</a:t>
            </a:r>
            <a:endParaRPr lang="en-US" altLang="en-US" sz="34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sz="3400" dirty="0" smtClean="0">
                <a:solidFill>
                  <a:schemeClr val="tx1"/>
                </a:solidFill>
              </a:rPr>
              <a:t>gasses (verb, present tense) </a:t>
            </a:r>
            <a:r>
              <a:rPr lang="en-US" sz="3400" dirty="0" smtClean="0">
                <a:solidFill>
                  <a:schemeClr val="tx1"/>
                </a:solidFill>
              </a:rPr>
              <a:t>→</a:t>
            </a:r>
            <a:r>
              <a:rPr lang="en-US" altLang="en-US" sz="3400" dirty="0" smtClean="0">
                <a:solidFill>
                  <a:schemeClr val="tx1"/>
                </a:solidFill>
              </a:rPr>
              <a:t> </a:t>
            </a:r>
            <a:r>
              <a:rPr lang="en-US" altLang="en-US" sz="3400" dirty="0" err="1" smtClean="0">
                <a:solidFill>
                  <a:schemeClr val="tx1"/>
                </a:solidFill>
              </a:rPr>
              <a:t>gass</a:t>
            </a:r>
            <a:r>
              <a:rPr lang="en-US" altLang="en-US" sz="3400" dirty="0" smtClean="0">
                <a:solidFill>
                  <a:schemeClr val="tx1"/>
                </a:solidFill>
              </a:rPr>
              <a:t> </a:t>
            </a:r>
          </a:p>
          <a:p>
            <a:pPr lvl="1">
              <a:defRPr/>
            </a:pPr>
            <a:r>
              <a:rPr lang="en-US" altLang="en-US" sz="3400" dirty="0" smtClean="0">
                <a:solidFill>
                  <a:schemeClr val="tx1"/>
                </a:solidFill>
              </a:rPr>
              <a:t>gassing (verb, present continuous) </a:t>
            </a:r>
            <a:r>
              <a:rPr lang="en-US" sz="3400" dirty="0">
                <a:solidFill>
                  <a:schemeClr val="tx1"/>
                </a:solidFill>
              </a:rPr>
              <a:t>→</a:t>
            </a:r>
            <a:r>
              <a:rPr lang="en-US" altLang="en-US" sz="3400" dirty="0" smtClean="0">
                <a:solidFill>
                  <a:schemeClr val="tx1"/>
                </a:solidFill>
              </a:rPr>
              <a:t> </a:t>
            </a:r>
            <a:r>
              <a:rPr lang="en-US" altLang="en-US" sz="3400" dirty="0" err="1" smtClean="0">
                <a:solidFill>
                  <a:schemeClr val="tx1"/>
                </a:solidFill>
              </a:rPr>
              <a:t>gass</a:t>
            </a:r>
            <a:endParaRPr lang="en-US" altLang="en-US" sz="3400" dirty="0" smtClean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sz="3400" dirty="0" smtClean="0">
                <a:solidFill>
                  <a:schemeClr val="tx1"/>
                </a:solidFill>
              </a:rPr>
              <a:t>gaseous (adjective) </a:t>
            </a:r>
            <a:r>
              <a:rPr lang="en-US" sz="3400" dirty="0">
                <a:solidFill>
                  <a:schemeClr val="tx1"/>
                </a:solidFill>
              </a:rPr>
              <a:t>→</a:t>
            </a:r>
            <a:r>
              <a:rPr lang="en-US" altLang="en-US" sz="3400" dirty="0" smtClean="0">
                <a:solidFill>
                  <a:schemeClr val="tx1"/>
                </a:solidFill>
              </a:rPr>
              <a:t> </a:t>
            </a:r>
            <a:r>
              <a:rPr lang="en-US" altLang="en-US" sz="3400" dirty="0" err="1" smtClean="0">
                <a:solidFill>
                  <a:schemeClr val="tx1"/>
                </a:solidFill>
              </a:rPr>
              <a:t>gaseou</a:t>
            </a:r>
            <a:endParaRPr lang="en-US" altLang="en-US" sz="3400" dirty="0">
              <a:solidFill>
                <a:schemeClr val="tx1"/>
              </a:solidFill>
            </a:endParaRPr>
          </a:p>
          <a:p>
            <a:pPr marL="457200" lvl="1" indent="0">
              <a:buFont typeface="Wingdings" pitchFamily="2" charset="2"/>
              <a:buNone/>
              <a:defRPr/>
            </a:pPr>
            <a:r>
              <a:rPr lang="en-US" altLang="en-US" sz="3400" dirty="0">
                <a:solidFill>
                  <a:schemeClr val="tx1"/>
                </a:solidFill>
                <a:cs typeface="+mn-cs"/>
              </a:rPr>
              <a:t>This is not good – all these words should ideally reduce to the same stem</a:t>
            </a:r>
            <a:r>
              <a:rPr lang="en-US" altLang="en-US" sz="3400" dirty="0" smtClean="0">
                <a:solidFill>
                  <a:schemeClr val="tx1"/>
                </a:solidFill>
                <a:cs typeface="+mn-cs"/>
              </a:rPr>
              <a:t>.</a:t>
            </a:r>
          </a:p>
          <a:p>
            <a:pPr>
              <a:defRPr/>
            </a:pPr>
            <a:r>
              <a:rPr lang="en-US" altLang="en-US" sz="3400" dirty="0"/>
              <a:t>T</a:t>
            </a:r>
            <a:r>
              <a:rPr lang="en-US" sz="3400" dirty="0"/>
              <a:t>rade-off: More rules (accurate but slow) vs Less rules (efficient but sometimes wrong</a:t>
            </a:r>
            <a:r>
              <a:rPr lang="en-US" sz="34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Tokenization, Word Segmentation</a:t>
            </a:r>
          </a:p>
        </p:txBody>
      </p:sp>
      <p:sp>
        <p:nvSpPr>
          <p:cNvPr id="1240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Tokenization or word segmentation</a:t>
            </a:r>
          </a:p>
          <a:p>
            <a:r>
              <a:rPr lang="en-US" dirty="0"/>
              <a:t>separate out “words” (lexical entries) from running text</a:t>
            </a:r>
          </a:p>
          <a:p>
            <a:r>
              <a:rPr lang="en-US" dirty="0"/>
              <a:t>expand abbreviated terms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.g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i="1" dirty="0">
                <a:solidFill>
                  <a:schemeClr val="tx1"/>
                </a:solidFill>
              </a:rPr>
              <a:t>I’m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i="1" dirty="0">
                <a:solidFill>
                  <a:schemeClr val="tx1"/>
                </a:solidFill>
              </a:rPr>
              <a:t>I 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it’s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i="1" dirty="0">
                <a:solidFill>
                  <a:schemeClr val="tx1"/>
                </a:solidFill>
              </a:rPr>
              <a:t>it is</a:t>
            </a:r>
          </a:p>
          <a:p>
            <a:r>
              <a:rPr lang="en-US" dirty="0"/>
              <a:t>collect tokens forming single lexical entry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.g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i="1" dirty="0">
                <a:solidFill>
                  <a:schemeClr val="tx1"/>
                </a:solidFill>
              </a:rPr>
              <a:t>New York</a:t>
            </a:r>
            <a:r>
              <a:rPr lang="en-US" dirty="0">
                <a:solidFill>
                  <a:schemeClr val="tx1"/>
                </a:solidFill>
              </a:rPr>
              <a:t> marked as one single </a:t>
            </a:r>
            <a:r>
              <a:rPr lang="en-US" dirty="0" smtClean="0">
                <a:solidFill>
                  <a:schemeClr val="tx1"/>
                </a:solidFill>
              </a:rPr>
              <a:t>entry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Simple Tokenization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71600"/>
            <a:ext cx="8534400" cy="502920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Analyze text into a sequence of discrete tokens (words</a:t>
            </a:r>
            <a:r>
              <a:rPr lang="en-US" sz="2400" dirty="0" smtClean="0"/>
              <a:t>)</a:t>
            </a:r>
            <a:endParaRPr lang="en-US" sz="2400" b="1" dirty="0"/>
          </a:p>
          <a:p>
            <a:pPr marL="342900" indent="-342900" algn="just"/>
            <a:r>
              <a:rPr lang="en-US" sz="2400" dirty="0"/>
              <a:t>Sometimes punctuation (e-mail), numbers (1999), and case (Republican vs. republican) can be a meaningful part of a </a:t>
            </a:r>
            <a:r>
              <a:rPr lang="en-US" sz="2400" dirty="0" smtClean="0"/>
              <a:t>token</a:t>
            </a:r>
            <a:endParaRPr lang="en-US" sz="2400" dirty="0"/>
          </a:p>
          <a:p>
            <a:pPr marL="342900" indent="-342900" algn="just"/>
            <a:r>
              <a:rPr lang="en-US" sz="2400" dirty="0" smtClean="0"/>
              <a:t>Simplest </a:t>
            </a:r>
            <a:r>
              <a:rPr lang="en-US" sz="2400" dirty="0"/>
              <a:t>approach is to ignore all numbers and punctuation and use only case-insensitive unbroken strings of alphabetic characters as </a:t>
            </a:r>
            <a:r>
              <a:rPr lang="en-US" sz="2400" dirty="0" smtClean="0"/>
              <a:t>tokens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Punctuation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Children’s</a:t>
            </a:r>
            <a:r>
              <a:rPr lang="en-US" dirty="0"/>
              <a:t>: use language-specific mappings to normalize </a:t>
            </a:r>
          </a:p>
          <a:p>
            <a:r>
              <a:rPr lang="en-US" b="1" i="1" dirty="0"/>
              <a:t>State-of-the-art</a:t>
            </a:r>
            <a:r>
              <a:rPr lang="en-US" dirty="0"/>
              <a:t>: break up hyphenated </a:t>
            </a:r>
            <a:r>
              <a:rPr lang="en-US" dirty="0" smtClean="0"/>
              <a:t>sequence</a:t>
            </a:r>
            <a:endParaRPr lang="en-US" dirty="0"/>
          </a:p>
          <a:p>
            <a:r>
              <a:rPr lang="en-US" b="1" i="1" dirty="0"/>
              <a:t>U.S.A.</a:t>
            </a:r>
            <a:r>
              <a:rPr lang="en-US" dirty="0"/>
              <a:t> vs. </a:t>
            </a:r>
            <a:r>
              <a:rPr lang="en-US" b="1" i="1" dirty="0"/>
              <a:t>USA </a:t>
            </a:r>
            <a:endParaRPr lang="en-US" dirty="0"/>
          </a:p>
          <a:p>
            <a:r>
              <a:rPr lang="en-US" b="1" i="1" dirty="0" err="1"/>
              <a:t>a.out</a:t>
            </a:r>
            <a:r>
              <a:rPr lang="en-US" b="1" i="1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Morphemes and Words</a:t>
            </a:r>
          </a:p>
        </p:txBody>
      </p:sp>
      <p:sp>
        <p:nvSpPr>
          <p:cNvPr id="1223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8458200" cy="4343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Combine morphemes to create words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Inflection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combination of a word stem with a grammatical morpheme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same word class, e.g. clean (verb), clean-</a:t>
            </a:r>
            <a:r>
              <a:rPr lang="en-US" sz="2000" dirty="0" err="1"/>
              <a:t>ing</a:t>
            </a:r>
            <a:r>
              <a:rPr lang="en-US" sz="2000" dirty="0"/>
              <a:t> (verb)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Derivation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combination of a word stem with a grammatical morpheme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Yields different word class, e.g. clean (verb), clean-</a:t>
            </a:r>
            <a:r>
              <a:rPr lang="en-US" sz="2000" dirty="0" err="1"/>
              <a:t>ing</a:t>
            </a:r>
            <a:r>
              <a:rPr lang="en-US" sz="2000" dirty="0"/>
              <a:t> (noun)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solidFill>
                  <a:schemeClr val="tx1"/>
                </a:solidFill>
              </a:rPr>
              <a:t>Compounding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combination of multiple word stems</a:t>
            </a:r>
          </a:p>
          <a:p>
            <a:pPr lvl="1">
              <a:lnSpc>
                <a:spcPct val="10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Cliticization</a:t>
            </a:r>
            <a:endParaRPr lang="en-US" sz="2400" b="1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000" dirty="0"/>
              <a:t>combination of a word stem with a </a:t>
            </a:r>
            <a:r>
              <a:rPr lang="en-US" sz="2000" dirty="0" err="1"/>
              <a:t>clitic</a:t>
            </a:r>
            <a:endParaRPr lang="en-US" sz="2000" dirty="0"/>
          </a:p>
          <a:p>
            <a:pPr lvl="2">
              <a:lnSpc>
                <a:spcPct val="100000"/>
              </a:lnSpc>
            </a:pPr>
            <a:r>
              <a:rPr lang="en-US" sz="2000" dirty="0"/>
              <a:t>different words from different syntactic categories, e.g. </a:t>
            </a:r>
            <a:r>
              <a:rPr lang="en-US" sz="2000" dirty="0" smtClean="0"/>
              <a:t> I’ve </a:t>
            </a:r>
            <a:r>
              <a:rPr lang="en-US" sz="2000" dirty="0"/>
              <a:t>= I +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Numbers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3/12/91</a:t>
            </a:r>
          </a:p>
          <a:p>
            <a:r>
              <a:rPr lang="en-US" dirty="0"/>
              <a:t>Mar. 12, 1991</a:t>
            </a:r>
          </a:p>
          <a:p>
            <a:r>
              <a:rPr lang="en-US" dirty="0"/>
              <a:t>55 </a:t>
            </a:r>
            <a:r>
              <a:rPr lang="en-US" dirty="0" smtClean="0"/>
              <a:t>A.D.</a:t>
            </a:r>
            <a:endParaRPr lang="en-US" dirty="0"/>
          </a:p>
          <a:p>
            <a:r>
              <a:rPr lang="en-US" dirty="0"/>
              <a:t>B-52</a:t>
            </a:r>
          </a:p>
          <a:p>
            <a:r>
              <a:rPr lang="en-US" dirty="0" smtClean="0"/>
              <a:t>100.2.86.144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 dirty="0"/>
              <a:t>Lemmatization</a:t>
            </a:r>
          </a:p>
        </p:txBody>
      </p:sp>
      <p:sp>
        <p:nvSpPr>
          <p:cNvPr id="1257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447800"/>
            <a:ext cx="83058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Reduce inflectional/derivational forms to base form</a:t>
            </a:r>
          </a:p>
          <a:p>
            <a:r>
              <a:rPr lang="en-US" dirty="0"/>
              <a:t>Direct impact on vocabulary size</a:t>
            </a:r>
          </a:p>
          <a:p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i="1" dirty="0">
                <a:solidFill>
                  <a:schemeClr val="tx1"/>
                </a:solidFill>
              </a:rPr>
              <a:t>am, are,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be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i="1" dirty="0">
                <a:solidFill>
                  <a:schemeClr val="tx1"/>
                </a:solidFill>
              </a:rPr>
              <a:t>car, cars, car's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cars'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car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i="1" dirty="0"/>
              <a:t>the boy's cars are different colors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the boy car be different color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i="1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/>
              <a:t>How to do this?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chemeClr val="tx1"/>
                </a:solidFill>
              </a:rPr>
              <a:t>Need a list of grammatical rules +  a list of irregular words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solidFill>
                  <a:schemeClr val="tx1"/>
                </a:solidFill>
              </a:rPr>
              <a:t>Children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 child, spoken  speak </a:t>
            </a:r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…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Morphological Processing</a:t>
            </a:r>
          </a:p>
        </p:txBody>
      </p:sp>
      <p:sp>
        <p:nvSpPr>
          <p:cNvPr id="1245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en-US" sz="2400" dirty="0"/>
              <a:t>Knowledge</a:t>
            </a:r>
          </a:p>
          <a:p>
            <a:pPr lvl="1"/>
            <a:r>
              <a:rPr lang="en-US" sz="2000" dirty="0">
                <a:solidFill>
                  <a:srgbClr val="3333CC"/>
                </a:solidFill>
              </a:rPr>
              <a:t>lexical entry</a:t>
            </a:r>
            <a:r>
              <a:rPr lang="en-US" sz="2000" dirty="0"/>
              <a:t>: stem plus possible prefixes, suffixes plus word classes, e.g. endings for verb forms </a:t>
            </a:r>
          </a:p>
          <a:p>
            <a:pPr lvl="1"/>
            <a:r>
              <a:rPr lang="en-US" sz="2000" dirty="0">
                <a:solidFill>
                  <a:srgbClr val="3333CC"/>
                </a:solidFill>
              </a:rPr>
              <a:t>rules</a:t>
            </a:r>
            <a:r>
              <a:rPr lang="en-US" sz="2000" dirty="0"/>
              <a:t>: how to combine stem and affixes, e.g. </a:t>
            </a:r>
            <a:r>
              <a:rPr lang="en-US" sz="2000" dirty="0">
                <a:solidFill>
                  <a:srgbClr val="6600CC"/>
                </a:solidFill>
              </a:rPr>
              <a:t>add s to form plural of noun </a:t>
            </a:r>
            <a:r>
              <a:rPr lang="en-US" sz="2000" dirty="0"/>
              <a:t>as in </a:t>
            </a:r>
            <a:r>
              <a:rPr lang="en-US" sz="2000" dirty="0">
                <a:solidFill>
                  <a:srgbClr val="FF0066"/>
                </a:solidFill>
              </a:rPr>
              <a:t>dogs</a:t>
            </a:r>
          </a:p>
          <a:p>
            <a:pPr lvl="1"/>
            <a:r>
              <a:rPr lang="en-US" sz="2000" dirty="0">
                <a:solidFill>
                  <a:srgbClr val="3333CC"/>
                </a:solidFill>
              </a:rPr>
              <a:t>orthographic rules</a:t>
            </a:r>
            <a:r>
              <a:rPr lang="en-US" sz="2000" dirty="0"/>
              <a:t>: spelling, e.g. </a:t>
            </a:r>
            <a:r>
              <a:rPr lang="en-US" sz="2000" dirty="0">
                <a:solidFill>
                  <a:srgbClr val="6600CC"/>
                </a:solidFill>
              </a:rPr>
              <a:t>double consonant</a:t>
            </a:r>
            <a:r>
              <a:rPr lang="en-US" sz="2000" dirty="0"/>
              <a:t> as in </a:t>
            </a:r>
            <a:r>
              <a:rPr lang="en-US" sz="2000" dirty="0">
                <a:solidFill>
                  <a:srgbClr val="FF0066"/>
                </a:solidFill>
              </a:rPr>
              <a:t>mapping</a:t>
            </a:r>
          </a:p>
          <a:p>
            <a:r>
              <a:rPr lang="en-US" sz="2400" dirty="0"/>
              <a:t>Processing: Finite State Transducers</a:t>
            </a:r>
          </a:p>
          <a:p>
            <a:pPr lvl="1"/>
            <a:r>
              <a:rPr lang="en-US" sz="2000" dirty="0"/>
              <a:t>take information above and analyze word token / generate word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Text Box 2"/>
          <p:cNvSpPr txBox="1">
            <a:spLocks noChangeArrowheads="1"/>
          </p:cNvSpPr>
          <p:nvPr/>
        </p:nvSpPr>
        <p:spPr bwMode="auto">
          <a:xfrm>
            <a:off x="1295400" y="6019800"/>
            <a:ext cx="731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 dirty="0" smtClean="0">
                <a:solidFill>
                  <a:srgbClr val="000099"/>
                </a:solidFill>
                <a:latin typeface="Arial" charset="0"/>
              </a:rPr>
              <a:t>More </a:t>
            </a:r>
            <a:r>
              <a:rPr lang="en-US" sz="1800" dirty="0">
                <a:solidFill>
                  <a:srgbClr val="000099"/>
                </a:solidFill>
                <a:latin typeface="Arial" charset="0"/>
              </a:rPr>
              <a:t>detailed FSA for adjective </a:t>
            </a:r>
            <a:r>
              <a:rPr lang="en-US" sz="1800" dirty="0" smtClean="0">
                <a:solidFill>
                  <a:srgbClr val="000099"/>
                </a:solidFill>
                <a:latin typeface="Arial" charset="0"/>
              </a:rPr>
              <a:t>inflection</a:t>
            </a:r>
            <a:endParaRPr lang="en-US" sz="1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247235" name="Text Box 3"/>
          <p:cNvSpPr txBox="1">
            <a:spLocks noChangeArrowheads="1"/>
          </p:cNvSpPr>
          <p:nvPr/>
        </p:nvSpPr>
        <p:spPr bwMode="auto">
          <a:xfrm>
            <a:off x="1447800" y="2362200"/>
            <a:ext cx="731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	Simple </a:t>
            </a:r>
            <a:r>
              <a:rPr lang="en-US" sz="1800" dirty="0" smtClean="0">
                <a:solidFill>
                  <a:srgbClr val="000099"/>
                </a:solidFill>
                <a:latin typeface="Arial" charset="0"/>
              </a:rPr>
              <a:t>Finite State Automata  </a:t>
            </a:r>
            <a:r>
              <a:rPr lang="en-US" sz="1800" dirty="0">
                <a:solidFill>
                  <a:srgbClr val="000099"/>
                </a:solidFill>
                <a:latin typeface="Arial" charset="0"/>
              </a:rPr>
              <a:t>for adjective </a:t>
            </a:r>
            <a:r>
              <a:rPr lang="en-US" sz="1800" dirty="0" smtClean="0">
                <a:solidFill>
                  <a:srgbClr val="000099"/>
                </a:solidFill>
                <a:latin typeface="Arial" charset="0"/>
              </a:rPr>
              <a:t>inflection</a:t>
            </a:r>
            <a:endParaRPr lang="en-US" sz="1800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1247236" name="Picture 4" descr="fig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57200"/>
            <a:ext cx="5562600" cy="1731963"/>
          </a:xfrm>
          <a:prstGeom prst="rect">
            <a:avLst/>
          </a:prstGeom>
          <a:noFill/>
        </p:spPr>
      </p:pic>
      <p:pic>
        <p:nvPicPr>
          <p:cNvPr id="1247237" name="Picture 5" descr="fig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048000"/>
            <a:ext cx="5486400" cy="2782888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Text Box 2"/>
          <p:cNvSpPr txBox="1">
            <a:spLocks noChangeArrowheads="1"/>
          </p:cNvSpPr>
          <p:nvPr/>
        </p:nvSpPr>
        <p:spPr bwMode="auto">
          <a:xfrm>
            <a:off x="1600200" y="5943600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Compiled </a:t>
            </a:r>
            <a:r>
              <a:rPr lang="en-US" sz="2000" dirty="0">
                <a:solidFill>
                  <a:srgbClr val="000099"/>
                </a:solidFill>
                <a:latin typeface="Arial" charset="0"/>
              </a:rPr>
              <a:t>FSA for noun </a:t>
            </a:r>
            <a:r>
              <a:rPr lang="en-US" sz="2000" dirty="0" smtClean="0">
                <a:solidFill>
                  <a:srgbClr val="000099"/>
                </a:solidFill>
                <a:latin typeface="Arial" charset="0"/>
              </a:rPr>
              <a:t>inflection</a:t>
            </a:r>
            <a:endParaRPr lang="en-US" sz="2000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1248259" name="Picture 3" descr="fig03"/>
          <p:cNvPicPr>
            <a:picLocks noChangeAspect="1" noChangeArrowheads="1"/>
          </p:cNvPicPr>
          <p:nvPr/>
        </p:nvPicPr>
        <p:blipFill>
          <a:blip r:embed="rId2" cstate="print"/>
          <a:srcRect t="10623"/>
          <a:stretch>
            <a:fillRect/>
          </a:stretch>
        </p:blipFill>
        <p:spPr bwMode="auto">
          <a:xfrm>
            <a:off x="914400" y="1066800"/>
            <a:ext cx="6781800" cy="448786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153400" cy="438150"/>
          </a:xfrm>
        </p:spPr>
        <p:txBody>
          <a:bodyPr>
            <a:normAutofit fontScale="90000"/>
          </a:bodyPr>
          <a:lstStyle/>
          <a:p>
            <a:r>
              <a:rPr lang="en-US"/>
              <a:t>Inflectional Morphology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24000"/>
            <a:ext cx="8610600" cy="4495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400" dirty="0">
                <a:solidFill>
                  <a:srgbClr val="333399"/>
                </a:solidFill>
              </a:rPr>
              <a:t>Inflectional Morphology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dirty="0"/>
              <a:t>word stem + grammatical morpheme	</a:t>
            </a:r>
            <a:r>
              <a:rPr lang="en-US" sz="2400" dirty="0">
                <a:solidFill>
                  <a:srgbClr val="FF0066"/>
                </a:solidFill>
              </a:rPr>
              <a:t>cat </a:t>
            </a:r>
            <a:r>
              <a:rPr lang="en-US" sz="2400" dirty="0"/>
              <a:t>+ </a:t>
            </a:r>
            <a:r>
              <a:rPr lang="en-US" sz="2400" dirty="0">
                <a:solidFill>
                  <a:srgbClr val="6600CC"/>
                </a:solidFill>
              </a:rPr>
              <a:t>s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 dirty="0"/>
              <a:t>only for </a:t>
            </a:r>
            <a:r>
              <a:rPr lang="en-US" sz="2400" u="sng" dirty="0"/>
              <a:t>nouns</a:t>
            </a:r>
            <a:r>
              <a:rPr lang="en-US" sz="2400" dirty="0"/>
              <a:t>, </a:t>
            </a:r>
            <a:r>
              <a:rPr lang="en-US" sz="2400" u="sng" dirty="0"/>
              <a:t>verbs</a:t>
            </a:r>
            <a:r>
              <a:rPr lang="en-US" sz="2400" dirty="0"/>
              <a:t>, and </a:t>
            </a:r>
            <a:r>
              <a:rPr lang="en-US" sz="2400" u="sng" dirty="0"/>
              <a:t>some adjectives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Nouns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solidFill>
                  <a:srgbClr val="6600CC"/>
                </a:solidFill>
              </a:rPr>
              <a:t>plural</a:t>
            </a:r>
            <a:r>
              <a:rPr lang="en-US" sz="2000" dirty="0"/>
              <a:t>:    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/>
              <a:t>	regular: +</a:t>
            </a:r>
            <a:r>
              <a:rPr lang="en-US" sz="2000" dirty="0">
                <a:solidFill>
                  <a:srgbClr val="6600CC"/>
                </a:solidFill>
              </a:rPr>
              <a:t>s</a:t>
            </a:r>
            <a:r>
              <a:rPr lang="en-US" sz="2000" dirty="0"/>
              <a:t>, +</a:t>
            </a:r>
            <a:r>
              <a:rPr lang="en-US" sz="2000" dirty="0" err="1">
                <a:solidFill>
                  <a:srgbClr val="6600CC"/>
                </a:solidFill>
              </a:rPr>
              <a:t>es</a:t>
            </a:r>
            <a:r>
              <a:rPr lang="en-US" sz="2000" dirty="0">
                <a:solidFill>
                  <a:srgbClr val="6600CC"/>
                </a:solidFill>
              </a:rPr>
              <a:t>      </a:t>
            </a:r>
            <a:r>
              <a:rPr lang="en-US" sz="2000" dirty="0"/>
              <a:t>irregular: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FF0066"/>
                </a:solidFill>
              </a:rPr>
              <a:t>mouse</a:t>
            </a:r>
            <a:r>
              <a:rPr lang="en-US" sz="2000" dirty="0"/>
              <a:t> -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FF0066"/>
                </a:solidFill>
              </a:rPr>
              <a:t>mice</a:t>
            </a:r>
            <a:r>
              <a:rPr lang="en-US" sz="2000" dirty="0"/>
              <a:t>;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FF0066"/>
                </a:solidFill>
              </a:rPr>
              <a:t>ox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>
                <a:solidFill>
                  <a:srgbClr val="FF0066"/>
                </a:solidFill>
              </a:rPr>
              <a:t>oxen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solidFill>
                  <a:srgbClr val="6600CC"/>
                </a:solidFill>
              </a:rPr>
              <a:t>	</a:t>
            </a:r>
            <a:r>
              <a:rPr lang="en-US" sz="2000" dirty="0"/>
              <a:t>rules for exceptions</a:t>
            </a:r>
            <a:r>
              <a:rPr lang="en-US" sz="2000" dirty="0">
                <a:solidFill>
                  <a:srgbClr val="6600CC"/>
                </a:solidFill>
              </a:rPr>
              <a:t>:  </a:t>
            </a:r>
            <a:r>
              <a:rPr lang="en-US" sz="2000" dirty="0"/>
              <a:t>e.g.</a:t>
            </a:r>
            <a:r>
              <a:rPr lang="en-US" sz="2000" dirty="0">
                <a:solidFill>
                  <a:srgbClr val="6600CC"/>
                </a:solidFill>
              </a:rPr>
              <a:t>   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6600CC"/>
                </a:solidFill>
              </a:rPr>
              <a:t>y </a:t>
            </a:r>
            <a:r>
              <a:rPr lang="en-US" sz="2000" dirty="0"/>
              <a:t>-&gt; -</a:t>
            </a:r>
            <a:r>
              <a:rPr lang="en-US" sz="2000" dirty="0" err="1">
                <a:solidFill>
                  <a:srgbClr val="6600CC"/>
                </a:solidFill>
              </a:rPr>
              <a:t>ies</a:t>
            </a:r>
            <a:r>
              <a:rPr lang="en-US" sz="2000" dirty="0">
                <a:solidFill>
                  <a:srgbClr val="6600CC"/>
                </a:solidFill>
              </a:rPr>
              <a:t>	</a:t>
            </a:r>
            <a:r>
              <a:rPr lang="en-US" sz="2000" dirty="0"/>
              <a:t>like: </a:t>
            </a:r>
            <a:r>
              <a:rPr lang="en-US" sz="2000" dirty="0">
                <a:solidFill>
                  <a:srgbClr val="FF0066"/>
                </a:solidFill>
              </a:rPr>
              <a:t>butterfly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FF0066"/>
                </a:solidFill>
              </a:rPr>
              <a:t>butterflies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solidFill>
                  <a:srgbClr val="6600CC"/>
                </a:solidFill>
              </a:rPr>
              <a:t>possessive</a:t>
            </a:r>
            <a:r>
              <a:rPr lang="en-US" sz="2000" dirty="0"/>
              <a:t>:    +</a:t>
            </a:r>
            <a:r>
              <a:rPr lang="en-US" sz="2000" dirty="0">
                <a:solidFill>
                  <a:srgbClr val="6600CC"/>
                </a:solidFill>
              </a:rPr>
              <a:t>'s</a:t>
            </a:r>
            <a:r>
              <a:rPr lang="en-US" sz="2000" dirty="0"/>
              <a:t>, +</a:t>
            </a:r>
            <a:r>
              <a:rPr lang="en-US" sz="2000" dirty="0">
                <a:solidFill>
                  <a:srgbClr val="6600CC"/>
                </a:solidFill>
              </a:rPr>
              <a:t>'</a:t>
            </a:r>
          </a:p>
          <a:p>
            <a:pPr marL="342900" indent="-342900"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Verbs</a:t>
            </a:r>
          </a:p>
          <a:p>
            <a:pPr marL="742950" lvl="1" indent="-285750">
              <a:lnSpc>
                <a:spcPct val="100000"/>
              </a:lnSpc>
              <a:buClr>
                <a:schemeClr val="tx1"/>
              </a:buClr>
            </a:pPr>
            <a:r>
              <a:rPr lang="en-US" sz="2000" dirty="0">
                <a:solidFill>
                  <a:srgbClr val="3333CC"/>
                </a:solidFill>
              </a:rPr>
              <a:t>main verbs</a:t>
            </a:r>
            <a:r>
              <a:rPr lang="en-US" sz="2000" dirty="0"/>
              <a:t> (sleep, eat, walk)</a:t>
            </a:r>
          </a:p>
          <a:p>
            <a:pPr marL="742950" lvl="1" indent="-285750">
              <a:lnSpc>
                <a:spcPct val="100000"/>
              </a:lnSpc>
              <a:buClr>
                <a:schemeClr val="tx1"/>
              </a:buClr>
            </a:pPr>
            <a:r>
              <a:rPr lang="en-US" sz="2000" dirty="0">
                <a:solidFill>
                  <a:srgbClr val="3333CC"/>
                </a:solidFill>
              </a:rPr>
              <a:t>modal verbs</a:t>
            </a:r>
            <a:r>
              <a:rPr lang="en-US" sz="2000" dirty="0"/>
              <a:t> (can, will, should)</a:t>
            </a:r>
          </a:p>
          <a:p>
            <a:pPr marL="742950" lvl="1" indent="-285750">
              <a:lnSpc>
                <a:spcPct val="100000"/>
              </a:lnSpc>
              <a:buClr>
                <a:schemeClr val="tx1"/>
              </a:buClr>
            </a:pPr>
            <a:r>
              <a:rPr lang="en-US" sz="2000" dirty="0">
                <a:solidFill>
                  <a:srgbClr val="3333CC"/>
                </a:solidFill>
              </a:rPr>
              <a:t>primary verbs</a:t>
            </a:r>
            <a:r>
              <a:rPr lang="en-US" sz="2000" dirty="0"/>
              <a:t> (be, have, do)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6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43815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Inflectional Morphology (nouns)</a:t>
            </a:r>
          </a:p>
        </p:txBody>
      </p:sp>
      <p:sp>
        <p:nvSpPr>
          <p:cNvPr id="12288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8915400" cy="4724400"/>
          </a:xfrm>
          <a:noFill/>
          <a:ln/>
        </p:spPr>
        <p:txBody>
          <a:bodyPr>
            <a:normAutofit/>
          </a:bodyPr>
          <a:lstStyle/>
          <a:p>
            <a:pPr marL="342900" indent="-342900" defTabSz="1084263">
              <a:tabLst>
                <a:tab pos="3084513" algn="l"/>
                <a:tab pos="4803775" algn="l"/>
              </a:tabLst>
            </a:pPr>
            <a:r>
              <a:rPr lang="en-US" dirty="0"/>
              <a:t>Noun Inflections for:</a:t>
            </a:r>
          </a:p>
          <a:p>
            <a:pPr marL="342900" indent="-342900" defTabSz="1084263">
              <a:spcBef>
                <a:spcPct val="10000"/>
              </a:spcBef>
              <a:buClr>
                <a:schemeClr val="tx1"/>
              </a:buClr>
              <a:tabLst>
                <a:tab pos="3084513" algn="l"/>
                <a:tab pos="4803775" algn="l"/>
              </a:tabLst>
            </a:pPr>
            <a:r>
              <a:rPr lang="en-US" dirty="0"/>
              <a:t>regular nouns (cat, hand);   irregular nouns(child, ox)</a:t>
            </a:r>
          </a:p>
          <a:p>
            <a:pPr marL="342900" indent="-342900" defTabSz="1084263">
              <a:spcBef>
                <a:spcPct val="50000"/>
              </a:spcBef>
              <a:tabLst>
                <a:tab pos="3084513" algn="l"/>
                <a:tab pos="4803775" algn="l"/>
              </a:tabLst>
            </a:pPr>
            <a:r>
              <a:rPr lang="en-US" u="sng" dirty="0" smtClean="0"/>
              <a:t>Morph. </a:t>
            </a:r>
            <a:r>
              <a:rPr lang="en-US" u="sng" dirty="0"/>
              <a:t>Form</a:t>
            </a:r>
            <a:r>
              <a:rPr lang="en-US" dirty="0"/>
              <a:t>	</a:t>
            </a:r>
            <a:r>
              <a:rPr lang="en-US" u="sng" dirty="0"/>
              <a:t>Regularly Inflected Form</a:t>
            </a:r>
          </a:p>
          <a:p>
            <a:pPr marL="342900" indent="-342900" defTabSz="1084263">
              <a:tabLst>
                <a:tab pos="3084513" algn="l"/>
                <a:tab pos="4803775" algn="l"/>
              </a:tabLst>
            </a:pPr>
            <a:r>
              <a:rPr lang="en-US" dirty="0"/>
              <a:t>stem	cat	hand</a:t>
            </a:r>
          </a:p>
          <a:p>
            <a:pPr marL="342900" indent="-342900" defTabSz="1084263">
              <a:tabLst>
                <a:tab pos="3084513" algn="l"/>
                <a:tab pos="4803775" algn="l"/>
              </a:tabLst>
            </a:pPr>
            <a:r>
              <a:rPr lang="en-US" dirty="0"/>
              <a:t>plural form	cat</a:t>
            </a:r>
            <a:r>
              <a:rPr lang="en-US" dirty="0">
                <a:solidFill>
                  <a:srgbClr val="FF0066"/>
                </a:solidFill>
              </a:rPr>
              <a:t>s</a:t>
            </a:r>
            <a:r>
              <a:rPr lang="en-US" dirty="0"/>
              <a:t>	hand</a:t>
            </a:r>
            <a:r>
              <a:rPr lang="en-US" dirty="0">
                <a:solidFill>
                  <a:srgbClr val="FF0066"/>
                </a:solidFill>
              </a:rPr>
              <a:t>s</a:t>
            </a:r>
            <a:r>
              <a:rPr lang="en-US" dirty="0"/>
              <a:t>	</a:t>
            </a:r>
          </a:p>
          <a:p>
            <a:pPr marL="342900" indent="-342900" defTabSz="1084263">
              <a:spcBef>
                <a:spcPct val="60000"/>
              </a:spcBef>
              <a:tabLst>
                <a:tab pos="3084513" algn="l"/>
                <a:tab pos="4803775" algn="l"/>
              </a:tabLst>
            </a:pPr>
            <a:r>
              <a:rPr lang="en-US" u="sng" dirty="0"/>
              <a:t>Morph. Form</a:t>
            </a:r>
            <a:r>
              <a:rPr lang="en-US" dirty="0"/>
              <a:t>	</a:t>
            </a:r>
            <a:r>
              <a:rPr lang="en-US" u="sng" dirty="0"/>
              <a:t>Irregularly Inflected Form</a:t>
            </a:r>
          </a:p>
          <a:p>
            <a:pPr marL="342900" indent="-342900" defTabSz="1084263">
              <a:tabLst>
                <a:tab pos="3084513" algn="l"/>
                <a:tab pos="4803775" algn="l"/>
              </a:tabLst>
            </a:pPr>
            <a:r>
              <a:rPr lang="en-US" dirty="0"/>
              <a:t>stem	child	ox	 </a:t>
            </a:r>
          </a:p>
          <a:p>
            <a:pPr marL="342900" indent="-342900" defTabSz="1084263">
              <a:tabLst>
                <a:tab pos="3084513" algn="l"/>
                <a:tab pos="4803775" algn="l"/>
              </a:tabLst>
            </a:pPr>
            <a:r>
              <a:rPr lang="en-US" dirty="0"/>
              <a:t>plural form	child</a:t>
            </a:r>
            <a:r>
              <a:rPr lang="en-US" dirty="0">
                <a:solidFill>
                  <a:srgbClr val="FF0000"/>
                </a:solidFill>
              </a:rPr>
              <a:t>ren</a:t>
            </a:r>
            <a:r>
              <a:rPr lang="en-US" dirty="0"/>
              <a:t>	ox</a:t>
            </a:r>
            <a:r>
              <a:rPr lang="en-US" dirty="0">
                <a:solidFill>
                  <a:srgbClr val="FF0000"/>
                </a:solidFill>
              </a:rPr>
              <a:t>en</a:t>
            </a:r>
            <a:r>
              <a:rPr lang="en-US" dirty="0"/>
              <a:t>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93038" cy="438150"/>
          </a:xfrm>
        </p:spPr>
        <p:txBody>
          <a:bodyPr>
            <a:normAutofit fontScale="90000"/>
          </a:bodyPr>
          <a:lstStyle/>
          <a:p>
            <a:r>
              <a:rPr lang="en-US"/>
              <a:t>Inflectional Morphology (verbs)</a:t>
            </a:r>
          </a:p>
        </p:txBody>
      </p:sp>
      <p:sp>
        <p:nvSpPr>
          <p:cNvPr id="1225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24000"/>
            <a:ext cx="8915400" cy="4724400"/>
          </a:xfrm>
        </p:spPr>
        <p:txBody>
          <a:bodyPr>
            <a:normAutofit fontScale="77500" lnSpcReduction="20000"/>
          </a:bodyPr>
          <a:lstStyle/>
          <a:p>
            <a:pPr marL="342900" indent="-342900" defTabSz="1084263">
              <a:lnSpc>
                <a:spcPct val="100000"/>
              </a:lnSpc>
              <a:tabLst>
                <a:tab pos="3084513" algn="l"/>
                <a:tab pos="4803775" algn="l"/>
              </a:tabLst>
            </a:pPr>
            <a:r>
              <a:rPr lang="en-US" dirty="0"/>
              <a:t>Verb Inflections for:</a:t>
            </a:r>
          </a:p>
          <a:p>
            <a:pPr marL="342900" indent="-342900" defTabSz="1084263">
              <a:lnSpc>
                <a:spcPct val="100000"/>
              </a:lnSpc>
              <a:spcBef>
                <a:spcPct val="10000"/>
              </a:spcBef>
              <a:buClr>
                <a:schemeClr val="tx1"/>
              </a:buClr>
              <a:tabLst>
                <a:tab pos="3084513" algn="l"/>
                <a:tab pos="4803775" algn="l"/>
              </a:tabLst>
            </a:pPr>
            <a:r>
              <a:rPr lang="en-US" dirty="0">
                <a:solidFill>
                  <a:srgbClr val="6600CC"/>
                </a:solidFill>
              </a:rPr>
              <a:t>main verbs</a:t>
            </a:r>
            <a:r>
              <a:rPr lang="en-US" dirty="0"/>
              <a:t> (sleep, eat, walk);   </a:t>
            </a:r>
            <a:r>
              <a:rPr lang="en-US" dirty="0">
                <a:solidFill>
                  <a:srgbClr val="6600CC"/>
                </a:solidFill>
              </a:rPr>
              <a:t>primary verbs</a:t>
            </a:r>
            <a:r>
              <a:rPr lang="en-US" dirty="0"/>
              <a:t> (be, have, do)</a:t>
            </a:r>
          </a:p>
          <a:p>
            <a:pPr marL="342900" indent="-342900" defTabSz="1084263">
              <a:lnSpc>
                <a:spcPct val="100000"/>
              </a:lnSpc>
              <a:spcBef>
                <a:spcPct val="50000"/>
              </a:spcBef>
              <a:tabLst>
                <a:tab pos="3084513" algn="l"/>
                <a:tab pos="4803775" algn="l"/>
              </a:tabLst>
            </a:pPr>
            <a:r>
              <a:rPr lang="en-US" u="sng" dirty="0" err="1">
                <a:solidFill>
                  <a:srgbClr val="3333CC"/>
                </a:solidFill>
              </a:rPr>
              <a:t>Morpholog</a:t>
            </a:r>
            <a:r>
              <a:rPr lang="en-US" u="sng" dirty="0">
                <a:solidFill>
                  <a:srgbClr val="3333CC"/>
                </a:solidFill>
              </a:rPr>
              <a:t>. Form</a:t>
            </a:r>
            <a:r>
              <a:rPr lang="en-US" dirty="0">
                <a:solidFill>
                  <a:srgbClr val="3333CC"/>
                </a:solidFill>
              </a:rPr>
              <a:t>	</a:t>
            </a:r>
            <a:r>
              <a:rPr lang="en-US" u="sng" dirty="0">
                <a:solidFill>
                  <a:srgbClr val="3333CC"/>
                </a:solidFill>
              </a:rPr>
              <a:t>Regularly Inflected Form</a:t>
            </a:r>
          </a:p>
          <a:p>
            <a:pPr marL="342900" indent="-342900" defTabSz="1084263">
              <a:lnSpc>
                <a:spcPct val="100000"/>
              </a:lnSpc>
              <a:tabLst>
                <a:tab pos="3084513" algn="l"/>
                <a:tab pos="4803775" algn="l"/>
              </a:tabLst>
            </a:pPr>
            <a:r>
              <a:rPr lang="en-US" dirty="0"/>
              <a:t>stem	walk	merge	try	map</a:t>
            </a:r>
          </a:p>
          <a:p>
            <a:pPr marL="342900" indent="-342900" defTabSz="1084263">
              <a:lnSpc>
                <a:spcPct val="100000"/>
              </a:lnSpc>
              <a:tabLst>
                <a:tab pos="3084513" algn="l"/>
                <a:tab pos="4803775" algn="l"/>
              </a:tabLst>
            </a:pPr>
            <a:r>
              <a:rPr lang="en-US" dirty="0"/>
              <a:t>-</a:t>
            </a:r>
            <a:r>
              <a:rPr lang="en-US" dirty="0">
                <a:solidFill>
                  <a:srgbClr val="6600CC"/>
                </a:solidFill>
              </a:rPr>
              <a:t>s</a:t>
            </a:r>
            <a:r>
              <a:rPr lang="en-US" dirty="0"/>
              <a:t> form	walk</a:t>
            </a:r>
            <a:r>
              <a:rPr lang="en-US" dirty="0">
                <a:solidFill>
                  <a:srgbClr val="FF0066"/>
                </a:solidFill>
              </a:rPr>
              <a:t>s</a:t>
            </a:r>
            <a:r>
              <a:rPr lang="en-US" dirty="0"/>
              <a:t>	merg</a:t>
            </a:r>
            <a:r>
              <a:rPr lang="en-US" dirty="0">
                <a:solidFill>
                  <a:srgbClr val="FF0066"/>
                </a:solidFill>
              </a:rPr>
              <a:t>es</a:t>
            </a:r>
            <a:r>
              <a:rPr lang="en-US" dirty="0"/>
              <a:t>	tr</a:t>
            </a:r>
            <a:r>
              <a:rPr lang="en-US" dirty="0">
                <a:solidFill>
                  <a:srgbClr val="FF0066"/>
                </a:solidFill>
              </a:rPr>
              <a:t>ie</a:t>
            </a:r>
            <a:r>
              <a:rPr lang="en-US" dirty="0"/>
              <a:t>s	maps</a:t>
            </a:r>
          </a:p>
          <a:p>
            <a:pPr marL="342900" indent="-342900" defTabSz="1084263">
              <a:lnSpc>
                <a:spcPct val="100000"/>
              </a:lnSpc>
              <a:tabLst>
                <a:tab pos="3084513" algn="l"/>
                <a:tab pos="4803775" algn="l"/>
              </a:tabLst>
            </a:pPr>
            <a:r>
              <a:rPr lang="en-US" dirty="0"/>
              <a:t>-</a:t>
            </a:r>
            <a:r>
              <a:rPr lang="en-US" dirty="0" err="1">
                <a:solidFill>
                  <a:srgbClr val="6600CC"/>
                </a:solidFill>
              </a:rPr>
              <a:t>ing</a:t>
            </a:r>
            <a:r>
              <a:rPr lang="en-US" dirty="0"/>
              <a:t> participle	walk</a:t>
            </a:r>
            <a:r>
              <a:rPr lang="en-US" dirty="0">
                <a:solidFill>
                  <a:srgbClr val="FF0066"/>
                </a:solidFill>
              </a:rPr>
              <a:t>ing</a:t>
            </a:r>
            <a:r>
              <a:rPr lang="en-US" dirty="0"/>
              <a:t>	merg</a:t>
            </a:r>
            <a:r>
              <a:rPr lang="en-US" dirty="0">
                <a:solidFill>
                  <a:srgbClr val="FF0000"/>
                </a:solidFill>
              </a:rPr>
              <a:t>ing</a:t>
            </a:r>
            <a:r>
              <a:rPr lang="en-US" dirty="0"/>
              <a:t>	try</a:t>
            </a:r>
            <a:r>
              <a:rPr lang="en-US" dirty="0">
                <a:solidFill>
                  <a:srgbClr val="FF0000"/>
                </a:solidFill>
              </a:rPr>
              <a:t>ing</a:t>
            </a:r>
            <a:r>
              <a:rPr lang="en-US" dirty="0"/>
              <a:t>	ma</a:t>
            </a:r>
            <a:r>
              <a:rPr lang="en-US" dirty="0">
                <a:solidFill>
                  <a:srgbClr val="FF0066"/>
                </a:solidFill>
              </a:rPr>
              <a:t>pp</a:t>
            </a:r>
            <a:r>
              <a:rPr lang="en-US" dirty="0"/>
              <a:t>ing</a:t>
            </a:r>
          </a:p>
          <a:p>
            <a:pPr marL="342900" indent="-342900" defTabSz="1084263">
              <a:lnSpc>
                <a:spcPct val="100000"/>
              </a:lnSpc>
              <a:tabLst>
                <a:tab pos="3084513" algn="l"/>
                <a:tab pos="4803775" algn="l"/>
              </a:tabLst>
            </a:pPr>
            <a:r>
              <a:rPr lang="en-US" dirty="0"/>
              <a:t>past; -</a:t>
            </a:r>
            <a:r>
              <a:rPr lang="en-US" dirty="0" err="1">
                <a:solidFill>
                  <a:srgbClr val="6600CC"/>
                </a:solidFill>
              </a:rPr>
              <a:t>ed</a:t>
            </a:r>
            <a:r>
              <a:rPr lang="en-US" dirty="0"/>
              <a:t> participle	walk</a:t>
            </a:r>
            <a:r>
              <a:rPr lang="en-US" dirty="0">
                <a:solidFill>
                  <a:srgbClr val="FF0066"/>
                </a:solidFill>
              </a:rPr>
              <a:t>ed</a:t>
            </a:r>
            <a:r>
              <a:rPr lang="en-US" dirty="0"/>
              <a:t>	merg</a:t>
            </a:r>
            <a:r>
              <a:rPr lang="en-US" dirty="0">
                <a:solidFill>
                  <a:srgbClr val="FF0000"/>
                </a:solidFill>
              </a:rPr>
              <a:t>ed</a:t>
            </a:r>
            <a:r>
              <a:rPr lang="en-US" dirty="0"/>
              <a:t>	tr</a:t>
            </a:r>
            <a:r>
              <a:rPr lang="en-US" dirty="0">
                <a:solidFill>
                  <a:srgbClr val="FF0066"/>
                </a:solidFill>
              </a:rPr>
              <a:t>ie</a:t>
            </a:r>
            <a:r>
              <a:rPr lang="en-US" dirty="0"/>
              <a:t>d	ma</a:t>
            </a:r>
            <a:r>
              <a:rPr lang="en-US" dirty="0">
                <a:solidFill>
                  <a:srgbClr val="FF0066"/>
                </a:solidFill>
              </a:rPr>
              <a:t>pp</a:t>
            </a:r>
            <a:r>
              <a:rPr lang="en-US" dirty="0"/>
              <a:t>ed</a:t>
            </a:r>
          </a:p>
          <a:p>
            <a:pPr marL="342900" indent="-342900" defTabSz="1084263">
              <a:lnSpc>
                <a:spcPct val="100000"/>
              </a:lnSpc>
              <a:spcBef>
                <a:spcPct val="60000"/>
              </a:spcBef>
              <a:tabLst>
                <a:tab pos="3084513" algn="l"/>
                <a:tab pos="4803775" algn="l"/>
              </a:tabLst>
            </a:pPr>
            <a:r>
              <a:rPr lang="en-US" u="sng" dirty="0">
                <a:solidFill>
                  <a:srgbClr val="3333CC"/>
                </a:solidFill>
              </a:rPr>
              <a:t>Morph. Form</a:t>
            </a:r>
            <a:r>
              <a:rPr lang="en-US" dirty="0"/>
              <a:t>	</a:t>
            </a:r>
            <a:r>
              <a:rPr lang="en-US" u="sng" dirty="0">
                <a:solidFill>
                  <a:srgbClr val="3333CC"/>
                </a:solidFill>
              </a:rPr>
              <a:t>Irregularly Inflected Form</a:t>
            </a:r>
          </a:p>
          <a:p>
            <a:pPr marL="342900" indent="-342900" defTabSz="1084263">
              <a:lnSpc>
                <a:spcPct val="100000"/>
              </a:lnSpc>
              <a:tabLst>
                <a:tab pos="3084513" algn="l"/>
                <a:tab pos="4803775" algn="l"/>
              </a:tabLst>
            </a:pPr>
            <a:r>
              <a:rPr lang="en-US" dirty="0"/>
              <a:t>stem	eat	catch	cut	 </a:t>
            </a:r>
          </a:p>
          <a:p>
            <a:pPr marL="342900" indent="-342900" defTabSz="1084263">
              <a:lnSpc>
                <a:spcPct val="100000"/>
              </a:lnSpc>
              <a:tabLst>
                <a:tab pos="3084513" algn="l"/>
                <a:tab pos="4803775" algn="l"/>
              </a:tabLst>
            </a:pPr>
            <a:r>
              <a:rPr lang="en-US" dirty="0"/>
              <a:t>-</a:t>
            </a:r>
            <a:r>
              <a:rPr lang="en-US" dirty="0">
                <a:solidFill>
                  <a:srgbClr val="6600CC"/>
                </a:solidFill>
              </a:rPr>
              <a:t>s</a:t>
            </a:r>
            <a:r>
              <a:rPr lang="en-US" dirty="0"/>
              <a:t> form	eats	catches	cuts	 </a:t>
            </a:r>
          </a:p>
          <a:p>
            <a:pPr marL="342900" indent="-342900" defTabSz="1084263">
              <a:lnSpc>
                <a:spcPct val="100000"/>
              </a:lnSpc>
              <a:tabLst>
                <a:tab pos="3084513" algn="l"/>
                <a:tab pos="4803775" algn="l"/>
              </a:tabLst>
            </a:pPr>
            <a:r>
              <a:rPr lang="en-US" dirty="0"/>
              <a:t>-</a:t>
            </a:r>
            <a:r>
              <a:rPr lang="en-US" dirty="0" err="1">
                <a:solidFill>
                  <a:srgbClr val="6600CC"/>
                </a:solidFill>
              </a:rPr>
              <a:t>ing</a:t>
            </a:r>
            <a:r>
              <a:rPr lang="en-US" dirty="0"/>
              <a:t> participle	eating	catching	cutting	 </a:t>
            </a:r>
          </a:p>
          <a:p>
            <a:pPr marL="342900" indent="-342900" defTabSz="1084263">
              <a:lnSpc>
                <a:spcPct val="100000"/>
              </a:lnSpc>
              <a:tabLst>
                <a:tab pos="3084513" algn="l"/>
                <a:tab pos="4803775" algn="l"/>
              </a:tabLst>
            </a:pPr>
            <a:r>
              <a:rPr lang="en-US" dirty="0"/>
              <a:t>-</a:t>
            </a:r>
            <a:r>
              <a:rPr lang="en-US" dirty="0" err="1">
                <a:solidFill>
                  <a:srgbClr val="6600CC"/>
                </a:solidFill>
              </a:rPr>
              <a:t>ed</a:t>
            </a:r>
            <a:r>
              <a:rPr lang="en-US" dirty="0"/>
              <a:t> past	</a:t>
            </a:r>
            <a:r>
              <a:rPr lang="en-US" dirty="0">
                <a:solidFill>
                  <a:srgbClr val="FF0066"/>
                </a:solidFill>
              </a:rPr>
              <a:t>ate</a:t>
            </a:r>
            <a:r>
              <a:rPr lang="en-US" dirty="0"/>
              <a:t>	</a:t>
            </a:r>
            <a:r>
              <a:rPr lang="en-US" dirty="0">
                <a:solidFill>
                  <a:srgbClr val="FF0066"/>
                </a:solidFill>
              </a:rPr>
              <a:t>caught</a:t>
            </a:r>
            <a:r>
              <a:rPr lang="en-US" dirty="0"/>
              <a:t>	</a:t>
            </a:r>
            <a:r>
              <a:rPr lang="en-US" dirty="0">
                <a:solidFill>
                  <a:srgbClr val="FF0066"/>
                </a:solidFill>
              </a:rPr>
              <a:t>cut</a:t>
            </a:r>
          </a:p>
          <a:p>
            <a:pPr marL="342900" indent="-342900" defTabSz="1084263">
              <a:lnSpc>
                <a:spcPct val="100000"/>
              </a:lnSpc>
              <a:tabLst>
                <a:tab pos="3084513" algn="l"/>
                <a:tab pos="4803775" algn="l"/>
              </a:tabLst>
            </a:pPr>
            <a:r>
              <a:rPr lang="en-US" dirty="0"/>
              <a:t>-</a:t>
            </a:r>
            <a:r>
              <a:rPr lang="en-US" dirty="0" err="1">
                <a:solidFill>
                  <a:srgbClr val="6600CC"/>
                </a:solidFill>
              </a:rPr>
              <a:t>ed</a:t>
            </a:r>
            <a:r>
              <a:rPr lang="en-US" dirty="0"/>
              <a:t> participle 	</a:t>
            </a:r>
            <a:r>
              <a:rPr lang="en-US" dirty="0">
                <a:solidFill>
                  <a:srgbClr val="FF0066"/>
                </a:solidFill>
              </a:rPr>
              <a:t>eaten	caught	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93038" cy="768350"/>
          </a:xfrm>
        </p:spPr>
        <p:txBody>
          <a:bodyPr>
            <a:normAutofit fontScale="90000"/>
          </a:bodyPr>
          <a:lstStyle/>
          <a:p>
            <a:r>
              <a:rPr lang="en-US" sz="2800"/>
              <a:t>Inflectional and Derivational Morphology (adjectives)</a:t>
            </a:r>
          </a:p>
        </p:txBody>
      </p:sp>
      <p:sp>
        <p:nvSpPr>
          <p:cNvPr id="1226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534400" cy="4572000"/>
          </a:xfrm>
        </p:spPr>
        <p:txBody>
          <a:bodyPr>
            <a:normAutofit/>
          </a:bodyPr>
          <a:lstStyle/>
          <a:p>
            <a:pPr marL="342900" indent="-342900" defTabSz="917575">
              <a:spcAft>
                <a:spcPct val="20000"/>
              </a:spcAft>
              <a:tabLst>
                <a:tab pos="1828800" algn="l"/>
                <a:tab pos="3208338" algn="l"/>
                <a:tab pos="5037138" algn="l"/>
              </a:tabLst>
            </a:pPr>
            <a:r>
              <a:rPr lang="en-US" sz="2400" dirty="0"/>
              <a:t>Adjective Inflections and Derivations:</a:t>
            </a:r>
          </a:p>
          <a:p>
            <a:pPr marL="342900" indent="-342900" defTabSz="917575">
              <a:tabLst>
                <a:tab pos="1828800" algn="l"/>
                <a:tab pos="3208338" algn="l"/>
                <a:tab pos="5037138" algn="l"/>
              </a:tabLst>
            </a:pPr>
            <a:r>
              <a:rPr lang="en-US" sz="2400" dirty="0"/>
              <a:t>prefix	</a:t>
            </a:r>
            <a:r>
              <a:rPr lang="en-US" sz="2400" dirty="0">
                <a:solidFill>
                  <a:srgbClr val="6600CC"/>
                </a:solidFill>
              </a:rPr>
              <a:t>un</a:t>
            </a:r>
            <a:r>
              <a:rPr lang="en-US" sz="2400" dirty="0"/>
              <a:t>-	</a:t>
            </a:r>
            <a:r>
              <a:rPr lang="en-US" sz="2400" dirty="0">
                <a:solidFill>
                  <a:srgbClr val="FF0066"/>
                </a:solidFill>
              </a:rPr>
              <a:t>unhappy	</a:t>
            </a:r>
            <a:r>
              <a:rPr lang="en-US" sz="2400" dirty="0"/>
              <a:t>adjective, negation</a:t>
            </a:r>
          </a:p>
          <a:p>
            <a:pPr marL="342900" indent="-342900" defTabSz="917575">
              <a:tabLst>
                <a:tab pos="1828800" algn="l"/>
                <a:tab pos="3208338" algn="l"/>
                <a:tab pos="5037138" algn="l"/>
              </a:tabLst>
            </a:pPr>
            <a:r>
              <a:rPr lang="en-US" sz="2400" dirty="0"/>
              <a:t>suffix	-</a:t>
            </a:r>
            <a:r>
              <a:rPr lang="en-US" sz="2400" dirty="0" err="1">
                <a:solidFill>
                  <a:srgbClr val="6600CC"/>
                </a:solidFill>
              </a:rPr>
              <a:t>ly</a:t>
            </a:r>
            <a:r>
              <a:rPr lang="en-US" sz="2400" dirty="0">
                <a:solidFill>
                  <a:srgbClr val="FF0066"/>
                </a:solidFill>
              </a:rPr>
              <a:t>	happily	</a:t>
            </a:r>
            <a:r>
              <a:rPr lang="en-US" sz="2400" dirty="0"/>
              <a:t>adverb, mode</a:t>
            </a:r>
          </a:p>
          <a:p>
            <a:pPr marL="342900" indent="-342900" defTabSz="917575">
              <a:tabLst>
                <a:tab pos="1828800" algn="l"/>
                <a:tab pos="3208338" algn="l"/>
                <a:tab pos="5037138" algn="l"/>
              </a:tabLst>
            </a:pPr>
            <a:r>
              <a:rPr lang="en-US" sz="2400" dirty="0">
                <a:solidFill>
                  <a:srgbClr val="FF0066"/>
                </a:solidFill>
              </a:rPr>
              <a:t>	</a:t>
            </a:r>
            <a:r>
              <a:rPr lang="en-US" sz="2400" dirty="0" smtClean="0"/>
              <a:t>-</a:t>
            </a:r>
            <a:r>
              <a:rPr lang="en-US" sz="2400" dirty="0" err="1">
                <a:solidFill>
                  <a:srgbClr val="6600CC"/>
                </a:solidFill>
              </a:rPr>
              <a:t>er</a:t>
            </a:r>
            <a:r>
              <a:rPr lang="en-US" sz="2400" dirty="0">
                <a:solidFill>
                  <a:srgbClr val="6600CC"/>
                </a:solidFill>
              </a:rPr>
              <a:t>	</a:t>
            </a:r>
            <a:r>
              <a:rPr lang="en-US" sz="2400" dirty="0">
                <a:solidFill>
                  <a:srgbClr val="FF0066"/>
                </a:solidFill>
              </a:rPr>
              <a:t>happier	</a:t>
            </a:r>
            <a:r>
              <a:rPr lang="en-US" sz="2400" dirty="0"/>
              <a:t>adjective, comparative 1</a:t>
            </a:r>
          </a:p>
          <a:p>
            <a:pPr marL="342900" indent="-342900" defTabSz="917575">
              <a:tabLst>
                <a:tab pos="1828800" algn="l"/>
                <a:tab pos="3208338" algn="l"/>
                <a:tab pos="5037138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-</a:t>
            </a:r>
            <a:r>
              <a:rPr lang="en-US" sz="2400" dirty="0" err="1">
                <a:solidFill>
                  <a:srgbClr val="6600CC"/>
                </a:solidFill>
              </a:rPr>
              <a:t>est</a:t>
            </a:r>
            <a:r>
              <a:rPr lang="en-US" sz="2400" dirty="0">
                <a:solidFill>
                  <a:srgbClr val="6600CC"/>
                </a:solidFill>
              </a:rPr>
              <a:t>	</a:t>
            </a:r>
            <a:r>
              <a:rPr lang="en-US" sz="2400" dirty="0">
                <a:solidFill>
                  <a:srgbClr val="FF0066"/>
                </a:solidFill>
              </a:rPr>
              <a:t>happiest	</a:t>
            </a:r>
            <a:r>
              <a:rPr lang="en-US" sz="2400" dirty="0"/>
              <a:t>adjective, comparative 2</a:t>
            </a:r>
          </a:p>
          <a:p>
            <a:pPr marL="342900" indent="-342900" defTabSz="917575">
              <a:tabLst>
                <a:tab pos="1828800" algn="l"/>
                <a:tab pos="3208338" algn="l"/>
                <a:tab pos="5037138" algn="l"/>
              </a:tabLst>
            </a:pPr>
            <a:r>
              <a:rPr lang="en-US" sz="2400" dirty="0"/>
              <a:t>suffix	-</a:t>
            </a:r>
            <a:r>
              <a:rPr lang="en-US" sz="2400" dirty="0" err="1">
                <a:solidFill>
                  <a:srgbClr val="6600CC"/>
                </a:solidFill>
              </a:rPr>
              <a:t>ness</a:t>
            </a:r>
            <a:r>
              <a:rPr lang="en-US" sz="2400" dirty="0">
                <a:solidFill>
                  <a:srgbClr val="6600CC"/>
                </a:solidFill>
              </a:rPr>
              <a:t>	</a:t>
            </a:r>
            <a:r>
              <a:rPr lang="en-US" sz="2400" dirty="0">
                <a:solidFill>
                  <a:srgbClr val="FF0066"/>
                </a:solidFill>
              </a:rPr>
              <a:t>happiness</a:t>
            </a:r>
            <a:r>
              <a:rPr lang="en-US" sz="2400" dirty="0">
                <a:solidFill>
                  <a:srgbClr val="6600CC"/>
                </a:solidFill>
              </a:rPr>
              <a:t>	</a:t>
            </a:r>
            <a:r>
              <a:rPr lang="en-US" sz="2400" dirty="0"/>
              <a:t>noun</a:t>
            </a:r>
          </a:p>
          <a:p>
            <a:pPr marL="342900" indent="-342900" defTabSz="917575">
              <a:spcBef>
                <a:spcPct val="40000"/>
              </a:spcBef>
              <a:tabLst>
                <a:tab pos="1828800" algn="l"/>
                <a:tab pos="3208338" algn="l"/>
                <a:tab pos="5037138" algn="l"/>
              </a:tabLst>
            </a:pPr>
            <a:r>
              <a:rPr lang="en-US" sz="2400" dirty="0"/>
              <a:t>plus combinations, like </a:t>
            </a:r>
            <a:r>
              <a:rPr lang="en-US" sz="2400" dirty="0">
                <a:solidFill>
                  <a:srgbClr val="FF0066"/>
                </a:solidFill>
              </a:rPr>
              <a:t>unhappiest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66"/>
                </a:solidFill>
              </a:rPr>
              <a:t>unhappiness</a:t>
            </a:r>
            <a:r>
              <a:rPr lang="en-US" sz="2400" dirty="0"/>
              <a:t>.</a:t>
            </a:r>
          </a:p>
          <a:p>
            <a:pPr marL="342900" indent="-342900" defTabSz="917575">
              <a:spcBef>
                <a:spcPct val="40000"/>
              </a:spcBef>
              <a:tabLst>
                <a:tab pos="1828800" algn="l"/>
                <a:tab pos="3208338" algn="l"/>
                <a:tab pos="5037138" algn="l"/>
              </a:tabLst>
            </a:pPr>
            <a:r>
              <a:rPr lang="en-US" sz="2400" dirty="0"/>
              <a:t>Distinguish different adjective classes, which can or cannot take certain inflectional or derivational forms, e.g. no negation for </a:t>
            </a:r>
            <a:r>
              <a:rPr lang="en-US" sz="2400" dirty="0">
                <a:solidFill>
                  <a:srgbClr val="FF0066"/>
                </a:solidFill>
              </a:rPr>
              <a:t>big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1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4601"/>
            <a:ext cx="6858000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1876" name="Rectangle 4"/>
          <p:cNvSpPr>
            <a:spLocks noChangeArrowheads="1"/>
          </p:cNvSpPr>
          <p:nvPr/>
        </p:nvSpPr>
        <p:spPr bwMode="gray">
          <a:xfrm>
            <a:off x="152400" y="457200"/>
            <a:ext cx="8153400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6038" tIns="0" rIns="46038" bIns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Georgia" pitchFamily="18" charset="0"/>
              </a:rPr>
              <a:t>Derivational Morphology (nouns)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Tyagi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10470</TotalTime>
  <Words>1973</Words>
  <Application>Microsoft Office PowerPoint</Application>
  <PresentationFormat>Letter Paper (8.5x11 in)</PresentationFormat>
  <Paragraphs>417</Paragraphs>
  <Slides>44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Civic</vt:lpstr>
      <vt:lpstr>Slide 0</vt:lpstr>
      <vt:lpstr>Morphology</vt:lpstr>
      <vt:lpstr>Morpheme types: </vt:lpstr>
      <vt:lpstr>Morphemes and Words</vt:lpstr>
      <vt:lpstr>Inflectional Morphology</vt:lpstr>
      <vt:lpstr>Inflectional Morphology (nouns)</vt:lpstr>
      <vt:lpstr>Inflectional Morphology (verbs)</vt:lpstr>
      <vt:lpstr>Inflectional and Derivational Morphology (adjectives)</vt:lpstr>
      <vt:lpstr>Slide 8</vt:lpstr>
      <vt:lpstr>Derivational Morphology (adjectives)</vt:lpstr>
      <vt:lpstr>Clitics</vt:lpstr>
      <vt:lpstr>Slide 11</vt:lpstr>
      <vt:lpstr>Affixation</vt:lpstr>
      <vt:lpstr>Compounding</vt:lpstr>
      <vt:lpstr>Reduplication</vt:lpstr>
      <vt:lpstr>Alternation</vt:lpstr>
      <vt:lpstr>Suppletion</vt:lpstr>
      <vt:lpstr>Open vs. Closed Word Classes</vt:lpstr>
      <vt:lpstr>Open vs. Closed Word Classes</vt:lpstr>
      <vt:lpstr>Closed Word Classes</vt:lpstr>
      <vt:lpstr>Methods, Algorithms</vt:lpstr>
      <vt:lpstr>Stemming</vt:lpstr>
      <vt:lpstr>Stemming</vt:lpstr>
      <vt:lpstr>Slide 23</vt:lpstr>
      <vt:lpstr>Porter Stemmer</vt:lpstr>
      <vt:lpstr>The Porter Stemmer: definitions</vt:lpstr>
      <vt:lpstr>The Porter Stemmer: rule format</vt:lpstr>
      <vt:lpstr>The Porter Stemmer: Step 1</vt:lpstr>
      <vt:lpstr>The Porter Stemmer: Step 2a (past tense, progressive)</vt:lpstr>
      <vt:lpstr>The Porter Stemmer: Step 2b  (cleanup)</vt:lpstr>
      <vt:lpstr>The Porter Stemmer: Steps 3 and 4</vt:lpstr>
      <vt:lpstr>The Porter Stemmer: Steps 5 and 6</vt:lpstr>
      <vt:lpstr>The Porter Stemmer: Step 7 (cleanup)</vt:lpstr>
      <vt:lpstr>Examples</vt:lpstr>
      <vt:lpstr>Problems</vt:lpstr>
      <vt:lpstr>Slide 35</vt:lpstr>
      <vt:lpstr>Tokenization, Word Segmentation</vt:lpstr>
      <vt:lpstr>Simple Tokenization</vt:lpstr>
      <vt:lpstr>Punctuation</vt:lpstr>
      <vt:lpstr>Numbers</vt:lpstr>
      <vt:lpstr>Lemmatization</vt:lpstr>
      <vt:lpstr>Morphological Processing</vt:lpstr>
      <vt:lpstr>Slide 42</vt:lpstr>
      <vt:lpstr>Slide 43</vt:lpstr>
    </vt:vector>
  </TitlesOfParts>
  <Company>JUET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</dc:creator>
  <cp:lastModifiedBy>vipin.tyagi</cp:lastModifiedBy>
  <cp:revision>289</cp:revision>
  <cp:lastPrinted>2000-04-17T20:06:35Z</cp:lastPrinted>
  <dcterms:created xsi:type="dcterms:W3CDTF">2002-02-12T23:22:55Z</dcterms:created>
  <dcterms:modified xsi:type="dcterms:W3CDTF">2025-01-27T04:03:32Z</dcterms:modified>
</cp:coreProperties>
</file>