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3" r:id="rId6"/>
    <p:sldId id="262" r:id="rId7"/>
    <p:sldId id="260" r:id="rId8"/>
    <p:sldId id="261" r:id="rId9"/>
    <p:sldId id="286" r:id="rId10"/>
    <p:sldId id="263" r:id="rId11"/>
    <p:sldId id="267" r:id="rId12"/>
    <p:sldId id="266" r:id="rId13"/>
    <p:sldId id="284" r:id="rId14"/>
    <p:sldId id="282" r:id="rId15"/>
    <p:sldId id="280" r:id="rId16"/>
    <p:sldId id="285" r:id="rId1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FF00"/>
    <a:srgbClr val="009900"/>
    <a:srgbClr val="FF9900"/>
    <a:srgbClr val="CC3300"/>
    <a:srgbClr val="000099"/>
    <a:srgbClr val="DDDDDD"/>
    <a:srgbClr val="FF99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7727FB09-3D87-47D5-9C5E-EB60932CD3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0D212-8264-487C-B3EE-5DEEBF898860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2A14F-4986-4DAC-816C-82A26576B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48A40-76DF-4BCB-8222-DE2E8E94B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1750" y="0"/>
            <a:ext cx="20764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0769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4B910-62CB-4C07-9ADD-0820BF8E60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7805C-FB7E-4D46-BEBD-C14E6F3308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F1A3-433B-4284-A51F-4BF1A20459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2954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DC266-E6C9-483D-A121-BB0E267BA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D726C-29F1-4600-894D-5EE86C64E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A58F3-13BA-443A-92A6-D54F41E3D0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62188A-C089-4AD9-B248-F940FE65AB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89324-137C-45D2-B136-69AB788A99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E99F2-D99D-4CE2-949E-3C7258A734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093D176-96C0-40FF-80AA-30AECBB7B83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Natural Language Processing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581400"/>
            <a:ext cx="6934200" cy="1447800"/>
          </a:xfrm>
        </p:spPr>
        <p:txBody>
          <a:bodyPr/>
          <a:lstStyle/>
          <a:p>
            <a:r>
              <a:rPr lang="en-US" sz="2800" dirty="0" smtClean="0"/>
              <a:t>Prof</a:t>
            </a:r>
            <a:r>
              <a:rPr lang="en-US" sz="2800" smtClean="0"/>
              <a:t>.  Vipin  </a:t>
            </a:r>
            <a:r>
              <a:rPr lang="en-US" sz="2800" dirty="0" smtClean="0"/>
              <a:t>Tyagi</a:t>
            </a:r>
            <a:endParaRPr lang="en-US" sz="2800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41325" y="613727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in </a:t>
            </a:r>
            <a:r>
              <a:rPr lang="en-US">
                <a:solidFill>
                  <a:srgbClr val="FF9900"/>
                </a:solidFill>
              </a:rPr>
              <a:t>Syntax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5334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i="1" dirty="0">
                <a:solidFill>
                  <a:srgbClr val="009900"/>
                </a:solidFill>
              </a:rPr>
              <a:t>“the dog ate my homework”  - </a:t>
            </a:r>
            <a:r>
              <a:rPr lang="en-US" dirty="0"/>
              <a:t>Who did what?</a:t>
            </a:r>
          </a:p>
          <a:p>
            <a:pPr marL="609600" indent="-609600">
              <a:buFontTx/>
              <a:buNone/>
            </a:pPr>
            <a:endParaRPr lang="en-US" dirty="0"/>
          </a:p>
          <a:p>
            <a:pPr marL="609600" indent="-609600">
              <a:buFontTx/>
              <a:buNone/>
            </a:pPr>
            <a:r>
              <a:rPr lang="en-US" dirty="0" smtClean="0"/>
              <a:t>Identify </a:t>
            </a:r>
            <a:r>
              <a:rPr lang="en-US" dirty="0"/>
              <a:t>collocations</a:t>
            </a:r>
          </a:p>
          <a:p>
            <a:pPr marL="609600" indent="-609600">
              <a:buFontTx/>
              <a:buNone/>
            </a:pPr>
            <a:r>
              <a:rPr lang="en-US" dirty="0"/>
              <a:t>	mother in law, hot dog </a:t>
            </a:r>
          </a:p>
          <a:p>
            <a:pPr marL="609600" indent="-609600">
              <a:buFontTx/>
              <a:buNone/>
            </a:pPr>
            <a:r>
              <a:rPr lang="en-US" dirty="0"/>
              <a:t>	Compositional versus non-compositional collocates</a:t>
            </a:r>
          </a:p>
          <a:p>
            <a:pPr marL="609600" indent="-609600">
              <a:buFontTx/>
              <a:buNone/>
            </a:pP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805C-FB7E-4D46-BEBD-C14E6F3308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Issues in </a:t>
            </a:r>
            <a:r>
              <a:rPr lang="en-US">
                <a:solidFill>
                  <a:srgbClr val="FF9900"/>
                </a:solidFill>
              </a:rPr>
              <a:t>Syntax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i="1" dirty="0" smtClean="0"/>
              <a:t>“</a:t>
            </a:r>
            <a:r>
              <a:rPr lang="en-US" i="1" dirty="0"/>
              <a:t>The </a:t>
            </a:r>
            <a:r>
              <a:rPr lang="en-US" i="1" u="sng" dirty="0"/>
              <a:t>dog</a:t>
            </a:r>
            <a:r>
              <a:rPr lang="en-US" i="1" dirty="0"/>
              <a:t> entered my room. </a:t>
            </a:r>
            <a:r>
              <a:rPr lang="en-US" i="1" u="sng" dirty="0"/>
              <a:t>It</a:t>
            </a:r>
            <a:r>
              <a:rPr lang="en-US" i="1" dirty="0"/>
              <a:t> scared me”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 smtClean="0"/>
              <a:t>“</a:t>
            </a:r>
            <a:r>
              <a:rPr lang="en-US" dirty="0"/>
              <a:t>I saw the man in the park </a:t>
            </a:r>
            <a:r>
              <a:rPr lang="en-US" u="sng" dirty="0"/>
              <a:t>with </a:t>
            </a:r>
            <a:r>
              <a:rPr lang="en-US" dirty="0"/>
              <a:t>a telescope”</a:t>
            </a:r>
          </a:p>
          <a:p>
            <a:pPr>
              <a:buFontTx/>
              <a:buNone/>
            </a:pPr>
            <a:r>
              <a:rPr lang="en-US" dirty="0"/>
              <a:t>   </a:t>
            </a:r>
            <a:endParaRPr lang="en-US" dirty="0">
              <a:solidFill>
                <a:srgbClr val="CC3300"/>
              </a:solidFill>
            </a:endParaRP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805C-FB7E-4D46-BEBD-C14E6F3308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in </a:t>
            </a:r>
            <a:r>
              <a:rPr lang="en-US">
                <a:solidFill>
                  <a:schemeClr val="accent1"/>
                </a:solidFill>
              </a:rPr>
              <a:t>Semantics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language! How?</a:t>
            </a:r>
          </a:p>
          <a:p>
            <a:pPr lvl="1"/>
            <a:r>
              <a:rPr lang="en-US" i="1" dirty="0"/>
              <a:t>“plant” = industrial plant</a:t>
            </a:r>
          </a:p>
          <a:p>
            <a:pPr lvl="1"/>
            <a:r>
              <a:rPr lang="en-US" i="1" dirty="0"/>
              <a:t>“plant” = living organism</a:t>
            </a:r>
          </a:p>
          <a:p>
            <a:r>
              <a:rPr lang="en-US" dirty="0"/>
              <a:t>Words are ambiguous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805C-FB7E-4D46-BEBD-C14E6F33083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en-US"/>
              <a:t>Why </a:t>
            </a:r>
            <a:r>
              <a:rPr lang="en-US">
                <a:solidFill>
                  <a:schemeClr val="accent1"/>
                </a:solidFill>
              </a:rPr>
              <a:t>Semantics</a:t>
            </a:r>
            <a:r>
              <a:rPr lang="en-US"/>
              <a:t>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CC3300"/>
                </a:solidFill>
              </a:rPr>
              <a:t>The sea </a:t>
            </a:r>
            <a:r>
              <a:rPr lang="en-US" dirty="0" smtClean="0">
                <a:solidFill>
                  <a:srgbClr val="CC3300"/>
                </a:solidFill>
              </a:rPr>
              <a:t>is at the home for billions factories and animals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36600"/>
                </a:solidFill>
              </a:rPr>
              <a:t>The sea is home to million of plants and animals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English </a:t>
            </a:r>
            <a:r>
              <a:rPr lang="en-US" dirty="0" smtClean="0">
                <a:sym typeface="Wingdings" pitchFamily="2" charset="2"/>
              </a:rPr>
              <a:t> French [commercial MT system]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36600"/>
                </a:solidFill>
              </a:rPr>
              <a:t>Le </a:t>
            </a:r>
            <a:r>
              <a:rPr lang="en-US" dirty="0" err="1" smtClean="0">
                <a:solidFill>
                  <a:srgbClr val="336600"/>
                </a:solidFill>
              </a:rPr>
              <a:t>mer</a:t>
            </a:r>
            <a:r>
              <a:rPr lang="en-US" dirty="0" smtClean="0">
                <a:solidFill>
                  <a:srgbClr val="336600"/>
                </a:solidFill>
              </a:rPr>
              <a:t> </a:t>
            </a:r>
            <a:r>
              <a:rPr lang="en-US" dirty="0" err="1" smtClean="0">
                <a:solidFill>
                  <a:srgbClr val="336600"/>
                </a:solidFill>
              </a:rPr>
              <a:t>est</a:t>
            </a:r>
            <a:r>
              <a:rPr lang="en-US" dirty="0" smtClean="0">
                <a:solidFill>
                  <a:srgbClr val="336600"/>
                </a:solidFill>
              </a:rPr>
              <a:t> a la </a:t>
            </a:r>
            <a:r>
              <a:rPr lang="en-US" dirty="0" err="1" smtClean="0">
                <a:solidFill>
                  <a:srgbClr val="336600"/>
                </a:solidFill>
              </a:rPr>
              <a:t>maison</a:t>
            </a:r>
            <a:r>
              <a:rPr lang="en-US" dirty="0" smtClean="0">
                <a:solidFill>
                  <a:srgbClr val="336600"/>
                </a:solidFill>
              </a:rPr>
              <a:t> de billion des </a:t>
            </a:r>
            <a:r>
              <a:rPr lang="en-US" dirty="0" err="1" smtClean="0">
                <a:solidFill>
                  <a:srgbClr val="336600"/>
                </a:solidFill>
              </a:rPr>
              <a:t>usines</a:t>
            </a:r>
            <a:r>
              <a:rPr lang="en-US" dirty="0" smtClean="0">
                <a:solidFill>
                  <a:srgbClr val="336600"/>
                </a:solidFill>
              </a:rPr>
              <a:t> et des </a:t>
            </a:r>
            <a:r>
              <a:rPr lang="en-US" dirty="0" err="1" smtClean="0">
                <a:solidFill>
                  <a:srgbClr val="336600"/>
                </a:solidFill>
              </a:rPr>
              <a:t>animaux</a:t>
            </a:r>
            <a:endParaRPr lang="en-US" dirty="0" smtClean="0">
              <a:solidFill>
                <a:srgbClr val="3366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French </a:t>
            </a:r>
            <a:r>
              <a:rPr lang="en-US" dirty="0" smtClean="0">
                <a:sym typeface="Wingdings" pitchFamily="2" charset="2"/>
              </a:rPr>
              <a:t> English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805C-FB7E-4D46-BEBD-C14E6F33083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in </a:t>
            </a:r>
            <a:r>
              <a:rPr lang="en-US">
                <a:solidFill>
                  <a:srgbClr val="FF99CC"/>
                </a:solidFill>
              </a:rPr>
              <a:t>Information Extraction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“There was a group of about 8-9 people close to the entrance on Highway 75”</a:t>
            </a:r>
          </a:p>
          <a:p>
            <a:pPr>
              <a:lnSpc>
                <a:spcPct val="90000"/>
              </a:lnSpc>
            </a:pPr>
            <a:r>
              <a:rPr lang="en-US" dirty="0"/>
              <a:t>Who? “8-9 people”</a:t>
            </a:r>
          </a:p>
          <a:p>
            <a:pPr>
              <a:lnSpc>
                <a:spcPct val="90000"/>
              </a:lnSpc>
            </a:pPr>
            <a:r>
              <a:rPr lang="en-US" dirty="0"/>
              <a:t>Where? “highway 75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805C-FB7E-4D46-BEBD-C14E6F33083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Summarization</a:t>
            </a:r>
            <a:endParaRPr lang="en-US" dirty="0"/>
          </a:p>
          <a:p>
            <a:r>
              <a:rPr lang="en-US" dirty="0"/>
              <a:t>Subjectivity and sentiment analysis</a:t>
            </a:r>
          </a:p>
          <a:p>
            <a:r>
              <a:rPr lang="en-US" dirty="0"/>
              <a:t>Text </a:t>
            </a:r>
            <a:r>
              <a:rPr lang="en-US" dirty="0" smtClean="0"/>
              <a:t>generation</a:t>
            </a:r>
            <a:endParaRPr lang="en-US" dirty="0"/>
          </a:p>
          <a:p>
            <a:r>
              <a:rPr lang="en-US" dirty="0"/>
              <a:t>Knowledge acquisition [how to get that common sense knowledge]</a:t>
            </a:r>
          </a:p>
          <a:p>
            <a:r>
              <a:rPr lang="en-US" dirty="0"/>
              <a:t>Speech processing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805C-FB7E-4D46-BEBD-C14E6F33083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590800"/>
            <a:ext cx="5715000" cy="3276600"/>
          </a:xfrm>
        </p:spPr>
        <p:txBody>
          <a:bodyPr/>
          <a:lstStyle/>
          <a:p>
            <a:pPr algn="ctr">
              <a:buNone/>
            </a:pPr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805C-FB7E-4D46-BEBD-C14E6F33083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3124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Yahoo, Google</a:t>
            </a:r>
            <a:r>
              <a:rPr lang="en-US" sz="2000" dirty="0" smtClean="0"/>
              <a:t>, 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CC3300"/>
                </a:solidFill>
                <a:sym typeface="Wingdings" pitchFamily="2" charset="2"/>
              </a:rPr>
              <a:t>Information Retrieval</a:t>
            </a:r>
            <a:endParaRPr lang="en-US" sz="2000" dirty="0">
              <a:solidFill>
                <a:srgbClr val="CC33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/>
              <a:t>Monster.com, HotJobs.com (Job finders)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CC3300"/>
                </a:solidFill>
                <a:sym typeface="Wingdings" pitchFamily="2" charset="2"/>
              </a:rPr>
              <a:t>Information Extraction + Information Retrieval</a:t>
            </a:r>
          </a:p>
          <a:p>
            <a:pPr>
              <a:lnSpc>
                <a:spcPct val="80000"/>
              </a:lnSpc>
            </a:pPr>
            <a:r>
              <a:rPr lang="en-US" sz="2000" dirty="0" err="1" smtClean="0">
                <a:sym typeface="Wingdings" pitchFamily="2" charset="2"/>
              </a:rPr>
              <a:t>Systran</a:t>
            </a:r>
            <a:r>
              <a:rPr lang="en-US" sz="2000" dirty="0" smtClean="0">
                <a:sym typeface="Wingdings" pitchFamily="2" charset="2"/>
              </a:rPr>
              <a:t>, Google Translate</a:t>
            </a:r>
            <a:r>
              <a:rPr lang="en-US" sz="2000" dirty="0" smtClean="0"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CC3300"/>
                </a:solidFill>
                <a:cs typeface="Times New Roman" pitchFamily="18" charset="0"/>
                <a:sym typeface="Wingdings" pitchFamily="2" charset="2"/>
              </a:rPr>
              <a:t>Machine Translation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cs typeface="Times New Roman" pitchFamily="18" charset="0"/>
                <a:sym typeface="Wingdings" pitchFamily="2" charset="2"/>
              </a:rPr>
              <a:t>Ask </a:t>
            </a:r>
            <a:r>
              <a:rPr lang="en-US" sz="2000" dirty="0" err="1">
                <a:cs typeface="Times New Roman" pitchFamily="18" charset="0"/>
                <a:sym typeface="Wingdings" pitchFamily="2" charset="2"/>
              </a:rPr>
              <a:t>Jeeves</a:t>
            </a:r>
            <a:r>
              <a:rPr lang="en-US" sz="2000" dirty="0"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sz="2000" dirty="0">
                <a:solidFill>
                  <a:srgbClr val="CC3300"/>
                </a:solidFill>
                <a:cs typeface="Times New Roman" pitchFamily="18" charset="0"/>
                <a:sym typeface="Wingdings" pitchFamily="2" charset="2"/>
              </a:rPr>
              <a:t>Question Answering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cs typeface="Times New Roman" pitchFamily="18" charset="0"/>
                <a:sym typeface="Wingdings" pitchFamily="2" charset="2"/>
              </a:rPr>
              <a:t>Myspace</a:t>
            </a:r>
            <a:r>
              <a:rPr lang="en-US" sz="2000" dirty="0"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000" dirty="0" err="1">
                <a:cs typeface="Times New Roman" pitchFamily="18" charset="0"/>
                <a:sym typeface="Wingdings" pitchFamily="2" charset="2"/>
              </a:rPr>
              <a:t>Facebook</a:t>
            </a:r>
            <a:r>
              <a:rPr lang="en-US" sz="2000" dirty="0"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000" dirty="0" err="1">
                <a:cs typeface="Times New Roman" pitchFamily="18" charset="0"/>
                <a:sym typeface="Wingdings" pitchFamily="2" charset="2"/>
              </a:rPr>
              <a:t>Blogspot</a:t>
            </a:r>
            <a:r>
              <a:rPr lang="en-US" sz="2000" dirty="0">
                <a:cs typeface="Times New Roman" pitchFamily="18" charset="0"/>
                <a:sym typeface="Wingdings" pitchFamily="2" charset="2"/>
              </a:rPr>
              <a:t>  </a:t>
            </a:r>
            <a:r>
              <a:rPr lang="en-US" sz="2000" dirty="0">
                <a:solidFill>
                  <a:srgbClr val="CC3300"/>
                </a:solidFill>
                <a:cs typeface="Times New Roman" pitchFamily="18" charset="0"/>
                <a:sym typeface="Wingdings" pitchFamily="2" charset="2"/>
              </a:rPr>
              <a:t>Processing of User-Generated Content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cs typeface="Times New Roman" pitchFamily="18" charset="0"/>
                <a:sym typeface="Wingdings" pitchFamily="2" charset="2"/>
              </a:rPr>
              <a:t>Tools for “business intelligence”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cs typeface="Times New Roman" pitchFamily="18" charset="0"/>
                <a:sym typeface="Wingdings" pitchFamily="2" charset="2"/>
              </a:rPr>
              <a:t>NLP </a:t>
            </a:r>
            <a:r>
              <a:rPr lang="en-US" sz="2000" dirty="0">
                <a:cs typeface="Times New Roman" pitchFamily="18" charset="0"/>
                <a:sym typeface="Wingdings" pitchFamily="2" charset="2"/>
              </a:rPr>
              <a:t>research labs: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cs typeface="Times New Roman" pitchFamily="18" charset="0"/>
                <a:sym typeface="Wingdings" pitchFamily="2" charset="2"/>
              </a:rPr>
              <a:t>IBM, Microsoft, AT&amp;T, Xerox, Sun, etc.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cs typeface="Times New Roman" pitchFamily="18" charset="0"/>
                <a:sym typeface="Wingdings" pitchFamily="2" charset="2"/>
              </a:rPr>
              <a:t>Academia: research in an university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805C-FB7E-4D46-BEBD-C14E6F3308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Natural Language Processing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Huge amounts of data </a:t>
            </a:r>
          </a:p>
          <a:p>
            <a:pPr lvl="1"/>
            <a:r>
              <a:rPr lang="en-US"/>
              <a:t>Internet = at least 20 billions pages</a:t>
            </a:r>
          </a:p>
          <a:p>
            <a:pPr lvl="1"/>
            <a:r>
              <a:rPr lang="en-US"/>
              <a:t>Intranet</a:t>
            </a:r>
          </a:p>
          <a:p>
            <a:r>
              <a:rPr lang="en-US"/>
              <a:t>Applications for processing large amounts of texts </a:t>
            </a:r>
          </a:p>
          <a:p>
            <a:pPr>
              <a:buFontTx/>
              <a:buNone/>
            </a:pPr>
            <a:r>
              <a:rPr lang="en-US">
                <a:solidFill>
                  <a:srgbClr val="CC3300"/>
                </a:solidFill>
              </a:rPr>
              <a:t>	require</a:t>
            </a:r>
            <a:r>
              <a:rPr lang="en-US"/>
              <a:t> </a:t>
            </a:r>
            <a:r>
              <a:rPr lang="en-US">
                <a:solidFill>
                  <a:srgbClr val="CC3300"/>
                </a:solidFill>
              </a:rPr>
              <a:t>NLP expertise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381500" y="1295400"/>
            <a:ext cx="4762500" cy="4800600"/>
          </a:xfrm>
        </p:spPr>
        <p:txBody>
          <a:bodyPr/>
          <a:lstStyle/>
          <a:p>
            <a:r>
              <a:rPr lang="en-US" sz="2000"/>
              <a:t>Classify text into categories</a:t>
            </a:r>
          </a:p>
          <a:p>
            <a:r>
              <a:rPr lang="en-US" sz="2000"/>
              <a:t>Index and search large texts</a:t>
            </a:r>
          </a:p>
          <a:p>
            <a:r>
              <a:rPr lang="en-US" sz="2000"/>
              <a:t>Automatic translation</a:t>
            </a:r>
          </a:p>
          <a:p>
            <a:r>
              <a:rPr lang="en-US" sz="2000"/>
              <a:t>Speech understanding</a:t>
            </a:r>
          </a:p>
          <a:p>
            <a:pPr lvl="1"/>
            <a:r>
              <a:rPr lang="en-US" sz="1800"/>
              <a:t>Understand phone conversations</a:t>
            </a:r>
          </a:p>
          <a:p>
            <a:r>
              <a:rPr lang="en-US" sz="2000"/>
              <a:t>Information extraction</a:t>
            </a:r>
          </a:p>
          <a:p>
            <a:pPr lvl="1"/>
            <a:r>
              <a:rPr lang="en-US" sz="1800"/>
              <a:t>Extract useful information from resumes</a:t>
            </a:r>
          </a:p>
          <a:p>
            <a:r>
              <a:rPr lang="en-US" sz="2000"/>
              <a:t>Automatic summarization</a:t>
            </a:r>
          </a:p>
          <a:p>
            <a:pPr lvl="1"/>
            <a:r>
              <a:rPr lang="en-US" sz="1800"/>
              <a:t>Condense 1 book into 1 page</a:t>
            </a:r>
          </a:p>
          <a:p>
            <a:r>
              <a:rPr lang="en-US" sz="2000"/>
              <a:t>Question answering</a:t>
            </a:r>
          </a:p>
          <a:p>
            <a:r>
              <a:rPr lang="en-US" sz="2000"/>
              <a:t>Knowledge acquisition</a:t>
            </a:r>
          </a:p>
          <a:p>
            <a:r>
              <a:rPr lang="en-US" sz="2000"/>
              <a:t>Text generations / dialogues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C266-E6C9-483D-A121-BB0E267BA82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10600" cy="4800600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Natural </a:t>
            </a:r>
            <a:r>
              <a:rPr lang="en-US" sz="2800" dirty="0">
                <a:solidFill>
                  <a:schemeClr val="accent2"/>
                </a:solidFill>
              </a:rPr>
              <a:t>Language</a:t>
            </a:r>
            <a:r>
              <a:rPr lang="en-US" sz="2800" dirty="0"/>
              <a:t>?</a:t>
            </a:r>
          </a:p>
          <a:p>
            <a:pPr lvl="1"/>
            <a:r>
              <a:rPr lang="en-US" sz="2400" dirty="0"/>
              <a:t>Refers to the language spoken by people, e.g. English, </a:t>
            </a:r>
            <a:r>
              <a:rPr lang="en-US" sz="2400" dirty="0" smtClean="0"/>
              <a:t>Hindi, </a:t>
            </a:r>
            <a:r>
              <a:rPr lang="en-US" sz="2400" dirty="0"/>
              <a:t>as opposed to artificial languages, like C++, Java, etc.</a:t>
            </a:r>
          </a:p>
          <a:p>
            <a:r>
              <a:rPr lang="en-US" sz="2800" dirty="0"/>
              <a:t>Natural Language Processing</a:t>
            </a:r>
          </a:p>
          <a:p>
            <a:pPr lvl="1" algn="just"/>
            <a:r>
              <a:rPr lang="en-US" sz="2400" dirty="0" smtClean="0"/>
              <a:t>The process of computer analysis of input provided in a human language (natural language), and conversion of this input into a useful form of representation.</a:t>
            </a:r>
          </a:p>
          <a:p>
            <a:pPr lvl="1" algn="just"/>
            <a:r>
              <a:rPr lang="en-US" sz="2400" dirty="0" smtClean="0"/>
              <a:t>Applications </a:t>
            </a:r>
            <a:r>
              <a:rPr lang="en-US" sz="2400" dirty="0"/>
              <a:t>that deal with natural language in a way or </a:t>
            </a:r>
            <a:r>
              <a:rPr lang="en-US" sz="2400" dirty="0" smtClean="0"/>
              <a:t>another</a:t>
            </a:r>
          </a:p>
          <a:p>
            <a:r>
              <a:rPr lang="en-US" sz="2800" dirty="0" smtClean="0"/>
              <a:t>Computational </a:t>
            </a:r>
            <a:r>
              <a:rPr lang="en-US" sz="2800" dirty="0"/>
              <a:t>Linguistics</a:t>
            </a:r>
          </a:p>
          <a:p>
            <a:pPr lvl="1"/>
            <a:r>
              <a:rPr lang="en-US" sz="2400" dirty="0"/>
              <a:t>Doing linguistics on computers</a:t>
            </a:r>
          </a:p>
          <a:p>
            <a:pPr lvl="1"/>
            <a:r>
              <a:rPr lang="en-US" sz="2400" dirty="0"/>
              <a:t>More on the linguistic side than NLP, but closely related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805C-FB7E-4D46-BEBD-C14E6F3308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Natural Language Processing?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kJfmmfj</a:t>
            </a:r>
            <a:r>
              <a:rPr lang="en-US" dirty="0"/>
              <a:t>  </a:t>
            </a:r>
            <a:r>
              <a:rPr lang="en-US" dirty="0" err="1"/>
              <a:t>mmmvvv</a:t>
            </a:r>
            <a:r>
              <a:rPr lang="en-US" dirty="0"/>
              <a:t>  nnnffn333</a:t>
            </a:r>
          </a:p>
          <a:p>
            <a:r>
              <a:rPr lang="en-US" dirty="0" err="1"/>
              <a:t>Uj</a:t>
            </a:r>
            <a:r>
              <a:rPr lang="en-US" dirty="0"/>
              <a:t> </a:t>
            </a:r>
            <a:r>
              <a:rPr lang="en-US" dirty="0" err="1"/>
              <a:t>iheale</a:t>
            </a:r>
            <a:r>
              <a:rPr lang="en-US" dirty="0"/>
              <a:t> </a:t>
            </a:r>
            <a:r>
              <a:rPr lang="en-US" dirty="0" err="1"/>
              <a:t>eleee</a:t>
            </a:r>
            <a:r>
              <a:rPr lang="en-US" dirty="0"/>
              <a:t> </a:t>
            </a:r>
            <a:r>
              <a:rPr lang="en-US" dirty="0" err="1"/>
              <a:t>mnster</a:t>
            </a:r>
            <a:r>
              <a:rPr lang="en-US" dirty="0"/>
              <a:t> </a:t>
            </a:r>
            <a:r>
              <a:rPr lang="en-US" dirty="0" err="1"/>
              <a:t>vensi</a:t>
            </a:r>
            <a:r>
              <a:rPr lang="en-US" dirty="0"/>
              <a:t> </a:t>
            </a:r>
            <a:r>
              <a:rPr lang="en-US" dirty="0" err="1"/>
              <a:t>credur</a:t>
            </a:r>
            <a:endParaRPr lang="en-US" dirty="0"/>
          </a:p>
          <a:p>
            <a:r>
              <a:rPr lang="en-US" dirty="0" err="1"/>
              <a:t>Baboi</a:t>
            </a:r>
            <a:r>
              <a:rPr lang="en-US" dirty="0"/>
              <a:t> </a:t>
            </a:r>
            <a:r>
              <a:rPr lang="en-US" dirty="0" err="1"/>
              <a:t>oi</a:t>
            </a:r>
            <a:r>
              <a:rPr lang="en-US" dirty="0"/>
              <a:t> </a:t>
            </a:r>
            <a:r>
              <a:rPr lang="en-US" dirty="0" err="1"/>
              <a:t>cestnitze</a:t>
            </a:r>
            <a:r>
              <a:rPr lang="en-US" dirty="0"/>
              <a:t> </a:t>
            </a:r>
          </a:p>
          <a:p>
            <a:r>
              <a:rPr lang="en-US" dirty="0"/>
              <a:t>Coovoel2^ </a:t>
            </a:r>
            <a:r>
              <a:rPr lang="en-US" dirty="0" err="1"/>
              <a:t>ekk</a:t>
            </a:r>
            <a:r>
              <a:rPr lang="en-US" dirty="0"/>
              <a:t>; </a:t>
            </a:r>
            <a:r>
              <a:rPr lang="en-US" dirty="0" err="1"/>
              <a:t>ldsllk</a:t>
            </a:r>
            <a:r>
              <a:rPr lang="en-US" dirty="0"/>
              <a:t> </a:t>
            </a:r>
            <a:r>
              <a:rPr lang="en-US" dirty="0" err="1"/>
              <a:t>lkdf</a:t>
            </a:r>
            <a:r>
              <a:rPr lang="en-US" dirty="0"/>
              <a:t> </a:t>
            </a:r>
            <a:r>
              <a:rPr lang="en-US" dirty="0" err="1"/>
              <a:t>vnnjfj</a:t>
            </a:r>
            <a:r>
              <a:rPr lang="en-US" dirty="0"/>
              <a:t>?</a:t>
            </a:r>
          </a:p>
          <a:p>
            <a:r>
              <a:rPr lang="en-US" dirty="0" err="1"/>
              <a:t>Fgmflmllk</a:t>
            </a:r>
            <a:r>
              <a:rPr lang="en-US" dirty="0"/>
              <a:t> </a:t>
            </a:r>
            <a:r>
              <a:rPr lang="en-US" dirty="0" err="1"/>
              <a:t>mlfm</a:t>
            </a:r>
            <a:r>
              <a:rPr lang="en-US" dirty="0"/>
              <a:t> </a:t>
            </a:r>
            <a:r>
              <a:rPr lang="en-US" dirty="0" err="1"/>
              <a:t>kfre</a:t>
            </a:r>
            <a:r>
              <a:rPr lang="en-US" dirty="0"/>
              <a:t> </a:t>
            </a:r>
            <a:r>
              <a:rPr lang="en-US" dirty="0" err="1">
                <a:solidFill>
                  <a:srgbClr val="CC3300"/>
                </a:solidFill>
              </a:rPr>
              <a:t>xnnn</a:t>
            </a:r>
            <a:r>
              <a:rPr lang="en-US" dirty="0">
                <a:solidFill>
                  <a:srgbClr val="CC3300"/>
                </a:solidFill>
              </a:rPr>
              <a:t>!</a:t>
            </a:r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805C-FB7E-4D46-BEBD-C14E6F3308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Computers Lack Knowledge!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Computers “see” text in English the same you have seen the previous text!</a:t>
            </a:r>
          </a:p>
          <a:p>
            <a:r>
              <a:rPr lang="en-US" sz="2800" dirty="0"/>
              <a:t>People have no trouble understanding language</a:t>
            </a:r>
          </a:p>
          <a:p>
            <a:pPr lvl="1"/>
            <a:r>
              <a:rPr lang="en-US" sz="2400" dirty="0"/>
              <a:t>Common sense knowledge</a:t>
            </a:r>
          </a:p>
          <a:p>
            <a:pPr lvl="1"/>
            <a:r>
              <a:rPr lang="en-US" sz="2400" dirty="0"/>
              <a:t>Reasoning capacity</a:t>
            </a:r>
          </a:p>
          <a:p>
            <a:pPr lvl="1"/>
            <a:r>
              <a:rPr lang="en-US" sz="2400" dirty="0"/>
              <a:t>Experience</a:t>
            </a:r>
          </a:p>
          <a:p>
            <a:r>
              <a:rPr lang="en-US" sz="2800" dirty="0"/>
              <a:t>Computers have </a:t>
            </a:r>
          </a:p>
          <a:p>
            <a:pPr lvl="1"/>
            <a:r>
              <a:rPr lang="en-US" sz="2400" dirty="0"/>
              <a:t>No </a:t>
            </a:r>
            <a:r>
              <a:rPr lang="en-US" sz="2400" dirty="0" smtClean="0"/>
              <a:t>commonsense </a:t>
            </a:r>
            <a:r>
              <a:rPr lang="en-US" sz="2400" dirty="0"/>
              <a:t>knowledge</a:t>
            </a:r>
          </a:p>
          <a:p>
            <a:pPr lvl="1"/>
            <a:r>
              <a:rPr lang="en-US" sz="2400" dirty="0"/>
              <a:t>No reasoning capacity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endParaRPr lang="en-US" sz="2800" dirty="0">
              <a:solidFill>
                <a:srgbClr val="CC33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805C-FB7E-4D46-BEBD-C14E6F3308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260725" y="1260475"/>
            <a:ext cx="1520825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Computers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057400" y="1981200"/>
            <a:ext cx="2809875" cy="457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Artificial Intelligence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410200" y="1981200"/>
            <a:ext cx="1581150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Algorithms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6200" y="1981200"/>
            <a:ext cx="1428750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Databases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315200" y="1981200"/>
            <a:ext cx="1382110" cy="46166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17525" y="3165475"/>
            <a:ext cx="1276350" cy="46672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Robotics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162800" y="3124200"/>
            <a:ext cx="1022350" cy="46672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Search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2422525" y="3165475"/>
            <a:ext cx="3770313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Natural Language Processing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62000" y="4191000"/>
            <a:ext cx="1638300" cy="822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Information</a:t>
            </a:r>
          </a:p>
          <a:p>
            <a:pPr algn="ctr"/>
            <a:r>
              <a:rPr lang="en-US"/>
              <a:t>Retrieval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200400" y="4191000"/>
            <a:ext cx="1570038" cy="8223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Machine </a:t>
            </a:r>
          </a:p>
          <a:p>
            <a:pPr algn="ctr"/>
            <a:r>
              <a:rPr lang="en-US"/>
              <a:t>Translation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5815013" y="4267200"/>
            <a:ext cx="1460500" cy="82232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Language </a:t>
            </a:r>
          </a:p>
          <a:p>
            <a:pPr algn="ctr"/>
            <a:r>
              <a:rPr lang="en-US"/>
              <a:t>Analysis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6324600" y="5715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V="1">
            <a:off x="1752600" y="35814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V="1">
            <a:off x="39624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H="1" flipV="1">
            <a:off x="5105400" y="36576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 flipV="1">
            <a:off x="1066800" y="24384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 flipV="1">
            <a:off x="4114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 flipV="1">
            <a:off x="4648200" y="2438400"/>
            <a:ext cx="3048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 flipV="1">
            <a:off x="762000" y="1752600"/>
            <a:ext cx="2819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 flipV="1">
            <a:off x="3733800" y="1752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 flipH="1" flipV="1">
            <a:off x="4114800" y="17526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 flipH="1" flipV="1">
            <a:off x="4572000" y="1676400"/>
            <a:ext cx="3657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805C-FB7E-4D46-BEBD-C14E6F3308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Linguistics Levels of Analysis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Speech</a:t>
            </a:r>
          </a:p>
          <a:p>
            <a:r>
              <a:rPr lang="en-US" dirty="0"/>
              <a:t>Written language</a:t>
            </a:r>
          </a:p>
          <a:p>
            <a:pPr lvl="1"/>
            <a:r>
              <a:rPr lang="en-US" dirty="0"/>
              <a:t>Phonology: sounds / letters / pronunciation</a:t>
            </a:r>
          </a:p>
          <a:p>
            <a:pPr lvl="1"/>
            <a:r>
              <a:rPr lang="en-US" dirty="0"/>
              <a:t>Morphology: the structure of words</a:t>
            </a:r>
          </a:p>
          <a:p>
            <a:pPr lvl="1"/>
            <a:r>
              <a:rPr lang="en-US" dirty="0"/>
              <a:t>Syntax: how these sequences are structured</a:t>
            </a:r>
          </a:p>
          <a:p>
            <a:pPr lvl="1"/>
            <a:r>
              <a:rPr lang="en-US" dirty="0"/>
              <a:t>Semantics: meaning of the strings</a:t>
            </a:r>
          </a:p>
          <a:p>
            <a:r>
              <a:rPr lang="en-US" dirty="0"/>
              <a:t>Interaction between levels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805C-FB7E-4D46-BEBD-C14E6F3308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10600" cy="4800600"/>
          </a:xfrm>
        </p:spPr>
        <p:txBody>
          <a:bodyPr/>
          <a:lstStyle/>
          <a:p>
            <a:r>
              <a:rPr lang="en-GB" b="1" dirty="0" smtClean="0"/>
              <a:t>Speech recognition — </a:t>
            </a:r>
            <a:r>
              <a:rPr lang="en-GB" dirty="0" smtClean="0"/>
              <a:t>the translation of spoken language into text.</a:t>
            </a:r>
          </a:p>
          <a:p>
            <a:r>
              <a:rPr lang="en-GB" b="1" dirty="0" smtClean="0"/>
              <a:t>Natural language understanding — </a:t>
            </a:r>
            <a:r>
              <a:rPr lang="en-GB" dirty="0" smtClean="0"/>
              <a:t>a computer’s ability to understand language.</a:t>
            </a:r>
          </a:p>
          <a:p>
            <a:r>
              <a:rPr lang="en-GB" b="1" dirty="0" smtClean="0"/>
              <a:t>Natural language generation — </a:t>
            </a:r>
            <a:r>
              <a:rPr lang="en-GB" dirty="0" smtClean="0"/>
              <a:t>the generation of natural language by a computer.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805C-FB7E-4D46-BEBD-C14E6F33083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604</Words>
  <Application>Microsoft Office PowerPoint</Application>
  <PresentationFormat>On-screen Show (4:3)</PresentationFormat>
  <Paragraphs>142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Natural Language Processing</vt:lpstr>
      <vt:lpstr>Slide 2</vt:lpstr>
      <vt:lpstr>Why Natural Language Processing ?</vt:lpstr>
      <vt:lpstr>Natural?</vt:lpstr>
      <vt:lpstr>Why Natural Language Processing?</vt:lpstr>
      <vt:lpstr>Computers Lack Knowledge!</vt:lpstr>
      <vt:lpstr>Slide 7</vt:lpstr>
      <vt:lpstr>Linguistics Levels of Analysis</vt:lpstr>
      <vt:lpstr>Slide 9</vt:lpstr>
      <vt:lpstr>Issues in Syntax</vt:lpstr>
      <vt:lpstr>More Issues in Syntax</vt:lpstr>
      <vt:lpstr>Issues in Semantics</vt:lpstr>
      <vt:lpstr>Why Semantics?</vt:lpstr>
      <vt:lpstr>Issues in Information Extraction</vt:lpstr>
      <vt:lpstr>Slide 15</vt:lpstr>
      <vt:lpstr>Slide 16</vt:lpstr>
    </vt:vector>
  </TitlesOfParts>
  <Company>JUET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Tyagi Vipin</dc:creator>
  <cp:lastModifiedBy>vipin.tyagi</cp:lastModifiedBy>
  <cp:revision>46</cp:revision>
  <dcterms:created xsi:type="dcterms:W3CDTF">2002-09-26T22:44:12Z</dcterms:created>
  <dcterms:modified xsi:type="dcterms:W3CDTF">2025-01-17T04:05:07Z</dcterms:modified>
</cp:coreProperties>
</file>