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78" r:id="rId1"/>
  </p:sldMasterIdLst>
  <p:notesMasterIdLst>
    <p:notesMasterId r:id="rId24"/>
  </p:notesMasterIdLst>
  <p:handoutMasterIdLst>
    <p:handoutMasterId r:id="rId25"/>
  </p:handoutMasterIdLst>
  <p:sldIdLst>
    <p:sldId id="304" r:id="rId2"/>
    <p:sldId id="308" r:id="rId3"/>
    <p:sldId id="309" r:id="rId4"/>
    <p:sldId id="367" r:id="rId5"/>
    <p:sldId id="368" r:id="rId6"/>
    <p:sldId id="312" r:id="rId7"/>
    <p:sldId id="313" r:id="rId8"/>
    <p:sldId id="314" r:id="rId9"/>
    <p:sldId id="316" r:id="rId10"/>
    <p:sldId id="319" r:id="rId11"/>
    <p:sldId id="320" r:id="rId12"/>
    <p:sldId id="321" r:id="rId13"/>
    <p:sldId id="322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74" r:id="rId22"/>
    <p:sldId id="376" r:id="rId23"/>
  </p:sldIdLst>
  <p:sldSz cx="9144000" cy="6858000" type="letter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8000"/>
    <a:srgbClr val="999900"/>
    <a:srgbClr val="FF9900"/>
    <a:srgbClr val="330066"/>
    <a:srgbClr val="003399"/>
    <a:srgbClr val="990000"/>
    <a:srgbClr val="66C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62" autoAdjust="0"/>
    <p:restoredTop sz="94561" autoAdjust="0"/>
  </p:normalViewPr>
  <p:slideViewPr>
    <p:cSldViewPr>
      <p:cViewPr>
        <p:scale>
          <a:sx n="66" d="100"/>
          <a:sy n="66" d="100"/>
        </p:scale>
        <p:origin x="-2934" y="-1026"/>
      </p:cViewPr>
      <p:guideLst>
        <p:guide orient="horz" pos="4224"/>
        <p:guide pos="144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59" y="-77"/>
      </p:cViewPr>
      <p:guideLst>
        <p:guide orient="horz" pos="2923"/>
        <p:guide pos="2203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6" tIns="45594" rIns="91186" bIns="45594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1763" y="0"/>
            <a:ext cx="30305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6" tIns="45594" rIns="91186" bIns="45594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/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2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6" tIns="45594" rIns="91186" bIns="45594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1763" y="8839200"/>
            <a:ext cx="30305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86" tIns="45594" rIns="91186" bIns="45594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BE4DD119-68FD-4EC1-B711-474B0C7279F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P22 Typewriter" pitchFamily="2" charset="0"/>
              </a:defRPr>
            </a:lvl1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P22 Typewriter" pitchFamily="2" charset="0"/>
              </a:defRPr>
            </a:lvl1pPr>
          </a:lstStyle>
          <a:p>
            <a:endParaRPr lang="en-US" alt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3438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11663"/>
            <a:ext cx="5130800" cy="417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P22 Typewriter" pitchFamily="2" charset="0"/>
              </a:defRPr>
            </a:lvl1pPr>
          </a:lstStyle>
          <a:p>
            <a:endParaRPr lang="en-US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93" tIns="46495" rIns="92993" bIns="46495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P22 Typewriter" pitchFamily="2" charset="0"/>
              </a:defRPr>
            </a:lvl1pPr>
          </a:lstStyle>
          <a:p>
            <a:fld id="{477194CC-037E-4C76-B5E2-E41BE252B32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P22 Typewri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IN" smtClean="0"/>
              <a:t>Prof.  Vipin Tyagi</a:t>
            </a:r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6BBE688-B44E-4635-8B6D-B2EBE915D7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Prof.  Vipin Tyagi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BBE688-B44E-4635-8B6D-B2EBE915D7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Prof.  Vipin Tyagi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BBE688-B44E-4635-8B6D-B2EBE915D7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876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1371600"/>
            <a:ext cx="8229600" cy="518160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876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8229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4038600"/>
            <a:ext cx="8229600" cy="251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53400" cy="876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1371600"/>
            <a:ext cx="40386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371600"/>
            <a:ext cx="4038600" cy="5181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Prof.  Vipin Tyagi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BBE688-B44E-4635-8B6D-B2EBE915D73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Prof.  Vipin Tyagi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BBE688-B44E-4635-8B6D-B2EBE915D73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Prof.  Vipin Tyagi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BBE688-B44E-4635-8B6D-B2EBE915D73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Prof.  Vipin Tyagi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BBE688-B44E-4635-8B6D-B2EBE915D7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Prof.  Vipin Tyagi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BBE688-B44E-4635-8B6D-B2EBE915D73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Prof.  Vipin Tyagi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BBE688-B44E-4635-8B6D-B2EBE915D7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IN" smtClean="0"/>
              <a:t>Prof.  Vipin Tyagi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BBE688-B44E-4635-8B6D-B2EBE915D73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Prof.  Vipin Tyagi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6BBE688-B44E-4635-8B6D-B2EBE915D739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6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IN" smtClean="0"/>
              <a:t>Prof.  Vipin Tyagi</a:t>
            </a:r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6BBE688-B44E-4635-8B6D-B2EBE915D73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Microsoft_Office_Word_97_-_2003_Document1.doc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2.doc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Document3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3200400"/>
            <a:ext cx="6464300" cy="1724025"/>
          </a:xfrm>
        </p:spPr>
        <p:txBody>
          <a:bodyPr>
            <a:normAutofit fontScale="77500" lnSpcReduction="20000"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Word </a:t>
            </a:r>
            <a:r>
              <a:rPr lang="en-US" sz="4000" b="1" dirty="0" smtClean="0">
                <a:solidFill>
                  <a:schemeClr val="tx2"/>
                </a:solidFill>
              </a:rPr>
              <a:t>Sense Disambiguation </a:t>
            </a:r>
            <a:r>
              <a:rPr lang="en-US" sz="4000" b="1" dirty="0" smtClean="0">
                <a:solidFill>
                  <a:schemeClr val="tx2"/>
                </a:solidFill>
              </a:rPr>
              <a:t>-3</a:t>
            </a:r>
            <a:endParaRPr lang="en-US" sz="4000" b="1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sz="1400" dirty="0"/>
          </a:p>
          <a:p>
            <a:endParaRPr lang="en-US" sz="1400" dirty="0"/>
          </a:p>
          <a:p>
            <a:r>
              <a:rPr lang="en-US" sz="2100" dirty="0" smtClean="0"/>
              <a:t>Prof. </a:t>
            </a:r>
            <a:r>
              <a:rPr lang="en-US" sz="2100" dirty="0" err="1" smtClean="0"/>
              <a:t>Vipin</a:t>
            </a:r>
            <a:r>
              <a:rPr lang="en-US" sz="2100" dirty="0" smtClean="0"/>
              <a:t> </a:t>
            </a:r>
            <a:r>
              <a:rPr lang="en-US" sz="2100" dirty="0" err="1" smtClean="0"/>
              <a:t>Tyagi</a:t>
            </a:r>
            <a:endParaRPr lang="en-US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Assumes </a:t>
            </a:r>
            <a:r>
              <a:rPr lang="en-US" i="1" dirty="0"/>
              <a:t>conditional independence</a:t>
            </a:r>
            <a:r>
              <a:rPr lang="en-US" dirty="0"/>
              <a:t> among features, given the sense of a word.</a:t>
            </a:r>
          </a:p>
          <a:p>
            <a:pPr lvl="1"/>
            <a:r>
              <a:rPr lang="en-US" dirty="0"/>
              <a:t>The</a:t>
            </a:r>
            <a:r>
              <a:rPr lang="en-US" i="1" dirty="0"/>
              <a:t> form </a:t>
            </a:r>
            <a:r>
              <a:rPr lang="en-US" dirty="0"/>
              <a:t>of the model is assumed, but parameters are estimated from training instances</a:t>
            </a:r>
          </a:p>
          <a:p>
            <a:pPr algn="just"/>
            <a:r>
              <a:rPr lang="en-US" dirty="0"/>
              <a:t>When applied to WSD, features are often “a bag of words” that come from the training data</a:t>
            </a:r>
          </a:p>
          <a:p>
            <a:pPr lvl="1"/>
            <a:r>
              <a:rPr lang="en-US" dirty="0"/>
              <a:t>Usually thousands of binary features that indicate if a word is present in the context of the target word (or not)</a:t>
            </a:r>
          </a:p>
        </p:txBody>
      </p:sp>
      <p:sp>
        <p:nvSpPr>
          <p:cNvPr id="133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Bayesian Classifier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E688-B44E-4635-8B6D-B2EBE915D739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 Vipin Tyagi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Inference</a:t>
            </a:r>
          </a:p>
        </p:txBody>
      </p:sp>
      <p:sp>
        <p:nvSpPr>
          <p:cNvPr id="1338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3352800"/>
            <a:ext cx="7772400" cy="2362200"/>
          </a:xfrm>
        </p:spPr>
        <p:txBody>
          <a:bodyPr>
            <a:normAutofit fontScale="92500"/>
          </a:bodyPr>
          <a:lstStyle/>
          <a:p>
            <a:pPr marL="0" indent="0"/>
            <a:r>
              <a:rPr lang="en-US" sz="2400" dirty="0"/>
              <a:t>Given observed features, what is most likely sense?</a:t>
            </a:r>
          </a:p>
          <a:p>
            <a:pPr marL="0" indent="0"/>
            <a:r>
              <a:rPr lang="en-US" sz="2400" dirty="0"/>
              <a:t>Estimate probability of observed features given sense </a:t>
            </a:r>
          </a:p>
          <a:p>
            <a:pPr marL="0" indent="0"/>
            <a:r>
              <a:rPr lang="en-US" sz="2400" dirty="0"/>
              <a:t>Estimate unconditional probability of sense</a:t>
            </a:r>
          </a:p>
          <a:p>
            <a:pPr marL="0" indent="0"/>
            <a:r>
              <a:rPr lang="en-US" sz="2400" dirty="0"/>
              <a:t>Unconditional probability of features is a normalizing term, doesn’t affect sense classification</a:t>
            </a:r>
          </a:p>
          <a:p>
            <a:pPr marL="0" indent="0"/>
            <a:endParaRPr lang="en-US" sz="2400" dirty="0"/>
          </a:p>
        </p:txBody>
      </p:sp>
      <p:graphicFrame>
        <p:nvGraphicFramePr>
          <p:cNvPr id="1338372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286250" y="5187950"/>
          <a:ext cx="114300" cy="215900"/>
        </p:xfrm>
        <a:graphic>
          <a:graphicData uri="http://schemas.openxmlformats.org/presentationml/2006/ole">
            <p:oleObj spid="_x0000_s1338372" name="Equation" r:id="rId3" imgW="114120" imgH="215640" progId="Equation.3">
              <p:embed/>
            </p:oleObj>
          </a:graphicData>
        </a:graphic>
      </p:graphicFrame>
      <p:graphicFrame>
        <p:nvGraphicFramePr>
          <p:cNvPr id="1338373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685800" y="1676400"/>
          <a:ext cx="8153400" cy="1016000"/>
        </p:xfrm>
        <a:graphic>
          <a:graphicData uri="http://schemas.openxmlformats.org/presentationml/2006/ole">
            <p:oleObj spid="_x0000_s1338373" name="Equation" r:id="rId4" imgW="2120760" imgH="266400" progId="Equation.3">
              <p:embed/>
            </p:oleObj>
          </a:graphicData>
        </a:graphic>
      </p:graphicFrame>
      <p:graphicFrame>
        <p:nvGraphicFramePr>
          <p:cNvPr id="1338374" name="Object 6"/>
          <p:cNvGraphicFramePr>
            <a:graphicFrameLocks noChangeAspect="1"/>
          </p:cNvGraphicFramePr>
          <p:nvPr/>
        </p:nvGraphicFramePr>
        <p:xfrm>
          <a:off x="1600200" y="1828800"/>
          <a:ext cx="6096000" cy="1143000"/>
        </p:xfrm>
        <a:graphic>
          <a:graphicData uri="http://schemas.openxmlformats.org/presentationml/2006/ole">
            <p:oleObj spid="_x0000_s1338374" name="Document" r:id="rId5" imgW="6193897" imgH="4053014" progId="Word.Documen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9395" name="Object 3"/>
          <p:cNvGraphicFramePr>
            <a:graphicFrameLocks noChangeAspect="1"/>
          </p:cNvGraphicFramePr>
          <p:nvPr>
            <p:ph sz="half" idx="1"/>
          </p:nvPr>
        </p:nvGraphicFramePr>
        <p:xfrm>
          <a:off x="1371600" y="1371600"/>
          <a:ext cx="6629400" cy="4114799"/>
        </p:xfrm>
        <a:graphic>
          <a:graphicData uri="http://schemas.openxmlformats.org/presentationml/2006/ole">
            <p:oleObj spid="_x0000_s1339395" name="Document" r:id="rId3" imgW="6663432" imgH="5969722" progId="Word.Document.8">
              <p:embed/>
            </p:oleObj>
          </a:graphicData>
        </a:graphic>
      </p:graphicFrame>
      <p:graphicFrame>
        <p:nvGraphicFramePr>
          <p:cNvPr id="133939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69900" y="5113338"/>
          <a:ext cx="7504113" cy="931862"/>
        </p:xfrm>
        <a:graphic>
          <a:graphicData uri="http://schemas.openxmlformats.org/presentationml/2006/ole">
            <p:oleObj spid="_x0000_s1339396" name="Equation" r:id="rId4" imgW="3479760" imgH="431640" progId="Equation.3">
              <p:embed/>
            </p:oleObj>
          </a:graphicData>
        </a:graphic>
      </p:graphicFrame>
      <p:sp>
        <p:nvSpPr>
          <p:cNvPr id="133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Bayesian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E688-B44E-4635-8B6D-B2EBE915D739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 Vipin Tyagi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Naïve Bayesian Classifier</a:t>
            </a:r>
          </a:p>
        </p:txBody>
      </p:sp>
      <p:sp>
        <p:nvSpPr>
          <p:cNvPr id="13404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828800"/>
            <a:ext cx="8382000" cy="5029200"/>
          </a:xfrm>
        </p:spPr>
        <p:txBody>
          <a:bodyPr>
            <a:normAutofit fontScale="62500" lnSpcReduction="20000"/>
          </a:bodyPr>
          <a:lstStyle/>
          <a:p>
            <a:pPr marL="339725" lvl="1" indent="0">
              <a:lnSpc>
                <a:spcPct val="80000"/>
              </a:lnSpc>
            </a:pPr>
            <a:endParaRPr lang="en-US" sz="1000" dirty="0"/>
          </a:p>
          <a:p>
            <a:pPr marL="339725" lvl="1" indent="0">
              <a:lnSpc>
                <a:spcPct val="160000"/>
              </a:lnSpc>
              <a:spcBef>
                <a:spcPts val="600"/>
              </a:spcBef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Given 2,000 instances of “bank”, 1,500 for bank/1 (financial sense) and 500 for bank/2 (river sense)</a:t>
            </a:r>
          </a:p>
          <a:p>
            <a:pPr marL="676275" lvl="2" indent="0">
              <a:lnSpc>
                <a:spcPct val="160000"/>
              </a:lnSpc>
              <a:spcBef>
                <a:spcPts val="600"/>
              </a:spcBef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P(S=1) = 1,500/2000 = .75</a:t>
            </a:r>
          </a:p>
          <a:p>
            <a:pPr marL="676275" lvl="2" indent="0">
              <a:lnSpc>
                <a:spcPct val="160000"/>
              </a:lnSpc>
              <a:spcBef>
                <a:spcPts val="600"/>
              </a:spcBef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P(S=2) = 500/2,000 = .25</a:t>
            </a:r>
          </a:p>
          <a:p>
            <a:pPr marL="339725" lvl="1" indent="0">
              <a:lnSpc>
                <a:spcPct val="160000"/>
              </a:lnSpc>
              <a:spcBef>
                <a:spcPts val="600"/>
              </a:spcBef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Given “credit” occurs 200 times with bank/1 and 4 times with bank/2.</a:t>
            </a:r>
          </a:p>
          <a:p>
            <a:pPr marL="676275" lvl="2" indent="0">
              <a:lnSpc>
                <a:spcPct val="160000"/>
              </a:lnSpc>
              <a:spcBef>
                <a:spcPts val="600"/>
              </a:spcBef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P(F1=“credit”) = 204/2000 = .102</a:t>
            </a:r>
          </a:p>
          <a:p>
            <a:pPr marL="676275" lvl="2" indent="0">
              <a:lnSpc>
                <a:spcPct val="160000"/>
              </a:lnSpc>
              <a:spcBef>
                <a:spcPts val="600"/>
              </a:spcBef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P(F1=“credit”|S=1) = 200/1,500 = .133</a:t>
            </a:r>
          </a:p>
          <a:p>
            <a:pPr marL="676275" lvl="2" indent="0">
              <a:lnSpc>
                <a:spcPct val="160000"/>
              </a:lnSpc>
              <a:spcBef>
                <a:spcPts val="600"/>
              </a:spcBef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P(F1=“credit”|S=2) = 4/500 =  .008</a:t>
            </a:r>
          </a:p>
          <a:p>
            <a:pPr marL="339725" lvl="1" indent="0">
              <a:lnSpc>
                <a:spcPct val="160000"/>
              </a:lnSpc>
              <a:spcBef>
                <a:spcPts val="600"/>
              </a:spcBef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Given a test instance that has one feature “credit”</a:t>
            </a:r>
          </a:p>
          <a:p>
            <a:pPr marL="676275" lvl="2" indent="0">
              <a:lnSpc>
                <a:spcPct val="160000"/>
              </a:lnSpc>
              <a:spcBef>
                <a:spcPts val="600"/>
              </a:spcBef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P(S=1|F1=“credit”) = .133*.75/.102 = .978</a:t>
            </a:r>
          </a:p>
          <a:p>
            <a:pPr marL="676275" lvl="2" indent="0">
              <a:lnSpc>
                <a:spcPct val="160000"/>
              </a:lnSpc>
              <a:spcBef>
                <a:spcPts val="600"/>
              </a:spcBef>
            </a:pPr>
            <a:r>
              <a:rPr lang="en-US" sz="2600" dirty="0">
                <a:latin typeface="Arial" pitchFamily="34" charset="0"/>
                <a:cs typeface="Arial" pitchFamily="34" charset="0"/>
              </a:rPr>
              <a:t>P(S=2|F1=“credit”) = .008*.25/.102 = .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020</a:t>
            </a:r>
            <a:endParaRPr lang="en-US" sz="1600" dirty="0"/>
          </a:p>
        </p:txBody>
      </p:sp>
      <p:graphicFrame>
        <p:nvGraphicFramePr>
          <p:cNvPr id="134042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447800" y="1219200"/>
          <a:ext cx="6400800" cy="1090613"/>
        </p:xfrm>
        <a:graphic>
          <a:graphicData uri="http://schemas.openxmlformats.org/presentationml/2006/ole">
            <p:oleObj spid="_x0000_s1340420" name="Equation" r:id="rId3" imgW="2831760" imgH="533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/>
              <a:t>Very widely used in Machine Learning. </a:t>
            </a:r>
          </a:p>
          <a:p>
            <a:pPr algn="just"/>
            <a:r>
              <a:rPr lang="en-US" dirty="0"/>
              <a:t>Decision trees used very early for WSD </a:t>
            </a:r>
            <a:r>
              <a:rPr lang="en-US" dirty="0" smtClean="0"/>
              <a:t>research</a:t>
            </a:r>
            <a:endParaRPr lang="en-US" dirty="0"/>
          </a:p>
          <a:p>
            <a:pPr algn="just"/>
            <a:r>
              <a:rPr lang="en-US" dirty="0"/>
              <a:t>Represent disambiguation problem as a series of questions (presence of feature) that reveal the sense of a word.</a:t>
            </a:r>
          </a:p>
          <a:p>
            <a:pPr lvl="1" algn="just"/>
            <a:r>
              <a:rPr lang="en-US" dirty="0"/>
              <a:t>List decides between two senses after one positive answer</a:t>
            </a:r>
          </a:p>
          <a:p>
            <a:pPr lvl="1" algn="just"/>
            <a:r>
              <a:rPr lang="en-US" dirty="0"/>
              <a:t>Tree allows for decision among multiple senses after a series of answers</a:t>
            </a:r>
          </a:p>
          <a:p>
            <a:r>
              <a:rPr lang="en-US" dirty="0"/>
              <a:t>Uses a smaller, more refined set of features </a:t>
            </a:r>
          </a:p>
          <a:p>
            <a:pPr lvl="1"/>
            <a:r>
              <a:rPr lang="en-US" dirty="0"/>
              <a:t>More descriptive and easier to interpret.</a:t>
            </a:r>
          </a:p>
        </p:txBody>
      </p:sp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Lists and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E688-B44E-4635-8B6D-B2EBE915D739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 Vipin Tyagi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dirty="0"/>
              <a:t>Identify </a:t>
            </a:r>
            <a:r>
              <a:rPr lang="en-US" i="1" dirty="0" err="1"/>
              <a:t>collocational</a:t>
            </a:r>
            <a:r>
              <a:rPr lang="en-US" i="1" dirty="0"/>
              <a:t> </a:t>
            </a:r>
            <a:r>
              <a:rPr lang="en-US" dirty="0"/>
              <a:t>features from sense tagged data. </a:t>
            </a:r>
          </a:p>
          <a:p>
            <a:pPr>
              <a:spcBef>
                <a:spcPts val="600"/>
              </a:spcBef>
            </a:pPr>
            <a:r>
              <a:rPr lang="en-US" dirty="0"/>
              <a:t>Word immediately to the left or right of target 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I have my bank/1 </a:t>
            </a:r>
            <a:r>
              <a:rPr lang="en-US" i="1" dirty="0"/>
              <a:t>statement</a:t>
            </a:r>
            <a:r>
              <a:rPr lang="en-US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</a:t>
            </a:r>
            <a:r>
              <a:rPr lang="en-US" i="1" dirty="0"/>
              <a:t>river </a:t>
            </a:r>
            <a:r>
              <a:rPr lang="en-US" dirty="0"/>
              <a:t>bank/2 is muddy.</a:t>
            </a:r>
          </a:p>
          <a:p>
            <a:pPr>
              <a:spcBef>
                <a:spcPts val="600"/>
              </a:spcBef>
            </a:pPr>
            <a:r>
              <a:rPr lang="en-US" dirty="0"/>
              <a:t>Pair of words to immediate left or right of target 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</a:t>
            </a:r>
            <a:r>
              <a:rPr lang="en-US" i="1" dirty="0"/>
              <a:t>world’s richest</a:t>
            </a:r>
            <a:r>
              <a:rPr lang="en-US" dirty="0"/>
              <a:t> bank/1 is here in New York.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The river bank/2 </a:t>
            </a:r>
            <a:r>
              <a:rPr lang="en-US" i="1" dirty="0"/>
              <a:t>is muddy.   </a:t>
            </a:r>
          </a:p>
          <a:p>
            <a:pPr>
              <a:spcBef>
                <a:spcPts val="600"/>
              </a:spcBef>
            </a:pPr>
            <a:r>
              <a:rPr lang="en-US" dirty="0"/>
              <a:t>Words found within k positions to left or right of target, where k is often 10-50 :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My </a:t>
            </a:r>
            <a:r>
              <a:rPr lang="en-US" i="1" dirty="0"/>
              <a:t>credit </a:t>
            </a:r>
            <a:r>
              <a:rPr lang="en-US" dirty="0"/>
              <a:t>is just horrible because my bank/1 has made several mistakes with my </a:t>
            </a:r>
            <a:r>
              <a:rPr lang="en-US" i="1" dirty="0"/>
              <a:t>account</a:t>
            </a:r>
            <a:r>
              <a:rPr lang="en-US" dirty="0"/>
              <a:t> and the </a:t>
            </a:r>
            <a:r>
              <a:rPr lang="en-US" i="1" dirty="0"/>
              <a:t>balance </a:t>
            </a:r>
            <a:r>
              <a:rPr lang="en-US" dirty="0"/>
              <a:t>is very low. </a:t>
            </a:r>
          </a:p>
        </p:txBody>
      </p:sp>
      <p:sp>
        <p:nvSpPr>
          <p:cNvPr id="1344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Decision List for </a:t>
            </a:r>
            <a:r>
              <a:rPr lang="en-US" dirty="0" smtClean="0"/>
              <a:t>WSD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E688-B44E-4635-8B6D-B2EBE915D739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 Vipin Tyagi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Building the Decision List</a:t>
            </a:r>
          </a:p>
        </p:txBody>
      </p:sp>
      <p:sp>
        <p:nvSpPr>
          <p:cNvPr id="134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33525"/>
            <a:ext cx="7607300" cy="1943100"/>
          </a:xfrm>
        </p:spPr>
        <p:txBody>
          <a:bodyPr/>
          <a:lstStyle/>
          <a:p>
            <a:pPr marL="0" indent="0" algn="just"/>
            <a:r>
              <a:rPr lang="en-US" sz="2400" dirty="0"/>
              <a:t>Sort order of collocation tests using log of conditional probabilities. </a:t>
            </a:r>
          </a:p>
          <a:p>
            <a:pPr marL="0" indent="0" algn="just"/>
            <a:r>
              <a:rPr lang="en-US" sz="2400" dirty="0"/>
              <a:t>Words most indicative of one sense (and not the other) will be ranked highly.</a:t>
            </a:r>
          </a:p>
          <a:p>
            <a:pPr marL="0" indent="0"/>
            <a:endParaRPr lang="en-US" sz="2400" dirty="0"/>
          </a:p>
        </p:txBody>
      </p:sp>
      <p:graphicFrame>
        <p:nvGraphicFramePr>
          <p:cNvPr id="134554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1066800" y="3722689"/>
          <a:ext cx="6858000" cy="1611311"/>
        </p:xfrm>
        <a:graphic>
          <a:graphicData uri="http://schemas.openxmlformats.org/presentationml/2006/ole">
            <p:oleObj spid="_x0000_s1345540" name="Equation" r:id="rId3" imgW="1307880" imgH="317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80000"/>
              </a:lnSpc>
              <a:spcBef>
                <a:spcPts val="600"/>
              </a:spcBef>
            </a:pPr>
            <a:r>
              <a:rPr lang="en-US" sz="2400" dirty="0"/>
              <a:t>Given 2,000 instances of “bank”, 1,500 for bank/1 (financial sense) and 500 for bank/2 (river sense)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</a:pPr>
            <a:r>
              <a:rPr lang="en-US" sz="1800" dirty="0"/>
              <a:t>P(S=1) = 1,500/2,000 = .75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</a:pPr>
            <a:r>
              <a:rPr lang="en-US" sz="1800" dirty="0"/>
              <a:t>P(S=2) = 500/2,000 = .25</a:t>
            </a:r>
          </a:p>
          <a:p>
            <a:pPr algn="just">
              <a:lnSpc>
                <a:spcPct val="80000"/>
              </a:lnSpc>
              <a:spcBef>
                <a:spcPts val="600"/>
              </a:spcBef>
            </a:pPr>
            <a:r>
              <a:rPr lang="en-US" sz="2400" dirty="0"/>
              <a:t>Given “credit” occurs 200 times with bank/1 and 4 times with bank/2.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</a:pPr>
            <a:r>
              <a:rPr lang="en-US" sz="1800" dirty="0"/>
              <a:t>P(F1=“credit”) = 204/2,000 = .102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</a:pPr>
            <a:r>
              <a:rPr lang="en-US" sz="1800" dirty="0"/>
              <a:t>P(F1=“credit”|S=1) = 200/1,500 = .133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</a:pPr>
            <a:r>
              <a:rPr lang="en-US" sz="1800" dirty="0"/>
              <a:t>P(F1=“credit”|S=2) = 4/500 =  .008</a:t>
            </a:r>
          </a:p>
          <a:p>
            <a:pPr lvl="1" algn="just">
              <a:lnSpc>
                <a:spcPct val="80000"/>
              </a:lnSpc>
              <a:spcBef>
                <a:spcPts val="600"/>
              </a:spcBef>
            </a:pPr>
            <a:r>
              <a:rPr lang="en-US" sz="2000" dirty="0"/>
              <a:t>From </a:t>
            </a:r>
            <a:r>
              <a:rPr lang="en-US" sz="2000" dirty="0" err="1"/>
              <a:t>Bayes</a:t>
            </a:r>
            <a:r>
              <a:rPr lang="en-US" sz="2000" dirty="0"/>
              <a:t> Rule… 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</a:pPr>
            <a:r>
              <a:rPr lang="en-US" sz="1800" dirty="0"/>
              <a:t>P(S=1|F1=“credit”) = .133*.75/.102 = .978</a:t>
            </a:r>
          </a:p>
          <a:p>
            <a:pPr lvl="2" algn="just">
              <a:lnSpc>
                <a:spcPct val="80000"/>
              </a:lnSpc>
              <a:spcBef>
                <a:spcPts val="600"/>
              </a:spcBef>
            </a:pPr>
            <a:r>
              <a:rPr lang="en-US" sz="1800" dirty="0"/>
              <a:t>P(S=2|F1=“credit”) = .008*.25/.102 = .020</a:t>
            </a:r>
          </a:p>
          <a:p>
            <a:pPr lvl="2" algn="just">
              <a:lnSpc>
                <a:spcPct val="80000"/>
              </a:lnSpc>
            </a:pPr>
            <a:endParaRPr lang="en-US" sz="1800" dirty="0"/>
          </a:p>
          <a:p>
            <a:pPr algn="just">
              <a:lnSpc>
                <a:spcPct val="80000"/>
              </a:lnSpc>
            </a:pPr>
            <a:r>
              <a:rPr lang="en-US" sz="2400" dirty="0" smtClean="0"/>
              <a:t>Decision List Rank </a:t>
            </a:r>
            <a:r>
              <a:rPr lang="en-US" sz="2400" dirty="0"/>
              <a:t>= abs (log (.978/.020)) = 3.89</a:t>
            </a:r>
          </a:p>
          <a:p>
            <a:pPr algn="just">
              <a:lnSpc>
                <a:spcPct val="80000"/>
              </a:lnSpc>
            </a:pPr>
            <a:endParaRPr lang="en-US" sz="1200" dirty="0"/>
          </a:p>
        </p:txBody>
      </p:sp>
      <p:sp>
        <p:nvSpPr>
          <p:cNvPr id="134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</a:t>
            </a:r>
            <a:r>
              <a:rPr lang="en-US" dirty="0" smtClean="0"/>
              <a:t>Decision List 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E688-B44E-4635-8B6D-B2EBE915D739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 Vipin Tyagi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7588" name="Group 4"/>
          <p:cNvGraphicFramePr>
            <a:graphicFrameLocks noGrp="1"/>
          </p:cNvGraphicFramePr>
          <p:nvPr>
            <p:ph idx="1"/>
          </p:nvPr>
        </p:nvGraphicFramePr>
        <p:xfrm>
          <a:off x="1066800" y="3200400"/>
          <a:ext cx="6777038" cy="2282825"/>
        </p:xfrm>
        <a:graphic>
          <a:graphicData uri="http://schemas.openxmlformats.org/drawingml/2006/table">
            <a:tbl>
              <a:tblPr/>
              <a:tblGrid>
                <a:gridCol w="2151063"/>
                <a:gridCol w="2312987"/>
                <a:gridCol w="2312988"/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DL-score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Feature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Sense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3.89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credit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 within bank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Bank/1 financial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2.20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bank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is muddy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Bank/2 river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1.09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pole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within bank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Bank/2 river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40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0.00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of the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 bank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N/A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4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Decision List</a:t>
            </a:r>
          </a:p>
        </p:txBody>
      </p:sp>
      <p:sp>
        <p:nvSpPr>
          <p:cNvPr id="13475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295400"/>
            <a:ext cx="7924800" cy="5257800"/>
          </a:xfrm>
        </p:spPr>
        <p:txBody>
          <a:bodyPr/>
          <a:lstStyle/>
          <a:p>
            <a:pPr algn="just"/>
            <a:r>
              <a:rPr lang="en-US" dirty="0"/>
              <a:t>Sort </a:t>
            </a:r>
            <a:r>
              <a:rPr lang="en-US" dirty="0" smtClean="0"/>
              <a:t>score</a:t>
            </a:r>
            <a:r>
              <a:rPr lang="en-US" dirty="0"/>
              <a:t>, go through test instance looking for matching feature. First match reveals sense…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E688-B44E-4635-8B6D-B2EBE915D739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 Vipin Tyagi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8611" name="Object 3"/>
          <p:cNvGraphicFramePr>
            <a:graphicFrameLocks noChangeAspect="1"/>
          </p:cNvGraphicFramePr>
          <p:nvPr>
            <p:ph idx="1"/>
          </p:nvPr>
        </p:nvGraphicFramePr>
        <p:xfrm>
          <a:off x="1677988" y="1481138"/>
          <a:ext cx="6094412" cy="4525962"/>
        </p:xfrm>
        <a:graphic>
          <a:graphicData uri="http://schemas.openxmlformats.org/presentationml/2006/ole">
            <p:oleObj spid="_x0000_s1348611" name="Document" r:id="rId3" imgW="7443830" imgH="5819491" progId="Word.Document.8">
              <p:embed/>
            </p:oleObj>
          </a:graphicData>
        </a:graphic>
      </p:graphicFrame>
      <p:sp>
        <p:nvSpPr>
          <p:cNvPr id="134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Decision List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E688-B44E-4635-8B6D-B2EBE915D739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 Vipin Tyagi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</a:t>
            </a:r>
            <a:r>
              <a:rPr lang="en-US" dirty="0"/>
              <a:t>from </a:t>
            </a:r>
            <a:r>
              <a:rPr lang="en-US" dirty="0" smtClean="0"/>
              <a:t>examples 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“when do I go to the store?”</a:t>
            </a:r>
          </a:p>
        </p:txBody>
      </p:sp>
      <p:graphicFrame>
        <p:nvGraphicFramePr>
          <p:cNvPr id="1326083" name="Group 3"/>
          <p:cNvGraphicFramePr>
            <a:graphicFrameLocks noGrp="1"/>
          </p:cNvGraphicFramePr>
          <p:nvPr>
            <p:ph type="tbl" idx="1"/>
          </p:nvPr>
        </p:nvGraphicFramePr>
        <p:xfrm>
          <a:off x="762000" y="1614488"/>
          <a:ext cx="7696200" cy="3474720"/>
        </p:xfrm>
        <a:graphic>
          <a:graphicData uri="http://schemas.openxmlformats.org/drawingml/2006/table">
            <a:tbl>
              <a:tblPr/>
              <a:tblGrid>
                <a:gridCol w="1112838"/>
                <a:gridCol w="1644650"/>
                <a:gridCol w="1647825"/>
                <a:gridCol w="1644650"/>
                <a:gridCol w="1646237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Day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CLASS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Go to Store?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F1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Hot Outside?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F2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 Slept Well?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F3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 Ate Well?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dirty="0"/>
              <a:t>Identify the feature that most “cleanly” divides the training data into the known senses.</a:t>
            </a:r>
          </a:p>
          <a:p>
            <a:pPr marL="742950" lvl="1" indent="-285750"/>
            <a:r>
              <a:rPr lang="en-US" dirty="0"/>
              <a:t>“Cleanly” measured by information gain or gain </a:t>
            </a:r>
            <a:r>
              <a:rPr lang="en-US" dirty="0" smtClean="0"/>
              <a:t>ratio</a:t>
            </a:r>
            <a:endParaRPr lang="en-US" dirty="0"/>
          </a:p>
          <a:p>
            <a:pPr marL="742950" lvl="1" indent="-285750"/>
            <a:r>
              <a:rPr lang="en-US" dirty="0"/>
              <a:t>Create subsets of training data according to feature </a:t>
            </a:r>
            <a:r>
              <a:rPr lang="en-US" dirty="0" smtClean="0"/>
              <a:t>values</a:t>
            </a:r>
            <a:endParaRPr lang="en-US" dirty="0"/>
          </a:p>
          <a:p>
            <a:pPr marL="342900" indent="-342900"/>
            <a:r>
              <a:rPr lang="en-US" dirty="0"/>
              <a:t>Find another feature that most cleanly divides a subset of the training data.</a:t>
            </a:r>
          </a:p>
          <a:p>
            <a:pPr marL="342900" indent="-342900"/>
            <a:r>
              <a:rPr lang="en-US" dirty="0"/>
              <a:t>Continue until each subset of training data is “pure” or as clean as possible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4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a Decision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E688-B44E-4635-8B6D-B2EBE915D739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 Vipin Tyagi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tx2">
                    <a:satMod val="130000"/>
                  </a:schemeClr>
                </a:solidFill>
                <a:latin typeface="Times New Roman" pitchFamily="18" charset="0"/>
                <a:cs typeface="Times New Roman" pitchFamily="18" charset="0"/>
              </a:rPr>
              <a:t>Evaluation of WSD</a:t>
            </a:r>
            <a:endParaRPr lang="en-US" dirty="0">
              <a:solidFill>
                <a:schemeClr val="tx2">
                  <a:satMod val="13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609600" y="1143000"/>
            <a:ext cx="8001000" cy="5105400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Precision: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precision is the fraction of retrieved documents that are relevant to the search OR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percentage of words that are tagged correctly, out of the words addressed by the system</a:t>
            </a:r>
          </a:p>
          <a:p>
            <a:pPr algn="just" eaLnBrk="1" hangingPunct="1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Recall: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Recall is the fraction of the documents that are relevant to the query that are successfully retrieved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OR  percentage of words that are tagged correctly, out of all words  in the test set</a:t>
            </a:r>
          </a:p>
          <a:p>
            <a:pPr algn="just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Ex.</a:t>
            </a:r>
          </a:p>
          <a:p>
            <a:pPr marL="1141413" lvl="2" indent="-227013">
              <a:lnSpc>
                <a:spcPct val="90000"/>
              </a:lnSpc>
              <a:spcBef>
                <a:spcPts val="425"/>
              </a:spcBef>
              <a:buClr>
                <a:srgbClr val="660033"/>
              </a:buClr>
              <a:buFont typeface="Times New Roman" pitchFamily="18" charset="0"/>
              <a:buChar char="•"/>
            </a:pPr>
            <a:r>
              <a:rPr lang="en-IN" sz="2000" dirty="0" smtClean="0"/>
              <a:t>Test set of 100 words  		</a:t>
            </a:r>
          </a:p>
          <a:p>
            <a:pPr marL="1141413" lvl="2" indent="-227013">
              <a:lnSpc>
                <a:spcPct val="90000"/>
              </a:lnSpc>
              <a:spcBef>
                <a:spcPts val="425"/>
              </a:spcBef>
              <a:buClr>
                <a:srgbClr val="660033"/>
              </a:buClr>
              <a:buFont typeface="Times New Roman" pitchFamily="18" charset="0"/>
              <a:buChar char="•"/>
            </a:pPr>
            <a:r>
              <a:rPr lang="en-IN" sz="2000" dirty="0" smtClean="0"/>
              <a:t>System attempts 75 words	</a:t>
            </a:r>
          </a:p>
          <a:p>
            <a:pPr marL="1141413" lvl="2" indent="-227013">
              <a:lnSpc>
                <a:spcPct val="90000"/>
              </a:lnSpc>
              <a:spcBef>
                <a:spcPts val="425"/>
              </a:spcBef>
              <a:buClr>
                <a:srgbClr val="660033"/>
              </a:buClr>
              <a:buFont typeface="Times New Roman" pitchFamily="18" charset="0"/>
              <a:buChar char="•"/>
            </a:pPr>
            <a:r>
              <a:rPr lang="en-IN" sz="2000" dirty="0" smtClean="0"/>
              <a:t>Words correctly disambiguated 50</a:t>
            </a:r>
          </a:p>
          <a:p>
            <a:pPr marL="1141413" lvl="2" indent="-227013">
              <a:lnSpc>
                <a:spcPct val="90000"/>
              </a:lnSpc>
              <a:spcBef>
                <a:spcPts val="425"/>
              </a:spcBef>
              <a:buClr>
                <a:srgbClr val="660033"/>
              </a:buClr>
              <a:buFont typeface="Times New Roman" pitchFamily="18" charset="0"/>
              <a:buChar char="•"/>
            </a:pPr>
            <a:r>
              <a:rPr lang="en-IN" sz="2400" dirty="0" smtClean="0"/>
              <a:t>Precision = 50 / 75 = 0.66</a:t>
            </a:r>
          </a:p>
          <a:p>
            <a:pPr marL="1141413" lvl="2" indent="-227013">
              <a:lnSpc>
                <a:spcPct val="90000"/>
              </a:lnSpc>
              <a:spcBef>
                <a:spcPts val="425"/>
              </a:spcBef>
              <a:buClr>
                <a:srgbClr val="660033"/>
              </a:buClr>
              <a:buFont typeface="Times New Roman" pitchFamily="18" charset="0"/>
              <a:buChar char="•"/>
            </a:pPr>
            <a:r>
              <a:rPr lang="en-IN" sz="2400" dirty="0" smtClean="0"/>
              <a:t>Recall = 50 / 100 = 0.50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EF68E-CEB4-4F75-993F-CC50DE715623}" type="slidenum">
              <a:rPr lang="en-US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 Vipin Tyagi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E688-B44E-4635-8B6D-B2EBE915D739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Learning from examples 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“when do I go to the store?”</a:t>
            </a:r>
          </a:p>
        </p:txBody>
      </p:sp>
      <p:graphicFrame>
        <p:nvGraphicFramePr>
          <p:cNvPr id="1327107" name="Group 3"/>
          <p:cNvGraphicFramePr>
            <a:graphicFrameLocks noGrp="1"/>
          </p:cNvGraphicFramePr>
          <p:nvPr>
            <p:ph type="tbl" idx="1"/>
          </p:nvPr>
        </p:nvGraphicFramePr>
        <p:xfrm>
          <a:off x="228600" y="1614488"/>
          <a:ext cx="8229600" cy="3474720"/>
        </p:xfrm>
        <a:graphic>
          <a:graphicData uri="http://schemas.openxmlformats.org/drawingml/2006/table">
            <a:tbl>
              <a:tblPr/>
              <a:tblGrid>
                <a:gridCol w="1646238"/>
                <a:gridCol w="1644650"/>
                <a:gridCol w="1647825"/>
                <a:gridCol w="1644650"/>
                <a:gridCol w="1646237"/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Day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CLASS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Go to Store?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F1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Hot Outside?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F2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Slept Well?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F3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 </a:t>
                      </a: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Ate Well?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/>
                      </a:fgClr>
                      <a:bgClr>
                        <a:srgbClr val="FF66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/>
                      </a:fgClr>
                      <a:bgClr>
                        <a:srgbClr val="FF66FF"/>
                      </a:bgClr>
                    </a:patt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bg1"/>
                      </a:fgClr>
                      <a:bgClr>
                        <a:srgbClr val="66FF66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bg1"/>
                      </a:fgClr>
                      <a:bgClr>
                        <a:srgbClr val="66FF66"/>
                      </a:bgClr>
                    </a:pattFill>
                  </a:tcPr>
                </a:tc>
              </a:tr>
              <a:tr h="247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/>
                      </a:fgClr>
                      <a:bgClr>
                        <a:srgbClr val="FF66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ltDnDiag">
                      <a:fgClr>
                        <a:schemeClr val="bg1"/>
                      </a:fgClr>
                      <a:bgClr>
                        <a:srgbClr val="FF66FF"/>
                      </a:bgClr>
                    </a:patt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bg1"/>
                      </a:fgClr>
                      <a:bgClr>
                        <a:srgbClr val="66FF66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wdUpDiag">
                      <a:fgClr>
                        <a:schemeClr val="bg1"/>
                      </a:fgClr>
                      <a:bgClr>
                        <a:srgbClr val="66FF66"/>
                      </a:bgClr>
                    </a:patt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sense inventory cannot be task-independent 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Example:- the ambiguity of mouse (animal or device) is not relevant in English-French machine translation, but is relevant in information retrieval.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Different algorithms for different applications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Completely different algorithms might be required by different applications. In machine translation, the problem takes the form of target word selection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Word meaning does not divide up into discrete senses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		Word meaning is in principle infinitely variable and context sensitive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0F8888-3038-40C2-A427-6E95215EB254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endParaRPr lang="en-US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buFont typeface="Wingdings 2" pitchFamily="18" charset="2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Lexicographers frequently discover in corpora loose and overlapping word meanings, and standard or conventional meanings extended, modulated, and exploited in a bewildering variety of ways. </a:t>
            </a:r>
          </a:p>
          <a:p>
            <a:pPr algn="just" eaLnBrk="1" hangingPunct="1">
              <a:buFont typeface="Wingdings 2" pitchFamily="18" charset="2"/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art of lexicography is to generalize from the corpus to definitions that evoke and explain the full range of meaning of a word, making it seem like words are well-behaved semantically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Prof.  Vipin Tyagi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4C7719-C921-4313-A627-F112F1300F86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Sense Tagged Text</a:t>
            </a:r>
          </a:p>
        </p:txBody>
      </p:sp>
      <p:graphicFrame>
        <p:nvGraphicFramePr>
          <p:cNvPr id="1330179" name="Group 3"/>
          <p:cNvGraphicFramePr>
            <a:graphicFrameLocks noGrp="1"/>
          </p:cNvGraphicFramePr>
          <p:nvPr>
            <p:ph type="tbl" idx="1"/>
          </p:nvPr>
        </p:nvGraphicFramePr>
        <p:xfrm>
          <a:off x="838200" y="1371600"/>
          <a:ext cx="7772400" cy="3329814"/>
        </p:xfrm>
        <a:graphic>
          <a:graphicData uri="http://schemas.openxmlformats.org/drawingml/2006/table">
            <a:tbl>
              <a:tblPr/>
              <a:tblGrid>
                <a:gridCol w="7772400"/>
              </a:tblGrid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Bonnie and Clyde are two really famous criminals, I think they were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bank/1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robbers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My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bank/1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charges too much for an overdraft.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7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I went to the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bank/1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 to deposit my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cheque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 and get a new ATM card.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The University of Minnesota has an East and a West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Bank/2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 campus right on the Mississippi River.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My grandfather planted his pole in the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bank/2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and got a great big catfish!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The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bank/2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 is pretty muddy, I can’t walk there.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153400" cy="876300"/>
          </a:xfrm>
        </p:spPr>
        <p:txBody>
          <a:bodyPr>
            <a:normAutofit fontScale="90000"/>
          </a:bodyPr>
          <a:lstStyle/>
          <a:p>
            <a:r>
              <a:rPr lang="en-US" dirty="0"/>
              <a:t>Two </a:t>
            </a:r>
            <a:r>
              <a:rPr lang="en-US" dirty="0" smtClean="0"/>
              <a:t>Groups of Words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000" dirty="0"/>
              <a:t>(Co-occurrences in the “window of context”)</a:t>
            </a:r>
          </a:p>
        </p:txBody>
      </p:sp>
      <p:graphicFrame>
        <p:nvGraphicFramePr>
          <p:cNvPr id="1331203" name="Group 3"/>
          <p:cNvGraphicFramePr>
            <a:graphicFrameLocks noGrp="1"/>
          </p:cNvGraphicFramePr>
          <p:nvPr>
            <p:ph type="body" idx="4294967295"/>
          </p:nvPr>
        </p:nvGraphicFramePr>
        <p:xfrm>
          <a:off x="685800" y="1857375"/>
          <a:ext cx="7543800" cy="3741738"/>
        </p:xfrm>
        <a:graphic>
          <a:graphicData uri="http://schemas.openxmlformats.org/drawingml/2006/table">
            <a:tbl>
              <a:tblPr/>
              <a:tblGrid>
                <a:gridCol w="7543800"/>
              </a:tblGrid>
              <a:tr h="17526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FINANCIAL_BANK_BAG: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     a an and are ATM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card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charges 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cheque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criminals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deposit famous for get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new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overdraft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robbers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91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RIVER_BANK_BAG: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     a an and big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catfish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East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Minnesota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Mississippi muddy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planted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pole pretty right River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walk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West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2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7924800" cy="4876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None/>
            </a:pPr>
            <a:r>
              <a:rPr lang="en-US" dirty="0"/>
              <a:t>	Given a sentence S containing “bank”:</a:t>
            </a:r>
          </a:p>
          <a:p>
            <a:pPr marL="342900" indent="-342900">
              <a:buNone/>
            </a:pPr>
            <a:r>
              <a:rPr lang="en-US" dirty="0"/>
              <a:t>	</a:t>
            </a:r>
          </a:p>
          <a:p>
            <a:pPr marL="342900" indent="-342900">
              <a:buNone/>
            </a:pPr>
            <a:r>
              <a:rPr lang="en-US" dirty="0"/>
              <a:t>	For each word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in S</a:t>
            </a:r>
          </a:p>
          <a:p>
            <a:pPr marL="342900" indent="-342900">
              <a:buNone/>
            </a:pPr>
            <a:r>
              <a:rPr lang="en-US" dirty="0"/>
              <a:t>		If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is in FINANCIAL_BANK_BAG then </a:t>
            </a:r>
          </a:p>
          <a:p>
            <a:pPr marL="342900" indent="-342900">
              <a:buNone/>
            </a:pPr>
            <a:r>
              <a:rPr lang="en-US" dirty="0"/>
              <a:t>			Sense_1 = Sense_1 + 1;</a:t>
            </a:r>
          </a:p>
          <a:p>
            <a:pPr marL="342900" indent="-342900">
              <a:buNone/>
            </a:pPr>
            <a:r>
              <a:rPr lang="en-US" dirty="0"/>
              <a:t>		If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is in RIVER_BANK_BAG then</a:t>
            </a:r>
          </a:p>
          <a:p>
            <a:pPr marL="342900" indent="-342900">
              <a:buNone/>
            </a:pPr>
            <a:r>
              <a:rPr lang="en-US" dirty="0"/>
              <a:t>			Sense_2 = Sense_2 + 1;</a:t>
            </a:r>
          </a:p>
          <a:p>
            <a:pPr marL="342900" indent="-342900">
              <a:buNone/>
            </a:pPr>
            <a:r>
              <a:rPr lang="en-US" dirty="0"/>
              <a:t>	</a:t>
            </a:r>
          </a:p>
          <a:p>
            <a:pPr marL="342900" indent="-342900">
              <a:buNone/>
            </a:pPr>
            <a:r>
              <a:rPr lang="en-US" dirty="0"/>
              <a:t>	If Sense_1 &gt; Sense_2 then </a:t>
            </a:r>
            <a:r>
              <a:rPr lang="en-US" dirty="0" smtClean="0"/>
              <a:t>sense “Financial</a:t>
            </a:r>
            <a:r>
              <a:rPr lang="en-US" dirty="0"/>
              <a:t>” </a:t>
            </a:r>
          </a:p>
          <a:p>
            <a:pPr marL="342900" indent="-342900">
              <a:buNone/>
            </a:pPr>
            <a:r>
              <a:rPr lang="en-US" dirty="0"/>
              <a:t>		else if Sense_2 &gt; Sense_1 then </a:t>
            </a:r>
            <a:r>
              <a:rPr lang="en-US" dirty="0" smtClean="0"/>
              <a:t>sense </a:t>
            </a:r>
            <a:r>
              <a:rPr lang="en-US" dirty="0"/>
              <a:t>“River”</a:t>
            </a:r>
          </a:p>
          <a:p>
            <a:pPr marL="342900" indent="-342900">
              <a:buNone/>
            </a:pPr>
            <a:r>
              <a:rPr lang="en-US" dirty="0"/>
              <a:t>	else </a:t>
            </a:r>
            <a:r>
              <a:rPr lang="en-US" dirty="0" smtClean="0"/>
              <a:t>sense </a:t>
            </a:r>
            <a:r>
              <a:rPr lang="en-US" dirty="0"/>
              <a:t>“Can’t Decide”;</a:t>
            </a:r>
          </a:p>
          <a:p>
            <a:pPr marL="342900" indent="-342900">
              <a:buNone/>
            </a:pPr>
            <a:r>
              <a:rPr lang="en-US" dirty="0"/>
              <a:t>	</a:t>
            </a:r>
          </a:p>
        </p:txBody>
      </p:sp>
      <p:sp>
        <p:nvSpPr>
          <p:cNvPr id="133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Supervised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E688-B44E-4635-8B6D-B2EBE915D739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 Vipin Tyagi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My/</a:t>
            </a:r>
            <a:r>
              <a:rPr lang="en-US" dirty="0">
                <a:solidFill>
                  <a:srgbClr val="00B0F0"/>
                </a:solidFill>
              </a:rPr>
              <a:t>pronoun</a:t>
            </a:r>
            <a:r>
              <a:rPr lang="en-US" dirty="0"/>
              <a:t> grandfather/</a:t>
            </a:r>
            <a:r>
              <a:rPr lang="en-US" dirty="0">
                <a:solidFill>
                  <a:srgbClr val="00B0F0"/>
                </a:solidFill>
              </a:rPr>
              <a:t>noun</a:t>
            </a:r>
            <a:r>
              <a:rPr lang="en-US" dirty="0"/>
              <a:t> used/</a:t>
            </a:r>
            <a:r>
              <a:rPr lang="en-US" dirty="0">
                <a:solidFill>
                  <a:srgbClr val="00B0F0"/>
                </a:solidFill>
              </a:rPr>
              <a:t>verb</a:t>
            </a:r>
            <a:r>
              <a:rPr lang="en-US" dirty="0"/>
              <a:t> to/</a:t>
            </a:r>
            <a:r>
              <a:rPr lang="en-US" dirty="0">
                <a:solidFill>
                  <a:srgbClr val="00B0F0"/>
                </a:solidFill>
              </a:rPr>
              <a:t>prep</a:t>
            </a:r>
            <a:r>
              <a:rPr lang="en-US" dirty="0"/>
              <a:t> fish/</a:t>
            </a:r>
            <a:r>
              <a:rPr lang="en-US" dirty="0">
                <a:solidFill>
                  <a:srgbClr val="00B0F0"/>
                </a:solidFill>
              </a:rPr>
              <a:t>verb</a:t>
            </a:r>
            <a:r>
              <a:rPr lang="en-US" dirty="0"/>
              <a:t> along/</a:t>
            </a:r>
            <a:r>
              <a:rPr lang="en-US" dirty="0">
                <a:solidFill>
                  <a:srgbClr val="FF0000"/>
                </a:solidFill>
              </a:rPr>
              <a:t>adv </a:t>
            </a:r>
            <a:r>
              <a:rPr lang="en-US" dirty="0"/>
              <a:t>the/</a:t>
            </a:r>
            <a:r>
              <a:rPr lang="en-US" dirty="0" err="1">
                <a:solidFill>
                  <a:srgbClr val="FF0000"/>
                </a:solidFill>
              </a:rPr>
              <a:t>det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banks</a:t>
            </a:r>
            <a:r>
              <a:rPr lang="en-US" b="1" dirty="0"/>
              <a:t>/</a:t>
            </a:r>
            <a:r>
              <a:rPr lang="en-US" b="1" dirty="0">
                <a:solidFill>
                  <a:srgbClr val="00B0F0"/>
                </a:solidFill>
              </a:rPr>
              <a:t>SHORE</a:t>
            </a:r>
            <a:r>
              <a:rPr lang="en-US" dirty="0"/>
              <a:t> of/</a:t>
            </a:r>
            <a:r>
              <a:rPr lang="en-US" dirty="0">
                <a:solidFill>
                  <a:srgbClr val="FF0000"/>
                </a:solidFill>
              </a:rPr>
              <a:t>prep</a:t>
            </a:r>
            <a:r>
              <a:rPr lang="en-US" dirty="0"/>
              <a:t> the/</a:t>
            </a:r>
            <a:r>
              <a:rPr lang="en-US" dirty="0" err="1">
                <a:solidFill>
                  <a:srgbClr val="FF0000"/>
                </a:solidFill>
              </a:rPr>
              <a:t>det</a:t>
            </a:r>
            <a:r>
              <a:rPr lang="en-US" dirty="0"/>
              <a:t> Mississippi/</a:t>
            </a:r>
            <a:r>
              <a:rPr lang="en-US" dirty="0">
                <a:solidFill>
                  <a:srgbClr val="00B0F0"/>
                </a:solidFill>
              </a:rPr>
              <a:t>noun</a:t>
            </a:r>
            <a:r>
              <a:rPr lang="en-US" dirty="0"/>
              <a:t> River/</a:t>
            </a:r>
            <a:r>
              <a:rPr lang="en-US" dirty="0">
                <a:solidFill>
                  <a:srgbClr val="00B0F0"/>
                </a:solidFill>
              </a:rPr>
              <a:t>noun</a:t>
            </a:r>
            <a:r>
              <a:rPr lang="en-US" dirty="0"/>
              <a:t>. (S1)</a:t>
            </a:r>
          </a:p>
          <a:p>
            <a:r>
              <a:rPr lang="en-US" dirty="0"/>
              <a:t>The/</a:t>
            </a:r>
            <a:r>
              <a:rPr lang="en-US" dirty="0" err="1">
                <a:solidFill>
                  <a:srgbClr val="FF0000"/>
                </a:solidFill>
              </a:rPr>
              <a:t>det</a:t>
            </a:r>
            <a:r>
              <a:rPr lang="en-US" dirty="0"/>
              <a:t> </a:t>
            </a:r>
            <a:r>
              <a:rPr lang="en-US" b="1" dirty="0">
                <a:solidFill>
                  <a:srgbClr val="008000"/>
                </a:solidFill>
              </a:rPr>
              <a:t>bank</a:t>
            </a:r>
            <a:r>
              <a:rPr lang="en-US" b="1" dirty="0"/>
              <a:t>/</a:t>
            </a:r>
            <a:r>
              <a:rPr lang="en-US" b="1" dirty="0">
                <a:solidFill>
                  <a:srgbClr val="00B0F0"/>
                </a:solidFill>
              </a:rPr>
              <a:t>FINANCE</a:t>
            </a:r>
            <a:r>
              <a:rPr lang="en-US" b="1" dirty="0"/>
              <a:t> </a:t>
            </a:r>
            <a:r>
              <a:rPr lang="en-US" dirty="0"/>
              <a:t>issued/</a:t>
            </a:r>
            <a:r>
              <a:rPr lang="en-US" dirty="0">
                <a:solidFill>
                  <a:srgbClr val="FF0000"/>
                </a:solidFill>
              </a:rPr>
              <a:t>verb</a:t>
            </a:r>
            <a:r>
              <a:rPr lang="en-US" dirty="0"/>
              <a:t> a/</a:t>
            </a:r>
            <a:r>
              <a:rPr lang="en-US" dirty="0" err="1">
                <a:solidFill>
                  <a:srgbClr val="FF0000"/>
                </a:solidFill>
              </a:rPr>
              <a:t>det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 smtClean="0"/>
              <a:t>cheque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00B0F0"/>
                </a:solidFill>
              </a:rPr>
              <a:t>noun</a:t>
            </a:r>
            <a:r>
              <a:rPr lang="en-US" dirty="0" smtClean="0"/>
              <a:t> </a:t>
            </a:r>
            <a:r>
              <a:rPr lang="en-US" dirty="0"/>
              <a:t>for/</a:t>
            </a:r>
            <a:r>
              <a:rPr lang="en-US" dirty="0">
                <a:solidFill>
                  <a:srgbClr val="00B0F0"/>
                </a:solidFill>
              </a:rPr>
              <a:t>prep</a:t>
            </a:r>
            <a:r>
              <a:rPr lang="en-US" dirty="0"/>
              <a:t> the/</a:t>
            </a:r>
            <a:r>
              <a:rPr lang="en-US" dirty="0" err="1">
                <a:solidFill>
                  <a:srgbClr val="00B0F0"/>
                </a:solidFill>
              </a:rPr>
              <a:t>det</a:t>
            </a:r>
            <a:r>
              <a:rPr lang="en-US" dirty="0"/>
              <a:t> amount/</a:t>
            </a:r>
            <a:r>
              <a:rPr lang="en-US" dirty="0">
                <a:solidFill>
                  <a:srgbClr val="00B0F0"/>
                </a:solidFill>
              </a:rPr>
              <a:t>noun</a:t>
            </a:r>
            <a:r>
              <a:rPr lang="en-US" dirty="0"/>
              <a:t> of/</a:t>
            </a:r>
            <a:r>
              <a:rPr lang="en-US" dirty="0">
                <a:solidFill>
                  <a:srgbClr val="00B0F0"/>
                </a:solidFill>
              </a:rPr>
              <a:t>prep</a:t>
            </a:r>
            <a:r>
              <a:rPr lang="en-US" dirty="0"/>
              <a:t> interest/</a:t>
            </a:r>
            <a:r>
              <a:rPr lang="en-US" dirty="0">
                <a:solidFill>
                  <a:srgbClr val="00B0F0"/>
                </a:solidFill>
              </a:rPr>
              <a:t>noun</a:t>
            </a:r>
            <a:r>
              <a:rPr lang="en-US" dirty="0"/>
              <a:t>. (S2)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3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Text to Feature Vectors</a:t>
            </a:r>
          </a:p>
        </p:txBody>
      </p:sp>
      <p:graphicFrame>
        <p:nvGraphicFramePr>
          <p:cNvPr id="1334276" name="Group 4"/>
          <p:cNvGraphicFramePr>
            <a:graphicFrameLocks noGrp="1"/>
          </p:cNvGraphicFramePr>
          <p:nvPr/>
        </p:nvGraphicFramePr>
        <p:xfrm>
          <a:off x="838200" y="4572000"/>
          <a:ext cx="7848600" cy="1371600"/>
        </p:xfrm>
        <a:graphic>
          <a:graphicData uri="http://schemas.openxmlformats.org/drawingml/2006/table">
            <a:tbl>
              <a:tblPr/>
              <a:tblGrid>
                <a:gridCol w="533400"/>
                <a:gridCol w="685800"/>
                <a:gridCol w="609600"/>
                <a:gridCol w="685800"/>
                <a:gridCol w="609600"/>
                <a:gridCol w="609600"/>
                <a:gridCol w="914400"/>
                <a:gridCol w="685800"/>
                <a:gridCol w="990600"/>
                <a:gridCol w="1524000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P-2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P-1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P+1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P+2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fish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cheque</a:t>
                      </a:r>
                      <a:endParaRPr kumimoji="0" lang="en-US" sz="1800" b="0" i="0" u="sng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river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interest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sng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SENSE TAG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adv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det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prep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det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SHORE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S2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det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verb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det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orgia" pitchFamily="18" charset="0"/>
                        </a:rPr>
                        <a:t>FINANCE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BE688-B44E-4635-8B6D-B2EBE915D739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Prof.  Vipin Tyagi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10123</TotalTime>
  <Words>1142</Words>
  <Application>Microsoft Office PowerPoint</Application>
  <PresentationFormat>Letter Paper (8.5x11 in)</PresentationFormat>
  <Paragraphs>293</Paragraphs>
  <Slides>22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Concourse</vt:lpstr>
      <vt:lpstr>Equation</vt:lpstr>
      <vt:lpstr>Document</vt:lpstr>
      <vt:lpstr>Slide 0</vt:lpstr>
      <vt:lpstr>Learning from examples : “when do I go to the store?”</vt:lpstr>
      <vt:lpstr>Learning from examples : “when do I go to the store?”</vt:lpstr>
      <vt:lpstr>Slide 3</vt:lpstr>
      <vt:lpstr>Slide 4</vt:lpstr>
      <vt:lpstr>Sense Tagged Text</vt:lpstr>
      <vt:lpstr>Two Groups of Words  (Co-occurrences in the “window of context”)</vt:lpstr>
      <vt:lpstr>Simple Supervised Approach</vt:lpstr>
      <vt:lpstr>From Text to Feature Vectors</vt:lpstr>
      <vt:lpstr>Naïve Bayesian Classifier</vt:lpstr>
      <vt:lpstr>Bayesian Inference</vt:lpstr>
      <vt:lpstr>Naïve Bayesian Model</vt:lpstr>
      <vt:lpstr>The Naïve Bayesian Classifier</vt:lpstr>
      <vt:lpstr>Decision Lists and Trees</vt:lpstr>
      <vt:lpstr>Decision List for WSD</vt:lpstr>
      <vt:lpstr>Building the Decision List</vt:lpstr>
      <vt:lpstr>Computing Decision List Rank</vt:lpstr>
      <vt:lpstr>Using the Decision List</vt:lpstr>
      <vt:lpstr>Using the Decision List </vt:lpstr>
      <vt:lpstr>Learning a Decision Tree</vt:lpstr>
      <vt:lpstr>Evaluation of WSD</vt:lpstr>
      <vt:lpstr>Slide 21</vt:lpstr>
    </vt:vector>
  </TitlesOfParts>
  <Company>JUET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vipin tyagi</dc:creator>
  <cp:lastModifiedBy>vipin.tyagi</cp:lastModifiedBy>
  <cp:revision>258</cp:revision>
  <cp:lastPrinted>2000-04-17T20:06:35Z</cp:lastPrinted>
  <dcterms:created xsi:type="dcterms:W3CDTF">2002-02-12T23:22:55Z</dcterms:created>
  <dcterms:modified xsi:type="dcterms:W3CDTF">2025-04-11T10:12:33Z</dcterms:modified>
</cp:coreProperties>
</file>