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3" r:id="rId1"/>
  </p:sldMasterIdLst>
  <p:notesMasterIdLst>
    <p:notesMasterId r:id="rId24"/>
  </p:notesMasterIdLst>
  <p:handoutMasterIdLst>
    <p:handoutMasterId r:id="rId25"/>
  </p:handoutMasterIdLst>
  <p:sldIdLst>
    <p:sldId id="268" r:id="rId2"/>
    <p:sldId id="449" r:id="rId3"/>
    <p:sldId id="450" r:id="rId4"/>
    <p:sldId id="451" r:id="rId5"/>
    <p:sldId id="383" r:id="rId6"/>
    <p:sldId id="391" r:id="rId7"/>
    <p:sldId id="424" r:id="rId8"/>
    <p:sldId id="422" r:id="rId9"/>
    <p:sldId id="423" r:id="rId10"/>
    <p:sldId id="421" r:id="rId11"/>
    <p:sldId id="419" r:id="rId12"/>
    <p:sldId id="398" r:id="rId13"/>
    <p:sldId id="386" r:id="rId14"/>
    <p:sldId id="442" r:id="rId15"/>
    <p:sldId id="443" r:id="rId16"/>
    <p:sldId id="445" r:id="rId17"/>
    <p:sldId id="444" r:id="rId18"/>
    <p:sldId id="447" r:id="rId19"/>
    <p:sldId id="404" r:id="rId20"/>
    <p:sldId id="405" r:id="rId21"/>
    <p:sldId id="411" r:id="rId22"/>
    <p:sldId id="448" r:id="rId23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406" autoAdjust="0"/>
    <p:restoredTop sz="86867" autoAdjust="0"/>
  </p:normalViewPr>
  <p:slideViewPr>
    <p:cSldViewPr>
      <p:cViewPr varScale="1"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22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2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2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4C7FEE-6B48-4643-BCFB-F13B0E13E1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8D9-15F1-AF4D-8149-0C26EB27A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BED9-9427-674C-8047-314E304C8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2BDC8F-D922-0A4E-AAA0-9C7D97FF3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68C3-6089-F349-9232-42643877B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9988-E849-C549-AA67-252EA40F09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7882B1-C6D6-A945-BB8B-B7B1B12471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Prof. Vipin Tyagi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02" r:id="rId12"/>
    <p:sldLayoutId id="2147483709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001000" cy="1219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 smtClean="0">
                <a:solidFill>
                  <a:schemeClr val="bg1"/>
                </a:solidFill>
                <a:latin typeface="Calibri (Headings)"/>
                <a:ea typeface="ＭＳ Ｐゴシック" charset="0"/>
                <a:cs typeface="Calibri (Headings)"/>
              </a:rPr>
              <a:t>Automatic Summarization</a:t>
            </a:r>
            <a:endParaRPr lang="en-US" sz="4000" dirty="0">
              <a:solidFill>
                <a:schemeClr val="bg1"/>
              </a:solidFill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3886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Prof.  </a:t>
            </a:r>
            <a:r>
              <a:rPr lang="en-US" dirty="0" err="1" smtClean="0"/>
              <a:t>Vipin</a:t>
            </a:r>
            <a:r>
              <a:rPr lang="en-US" dirty="0" smtClean="0"/>
              <a:t> </a:t>
            </a:r>
            <a:r>
              <a:rPr lang="en-US" dirty="0" err="1" smtClean="0"/>
              <a:t>Tyagi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Extractive summarization &amp; </a:t>
            </a:r>
            <a:br>
              <a:rPr lang="en-US" dirty="0" smtClean="0"/>
            </a:br>
            <a:r>
              <a:rPr lang="en-US" dirty="0" smtClean="0"/>
              <a:t>Abstractive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Extractive summarization:</a:t>
            </a:r>
          </a:p>
          <a:p>
            <a:pPr lvl="1"/>
            <a:r>
              <a:rPr lang="en-US" sz="2400" dirty="0" smtClean="0"/>
              <a:t>create the summary from phrases or sentences in the source document(s)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Abstractive summarization:</a:t>
            </a:r>
          </a:p>
          <a:p>
            <a:pPr lvl="1"/>
            <a:r>
              <a:rPr lang="en-US" sz="2400" dirty="0" smtClean="0"/>
              <a:t>express the ideas in the source documents using (at least in part) different words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9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baseline: take the first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 l="9370" t="38542" r="47291" b="21875"/>
          <a:stretch>
            <a:fillRect/>
          </a:stretch>
        </p:blipFill>
        <p:spPr bwMode="auto">
          <a:xfrm>
            <a:off x="1143000" y="1371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46482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Natural language processing (NLP) is a field of computer science, artificial intelligence, and linguistics concerned with the interactions between computers and human (natural)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540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Summarization: Three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content selection</a:t>
            </a:r>
            <a:r>
              <a:rPr lang="en-US" sz="2800" dirty="0" smtClean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information ordering</a:t>
            </a:r>
            <a:r>
              <a:rPr lang="en-US" sz="2800" dirty="0" smtClean="0"/>
              <a:t>: choose an order to place them in the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sentence realization</a:t>
            </a:r>
            <a:r>
              <a:rPr lang="en-US" sz="2800" dirty="0" smtClean="0"/>
              <a:t>: clean up the sentences</a:t>
            </a:r>
            <a:endParaRPr lang="en-US" sz="2800" dirty="0"/>
          </a:p>
        </p:txBody>
      </p:sp>
      <p:pic>
        <p:nvPicPr>
          <p:cNvPr id="6" name="Picture 5" descr="sdsu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5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990600"/>
          </a:xfrm>
        </p:spPr>
        <p:txBody>
          <a:bodyPr/>
          <a:lstStyle/>
          <a:p>
            <a:r>
              <a:rPr lang="en-US" dirty="0" smtClean="0"/>
              <a:t>Supervised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572000" cy="444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Given: </a:t>
            </a:r>
          </a:p>
          <a:p>
            <a:pPr lvl="1"/>
            <a:r>
              <a:rPr lang="en-US" dirty="0" smtClean="0"/>
              <a:t>a labeled training set of good summaries for each document</a:t>
            </a:r>
          </a:p>
          <a:p>
            <a:r>
              <a:rPr lang="en-US" dirty="0" smtClean="0"/>
              <a:t>Align:</a:t>
            </a:r>
          </a:p>
          <a:p>
            <a:pPr lvl="1"/>
            <a:r>
              <a:rPr lang="en-US" dirty="0" smtClean="0"/>
              <a:t>the sentences in the document with sentences in the summary</a:t>
            </a:r>
          </a:p>
          <a:p>
            <a:r>
              <a:rPr lang="en-US" dirty="0" smtClean="0"/>
              <a:t>Extract features</a:t>
            </a:r>
          </a:p>
          <a:p>
            <a:pPr lvl="1"/>
            <a:r>
              <a:rPr lang="en-US" dirty="0" smtClean="0"/>
              <a:t>position (first sentence?) </a:t>
            </a:r>
          </a:p>
          <a:p>
            <a:pPr lvl="1"/>
            <a:r>
              <a:rPr lang="en-US" dirty="0" smtClean="0"/>
              <a:t>length of sentence</a:t>
            </a:r>
            <a:endParaRPr lang="en-US" dirty="0"/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informativeness</a:t>
            </a:r>
            <a:r>
              <a:rPr lang="en-US" dirty="0" smtClean="0"/>
              <a:t>, cue phrases</a:t>
            </a:r>
            <a:endParaRPr lang="en-US" dirty="0"/>
          </a:p>
          <a:p>
            <a:pPr lvl="1"/>
            <a:r>
              <a:rPr lang="en-US" dirty="0" smtClean="0"/>
              <a:t>cohesion</a:t>
            </a:r>
          </a:p>
          <a:p>
            <a:r>
              <a:rPr lang="en-US" dirty="0" smtClean="0"/>
              <a:t>Train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752600"/>
            <a:ext cx="4114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 to get labeled training data</a:t>
            </a:r>
          </a:p>
          <a:p>
            <a:pPr lvl="1"/>
            <a:r>
              <a:rPr lang="en-US" dirty="0" smtClean="0"/>
              <a:t>performance not better than unsupervised algorithms</a:t>
            </a:r>
          </a:p>
          <a:p>
            <a:r>
              <a:rPr lang="en-US" dirty="0" smtClean="0"/>
              <a:t>So in practice: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Unsupervised content selection is more common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15000"/>
            <a:ext cx="66470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2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 binary classifier (put sentence in summary</a:t>
            </a:r>
            <a:r>
              <a:rPr lang="en-US" sz="2000" dirty="0" smtClean="0">
                <a:latin typeface="Calibri"/>
                <a:cs typeface="Calibri"/>
              </a:rPr>
              <a:t>? yes or no)</a:t>
            </a:r>
            <a:endParaRPr lang="en-US" sz="2000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18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27200"/>
            <a:ext cx="7772400" cy="444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</a:t>
            </a:r>
            <a:r>
              <a:rPr lang="en-US" dirty="0"/>
              <a:t>is </a:t>
            </a:r>
            <a:r>
              <a:rPr lang="en-US" i="1" dirty="0" smtClean="0"/>
              <a:t>water spinach?</a:t>
            </a:r>
          </a:p>
          <a:p>
            <a:pPr marL="0" indent="0">
              <a:buNone/>
            </a:pPr>
            <a:r>
              <a:rPr lang="en-US" b="1" i="1" dirty="0" smtClean="0"/>
              <a:t>A: </a:t>
            </a:r>
            <a:r>
              <a:rPr lang="en-US" dirty="0" smtClean="0"/>
              <a:t>Water spinach (ipomoea </a:t>
            </a:r>
            <a:r>
              <a:rPr lang="en-US" dirty="0" err="1" smtClean="0"/>
              <a:t>aquatica</a:t>
            </a:r>
            <a:r>
              <a:rPr lang="en-US" dirty="0" smtClean="0"/>
              <a:t>) is a semi-aquatic leafy green plant with long hollow stems and spear- or heart-shaped leaves, widely grown throughout Asia as a leaf vegetable. The leaves and stems are often eaten stir-fried flavored with salt or in soups. Other common names include </a:t>
            </a:r>
            <a:r>
              <a:rPr lang="en-US" i="1" dirty="0" smtClean="0"/>
              <a:t>morning glory vegetable, </a:t>
            </a:r>
            <a:r>
              <a:rPr lang="en-US" i="1" dirty="0" err="1" smtClean="0"/>
              <a:t>kangkong</a:t>
            </a:r>
            <a:r>
              <a:rPr lang="en-US" i="1" dirty="0" smtClean="0"/>
              <a:t> </a:t>
            </a:r>
            <a:r>
              <a:rPr lang="en-US" dirty="0" smtClean="0"/>
              <a:t>(Malay), </a:t>
            </a:r>
            <a:r>
              <a:rPr lang="en-US" i="1" dirty="0" err="1" smtClean="0"/>
              <a:t>rau</a:t>
            </a:r>
            <a:r>
              <a:rPr lang="en-US" i="1" dirty="0" smtClean="0"/>
              <a:t> </a:t>
            </a:r>
            <a:r>
              <a:rPr lang="en-US" i="1" dirty="0" err="1" smtClean="0"/>
              <a:t>muong</a:t>
            </a:r>
            <a:r>
              <a:rPr lang="en-US" i="1" dirty="0" smtClean="0"/>
              <a:t> (Viet.), </a:t>
            </a:r>
            <a:r>
              <a:rPr lang="en-US" i="1" dirty="0" err="1" smtClean="0"/>
              <a:t>ong</a:t>
            </a:r>
            <a:r>
              <a:rPr lang="en-US" i="1" dirty="0" smtClean="0"/>
              <a:t> </a:t>
            </a:r>
            <a:r>
              <a:rPr lang="en-US" i="1" dirty="0" err="1" smtClean="0"/>
              <a:t>choi</a:t>
            </a:r>
            <a:r>
              <a:rPr lang="en-US" i="1" dirty="0" smtClean="0"/>
              <a:t> (Cant.), and </a:t>
            </a:r>
            <a:r>
              <a:rPr lang="en-US" i="1" dirty="0" err="1" smtClean="0"/>
              <a:t>kong</a:t>
            </a:r>
            <a:r>
              <a:rPr lang="en-US" i="1" dirty="0" smtClean="0"/>
              <a:t> </a:t>
            </a:r>
            <a:r>
              <a:rPr lang="en-US" i="1" dirty="0" err="1" smtClean="0"/>
              <a:t>xin</a:t>
            </a:r>
            <a:r>
              <a:rPr lang="en-US" i="1" dirty="0" smtClean="0"/>
              <a:t> </a:t>
            </a:r>
            <a:r>
              <a:rPr lang="en-US" i="1" dirty="0" err="1" smtClean="0"/>
              <a:t>cai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Mand</a:t>
            </a:r>
            <a:r>
              <a:rPr lang="en-US" dirty="0" smtClean="0"/>
              <a:t>.). It is not related to spinach, but is closely related to sweet potato and convolvulus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018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Q: </a:t>
            </a:r>
            <a:r>
              <a:rPr lang="en-US" sz="2800" dirty="0" smtClean="0"/>
              <a:t>In children with an acute febrile illness, what is the efficacy of single medication therapy with acetaminophen or ibuprofen in reducing fever?</a:t>
            </a:r>
          </a:p>
          <a:p>
            <a:pPr marL="0" indent="0">
              <a:buNone/>
            </a:pPr>
            <a:r>
              <a:rPr lang="en-US" sz="2800" b="1" dirty="0" smtClean="0"/>
              <a:t>A: </a:t>
            </a:r>
            <a:r>
              <a:rPr lang="en-US" sz="2800" dirty="0" smtClean="0"/>
              <a:t>Ibuprofen provided greater temperature decrement and longer duration of </a:t>
            </a:r>
            <a:r>
              <a:rPr lang="en-US" sz="2800" dirty="0" err="1" smtClean="0"/>
              <a:t>antipyresis</a:t>
            </a:r>
            <a:r>
              <a:rPr lang="en-US" sz="2800" dirty="0" smtClean="0"/>
              <a:t> than acetaminophen when the two drugs were administered in approximately equal doses. (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</a:rPr>
              <a:t>PubMedID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: 1621668, Evidence Strength: 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complex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compost made and used for gardening (including different </a:t>
            </a:r>
            <a:r>
              <a:rPr lang="en-US" dirty="0"/>
              <a:t>types of compost, their uses, origins and </a:t>
            </a:r>
            <a:r>
              <a:rPr lang="en-US" dirty="0" smtClean="0"/>
              <a:t>beneﬁts)?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causes train wrecks and what can be </a:t>
            </a:r>
            <a:r>
              <a:rPr lang="en-US" dirty="0" smtClean="0"/>
              <a:t>done to </a:t>
            </a:r>
            <a:r>
              <a:rPr lang="en-US" dirty="0"/>
              <a:t>prevent them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have poachers endangered wildlife, what wildlife has been endangered and what steps have been taken to prevent poaching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has been the human toll in death or </a:t>
            </a:r>
            <a:r>
              <a:rPr lang="en-US" dirty="0" smtClean="0"/>
              <a:t>injury of </a:t>
            </a:r>
            <a:r>
              <a:rPr lang="en-US" dirty="0"/>
              <a:t>tropical storms in recent years?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6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Answering harder questions:</a:t>
            </a:r>
            <a:br>
              <a:rPr lang="en-US" sz="3000" dirty="0" smtClean="0"/>
            </a:br>
            <a:r>
              <a:rPr lang="en-US" sz="3000" dirty="0" smtClean="0"/>
              <a:t>Query</a:t>
            </a:r>
            <a:r>
              <a:rPr lang="en-US" sz="3000" dirty="0"/>
              <a:t>-focused </a:t>
            </a:r>
            <a:r>
              <a:rPr lang="en-US" sz="3000" dirty="0" smtClean="0"/>
              <a:t>multi-document summarization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(bottom-up) snippet </a:t>
            </a:r>
            <a:r>
              <a:rPr lang="en-US" sz="2800" dirty="0"/>
              <a:t>method</a:t>
            </a:r>
          </a:p>
          <a:p>
            <a:pPr lvl="1"/>
            <a:r>
              <a:rPr lang="en-US" sz="2400" dirty="0" smtClean="0"/>
              <a:t>Find a set of relevant documents</a:t>
            </a:r>
          </a:p>
          <a:p>
            <a:pPr lvl="1"/>
            <a:r>
              <a:rPr lang="en-US" sz="2400" dirty="0" smtClean="0"/>
              <a:t>Extract informative sentences from the documents</a:t>
            </a:r>
          </a:p>
          <a:p>
            <a:pPr lvl="1"/>
            <a:r>
              <a:rPr lang="en-US" sz="2400" dirty="0" smtClean="0"/>
              <a:t>Order and modify the sentences into an answer</a:t>
            </a:r>
          </a:p>
          <a:p>
            <a:r>
              <a:rPr lang="en-US" sz="2800" dirty="0" smtClean="0"/>
              <a:t>The (top-down) information </a:t>
            </a:r>
            <a:r>
              <a:rPr lang="en-US" sz="2800" dirty="0"/>
              <a:t>extraction method</a:t>
            </a:r>
          </a:p>
          <a:p>
            <a:pPr lvl="1"/>
            <a:r>
              <a:rPr lang="en-US" sz="2400" dirty="0"/>
              <a:t>build specific </a:t>
            </a:r>
            <a:r>
              <a:rPr lang="en-US" sz="2400" dirty="0" smtClean="0"/>
              <a:t>answers </a:t>
            </a:r>
            <a:r>
              <a:rPr lang="en-US" sz="2400" dirty="0"/>
              <a:t>for different question types:</a:t>
            </a:r>
          </a:p>
          <a:p>
            <a:pPr lvl="2"/>
            <a:r>
              <a:rPr lang="en-US" sz="2400" dirty="0" smtClean="0"/>
              <a:t>definition questions</a:t>
            </a:r>
          </a:p>
          <a:p>
            <a:pPr lvl="2"/>
            <a:r>
              <a:rPr lang="en-US" sz="2400" dirty="0" smtClean="0"/>
              <a:t>biography questions </a:t>
            </a:r>
          </a:p>
          <a:p>
            <a:pPr lvl="2"/>
            <a:r>
              <a:rPr lang="en-US" sz="2400" dirty="0" smtClean="0"/>
              <a:t>certain medical questions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91400" cy="990600"/>
          </a:xfrm>
        </p:spPr>
        <p:txBody>
          <a:bodyPr/>
          <a:lstStyle/>
          <a:p>
            <a:r>
              <a:rPr lang="en-US" dirty="0" smtClean="0"/>
              <a:t>Simplifying sentences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722778215"/>
              </p:ext>
            </p:extLst>
          </p:nvPr>
        </p:nvGraphicFramePr>
        <p:xfrm>
          <a:off x="457200" y="2758440"/>
          <a:ext cx="7848600" cy="33654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848600"/>
              </a:tblGrid>
              <a:tr h="82927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Rajam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 an artist who was living at the time in Philadelphia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found the inspiration in the back of city magazines.</a:t>
                      </a:r>
                      <a:endParaRPr lang="en-US" sz="2000" dirty="0"/>
                    </a:p>
                  </a:txBody>
                  <a:tcPr/>
                </a:tc>
              </a:tr>
              <a:tr h="82927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Rebels agreed to talks with government officials, 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observers said Tuesday.</a:t>
                      </a:r>
                      <a:endParaRPr lang="en-US" sz="2000" strike="sngStrike" dirty="0"/>
                    </a:p>
                  </a:txBody>
                  <a:tcPr/>
                </a:tc>
              </a:tr>
              <a:tr h="82927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commercial fishing restrictions in Washington will not be lifted unless the salmon population increases [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 to a sustainable numbe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r]]</a:t>
                      </a:r>
                      <a:endParaRPr lang="en-US" sz="2000" dirty="0"/>
                    </a:p>
                  </a:txBody>
                  <a:tcPr/>
                </a:tc>
              </a:tr>
              <a:tr h="468723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other hand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matter of fact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this point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714" y="1832429"/>
            <a:ext cx="829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Simplest method: parse sentences, use rules to decide which modifiers to </a:t>
            </a:r>
            <a:r>
              <a:rPr lang="en-US" sz="2000" dirty="0" smtClean="0">
                <a:latin typeface="+mn-lt"/>
              </a:rPr>
              <a:t>prune (</a:t>
            </a:r>
            <a:r>
              <a:rPr lang="en-US" sz="2000" dirty="0" smtClean="0">
                <a:latin typeface="+mn-lt"/>
              </a:rPr>
              <a:t>using  machine-learning methods)</a:t>
            </a:r>
            <a:endParaRPr lang="en-US" sz="2000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8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Maximal Marginal Relevance (MMR)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534400" cy="4749800"/>
          </a:xfrm>
        </p:spPr>
        <p:txBody>
          <a:bodyPr/>
          <a:lstStyle/>
          <a:p>
            <a:r>
              <a:rPr lang="en-US" dirty="0" smtClean="0"/>
              <a:t>An iterative method for content selection from multiple documents</a:t>
            </a:r>
          </a:p>
          <a:p>
            <a:r>
              <a:rPr lang="en-US" dirty="0" smtClean="0"/>
              <a:t>Iteratively (greedily) choose the best sentence to insert in the summary/answer so far: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Relevant</a:t>
            </a:r>
            <a:r>
              <a:rPr lang="en-US" sz="2400" dirty="0" smtClean="0"/>
              <a:t>:  Maximally relevant to the user’s query</a:t>
            </a:r>
          </a:p>
          <a:p>
            <a:pPr lvl="2"/>
            <a:r>
              <a:rPr lang="en-US" sz="2400" dirty="0" smtClean="0"/>
              <a:t>high cosine similarity to the query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Novel</a:t>
            </a:r>
            <a:r>
              <a:rPr lang="en-US" sz="2400" dirty="0" smtClean="0"/>
              <a:t>:  Minimally redundant with the summary/answer so far</a:t>
            </a:r>
          </a:p>
          <a:p>
            <a:pPr lvl="2"/>
            <a:r>
              <a:rPr lang="en-US" sz="2400" dirty="0" smtClean="0"/>
              <a:t>low cosine similarity to the summary</a:t>
            </a:r>
          </a:p>
          <a:p>
            <a:pPr lvl="2"/>
            <a:endParaRPr lang="en-US" dirty="0"/>
          </a:p>
          <a:p>
            <a:r>
              <a:rPr lang="en-US" dirty="0" smtClean="0"/>
              <a:t>Stop when desired length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0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Text Box 2"/>
          <p:cNvSpPr txBox="1">
            <a:spLocks noChangeArrowheads="1"/>
          </p:cNvSpPr>
          <p:nvPr/>
        </p:nvSpPr>
        <p:spPr bwMode="auto">
          <a:xfrm>
            <a:off x="1365250" y="1050925"/>
            <a:ext cx="7321550" cy="496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Times New Roman" charset="0"/>
              </a:rPr>
              <a:t>MILAN, Italy, April 18. </a:t>
            </a:r>
            <a:r>
              <a:rPr lang="en-US" sz="2000" b="1">
                <a:latin typeface="Times New Roman" charset="0"/>
              </a:rPr>
              <a:t>A small airplane crashed</a:t>
            </a:r>
            <a:r>
              <a:rPr lang="en-US" sz="2000">
                <a:latin typeface="Times New Roman" charset="0"/>
              </a:rPr>
              <a:t> into a government</a:t>
            </a:r>
          </a:p>
          <a:p>
            <a:r>
              <a:rPr lang="en-US" sz="2000">
                <a:latin typeface="Times New Roman" charset="0"/>
              </a:rPr>
              <a:t>building in heart of Milan, </a:t>
            </a:r>
            <a:r>
              <a:rPr lang="en-US" sz="2000" b="1">
                <a:latin typeface="Times New Roman" charset="0"/>
              </a:rPr>
              <a:t>setting the top floors on fire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>
                <a:latin typeface="Times New Roman" charset="0"/>
              </a:rPr>
              <a:t>Italian</a:t>
            </a:r>
          </a:p>
          <a:p>
            <a:r>
              <a:rPr lang="en-US" sz="2000" b="1">
                <a:latin typeface="Times New Roman" charset="0"/>
              </a:rPr>
              <a:t>police reported</a:t>
            </a:r>
            <a:r>
              <a:rPr lang="en-US" sz="2000">
                <a:latin typeface="Times New Roman" charset="0"/>
              </a:rPr>
              <a:t>. There were </a:t>
            </a:r>
            <a:r>
              <a:rPr lang="en-US" sz="2000" b="1">
                <a:latin typeface="Times New Roman" charset="0"/>
              </a:rPr>
              <a:t>no immediate reports on casualties</a:t>
            </a:r>
            <a:r>
              <a:rPr lang="en-US" sz="2000">
                <a:latin typeface="Times New Roman" charset="0"/>
              </a:rPr>
              <a:t> as</a:t>
            </a:r>
          </a:p>
          <a:p>
            <a:r>
              <a:rPr lang="en-US" sz="2000">
                <a:latin typeface="Times New Roman" charset="0"/>
              </a:rPr>
              <a:t>rescue workers attempted to clear the area in the city's financial</a:t>
            </a:r>
          </a:p>
          <a:p>
            <a:r>
              <a:rPr lang="en-US" sz="2000">
                <a:latin typeface="Times New Roman" charset="0"/>
              </a:rPr>
              <a:t>district. </a:t>
            </a:r>
            <a:r>
              <a:rPr lang="en-US" sz="2000" b="1">
                <a:latin typeface="Times New Roman" charset="0"/>
              </a:rPr>
              <a:t>Few details of the crash</a:t>
            </a:r>
            <a:r>
              <a:rPr lang="en-US" sz="2000">
                <a:latin typeface="Times New Roman" charset="0"/>
              </a:rPr>
              <a:t> were available, but news reports</a:t>
            </a:r>
          </a:p>
          <a:p>
            <a:r>
              <a:rPr lang="en-US" sz="2000">
                <a:latin typeface="Times New Roman" charset="0"/>
              </a:rPr>
              <a:t>about it immediately set off fears that it </a:t>
            </a:r>
            <a:r>
              <a:rPr lang="en-US" sz="2000" b="1">
                <a:latin typeface="Times New Roman" charset="0"/>
              </a:rPr>
              <a:t>might be a terrorist act</a:t>
            </a:r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akin to the Sept. 11 attacks in the United States. Those fears sent</a:t>
            </a:r>
          </a:p>
          <a:p>
            <a:r>
              <a:rPr lang="en-US" sz="2000" b="1">
                <a:latin typeface="Times New Roman" charset="0"/>
              </a:rPr>
              <a:t>U.S. stocks tumbling</a:t>
            </a:r>
            <a:r>
              <a:rPr lang="en-US" sz="2000">
                <a:latin typeface="Times New Roman" charset="0"/>
              </a:rPr>
              <a:t> to session lows in late morning trading.</a:t>
            </a:r>
          </a:p>
          <a:p>
            <a:endParaRPr lang="en-US" sz="2000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Witnesses reported</a:t>
            </a:r>
            <a:r>
              <a:rPr lang="en-US" sz="2000">
                <a:latin typeface="Times New Roman" charset="0"/>
              </a:rPr>
              <a:t> hearing a loud explosion from the 30-story</a:t>
            </a:r>
          </a:p>
          <a:p>
            <a:r>
              <a:rPr lang="en-US" sz="2000">
                <a:latin typeface="Times New Roman" charset="0"/>
              </a:rPr>
              <a:t>office building, </a:t>
            </a:r>
            <a:r>
              <a:rPr lang="en-US" sz="2000" b="1">
                <a:latin typeface="Times New Roman" charset="0"/>
              </a:rPr>
              <a:t>which houses the administrative offices of the local</a:t>
            </a:r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Lombardy region and sits next to the city's central train station.</a:t>
            </a:r>
          </a:p>
          <a:p>
            <a:r>
              <a:rPr lang="en-US" sz="2000" b="1">
                <a:latin typeface="Times New Roman" charset="0"/>
              </a:rPr>
              <a:t>Italian state television</a:t>
            </a:r>
            <a:r>
              <a:rPr lang="en-US" sz="2000">
                <a:latin typeface="Times New Roman" charset="0"/>
              </a:rPr>
              <a:t> said the crash put </a:t>
            </a:r>
            <a:r>
              <a:rPr lang="en-US" sz="2000" b="1">
                <a:latin typeface="Times New Roman" charset="0"/>
              </a:rPr>
              <a:t>a hole in the 25th floor</a:t>
            </a:r>
          </a:p>
          <a:p>
            <a:r>
              <a:rPr lang="en-US" sz="2000" b="1">
                <a:latin typeface="Times New Roman" charset="0"/>
              </a:rPr>
              <a:t>of the Pirelli building</a:t>
            </a:r>
            <a:r>
              <a:rPr lang="en-US" sz="2000">
                <a:latin typeface="Times New Roman" charset="0"/>
              </a:rPr>
              <a:t>. News reports said smoke poured from the</a:t>
            </a:r>
          </a:p>
          <a:p>
            <a:r>
              <a:rPr lang="en-US" sz="2000">
                <a:latin typeface="Times New Roman" charset="0"/>
              </a:rPr>
              <a:t>opening. Police and ambulances rushed to the building in downtown</a:t>
            </a:r>
          </a:p>
          <a:p>
            <a:r>
              <a:rPr lang="en-US" sz="2000">
                <a:latin typeface="Times New Roman" charset="0"/>
              </a:rPr>
              <a:t>Milan.  </a:t>
            </a:r>
            <a:r>
              <a:rPr lang="en-US" sz="2000" b="1">
                <a:latin typeface="Times New Roman" charset="0"/>
              </a:rPr>
              <a:t>No further details were immediately available</a:t>
            </a:r>
            <a:r>
              <a:rPr lang="en-US" sz="2000">
                <a:latin typeface="Times New Roman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Chronological ordering:</a:t>
            </a:r>
          </a:p>
          <a:p>
            <a:pPr lvl="1"/>
            <a:r>
              <a:rPr lang="en-US" dirty="0" smtClean="0"/>
              <a:t>Order sentences by the date of the document (for summarizing news)..  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Coherence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orderings that make neighboring sentences similar </a:t>
            </a:r>
          </a:p>
          <a:p>
            <a:pPr lvl="1"/>
            <a:r>
              <a:rPr lang="en-US" dirty="0" smtClean="0"/>
              <a:t>Choose orderings in which neighboring sentences discuss the same entity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Topical </a:t>
            </a:r>
            <a:r>
              <a:rPr lang="en-US" dirty="0" smtClean="0">
                <a:solidFill>
                  <a:srgbClr val="0000FF"/>
                </a:solidFill>
              </a:rPr>
              <a:t>ordering: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Learn the ordering of topics in the source documents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7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Domain-specific answering: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Information Extraction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r>
              <a:rPr lang="en-US" dirty="0" smtClean="0"/>
              <a:t>a good </a:t>
            </a:r>
            <a:r>
              <a:rPr lang="en-US" b="1" dirty="0" smtClean="0"/>
              <a:t>biography </a:t>
            </a:r>
            <a:r>
              <a:rPr lang="en-US" dirty="0" smtClean="0"/>
              <a:t>of a person contains:</a:t>
            </a:r>
          </a:p>
          <a:p>
            <a:pPr lvl="1"/>
            <a:r>
              <a:rPr lang="en-US" dirty="0" smtClean="0"/>
              <a:t>a person’s </a:t>
            </a:r>
            <a:r>
              <a:rPr lang="en-US" b="1" dirty="0" smtClean="0">
                <a:solidFill>
                  <a:srgbClr val="3366FF"/>
                </a:solidFill>
              </a:rPr>
              <a:t>birth/death, fame factor, education, nationality </a:t>
            </a:r>
            <a:r>
              <a:rPr lang="en-US" dirty="0" smtClean="0"/>
              <a:t>and so on</a:t>
            </a:r>
          </a:p>
          <a:p>
            <a:r>
              <a:rPr lang="en-US" dirty="0" smtClean="0"/>
              <a:t>a good </a:t>
            </a:r>
            <a:r>
              <a:rPr lang="en-US" b="1" dirty="0" smtClean="0"/>
              <a:t>definition </a:t>
            </a:r>
            <a:r>
              <a:rPr lang="en-US" dirty="0" smtClean="0"/>
              <a:t>contains: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genus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3366FF"/>
                </a:solidFill>
              </a:rPr>
              <a:t>hypernym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a </a:t>
            </a:r>
            <a:r>
              <a:rPr lang="en-US" b="1" dirty="0" smtClean="0"/>
              <a:t>medical answer about </a:t>
            </a:r>
            <a:r>
              <a:rPr lang="en-US" b="1" dirty="0"/>
              <a:t>a</a:t>
            </a:r>
            <a:r>
              <a:rPr lang="en-US" b="1" dirty="0" smtClean="0"/>
              <a:t> drug’s use </a:t>
            </a:r>
            <a:r>
              <a:rPr lang="en-US" dirty="0" smtClean="0"/>
              <a:t>contains</a:t>
            </a:r>
            <a:r>
              <a:rPr lang="en-US" b="1" i="1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problem </a:t>
            </a:r>
            <a:r>
              <a:rPr lang="en-US" dirty="0" smtClean="0"/>
              <a:t>(the medical condition),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intervention </a:t>
            </a:r>
            <a:r>
              <a:rPr lang="en-US" dirty="0" smtClean="0"/>
              <a:t>(the drug or procedure), and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outcome</a:t>
            </a:r>
            <a:r>
              <a:rPr lang="en-US" b="1" dirty="0" smtClean="0"/>
              <a:t> </a:t>
            </a:r>
            <a:r>
              <a:rPr lang="en-US" dirty="0" smtClean="0"/>
              <a:t>(the result of the study)</a:t>
            </a:r>
            <a:r>
              <a:rPr lang="en-US" b="1" dirty="0" smtClean="0"/>
              <a:t>.</a:t>
            </a:r>
            <a:endParaRPr lang="en-US" b="1" i="1" dirty="0" smtClean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2895600"/>
            <a:ext cx="77724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7450138" cy="496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>
                <a:latin typeface="Times New Roman" charset="0"/>
              </a:rPr>
              <a:t>MILAN, Italy, April 18</a:t>
            </a:r>
            <a:r>
              <a:rPr lang="en-US" sz="2000">
                <a:latin typeface="Times New Roman" charset="0"/>
              </a:rPr>
              <a:t>. </a:t>
            </a:r>
            <a:r>
              <a:rPr lang="en-US" sz="2000" b="1">
                <a:latin typeface="Times New Roman" charset="0"/>
              </a:rPr>
              <a:t>A small airplane crashed</a:t>
            </a:r>
            <a:r>
              <a:rPr lang="en-US" sz="2000">
                <a:latin typeface="Times New Roman" charset="0"/>
              </a:rPr>
              <a:t> into a government</a:t>
            </a:r>
          </a:p>
          <a:p>
            <a:r>
              <a:rPr lang="en-US" sz="2000">
                <a:latin typeface="Times New Roman" charset="0"/>
              </a:rPr>
              <a:t>building in heart of Milan, </a:t>
            </a:r>
            <a:r>
              <a:rPr lang="en-US" sz="2000" b="1">
                <a:latin typeface="Times New Roman" charset="0"/>
              </a:rPr>
              <a:t>setting the top floors on fire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>
                <a:latin typeface="Times New Roman" charset="0"/>
              </a:rPr>
              <a:t>Italian</a:t>
            </a:r>
          </a:p>
          <a:p>
            <a:r>
              <a:rPr lang="en-US" sz="2000" b="1">
                <a:latin typeface="Times New Roman" charset="0"/>
              </a:rPr>
              <a:t>police reported</a:t>
            </a:r>
            <a:r>
              <a:rPr lang="en-US" sz="2000">
                <a:latin typeface="Times New Roman" charset="0"/>
              </a:rPr>
              <a:t>. There were </a:t>
            </a:r>
            <a:r>
              <a:rPr lang="en-US" sz="2000" b="1">
                <a:latin typeface="Times New Roman" charset="0"/>
              </a:rPr>
              <a:t>no immediate reports on casualties</a:t>
            </a:r>
            <a:r>
              <a:rPr lang="en-US" sz="2000">
                <a:latin typeface="Times New Roman" charset="0"/>
              </a:rPr>
              <a:t> as</a:t>
            </a:r>
          </a:p>
          <a:p>
            <a:r>
              <a:rPr lang="en-US" sz="2000">
                <a:latin typeface="Times New Roman" charset="0"/>
              </a:rPr>
              <a:t>rescue workers attempted to clear the area in the city's financial</a:t>
            </a:r>
          </a:p>
          <a:p>
            <a:r>
              <a:rPr lang="en-US" sz="2000">
                <a:latin typeface="Times New Roman" charset="0"/>
              </a:rPr>
              <a:t>district. </a:t>
            </a:r>
            <a:r>
              <a:rPr lang="en-US" sz="2000" b="1">
                <a:latin typeface="Times New Roman" charset="0"/>
              </a:rPr>
              <a:t>Few details of the crash</a:t>
            </a:r>
            <a:r>
              <a:rPr lang="en-US" sz="2000">
                <a:latin typeface="Times New Roman" charset="0"/>
              </a:rPr>
              <a:t> were available, but news reports</a:t>
            </a:r>
          </a:p>
          <a:p>
            <a:r>
              <a:rPr lang="en-US" sz="2000">
                <a:latin typeface="Times New Roman" charset="0"/>
              </a:rPr>
              <a:t>about it immediately set off fears that it </a:t>
            </a:r>
            <a:r>
              <a:rPr lang="en-US" sz="2000" b="1">
                <a:latin typeface="Times New Roman" charset="0"/>
              </a:rPr>
              <a:t>might be a terrorist act</a:t>
            </a:r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akin to the Sept. 11 attacks in the United States. Those fears sent</a:t>
            </a:r>
          </a:p>
          <a:p>
            <a:r>
              <a:rPr lang="en-US" sz="2000" b="1">
                <a:latin typeface="Times New Roman" charset="0"/>
              </a:rPr>
              <a:t>U.S. stocks tumbling</a:t>
            </a:r>
            <a:r>
              <a:rPr lang="en-US" sz="2000">
                <a:latin typeface="Times New Roman" charset="0"/>
              </a:rPr>
              <a:t> to session lows in late morning trading.</a:t>
            </a:r>
          </a:p>
          <a:p>
            <a:endParaRPr lang="en-US" sz="2000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Witnesses reported</a:t>
            </a:r>
            <a:r>
              <a:rPr lang="en-US" sz="2000">
                <a:latin typeface="Times New Roman" charset="0"/>
              </a:rPr>
              <a:t> hearing a loud explosion from the 30-story</a:t>
            </a:r>
          </a:p>
          <a:p>
            <a:r>
              <a:rPr lang="en-US" sz="2000">
                <a:latin typeface="Times New Roman" charset="0"/>
              </a:rPr>
              <a:t>office building, </a:t>
            </a:r>
            <a:r>
              <a:rPr lang="en-US" sz="2000" b="1">
                <a:latin typeface="Times New Roman" charset="0"/>
              </a:rPr>
              <a:t>which houses the administrative offices of the local</a:t>
            </a:r>
            <a:endParaRPr lang="en-US" sz="2000">
              <a:latin typeface="Times New Roman" charset="0"/>
            </a:endParaRPr>
          </a:p>
          <a:p>
            <a:r>
              <a:rPr lang="en-US" sz="2000">
                <a:latin typeface="Times New Roman" charset="0"/>
              </a:rPr>
              <a:t>Lombardy region and sits next to the city's central train station.</a:t>
            </a:r>
          </a:p>
          <a:p>
            <a:r>
              <a:rPr lang="en-US" sz="2000" b="1">
                <a:latin typeface="Times New Roman" charset="0"/>
              </a:rPr>
              <a:t>Italian state television</a:t>
            </a:r>
            <a:r>
              <a:rPr lang="en-US" sz="2000">
                <a:latin typeface="Times New Roman" charset="0"/>
              </a:rPr>
              <a:t> said the crash put </a:t>
            </a:r>
            <a:r>
              <a:rPr lang="en-US" sz="2000" b="1">
                <a:latin typeface="Times New Roman" charset="0"/>
              </a:rPr>
              <a:t>a hole in the 25th floor</a:t>
            </a:r>
          </a:p>
          <a:p>
            <a:r>
              <a:rPr lang="en-US" sz="2000" b="1">
                <a:latin typeface="Times New Roman" charset="0"/>
              </a:rPr>
              <a:t>of the Pirelli building</a:t>
            </a:r>
            <a:r>
              <a:rPr lang="en-US" sz="2000">
                <a:latin typeface="Times New Roman" charset="0"/>
              </a:rPr>
              <a:t>. News reports said smoke poured from the</a:t>
            </a:r>
          </a:p>
          <a:p>
            <a:r>
              <a:rPr lang="en-US" sz="2000">
                <a:latin typeface="Times New Roman" charset="0"/>
              </a:rPr>
              <a:t>opening. Police and ambulances rushed to the building in downtown</a:t>
            </a:r>
          </a:p>
          <a:p>
            <a:r>
              <a:rPr lang="en-US" sz="2000">
                <a:latin typeface="Times New Roman" charset="0"/>
              </a:rPr>
              <a:t>Milan.  </a:t>
            </a:r>
            <a:r>
              <a:rPr lang="en-US" sz="2000" b="1">
                <a:latin typeface="Times New Roman" charset="0"/>
              </a:rPr>
              <a:t>No further details were immediately available</a:t>
            </a:r>
            <a:r>
              <a:rPr lang="en-US" sz="2000">
                <a:latin typeface="Times New Roman" charset="0"/>
              </a:rPr>
              <a:t>.</a:t>
            </a:r>
          </a:p>
        </p:txBody>
      </p:sp>
      <p:sp>
        <p:nvSpPr>
          <p:cNvPr id="1027075" name="AutoShape 3"/>
          <p:cNvSpPr>
            <a:spLocks noChangeArrowheads="1"/>
          </p:cNvSpPr>
          <p:nvPr/>
        </p:nvSpPr>
        <p:spPr bwMode="auto">
          <a:xfrm>
            <a:off x="6172200" y="2209800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How many victims?</a:t>
            </a:r>
          </a:p>
        </p:txBody>
      </p:sp>
      <p:sp>
        <p:nvSpPr>
          <p:cNvPr id="1027076" name="Line 4"/>
          <p:cNvSpPr>
            <a:spLocks noChangeShapeType="1"/>
          </p:cNvSpPr>
          <p:nvPr/>
        </p:nvSpPr>
        <p:spPr bwMode="auto">
          <a:xfrm flipH="1" flipV="1">
            <a:off x="7010400" y="1981200"/>
            <a:ext cx="381000" cy="381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77" name="AutoShape 5"/>
          <p:cNvSpPr>
            <a:spLocks noChangeArrowheads="1"/>
          </p:cNvSpPr>
          <p:nvPr/>
        </p:nvSpPr>
        <p:spPr bwMode="auto">
          <a:xfrm>
            <a:off x="6324600" y="3657600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Was it a terrorist act?</a:t>
            </a:r>
          </a:p>
        </p:txBody>
      </p:sp>
      <p:sp>
        <p:nvSpPr>
          <p:cNvPr id="1027078" name="AutoShape 6"/>
          <p:cNvSpPr>
            <a:spLocks noChangeArrowheads="1"/>
          </p:cNvSpPr>
          <p:nvPr/>
        </p:nvSpPr>
        <p:spPr bwMode="auto">
          <a:xfrm>
            <a:off x="5181600" y="6019800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What was the target?</a:t>
            </a:r>
          </a:p>
        </p:txBody>
      </p:sp>
      <p:sp>
        <p:nvSpPr>
          <p:cNvPr id="1027079" name="AutoShape 7"/>
          <p:cNvSpPr>
            <a:spLocks noChangeArrowheads="1"/>
          </p:cNvSpPr>
          <p:nvPr/>
        </p:nvSpPr>
        <p:spPr bwMode="auto">
          <a:xfrm>
            <a:off x="5486400" y="609600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What happened?</a:t>
            </a:r>
          </a:p>
        </p:txBody>
      </p:sp>
      <p:sp>
        <p:nvSpPr>
          <p:cNvPr id="1027080" name="AutoShape 8"/>
          <p:cNvSpPr>
            <a:spLocks noChangeArrowheads="1"/>
          </p:cNvSpPr>
          <p:nvPr/>
        </p:nvSpPr>
        <p:spPr bwMode="auto">
          <a:xfrm>
            <a:off x="1066800" y="3429000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Says who?</a:t>
            </a:r>
          </a:p>
        </p:txBody>
      </p:sp>
      <p:sp>
        <p:nvSpPr>
          <p:cNvPr id="1027081" name="Line 9"/>
          <p:cNvSpPr>
            <a:spLocks noChangeShapeType="1"/>
          </p:cNvSpPr>
          <p:nvPr/>
        </p:nvSpPr>
        <p:spPr bwMode="auto">
          <a:xfrm flipH="1" flipV="1">
            <a:off x="2362200" y="1981200"/>
            <a:ext cx="0" cy="14478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82" name="Line 10"/>
          <p:cNvSpPr>
            <a:spLocks noChangeShapeType="1"/>
          </p:cNvSpPr>
          <p:nvPr/>
        </p:nvSpPr>
        <p:spPr bwMode="auto">
          <a:xfrm flipH="1">
            <a:off x="4953000" y="914400"/>
            <a:ext cx="533400" cy="228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83" name="Line 11"/>
          <p:cNvSpPr>
            <a:spLocks noChangeShapeType="1"/>
          </p:cNvSpPr>
          <p:nvPr/>
        </p:nvSpPr>
        <p:spPr bwMode="auto">
          <a:xfrm flipH="1">
            <a:off x="5486400" y="1066800"/>
            <a:ext cx="304800" cy="381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84" name="Line 12"/>
          <p:cNvSpPr>
            <a:spLocks noChangeShapeType="1"/>
          </p:cNvSpPr>
          <p:nvPr/>
        </p:nvSpPr>
        <p:spPr bwMode="auto">
          <a:xfrm flipH="1" flipV="1">
            <a:off x="7391400" y="2971800"/>
            <a:ext cx="1143000" cy="6858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85" name="Line 13"/>
          <p:cNvSpPr>
            <a:spLocks noChangeShapeType="1"/>
          </p:cNvSpPr>
          <p:nvPr/>
        </p:nvSpPr>
        <p:spPr bwMode="auto">
          <a:xfrm flipH="1" flipV="1">
            <a:off x="3048000" y="5334000"/>
            <a:ext cx="2286000" cy="838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86" name="Line 14"/>
          <p:cNvSpPr>
            <a:spLocks noChangeShapeType="1"/>
          </p:cNvSpPr>
          <p:nvPr/>
        </p:nvSpPr>
        <p:spPr bwMode="auto">
          <a:xfrm>
            <a:off x="6096000" y="1143000"/>
            <a:ext cx="76200" cy="3657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87" name="AutoShape 15"/>
          <p:cNvSpPr>
            <a:spLocks noChangeArrowheads="1"/>
          </p:cNvSpPr>
          <p:nvPr/>
        </p:nvSpPr>
        <p:spPr bwMode="auto">
          <a:xfrm>
            <a:off x="3048000" y="2286000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When, where?</a:t>
            </a:r>
          </a:p>
        </p:txBody>
      </p:sp>
      <p:sp>
        <p:nvSpPr>
          <p:cNvPr id="1027088" name="Line 16"/>
          <p:cNvSpPr>
            <a:spLocks noChangeShapeType="1"/>
          </p:cNvSpPr>
          <p:nvPr/>
        </p:nvSpPr>
        <p:spPr bwMode="auto">
          <a:xfrm flipH="1" flipV="1">
            <a:off x="2667000" y="1447800"/>
            <a:ext cx="1600200" cy="838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089" name="Line 17"/>
          <p:cNvSpPr>
            <a:spLocks noChangeShapeType="1"/>
          </p:cNvSpPr>
          <p:nvPr/>
        </p:nvSpPr>
        <p:spPr bwMode="auto">
          <a:xfrm flipH="1" flipV="1">
            <a:off x="4419600" y="4419600"/>
            <a:ext cx="1676400" cy="1752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Text Box 1026"/>
          <p:cNvSpPr txBox="1">
            <a:spLocks noChangeArrowheads="1"/>
          </p:cNvSpPr>
          <p:nvPr/>
        </p:nvSpPr>
        <p:spPr bwMode="auto">
          <a:xfrm>
            <a:off x="1447800" y="822325"/>
            <a:ext cx="7391400" cy="527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Times New Roman" charset="0"/>
              </a:rPr>
              <a:t>1. How many people were injured?</a:t>
            </a:r>
          </a:p>
          <a:p>
            <a:r>
              <a:rPr lang="en-US" sz="2000">
                <a:latin typeface="Times New Roman" charset="0"/>
              </a:rPr>
              <a:t>2. How many people were killed?  (age, number, gender, description)</a:t>
            </a:r>
          </a:p>
          <a:p>
            <a:r>
              <a:rPr lang="en-US" sz="2000">
                <a:latin typeface="Times New Roman" charset="0"/>
              </a:rPr>
              <a:t>3. Was the pilot killed?</a:t>
            </a:r>
          </a:p>
          <a:p>
            <a:r>
              <a:rPr lang="en-US" sz="2000">
                <a:latin typeface="Times New Roman" charset="0"/>
              </a:rPr>
              <a:t>4. Where was the plane coming from?</a:t>
            </a:r>
          </a:p>
          <a:p>
            <a:r>
              <a:rPr lang="en-US" sz="2000">
                <a:latin typeface="Times New Roman" charset="0"/>
              </a:rPr>
              <a:t>5. Was it an accident (technical problem, illness, terrorist act)? </a:t>
            </a:r>
          </a:p>
          <a:p>
            <a:r>
              <a:rPr lang="en-US" sz="2000">
                <a:latin typeface="Times New Roman" charset="0"/>
              </a:rPr>
              <a:t>6. Who was the pilot? (age, number, gender, description) </a:t>
            </a:r>
          </a:p>
          <a:p>
            <a:r>
              <a:rPr lang="en-US" sz="2000">
                <a:latin typeface="Times New Roman" charset="0"/>
              </a:rPr>
              <a:t>7. When did the plane crash? </a:t>
            </a:r>
          </a:p>
          <a:p>
            <a:r>
              <a:rPr lang="en-US" sz="2000">
                <a:latin typeface="Times New Roman" charset="0"/>
              </a:rPr>
              <a:t>8. How tall is the Pirelli building? </a:t>
            </a:r>
          </a:p>
          <a:p>
            <a:r>
              <a:rPr lang="en-US" sz="2000">
                <a:latin typeface="Times New Roman" charset="0"/>
              </a:rPr>
              <a:t>9. Who was on the plane with the pilot? </a:t>
            </a:r>
          </a:p>
          <a:p>
            <a:r>
              <a:rPr lang="en-US" sz="2000">
                <a:latin typeface="Times New Roman" charset="0"/>
              </a:rPr>
              <a:t>10. Did the plane catch fire before hitting the building? </a:t>
            </a:r>
          </a:p>
          <a:p>
            <a:r>
              <a:rPr lang="en-US" sz="2000">
                <a:latin typeface="Times New Roman" charset="0"/>
              </a:rPr>
              <a:t>11. What was the weather like at the time of the crash? </a:t>
            </a:r>
          </a:p>
          <a:p>
            <a:r>
              <a:rPr lang="en-US" sz="2000">
                <a:latin typeface="Times New Roman" charset="0"/>
              </a:rPr>
              <a:t>12. When was the building built? </a:t>
            </a:r>
          </a:p>
          <a:p>
            <a:r>
              <a:rPr lang="en-US" sz="2000">
                <a:latin typeface="Times New Roman" charset="0"/>
              </a:rPr>
              <a:t>13. What direction was the plane flying? </a:t>
            </a:r>
          </a:p>
          <a:p>
            <a:r>
              <a:rPr lang="en-US" sz="2000">
                <a:latin typeface="Times New Roman" charset="0"/>
              </a:rPr>
              <a:t>14. How many people work in the building? </a:t>
            </a:r>
          </a:p>
          <a:p>
            <a:r>
              <a:rPr lang="en-US" sz="2000">
                <a:latin typeface="Times New Roman" charset="0"/>
              </a:rPr>
              <a:t>15. How many people were in the building at the time of the crash? </a:t>
            </a:r>
          </a:p>
          <a:p>
            <a:r>
              <a:rPr lang="en-US" sz="2000">
                <a:latin typeface="Times New Roman" charset="0"/>
              </a:rPr>
              <a:t>16. How many people were taken to the hospital? </a:t>
            </a:r>
          </a:p>
          <a:p>
            <a:r>
              <a:rPr lang="en-US" sz="2000">
                <a:latin typeface="Times New Roman" charset="0"/>
              </a:rPr>
              <a:t>17. What kind of aircraft was used?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27200"/>
            <a:ext cx="8458200" cy="4597400"/>
          </a:xfrm>
        </p:spPr>
        <p:txBody>
          <a:bodyPr/>
          <a:lstStyle/>
          <a:p>
            <a:r>
              <a:rPr lang="en-US" dirty="0" smtClean="0"/>
              <a:t>produce </a:t>
            </a:r>
            <a:r>
              <a:rPr lang="en-US" dirty="0"/>
              <a:t>an </a:t>
            </a:r>
            <a:r>
              <a:rPr lang="en-US" dirty="0" smtClean="0"/>
              <a:t>abridged version </a:t>
            </a:r>
            <a:r>
              <a:rPr lang="en-US" dirty="0"/>
              <a:t>of a text that contains </a:t>
            </a:r>
            <a:r>
              <a:rPr lang="en-US" dirty="0" smtClean="0"/>
              <a:t>information that is important </a:t>
            </a:r>
            <a:r>
              <a:rPr lang="en-US" dirty="0"/>
              <a:t>or relevant </a:t>
            </a:r>
            <a:r>
              <a:rPr lang="en-US" dirty="0" smtClean="0"/>
              <a:t>to a user.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b="1" dirty="0" smtClean="0"/>
          </a:p>
          <a:p>
            <a:r>
              <a:rPr lang="en-US" sz="2800" b="1" dirty="0" smtClean="0"/>
              <a:t>Summarization Applications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outlines or abstracts </a:t>
            </a:r>
            <a:r>
              <a:rPr lang="en-US" sz="2400" dirty="0" smtClean="0"/>
              <a:t>of </a:t>
            </a:r>
            <a:r>
              <a:rPr lang="en-US" sz="2400" dirty="0"/>
              <a:t>any </a:t>
            </a:r>
            <a:r>
              <a:rPr lang="en-US" sz="2400" dirty="0" smtClean="0"/>
              <a:t>document, article, etc.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summaries</a:t>
            </a:r>
            <a:r>
              <a:rPr lang="en-US" sz="2400" b="1" dirty="0"/>
              <a:t> </a:t>
            </a:r>
            <a:r>
              <a:rPr lang="en-US" sz="2400" dirty="0"/>
              <a:t>of email </a:t>
            </a:r>
            <a:r>
              <a:rPr lang="en-US" sz="2400" dirty="0" smtClean="0"/>
              <a:t>threads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action items </a:t>
            </a:r>
            <a:r>
              <a:rPr lang="en-US" sz="2400" dirty="0" smtClean="0"/>
              <a:t>from </a:t>
            </a:r>
            <a:r>
              <a:rPr lang="en-US" sz="2400" dirty="0"/>
              <a:t>a </a:t>
            </a:r>
            <a:r>
              <a:rPr lang="en-US" sz="2400" dirty="0" smtClean="0"/>
              <a:t>meeting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simplifying</a:t>
            </a:r>
            <a:r>
              <a:rPr lang="en-US" sz="2400" dirty="0" smtClean="0"/>
              <a:t> text by compressing sentences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0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Single vs. multiple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</a:rPr>
              <a:t>S</a:t>
            </a:r>
            <a:r>
              <a:rPr lang="en-US" sz="2800" b="1" dirty="0" smtClean="0">
                <a:solidFill>
                  <a:srgbClr val="0000FF"/>
                </a:solidFill>
              </a:rPr>
              <a:t>ingle</a:t>
            </a:r>
            <a:r>
              <a:rPr lang="en-US" sz="2800" b="1" dirty="0">
                <a:solidFill>
                  <a:srgbClr val="0000FF"/>
                </a:solidFill>
              </a:rPr>
              <a:t>-document </a:t>
            </a:r>
            <a:r>
              <a:rPr lang="en-US" sz="2800" b="1" dirty="0" smtClean="0">
                <a:solidFill>
                  <a:srgbClr val="0000FF"/>
                </a:solidFill>
              </a:rPr>
              <a:t>summarization</a:t>
            </a:r>
          </a:p>
          <a:p>
            <a:pPr lvl="1"/>
            <a:r>
              <a:rPr lang="en-US" sz="2400" dirty="0" smtClean="0"/>
              <a:t>Given a single document, produce</a:t>
            </a:r>
          </a:p>
          <a:p>
            <a:pPr lvl="2"/>
            <a:r>
              <a:rPr lang="en-US" sz="2400" dirty="0" smtClean="0"/>
              <a:t>abstract</a:t>
            </a:r>
          </a:p>
          <a:p>
            <a:pPr lvl="2"/>
            <a:r>
              <a:rPr lang="en-US" sz="2400" dirty="0" smtClean="0"/>
              <a:t>outline</a:t>
            </a:r>
          </a:p>
          <a:p>
            <a:pPr lvl="2"/>
            <a:r>
              <a:rPr lang="en-US" sz="2400" dirty="0" smtClean="0"/>
              <a:t>headline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M</a:t>
            </a:r>
            <a:r>
              <a:rPr lang="en-US" sz="2800" b="1" dirty="0" smtClean="0">
                <a:solidFill>
                  <a:srgbClr val="0000FF"/>
                </a:solidFill>
              </a:rPr>
              <a:t>ultiple</a:t>
            </a:r>
            <a:r>
              <a:rPr lang="en-US" sz="2800" b="1" dirty="0">
                <a:solidFill>
                  <a:srgbClr val="0000FF"/>
                </a:solidFill>
              </a:rPr>
              <a:t>-document </a:t>
            </a:r>
            <a:r>
              <a:rPr lang="en-US" sz="2800" b="1" dirty="0" smtClean="0">
                <a:solidFill>
                  <a:srgbClr val="0000FF"/>
                </a:solidFill>
              </a:rPr>
              <a:t>summarization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Given a group </a:t>
            </a:r>
            <a:r>
              <a:rPr lang="en-US" sz="2400" dirty="0"/>
              <a:t>of documents, </a:t>
            </a:r>
            <a:r>
              <a:rPr lang="en-US" sz="2400" dirty="0" smtClean="0"/>
              <a:t>produce a gist of the content:</a:t>
            </a:r>
          </a:p>
          <a:p>
            <a:pPr lvl="2"/>
            <a:r>
              <a:rPr lang="en-US" sz="2400" dirty="0" smtClean="0"/>
              <a:t>a </a:t>
            </a:r>
            <a:r>
              <a:rPr lang="en-US" sz="2400" dirty="0"/>
              <a:t>series of news </a:t>
            </a:r>
            <a:r>
              <a:rPr lang="en-US" sz="2400" dirty="0" smtClean="0"/>
              <a:t>stories on </a:t>
            </a:r>
            <a:r>
              <a:rPr lang="en-US" sz="2400" dirty="0"/>
              <a:t>the same </a:t>
            </a:r>
            <a:r>
              <a:rPr lang="en-US" sz="2400" dirty="0" smtClean="0"/>
              <a:t>event</a:t>
            </a:r>
          </a:p>
          <a:p>
            <a:pPr lvl="2"/>
            <a:r>
              <a:rPr lang="en-US" sz="2400" dirty="0" smtClean="0"/>
              <a:t>a set of web pages about some topic or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0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Summarization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</a:rPr>
              <a:t>Generic summarization:</a:t>
            </a:r>
          </a:p>
          <a:p>
            <a:pPr lvl="1"/>
            <a:r>
              <a:rPr lang="en-US" sz="2800" dirty="0" smtClean="0"/>
              <a:t> Summarize the content of a document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Query-focused summarization:</a:t>
            </a:r>
          </a:p>
          <a:p>
            <a:pPr lvl="1"/>
            <a:r>
              <a:rPr lang="en-US" sz="2800" dirty="0" smtClean="0"/>
              <a:t> summarize a document with respect to an information need expressed in a user query.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 kind of complex question answering:</a:t>
            </a:r>
          </a:p>
          <a:p>
            <a:pPr lvl="2"/>
            <a:r>
              <a:rPr lang="en-US" sz="2800" dirty="0" smtClean="0"/>
              <a:t>Answer a question by summarizing a document that has the information to construct the answer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02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6233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839200" cy="5410200"/>
          </a:xfrm>
        </p:spPr>
        <p:txBody>
          <a:bodyPr/>
          <a:lstStyle/>
          <a:p>
            <a:r>
              <a:rPr lang="en-US" sz="2800" b="1" dirty="0" smtClean="0"/>
              <a:t>Create</a:t>
            </a:r>
            <a:r>
              <a:rPr lang="en-US" sz="2800" b="1" dirty="0" smtClean="0">
                <a:solidFill>
                  <a:srgbClr val="0000FF"/>
                </a:solidFill>
              </a:rPr>
              <a:t> snippets</a:t>
            </a:r>
            <a:r>
              <a:rPr lang="en-US" sz="2800" b="1" dirty="0" smtClean="0"/>
              <a:t> </a:t>
            </a:r>
            <a:r>
              <a:rPr lang="en-US" sz="2800" dirty="0" smtClean="0"/>
              <a:t>summarizing a web page for a query</a:t>
            </a:r>
          </a:p>
          <a:p>
            <a:pPr lvl="1"/>
            <a:r>
              <a:rPr lang="en-US" dirty="0" smtClean="0"/>
              <a:t>Google: 156 characters (about 26 words) plus title and link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7472" t="18750" r="40849" b="11458"/>
          <a:stretch>
            <a:fillRect/>
          </a:stretch>
        </p:blipFill>
        <p:spPr bwMode="auto">
          <a:xfrm>
            <a:off x="1143000" y="2057400"/>
            <a:ext cx="693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886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Summarization for Question </a:t>
            </a:r>
            <a:r>
              <a:rPr lang="en-US" dirty="0" smtClean="0"/>
              <a:t>Answering: Multiple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03400"/>
            <a:ext cx="8458200" cy="4749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00"/>
                </a:solidFill>
              </a:rPr>
              <a:t>Create</a:t>
            </a:r>
            <a:r>
              <a:rPr lang="en-US" sz="3200" b="1" dirty="0" smtClean="0">
                <a:solidFill>
                  <a:srgbClr val="0000FF"/>
                </a:solidFill>
              </a:rPr>
              <a:t> answers</a:t>
            </a:r>
            <a:r>
              <a:rPr lang="en-US" sz="3200" b="1" dirty="0" smtClean="0"/>
              <a:t> </a:t>
            </a:r>
            <a:r>
              <a:rPr lang="en-US" sz="3200" dirty="0" smtClean="0"/>
              <a:t>to complex questions summarizing multiple documents.</a:t>
            </a:r>
          </a:p>
          <a:p>
            <a:pPr lvl="1"/>
            <a:r>
              <a:rPr lang="en-US" sz="2800" dirty="0" smtClean="0"/>
              <a:t>Instead of giving a snippet for each document</a:t>
            </a:r>
          </a:p>
          <a:p>
            <a:pPr lvl="1"/>
            <a:r>
              <a:rPr lang="en-US" sz="2800" dirty="0" smtClean="0"/>
              <a:t>Create a cohesive answer that combines information from each document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5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9045</TotalTime>
  <Words>1635</Words>
  <Application>Microsoft Office PowerPoint</Application>
  <PresentationFormat>On-screen Show (4:3)</PresentationFormat>
  <Paragraphs>218</Paragraphs>
  <Slides>22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Slide 1</vt:lpstr>
      <vt:lpstr>Slide 2</vt:lpstr>
      <vt:lpstr>Slide 3</vt:lpstr>
      <vt:lpstr>Slide 4</vt:lpstr>
      <vt:lpstr>Text Summarization</vt:lpstr>
      <vt:lpstr>Single vs. multiple documents</vt:lpstr>
      <vt:lpstr>Summarization</vt:lpstr>
      <vt:lpstr>Snippets</vt:lpstr>
      <vt:lpstr>Summarization for Question Answering: Multiple documents</vt:lpstr>
      <vt:lpstr>Extractive summarization &amp;  Abstractive summarization</vt:lpstr>
      <vt:lpstr>Simple baseline: take the first sentence</vt:lpstr>
      <vt:lpstr>Summarization: Three Stages</vt:lpstr>
      <vt:lpstr>Supervised content selection</vt:lpstr>
      <vt:lpstr>Definition questions</vt:lpstr>
      <vt:lpstr>Medical questions</vt:lpstr>
      <vt:lpstr>Other complex questions</vt:lpstr>
      <vt:lpstr>Answering harder questions: Query-focused multi-document summarization</vt:lpstr>
      <vt:lpstr>Simplifying sentences</vt:lpstr>
      <vt:lpstr>Maximal Marginal Relevance (MMR)</vt:lpstr>
      <vt:lpstr>Information Ordering</vt:lpstr>
      <vt:lpstr>Domain-specific answering: The Information Extraction method</vt:lpstr>
      <vt:lpstr>Thank You</vt:lpstr>
    </vt:vector>
  </TitlesOfParts>
  <Company>JUET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tyagi</dc:creator>
  <cp:lastModifiedBy>vipin.tyagi</cp:lastModifiedBy>
  <cp:revision>190</cp:revision>
  <cp:lastPrinted>2009-04-20T16:46:08Z</cp:lastPrinted>
  <dcterms:created xsi:type="dcterms:W3CDTF">2010-04-19T15:31:24Z</dcterms:created>
  <dcterms:modified xsi:type="dcterms:W3CDTF">2025-04-30T06:13:11Z</dcterms:modified>
</cp:coreProperties>
</file>