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73" r:id="rId14"/>
    <p:sldId id="274" r:id="rId15"/>
    <p:sldId id="275" r:id="rId16"/>
    <p:sldId id="276" r:id="rId17"/>
    <p:sldId id="277" r:id="rId18"/>
    <p:sldId id="278" r:id="rId19"/>
    <p:sldId id="268" r:id="rId20"/>
    <p:sldId id="282" r:id="rId21"/>
    <p:sldId id="283" r:id="rId22"/>
    <p:sldId id="285" r:id="rId23"/>
    <p:sldId id="286" r:id="rId24"/>
    <p:sldId id="287" r:id="rId25"/>
    <p:sldId id="30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A9500-6BA8-4217-91BD-3E7FFFA4B76C}" type="datetimeFigureOut">
              <a:rPr lang="en-IN" smtClean="0"/>
              <a:pPr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A6DA7-9554-47B0-BDDE-9D15D3045FE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23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0AFB23-ED0B-ED4A-8E61-B78B7CC2F30A}" type="slidenum">
              <a:rPr lang="en-US"/>
              <a:pPr/>
              <a:t>24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7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BCD4F-79C6-B840-950E-F353C35D6F19}" type="slidenum">
              <a:rPr lang="en-US"/>
              <a:pPr/>
              <a:t>12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D0340-7DDE-8E45-AEBA-AB59FCC53FC5}" type="slidenum">
              <a:rPr lang="en-US"/>
              <a:pPr/>
              <a:t>13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15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8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76327AF3-F4B9-254E-A95F-2FA9DB9ED39F}" type="slidenum">
              <a:rPr lang="en-US" sz="1200"/>
              <a:pPr eaLnBrk="1" hangingPunct="1"/>
              <a:t>18</a:t>
            </a:fld>
            <a:endParaRPr lang="en-US" sz="1200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7EA257-BBC4-3B4D-BF0C-1044415BD0E4}" type="slidenum">
              <a:rPr lang="en-US"/>
              <a:pPr/>
              <a:t>21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9E4F7EA-BABD-48F6-B160-780731DF2C1D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FC7C-5ED1-475A-BA40-AFC7AFE01B63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3EDC4F1-339C-4120-AD8E-B6F7FE0E81E8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04D37-8A66-4EDD-A6BC-B4CBEF9DD849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A37E-D2D4-475D-A553-85E4CE771881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B61EC58-A92D-4CEF-87C1-156A67B86A74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2D52364-34DD-4D3E-96A2-F872FB685BFD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1EE9-553F-416A-8893-80B3A8BCF6C1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B08F0-8BB2-48F8-B370-73F35A47CDAD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7FA0E-5DA5-4468-917E-653C74F0D230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6C3A240-410A-47A3-A26A-42A54AFEE99D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E8E8E8-98CF-4494-B6E8-B1DF8F2680B4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ghogarh,_Guna,_Madhya_Pradesh" TargetMode="External"/><Relationship Id="rId2" Type="http://schemas.openxmlformats.org/officeDocument/2006/relationships/hyperlink" Target="https://en.wikipedia.org/wiki/Engine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447800" y="1219200"/>
            <a:ext cx="6858000" cy="2057400"/>
          </a:xfrm>
        </p:spPr>
        <p:txBody>
          <a:bodyPr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Calibri (Headings)"/>
                <a:cs typeface="Calibri (Headings)"/>
              </a:rPr>
              <a:t>Relation Extraction</a:t>
            </a:r>
            <a:endParaRPr lang="en-US" sz="4000" dirty="0">
              <a:solidFill>
                <a:schemeClr val="tx1"/>
              </a:solidFill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Prof.  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Vipin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Tyagi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436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 databases from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839200" cy="4445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</a:t>
            </a:r>
            <a:r>
              <a:rPr lang="en-US" dirty="0" smtClean="0">
                <a:solidFill>
                  <a:srgbClr val="00B050"/>
                </a:solidFill>
              </a:rPr>
              <a:t>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many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nationality,                                location</a:t>
            </a:r>
            <a:r>
              <a:rPr lang="en-US" sz="1800" dirty="0"/>
              <a:t>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profession,                                 people</a:t>
            </a:r>
            <a:r>
              <a:rPr lang="en-US" sz="1800" dirty="0"/>
              <a:t>/person/place-of-birth	</a:t>
            </a:r>
            <a:endParaRPr lang="en-US" sz="1800" dirty="0" smtClean="0"/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</a:t>
            </a:r>
            <a:r>
              <a:rPr lang="en-US" sz="1800" dirty="0" smtClean="0"/>
              <a:t>iology</a:t>
            </a:r>
            <a:r>
              <a:rPr lang="en-US" sz="1800" dirty="0"/>
              <a:t>/</a:t>
            </a:r>
            <a:r>
              <a:rPr lang="en-US" sz="1800" dirty="0" err="1" smtClean="0"/>
              <a:t>organism_higher_classification</a:t>
            </a:r>
            <a:r>
              <a:rPr lang="en-US" sz="1800" dirty="0" smtClean="0"/>
              <a:t>           film</a:t>
            </a:r>
            <a:r>
              <a:rPr lang="en-US" sz="1800" dirty="0"/>
              <a:t>/film/</a:t>
            </a:r>
            <a:r>
              <a:rPr lang="en-US" sz="1800" dirty="0" smtClean="0"/>
              <a:t>genre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62800" y="15240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dbpedia.org</a:t>
            </a:r>
            <a:endParaRPr lang="en-IN" b="1" dirty="0"/>
          </a:p>
        </p:txBody>
      </p:sp>
    </p:spTree>
    <p:extLst>
      <p:ext uri="{BB962C8B-B14F-4D97-AF65-F5344CB8AC3E}">
        <p14:creationId xmlns="" xmlns:p14="http://schemas.microsoft.com/office/powerpoint/2010/main" val="246865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787400"/>
          </a:xfrm>
        </p:spPr>
        <p:txBody>
          <a:bodyPr/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438400"/>
            <a:ext cx="8534400" cy="42418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IS-A (</a:t>
            </a:r>
            <a:r>
              <a:rPr lang="en-US" sz="2800" dirty="0" err="1" smtClean="0">
                <a:solidFill>
                  <a:srgbClr val="0000FF"/>
                </a:solidFill>
              </a:rPr>
              <a:t>hypernym</a:t>
            </a:r>
            <a:r>
              <a:rPr lang="en-US" sz="2800" dirty="0" smtClean="0">
                <a:solidFill>
                  <a:srgbClr val="0000FF"/>
                </a:solidFill>
              </a:rPr>
              <a:t>): </a:t>
            </a:r>
            <a:r>
              <a:rPr lang="en-US" sz="2800" dirty="0" err="1" smtClean="0">
                <a:solidFill>
                  <a:srgbClr val="0000FF"/>
                </a:solidFill>
              </a:rPr>
              <a:t>subsumption</a:t>
            </a:r>
            <a:r>
              <a:rPr lang="en-US" sz="2800" dirty="0" smtClean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2800" dirty="0" smtClean="0">
                <a:latin typeface="Courier"/>
                <a:cs typeface="Courier"/>
              </a:rPr>
              <a:t>Giraffe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ruminant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ungulate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mammal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vertebrate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animal</a:t>
            </a:r>
            <a:r>
              <a:rPr lang="en-US" sz="2800" dirty="0" smtClean="0"/>
              <a:t>… </a:t>
            </a:r>
          </a:p>
          <a:p>
            <a:pPr lvl="2"/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2800" dirty="0" err="1" smtClean="0">
                <a:latin typeface="Courier"/>
                <a:cs typeface="Courier"/>
              </a:rPr>
              <a:t>Guna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instance-of    </a:t>
            </a:r>
            <a:r>
              <a:rPr lang="en-US" sz="2800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600200"/>
            <a:ext cx="3865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Examples from the </a:t>
            </a:r>
            <a:r>
              <a:rPr lang="en-US" sz="1800" dirty="0" err="1" smtClean="0">
                <a:latin typeface="+mn-lt"/>
              </a:rPr>
              <a:t>WordNet</a:t>
            </a:r>
            <a:r>
              <a:rPr lang="en-US" sz="1800" dirty="0" smtClean="0">
                <a:latin typeface="+mn-lt"/>
              </a:rPr>
              <a:t> Thesaurus</a:t>
            </a:r>
            <a:endParaRPr lang="en-US" sz="18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33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AutoShap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Rules for extracting </a:t>
            </a:r>
            <a:r>
              <a:rPr lang="en-US" dirty="0" smtClean="0"/>
              <a:t>IS-A relation</a:t>
            </a:r>
            <a:endParaRPr lang="en-US" sz="3200" dirty="0"/>
          </a:p>
        </p:txBody>
      </p:sp>
      <p:sp>
        <p:nvSpPr>
          <p:cNvPr id="601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905000"/>
            <a:ext cx="8001000" cy="3429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alibri"/>
                <a:cs typeface="Calibri"/>
              </a:rPr>
              <a:t>Hearst </a:t>
            </a:r>
            <a:r>
              <a:rPr lang="en-US" b="1" dirty="0">
                <a:latin typeface="Calibri"/>
                <a:cs typeface="Calibri"/>
              </a:rPr>
              <a:t>(1992) 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“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Agar is a substance prepared from a mixture of red algae, such as </a:t>
            </a:r>
            <a:r>
              <a:rPr lang="en-US" sz="2800" dirty="0" err="1">
                <a:solidFill>
                  <a:srgbClr val="0000FF"/>
                </a:solidFill>
                <a:latin typeface="Calibri"/>
                <a:cs typeface="Calibri"/>
              </a:rPr>
              <a:t>Gelidium</a:t>
            </a:r>
            <a:r>
              <a:rPr lang="en-US" sz="2800" dirty="0">
                <a:solidFill>
                  <a:srgbClr val="0000FF"/>
                </a:solidFill>
                <a:latin typeface="Calibri"/>
                <a:cs typeface="Calibri"/>
              </a:rPr>
              <a:t>, for laboratory or industrial use</a:t>
            </a:r>
            <a:r>
              <a:rPr lang="en-US" sz="2800" dirty="0" smtClean="0">
                <a:solidFill>
                  <a:srgbClr val="000090"/>
                </a:solidFill>
                <a:latin typeface="Calibri"/>
                <a:cs typeface="Calibri"/>
              </a:rPr>
              <a:t>”</a:t>
            </a:r>
          </a:p>
          <a:p>
            <a:pPr lvl="1"/>
            <a:endParaRPr lang="en-US" dirty="0">
              <a:solidFill>
                <a:srgbClr val="000090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What does </a:t>
            </a:r>
            <a:r>
              <a:rPr lang="en-US" i="1" dirty="0" err="1">
                <a:latin typeface="Calibri"/>
                <a:cs typeface="Calibri"/>
              </a:rPr>
              <a:t>Gelidium</a:t>
            </a:r>
            <a:r>
              <a:rPr lang="en-US" dirty="0">
                <a:latin typeface="Calibri"/>
                <a:cs typeface="Calibri"/>
              </a:rPr>
              <a:t> mean? </a:t>
            </a:r>
          </a:p>
          <a:p>
            <a:r>
              <a:rPr lang="en-US" dirty="0">
                <a:latin typeface="Calibri"/>
                <a:cs typeface="Calibri"/>
              </a:rPr>
              <a:t>How do you know?`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0963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AutoShape 2"/>
          <p:cNvSpPr>
            <a:spLocks noGrp="1" noChangeArrowheads="1"/>
          </p:cNvSpPr>
          <p:nvPr>
            <p:ph type="title"/>
          </p:nvPr>
        </p:nvSpPr>
        <p:spPr>
          <a:xfrm>
            <a:off x="1447800" y="228600"/>
            <a:ext cx="7543800" cy="1143000"/>
          </a:xfrm>
        </p:spPr>
        <p:txBody>
          <a:bodyPr/>
          <a:lstStyle/>
          <a:p>
            <a:r>
              <a:rPr lang="en-US" sz="3000" dirty="0" smtClean="0"/>
              <a:t>Hearst’s Patterns for extracting IS-A relations</a:t>
            </a:r>
            <a:endParaRPr lang="en-US" sz="3000" dirty="0"/>
          </a:p>
        </p:txBody>
      </p:sp>
      <p:sp>
        <p:nvSpPr>
          <p:cNvPr id="605189" name="Rectangle 5"/>
          <p:cNvSpPr>
            <a:spLocks noChangeArrowheads="1"/>
          </p:cNvSpPr>
          <p:nvPr/>
        </p:nvSpPr>
        <p:spPr bwMode="auto">
          <a:xfrm>
            <a:off x="685800" y="198120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such as X ((, X)* (, </a:t>
            </a:r>
            <a:r>
              <a:rPr lang="en-US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and|or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) X)”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“such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as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“X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or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and other Y”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Y including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“Y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, especially </a:t>
            </a:r>
            <a:r>
              <a:rPr lang="en-US" sz="2800" dirty="0" smtClean="0">
                <a:solidFill>
                  <a:srgbClr val="000000"/>
                </a:solidFill>
                <a:latin typeface="Courier"/>
                <a:cs typeface="Courier"/>
              </a:rPr>
              <a:t>X”</a:t>
            </a:r>
            <a:endParaRPr lang="en-US" sz="28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1576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696200" cy="914400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Hearst’s Patterns for extracting IS-A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="" xmlns:p14="http://schemas.microsoft.com/office/powerpoint/2010/main" val="2851451344"/>
              </p:ext>
            </p:extLst>
          </p:nvPr>
        </p:nvGraphicFramePr>
        <p:xfrm>
          <a:off x="381000" y="1600200"/>
          <a:ext cx="8534400" cy="4724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629400"/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Hearst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Example occurrences</a:t>
                      </a:r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and other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...temples, treasuries,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and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important civic buildings.</a:t>
                      </a:r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X or other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Bruises, wounds, broken bones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or other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injuries...</a:t>
                      </a:r>
                    </a:p>
                  </a:txBody>
                  <a:tcPr/>
                </a:tc>
              </a:tr>
              <a:tr h="64255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such as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The bow lute,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 as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the Bambara </a:t>
                      </a:r>
                      <a:r>
                        <a:rPr lang="en-US" sz="2000" dirty="0" err="1">
                          <a:latin typeface="Calibri"/>
                          <a:cs typeface="Calibri"/>
                        </a:rPr>
                        <a:t>ndang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Such </a:t>
                      </a:r>
                      <a:r>
                        <a:rPr lang="en-US" sz="2000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Y as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authors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Herrick, Goldsmith, and Shakespeare.</a:t>
                      </a:r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Y including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...common-law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Canada and England...</a:t>
                      </a:r>
                    </a:p>
                  </a:txBody>
                  <a:tcPr/>
                </a:tc>
              </a:tr>
              <a:tr h="7127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Y , especially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/>
                          <a:cs typeface="Calibri"/>
                        </a:rPr>
                        <a:t>European countries,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especially</a:t>
                      </a:r>
                      <a:r>
                        <a:rPr lang="en-US" sz="2000" dirty="0">
                          <a:latin typeface="Calibri"/>
                          <a:cs typeface="Calibri"/>
                        </a:rPr>
                        <a:t> France, England, and Spain...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41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1534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00050" indent="-285750"/>
            <a:r>
              <a:rPr lang="en-US" sz="2800" dirty="0" smtClean="0">
                <a:ea typeface="ＭＳ Ｐゴシック" charset="0"/>
              </a:rPr>
              <a:t>Intuition: relations often hold between specific entities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located-in </a:t>
            </a:r>
            <a:r>
              <a:rPr lang="en-US" sz="2800" dirty="0">
                <a:cs typeface="Calibri"/>
              </a:rPr>
              <a:t>(ORGANIZATION, LOCATION)</a:t>
            </a:r>
          </a:p>
          <a:p>
            <a:pPr marL="742950" lvl="1" indent="-285750"/>
            <a:r>
              <a:rPr lang="en-US" sz="2800" dirty="0">
                <a:solidFill>
                  <a:srgbClr val="0000FF"/>
                </a:solidFill>
                <a:cs typeface="Calibri"/>
              </a:rPr>
              <a:t>founded</a:t>
            </a:r>
            <a:r>
              <a:rPr lang="en-US" sz="2800" dirty="0">
                <a:cs typeface="Calibri"/>
              </a:rPr>
              <a:t> (PERSON, ORGANIZATION)</a:t>
            </a:r>
          </a:p>
          <a:p>
            <a:pPr marL="742950" lvl="1" indent="-285750"/>
            <a:r>
              <a:rPr lang="en-US" sz="2800" dirty="0" smtClean="0">
                <a:solidFill>
                  <a:srgbClr val="0000FF"/>
                </a:solidFill>
                <a:cs typeface="Calibri"/>
              </a:rPr>
              <a:t>cures </a:t>
            </a:r>
            <a:r>
              <a:rPr lang="en-US" sz="2800" dirty="0" smtClean="0">
                <a:cs typeface="Calibri"/>
              </a:rPr>
              <a:t>(DRUG, DISEASE)</a:t>
            </a:r>
          </a:p>
          <a:p>
            <a:pPr marL="400050" indent="-285750"/>
            <a:r>
              <a:rPr lang="en-US" sz="2800" dirty="0" smtClean="0">
                <a:cs typeface="Calibri"/>
              </a:rPr>
              <a:t>Start with Named Entity tags to help extract relation!</a:t>
            </a:r>
            <a:endParaRPr lang="en-US" sz="28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9321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Which </a:t>
            </a:r>
            <a:r>
              <a:rPr lang="en-US" dirty="0"/>
              <a:t>relations hold between 2 entities?</a:t>
            </a:r>
          </a:p>
        </p:txBody>
      </p:sp>
      <p:pic>
        <p:nvPicPr>
          <p:cNvPr id="4" name="Content Placeholder 3" descr="200px-Pill.png"/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5101" b="5101"/>
          <a:stretch>
            <a:fillRect/>
          </a:stretch>
        </p:blipFill>
        <p:spPr>
          <a:xfrm>
            <a:off x="838200" y="3327400"/>
            <a:ext cx="1676400" cy="873125"/>
          </a:xfrm>
        </p:spPr>
      </p:pic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1143000" y="4445000"/>
            <a:ext cx="1219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Drug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181726" y="4648200"/>
            <a:ext cx="2362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8000"/>
                </a:solidFill>
                <a:latin typeface="Calibri"/>
                <a:cs typeface="Calibri"/>
              </a:rPr>
              <a:t>Disease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8956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Cure?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200400" y="3733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>
                <a:solidFill>
                  <a:srgbClr val="0000FF"/>
                </a:solidFill>
                <a:latin typeface="Calibri"/>
                <a:cs typeface="Calibri"/>
              </a:rPr>
              <a:t>Prevent?</a:t>
            </a: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200400" y="46482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Cause?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5" name="Picture 4" descr="200px-Gnome-face-sick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17800"/>
            <a:ext cx="1416050" cy="188806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2087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382000" cy="914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5067" name="Rectangle 6"/>
          <p:cNvSpPr>
            <a:spLocks noChangeArrowheads="1"/>
          </p:cNvSpPr>
          <p:nvPr/>
        </p:nvSpPr>
        <p:spPr bwMode="auto">
          <a:xfrm>
            <a:off x="685800" y="4445000"/>
            <a:ext cx="16764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PERSON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6086474" y="4546600"/>
            <a:ext cx="282892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8000"/>
                </a:solidFill>
                <a:latin typeface="Calibri"/>
                <a:cs typeface="Calibri"/>
              </a:rPr>
              <a:t>ORGANIZATION</a:t>
            </a:r>
            <a:endParaRPr lang="en-US" sz="3200" dirty="0">
              <a:solidFill>
                <a:srgbClr val="008000"/>
              </a:solidFill>
              <a:latin typeface="Calibri"/>
              <a:cs typeface="Calibri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3124200" y="22098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Founder?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3124200" y="3092451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Investor?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3124200" y="3975101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Member?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3124200" y="4857752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Employee?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200px-Emblem-person-gree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17800"/>
            <a:ext cx="1371600" cy="1828800"/>
          </a:xfrm>
          <a:prstGeom prst="rect">
            <a:avLst/>
          </a:prstGeom>
        </p:spPr>
      </p:pic>
      <p:pic>
        <p:nvPicPr>
          <p:cNvPr id="9" name="Picture 8" descr="320px-Sanyo_Electric_Corporation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00" y="2514600"/>
            <a:ext cx="1930400" cy="1930400"/>
          </a:xfrm>
          <a:prstGeom prst="rect">
            <a:avLst/>
          </a:prstGeom>
        </p:spPr>
      </p:pic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3124200" y="5740400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  <a:buClr>
                <a:srgbClr val="008000"/>
              </a:buClr>
              <a:buSzPct val="60000"/>
              <a:buFont typeface="Wingdings" charset="2"/>
              <a:buNone/>
            </a:pPr>
            <a:r>
              <a:rPr lang="en-US" sz="3200" dirty="0" smtClean="0">
                <a:solidFill>
                  <a:srgbClr val="0000FF"/>
                </a:solidFill>
                <a:latin typeface="Calibri"/>
                <a:cs typeface="Calibri"/>
              </a:rPr>
              <a:t>President?</a:t>
            </a:r>
            <a:endParaRPr lang="en-US" sz="3200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217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77800"/>
            <a:ext cx="8305800" cy="1193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Extracting Richer Relations Using Rules and Named Entities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909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03400"/>
            <a:ext cx="8991600" cy="44450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Who holds </a:t>
            </a:r>
            <a:r>
              <a:rPr lang="en-US" dirty="0">
                <a:latin typeface="Arial" pitchFamily="34" charset="0"/>
                <a:ea typeface="ＭＳ Ｐゴシック" charset="0"/>
                <a:cs typeface="Arial" pitchFamily="34" charset="0"/>
              </a:rPr>
              <a:t>what office in what 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organization?</a:t>
            </a:r>
            <a:endParaRPr lang="en-US" sz="2800" dirty="0"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PERSON</a:t>
            </a:r>
            <a:r>
              <a:rPr lang="en-US" sz="2400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, 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POSITION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of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ORG</a:t>
            </a:r>
            <a:endParaRPr lang="en-US" sz="2200" dirty="0">
              <a:solidFill>
                <a:srgbClr val="FF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1143000" lvl="2" eaLnBrk="1" hangingPunct="1"/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Narendra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Modi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,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Prime Minister 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of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India</a:t>
            </a:r>
            <a:endParaRPr lang="en-US" dirty="0">
              <a:solidFill>
                <a:srgbClr val="FF0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457200" lvl="1" indent="0" eaLnBrk="1" hangingPunct="1"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PERSON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(</a:t>
            </a:r>
            <a:r>
              <a:rPr lang="en-US" dirty="0" err="1" smtClean="0">
                <a:latin typeface="Arial" pitchFamily="34" charset="0"/>
                <a:ea typeface="ＭＳ Ｐゴシック" charset="0"/>
                <a:cs typeface="Arial" pitchFamily="34" charset="0"/>
              </a:rPr>
              <a:t>named|appointed|chose|</a:t>
            </a:r>
            <a:r>
              <a:rPr lang="en-US" i="1" dirty="0" err="1" smtClean="0">
                <a:latin typeface="Arial" pitchFamily="34" charset="0"/>
                <a:ea typeface="ＭＳ Ｐゴシック" charset="0"/>
                <a:cs typeface="Arial" pitchFamily="34" charset="0"/>
              </a:rPr>
              <a:t>etc</a:t>
            </a:r>
            <a:r>
              <a:rPr lang="en-US" i="1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.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) </a:t>
            </a: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PERSON</a:t>
            </a:r>
            <a:r>
              <a:rPr lang="en-US" sz="2400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Prep? 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POSITION</a:t>
            </a:r>
          </a:p>
          <a:p>
            <a:pPr marL="1085850" lvl="2" indent="-285750"/>
            <a:r>
              <a:rPr lang="en-US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Ram 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appointed </a:t>
            </a: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Shyam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Secretary of Society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200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PERSON</a:t>
            </a:r>
            <a:r>
              <a:rPr lang="en-US" sz="2400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 [be]? </a:t>
            </a:r>
            <a:r>
              <a:rPr lang="en-US" sz="2400" dirty="0">
                <a:latin typeface="Arial" pitchFamily="34" charset="0"/>
                <a:ea typeface="ＭＳ Ｐゴシック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ea typeface="ＭＳ Ｐゴシック" charset="0"/>
                <a:cs typeface="Arial" pitchFamily="34" charset="0"/>
              </a:rPr>
              <a:t>named|</a:t>
            </a:r>
            <a:r>
              <a:rPr lang="en-US" dirty="0" err="1" smtClean="0">
                <a:latin typeface="Arial" pitchFamily="34" charset="0"/>
                <a:ea typeface="ＭＳ Ｐゴシック" charset="0"/>
                <a:cs typeface="Arial" pitchFamily="34" charset="0"/>
              </a:rPr>
              <a:t>appointed|</a:t>
            </a:r>
            <a:r>
              <a:rPr lang="en-US" i="1" dirty="0" err="1">
                <a:latin typeface="Arial" pitchFamily="34" charset="0"/>
                <a:ea typeface="ＭＳ Ｐゴシック" charset="0"/>
                <a:cs typeface="Arial" pitchFamily="34" charset="0"/>
              </a:rPr>
              <a:t>etc</a:t>
            </a:r>
            <a:r>
              <a:rPr lang="en-US" i="1" dirty="0">
                <a:latin typeface="Arial" pitchFamily="34" charset="0"/>
                <a:ea typeface="ＭＳ Ｐゴシック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ea typeface="ＭＳ Ｐゴシック" charset="0"/>
                <a:cs typeface="Arial" pitchFamily="34" charset="0"/>
              </a:rPr>
              <a:t>) </a:t>
            </a:r>
            <a:r>
              <a:rPr lang="en-US" sz="2400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Prep? </a:t>
            </a:r>
            <a:r>
              <a:rPr lang="en-US" sz="2200" dirty="0" smtClean="0">
                <a:solidFill>
                  <a:srgbClr val="FF0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ORG</a:t>
            </a:r>
            <a:r>
              <a:rPr lang="en-US" sz="2200" dirty="0" smtClean="0">
                <a:solidFill>
                  <a:srgbClr val="008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 POSITION</a:t>
            </a:r>
            <a:r>
              <a:rPr lang="en-US" sz="2400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</a:p>
          <a:p>
            <a:pPr lvl="2">
              <a:lnSpc>
                <a:spcPct val="110000"/>
              </a:lnSpc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Shyam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ea typeface="ＭＳ Ｐゴシック" charset="0"/>
                <a:cs typeface="Arial" pitchFamily="34" charset="0"/>
              </a:rPr>
              <a:t>was named </a:t>
            </a:r>
            <a:r>
              <a:rPr lang="en-US" dirty="0" smtClean="0">
                <a:solidFill>
                  <a:srgbClr val="008000"/>
                </a:solidFill>
                <a:latin typeface="Arial" pitchFamily="34" charset="0"/>
                <a:ea typeface="ＭＳ Ｐゴシック" charset="0"/>
                <a:cs typeface="Arial" pitchFamily="34" charset="0"/>
              </a:rPr>
              <a:t>Secretary of Society</a:t>
            </a:r>
            <a:endParaRPr lang="en-US" dirty="0">
              <a:solidFill>
                <a:srgbClr val="008000"/>
              </a:solidFill>
              <a:latin typeface="Arial" pitchFamily="34" charset="0"/>
              <a:ea typeface="ＭＳ Ｐゴシック" charset="0"/>
              <a:cs typeface="Arial" pitchFamily="34" charset="0"/>
            </a:endParaRPr>
          </a:p>
          <a:p>
            <a:pPr marL="742950" lvl="1" indent="-285750"/>
            <a:endParaRPr lang="en-US" dirty="0">
              <a:latin typeface="Arial" pitchFamily="34" charset="0"/>
              <a:ea typeface="ＭＳ Ｐゴシック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07280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543800" cy="1143000"/>
          </a:xfrm>
        </p:spPr>
        <p:txBody>
          <a:bodyPr/>
          <a:lstStyle/>
          <a:p>
            <a:r>
              <a:rPr lang="en-US" sz="3600" dirty="0" smtClean="0"/>
              <a:t>Building relation extractors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>
                <a:latin typeface="Calibri"/>
                <a:cs typeface="Calibri"/>
              </a:rPr>
              <a:t>Hand</a:t>
            </a:r>
            <a:r>
              <a:rPr lang="en-US" sz="3600" dirty="0" smtClean="0">
                <a:latin typeface="Calibri"/>
                <a:cs typeface="Calibri"/>
              </a:rPr>
              <a:t>-written patterns</a:t>
            </a:r>
            <a:endParaRPr lang="en-US" sz="3600" dirty="0">
              <a:latin typeface="Calibri"/>
              <a:cs typeface="Calibri"/>
            </a:endParaRP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Supervised machine learning</a:t>
            </a:r>
            <a:endParaRPr lang="en-US" sz="3600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Semi-supervised and unsupervised machine learning </a:t>
            </a:r>
            <a:endParaRPr lang="en-US" sz="3600" dirty="0"/>
          </a:p>
          <a:p>
            <a:pPr marL="742950" indent="-742950">
              <a:buNone/>
            </a:pPr>
            <a:endParaRPr lang="en-US" sz="4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0222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686800" cy="467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</a:rPr>
              <a:t>“International </a:t>
            </a:r>
            <a:r>
              <a:rPr lang="en-US" sz="2000" dirty="0">
                <a:ea typeface="ＭＳ Ｐゴシック" charset="0"/>
              </a:rPr>
              <a:t>Business Machines Corporation (IBM or the company) was incorporated in the </a:t>
            </a:r>
            <a:r>
              <a:rPr lang="en-US" sz="2000" dirty="0" smtClean="0">
                <a:ea typeface="ＭＳ Ｐゴシック" charset="0"/>
              </a:rPr>
              <a:t>State of </a:t>
            </a:r>
            <a:r>
              <a:rPr lang="en-US" sz="2000" dirty="0">
                <a:ea typeface="ＭＳ Ｐゴシック" charset="0"/>
              </a:rPr>
              <a:t>New York on June 16, 1911, as the Computing-Tabulating-Recording Co. (C-T-</a:t>
            </a:r>
            <a:r>
              <a:rPr lang="en-US" sz="2000" dirty="0" smtClean="0">
                <a:ea typeface="ＭＳ Ｐゴシック" charset="0"/>
              </a:rPr>
              <a:t>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485900" lvl="4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  <a:endParaRPr lang="en-US" sz="1800" dirty="0">
              <a:solidFill>
                <a:srgbClr val="0000FF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Simpler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000" dirty="0" err="1" smtClean="0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470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Supervised machine learning for 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Choose a set of relations to extract</a:t>
            </a:r>
          </a:p>
          <a:p>
            <a:r>
              <a:rPr lang="en-US" dirty="0" smtClean="0"/>
              <a:t>Choose a set of relevant named entities</a:t>
            </a:r>
          </a:p>
          <a:p>
            <a:r>
              <a:rPr lang="en-US" dirty="0" smtClean="0"/>
              <a:t>Find and label data</a:t>
            </a:r>
          </a:p>
          <a:p>
            <a:pPr lvl="1"/>
            <a:r>
              <a:rPr lang="en-US" dirty="0" smtClean="0"/>
              <a:t>Choose a representative corpus</a:t>
            </a:r>
          </a:p>
          <a:p>
            <a:pPr lvl="1"/>
            <a:r>
              <a:rPr lang="en-US" dirty="0" smtClean="0"/>
              <a:t>Label the named entities in the corpus</a:t>
            </a:r>
          </a:p>
          <a:p>
            <a:pPr lvl="1"/>
            <a:r>
              <a:rPr lang="en-US" dirty="0" smtClean="0"/>
              <a:t>Hand-label the relations between these entities</a:t>
            </a:r>
          </a:p>
          <a:p>
            <a:pPr lvl="1"/>
            <a:r>
              <a:rPr lang="en-US" dirty="0" smtClean="0"/>
              <a:t>Break into training, development, and test set</a:t>
            </a:r>
          </a:p>
          <a:p>
            <a:r>
              <a:rPr lang="en-US" dirty="0" smtClean="0"/>
              <a:t>Train a classifier on the training set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2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3200"/>
            <a:ext cx="8534400" cy="1092200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Classification in supervised </a:t>
            </a:r>
            <a:r>
              <a:rPr lang="en-US" sz="3600" dirty="0"/>
              <a:t>r</a:t>
            </a:r>
            <a:r>
              <a:rPr lang="en-US" sz="3600" dirty="0" smtClean="0"/>
              <a:t>elation </a:t>
            </a:r>
            <a:r>
              <a:rPr lang="en-US" sz="3600" dirty="0"/>
              <a:t>e</a:t>
            </a:r>
            <a:r>
              <a:rPr lang="en-US" sz="3600" dirty="0" smtClean="0"/>
              <a:t>xtraction</a:t>
            </a:r>
            <a:endParaRPr lang="en-US" sz="3600" dirty="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fld id="{763A600D-5103-8D45-A2C3-1551A77309D9}" type="slidenum">
              <a:rPr lang="en-US"/>
              <a:pPr/>
              <a:t>21</a:t>
            </a:fld>
            <a:endParaRPr lang="en-US"/>
          </a:p>
        </p:txBody>
      </p:sp>
      <p:sp>
        <p:nvSpPr>
          <p:cNvPr id="53254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03400"/>
            <a:ext cx="8763000" cy="4876800"/>
          </a:xfrm>
        </p:spPr>
        <p:txBody>
          <a:bodyPr/>
          <a:lstStyle/>
          <a:p>
            <a:pPr marL="490538" indent="-514350"/>
            <a:r>
              <a:rPr lang="en-US" sz="3200" dirty="0" smtClean="0">
                <a:latin typeface="Calibri"/>
                <a:cs typeface="Calibri"/>
              </a:rPr>
              <a:t>Find </a:t>
            </a:r>
            <a:r>
              <a:rPr lang="en-US" sz="3200" dirty="0">
                <a:latin typeface="Calibri"/>
                <a:cs typeface="Calibri"/>
              </a:rPr>
              <a:t>all pairs of named </a:t>
            </a:r>
            <a:r>
              <a:rPr lang="en-US" sz="3200" dirty="0" smtClean="0">
                <a:latin typeface="Calibri"/>
                <a:cs typeface="Calibri"/>
              </a:rPr>
              <a:t>entities </a:t>
            </a:r>
            <a:r>
              <a:rPr lang="en-US" sz="2000" dirty="0" smtClean="0">
                <a:latin typeface="Calibri"/>
                <a:cs typeface="Calibri"/>
              </a:rPr>
              <a:t>(usually in same sentence)</a:t>
            </a:r>
            <a:endParaRPr lang="en-US" sz="3200" dirty="0">
              <a:latin typeface="Calibri"/>
              <a:cs typeface="Calibri"/>
            </a:endParaRPr>
          </a:p>
          <a:p>
            <a:pPr marL="490538" indent="-514350"/>
            <a:r>
              <a:rPr lang="en-US" sz="3200" dirty="0">
                <a:latin typeface="Calibri"/>
                <a:cs typeface="Calibri"/>
              </a:rPr>
              <a:t>Decide if 2 entities are related</a:t>
            </a:r>
          </a:p>
          <a:p>
            <a:pPr marL="490538" indent="-514350"/>
            <a:r>
              <a:rPr lang="en-US" sz="3200" dirty="0">
                <a:latin typeface="Calibri"/>
                <a:cs typeface="Calibri"/>
              </a:rPr>
              <a:t>If yes, </a:t>
            </a:r>
            <a:r>
              <a:rPr lang="en-US" sz="3200" dirty="0" smtClean="0">
                <a:latin typeface="Calibri"/>
                <a:cs typeface="Calibri"/>
              </a:rPr>
              <a:t>classify the relation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530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01800"/>
            <a:ext cx="8534400" cy="7112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dirty="0" smtClean="0"/>
              <a:t>Classify the relation </a:t>
            </a:r>
            <a:r>
              <a:rPr lang="en-US" sz="2800" dirty="0"/>
              <a:t>between </a:t>
            </a:r>
            <a:r>
              <a:rPr lang="en-US" sz="2800" dirty="0" smtClean="0"/>
              <a:t>two entities </a:t>
            </a:r>
            <a:r>
              <a:rPr lang="en-US" sz="2800" dirty="0"/>
              <a:t>in a </a:t>
            </a:r>
            <a:r>
              <a:rPr lang="en-US" sz="2800" dirty="0" smtClean="0"/>
              <a:t>sentence</a:t>
            </a:r>
            <a:endParaRPr lang="en-US" sz="2800" dirty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2895600"/>
            <a:ext cx="7924800" cy="646331"/>
          </a:xfrm>
          <a:prstGeom prst="rect">
            <a:avLst/>
          </a:prstGeom>
          <a:solidFill>
            <a:srgbClr val="BA935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said.</a:t>
            </a:r>
            <a:endParaRPr lang="en-US" dirty="0"/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152400" y="5765800"/>
            <a:ext cx="1828800" cy="914400"/>
          </a:xfrm>
          <a:prstGeom prst="homePlate">
            <a:avLst>
              <a:gd name="adj" fmla="val 0"/>
            </a:avLst>
          </a:prstGeom>
          <a:solidFill>
            <a:srgbClr val="FFCC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SUBSIDIARY</a:t>
            </a:r>
            <a:endParaRPr lang="en-US" sz="2000" b="1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228600" y="4445000"/>
            <a:ext cx="14478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FAMILY</a:t>
            </a:r>
            <a:endParaRPr lang="en-US" sz="2000" b="1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6781800" y="4140200"/>
            <a:ext cx="19812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EMPLOYMENT</a:t>
            </a:r>
            <a:endParaRPr lang="en-US" sz="2000" b="1" dirty="0"/>
          </a:p>
        </p:txBody>
      </p:sp>
      <p:sp>
        <p:nvSpPr>
          <p:cNvPr id="7187" name="AutoShape 19"/>
          <p:cNvSpPr>
            <a:spLocks noChangeArrowheads="1"/>
          </p:cNvSpPr>
          <p:nvPr/>
        </p:nvSpPr>
        <p:spPr bwMode="auto">
          <a:xfrm>
            <a:off x="6096000" y="4445000"/>
            <a:ext cx="609600" cy="914400"/>
          </a:xfrm>
          <a:prstGeom prst="homePlate">
            <a:avLst>
              <a:gd name="adj" fmla="val 746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/>
              <a:t>NIL</a:t>
            </a:r>
          </a:p>
        </p:txBody>
      </p:sp>
      <p:sp>
        <p:nvSpPr>
          <p:cNvPr id="29" name="AutoShape 17"/>
          <p:cNvSpPr>
            <a:spLocks noChangeArrowheads="1"/>
          </p:cNvSpPr>
          <p:nvPr/>
        </p:nvSpPr>
        <p:spPr bwMode="auto">
          <a:xfrm>
            <a:off x="2209800" y="5765800"/>
            <a:ext cx="1447800" cy="914400"/>
          </a:xfrm>
          <a:prstGeom prst="homePlate">
            <a:avLst>
              <a:gd name="adj" fmla="val 0"/>
            </a:avLst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FOUNDER</a:t>
            </a:r>
            <a:endParaRPr lang="en-US" sz="2000" b="1" dirty="0"/>
          </a:p>
        </p:txBody>
      </p:sp>
      <p:sp>
        <p:nvSpPr>
          <p:cNvPr id="30" name="AutoShape 17"/>
          <p:cNvSpPr>
            <a:spLocks noChangeArrowheads="1"/>
          </p:cNvSpPr>
          <p:nvPr/>
        </p:nvSpPr>
        <p:spPr bwMode="auto">
          <a:xfrm>
            <a:off x="1752600" y="4648200"/>
            <a:ext cx="12192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CITIZEN</a:t>
            </a:r>
            <a:endParaRPr lang="en-US" sz="2000" b="1" dirty="0"/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>
            <a:off x="6172200" y="5562600"/>
            <a:ext cx="1600200" cy="914400"/>
          </a:xfrm>
          <a:prstGeom prst="homePlate">
            <a:avLst>
              <a:gd name="adj" fmla="val 0"/>
            </a:avLst>
          </a:prstGeom>
          <a:solidFill>
            <a:srgbClr val="99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dirty="0" smtClean="0"/>
              <a:t>INVENTOR</a:t>
            </a:r>
            <a:endParaRPr lang="en-US" sz="2000" b="1" dirty="0"/>
          </a:p>
        </p:txBody>
      </p:sp>
      <p:sp>
        <p:nvSpPr>
          <p:cNvPr id="32" name="AutoShape 17"/>
          <p:cNvSpPr>
            <a:spLocks noChangeArrowheads="1"/>
          </p:cNvSpPr>
          <p:nvPr/>
        </p:nvSpPr>
        <p:spPr bwMode="auto">
          <a:xfrm>
            <a:off x="7912100" y="5257800"/>
            <a:ext cx="1219200" cy="914400"/>
          </a:xfrm>
          <a:prstGeom prst="homePlat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3200" b="1" dirty="0" smtClean="0"/>
              <a:t>…</a:t>
            </a:r>
            <a:endParaRPr lang="en-US" sz="3200" b="1" dirty="0"/>
          </a:p>
        </p:txBody>
      </p:sp>
      <p:sp>
        <p:nvSpPr>
          <p:cNvPr id="17" name="Rounded Rectangle 16"/>
          <p:cNvSpPr/>
          <p:nvPr/>
        </p:nvSpPr>
        <p:spPr bwMode="auto">
          <a:xfrm>
            <a:off x="381000" y="2819400"/>
            <a:ext cx="2667000" cy="609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36" name="Rounded Rectangle 35"/>
          <p:cNvSpPr/>
          <p:nvPr/>
        </p:nvSpPr>
        <p:spPr bwMode="auto">
          <a:xfrm>
            <a:off x="3352800" y="3124200"/>
            <a:ext cx="2286000" cy="736600"/>
          </a:xfrm>
          <a:prstGeom prst="roundRect">
            <a:avLst/>
          </a:prstGeom>
          <a:noFill/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008895" y="2590800"/>
            <a:ext cx="626424" cy="508000"/>
          </a:xfrm>
          <a:custGeom>
            <a:avLst/>
            <a:gdLst>
              <a:gd name="connsiteX0" fmla="*/ 39105 w 626424"/>
              <a:gd name="connsiteY0" fmla="*/ 330200 h 381000"/>
              <a:gd name="connsiteX1" fmla="*/ 39105 w 626424"/>
              <a:gd name="connsiteY1" fmla="*/ 266700 h 381000"/>
              <a:gd name="connsiteX2" fmla="*/ 445505 w 626424"/>
              <a:gd name="connsiteY2" fmla="*/ 0 h 381000"/>
              <a:gd name="connsiteX3" fmla="*/ 445505 w 626424"/>
              <a:gd name="connsiteY3" fmla="*/ 0 h 381000"/>
              <a:gd name="connsiteX4" fmla="*/ 623305 w 626424"/>
              <a:gd name="connsiteY4" fmla="*/ 114300 h 381000"/>
              <a:gd name="connsiteX5" fmla="*/ 559805 w 626424"/>
              <a:gd name="connsiteY5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424" h="381000">
                <a:moveTo>
                  <a:pt x="39105" y="330200"/>
                </a:moveTo>
                <a:cubicBezTo>
                  <a:pt x="5238" y="325966"/>
                  <a:pt x="-28628" y="321733"/>
                  <a:pt x="39105" y="266700"/>
                </a:cubicBezTo>
                <a:cubicBezTo>
                  <a:pt x="106838" y="211667"/>
                  <a:pt x="445505" y="0"/>
                  <a:pt x="445505" y="0"/>
                </a:cubicBezTo>
                <a:lnTo>
                  <a:pt x="445505" y="0"/>
                </a:lnTo>
                <a:cubicBezTo>
                  <a:pt x="475138" y="19050"/>
                  <a:pt x="604255" y="50800"/>
                  <a:pt x="623305" y="114300"/>
                </a:cubicBezTo>
                <a:cubicBezTo>
                  <a:pt x="642355" y="177800"/>
                  <a:pt x="568272" y="342900"/>
                  <a:pt x="559805" y="3810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7168" name="Straight Connector 7167"/>
          <p:cNvCxnSpPr/>
          <p:nvPr/>
        </p:nvCxnSpPr>
        <p:spPr bwMode="auto">
          <a:xfrm>
            <a:off x="1524000" y="3429000"/>
            <a:ext cx="3009900" cy="2336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174" name="Straight Connector 7173"/>
          <p:cNvCxnSpPr/>
          <p:nvPr/>
        </p:nvCxnSpPr>
        <p:spPr bwMode="auto">
          <a:xfrm flipH="1">
            <a:off x="4953000" y="3937000"/>
            <a:ext cx="342900" cy="2133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A4001D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5" name="Picture 14" descr="200px-Gtk-dialog-questi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5257800"/>
            <a:ext cx="1035050" cy="1380067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290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78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Features for Relation Extraction</a:t>
            </a:r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209800"/>
            <a:ext cx="8839200" cy="454660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Headwords of M1 and M2, and combination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Airlines             Wagner               Airlines-Wagner</a:t>
            </a:r>
          </a:p>
          <a:p>
            <a:r>
              <a:rPr lang="en-US" dirty="0" smtClean="0">
                <a:latin typeface="Calibri"/>
                <a:cs typeface="Calibri"/>
              </a:rPr>
              <a:t>Bag </a:t>
            </a:r>
            <a:r>
              <a:rPr lang="en-US" dirty="0">
                <a:latin typeface="Calibri"/>
                <a:cs typeface="Calibri"/>
              </a:rPr>
              <a:t>of words and bigrams in M1 and </a:t>
            </a:r>
            <a:r>
              <a:rPr lang="en-US" dirty="0" smtClean="0">
                <a:latin typeface="Calibri"/>
                <a:cs typeface="Calibri"/>
              </a:rPr>
              <a:t>M2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latin typeface="Calibri"/>
                <a:cs typeface="Calibri"/>
              </a:rPr>
              <a:t>          {American, Airlines, Tim, Wagner, American Airlines, Tim Wagner}</a:t>
            </a:r>
            <a:endParaRPr lang="en-US" sz="2000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Words or bigrams in </a:t>
            </a:r>
            <a:r>
              <a:rPr lang="en-US" dirty="0" smtClean="0">
                <a:latin typeface="Calibri"/>
                <a:cs typeface="Calibri"/>
              </a:rPr>
              <a:t>particular positions left </a:t>
            </a:r>
            <a:r>
              <a:rPr lang="en-US" dirty="0">
                <a:latin typeface="Calibri"/>
                <a:cs typeface="Calibri"/>
              </a:rPr>
              <a:t>and right </a:t>
            </a:r>
            <a:r>
              <a:rPr lang="en-US" dirty="0" smtClean="0">
                <a:latin typeface="Calibri"/>
                <a:cs typeface="Calibri"/>
              </a:rPr>
              <a:t>of M1/M2</a:t>
            </a:r>
            <a:endParaRPr lang="en-US" dirty="0">
              <a:latin typeface="Calibri"/>
              <a:cs typeface="Calibri"/>
            </a:endParaRP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-1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spokesman</a:t>
            </a:r>
          </a:p>
          <a:p>
            <a:pPr marL="800100" lvl="2" indent="0">
              <a:buNone/>
            </a:pPr>
            <a:r>
              <a:rPr lang="en-US" i="1" dirty="0" smtClean="0">
                <a:latin typeface="Calibri"/>
                <a:cs typeface="Calibri"/>
              </a:rPr>
              <a:t>M2: +1 </a:t>
            </a:r>
            <a:r>
              <a:rPr lang="en-US" i="1" dirty="0" smtClean="0">
                <a:solidFill>
                  <a:srgbClr val="0000FF"/>
                </a:solidFill>
                <a:latin typeface="Calibri"/>
                <a:cs typeface="Calibri"/>
              </a:rPr>
              <a:t>said</a:t>
            </a:r>
            <a:endParaRPr lang="en-US" i="1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Bag of words or bigrams between the two </a:t>
            </a:r>
            <a:r>
              <a:rPr lang="en-US" dirty="0" smtClean="0">
                <a:latin typeface="Calibri"/>
                <a:cs typeface="Calibri"/>
              </a:rPr>
              <a:t>entities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{a, AMR, of, immediately, matched, move, spokesman, the, unit}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1" y="1498600"/>
            <a:ext cx="914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1" y="1803400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60" y="1803400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942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438400"/>
            <a:ext cx="8839200" cy="4038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Named-entity </a:t>
            </a:r>
            <a:r>
              <a:rPr lang="en-US" dirty="0" smtClean="0">
                <a:latin typeface="Calibri"/>
                <a:cs typeface="Calibri"/>
              </a:rPr>
              <a:t>types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M1: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Concatenation </a:t>
            </a:r>
            <a:r>
              <a:rPr lang="en-US" dirty="0">
                <a:latin typeface="Calibri"/>
                <a:cs typeface="Calibri"/>
              </a:rPr>
              <a:t>of </a:t>
            </a:r>
            <a:r>
              <a:rPr lang="en-US" dirty="0" smtClean="0">
                <a:latin typeface="Calibri"/>
                <a:cs typeface="Calibri"/>
              </a:rPr>
              <a:t>the two named-entity types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ORG-PERSON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Entity Level of M1 and M2 </a:t>
            </a:r>
            <a:r>
              <a:rPr lang="en-US" dirty="0" smtClean="0">
                <a:latin typeface="Calibri"/>
                <a:cs typeface="Calibri"/>
              </a:rPr>
              <a:t> (NAME, NOMINAL, PRONOUN)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M1: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[it  </a:t>
            </a:r>
            <a:r>
              <a:rPr lang="en-US" dirty="0" smtClean="0">
                <a:latin typeface="Calibri"/>
                <a:cs typeface="Calibri"/>
              </a:rPr>
              <a:t>or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he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PRONOUN]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M2: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NAME		[the company  </a:t>
            </a: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would be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NOMINAL]</a:t>
            </a:r>
            <a:endParaRPr lang="en-US" dirty="0">
              <a:solidFill>
                <a:srgbClr val="0000FF"/>
              </a:solidFill>
              <a:latin typeface="Calibri"/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1" y="1717357"/>
            <a:ext cx="9147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American Airlines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, a unit of AMR, immediately matched the move, spokesman </a:t>
            </a:r>
            <a:r>
              <a:rPr lang="en-US" sz="1800" b="1" i="1" dirty="0">
                <a:solidFill>
                  <a:srgbClr val="0000FF"/>
                </a:solidFill>
                <a:latin typeface="Calibri"/>
                <a:cs typeface="Calibri"/>
              </a:rPr>
              <a:t>Tim Wagner </a:t>
            </a:r>
            <a:r>
              <a:rPr lang="en-US" sz="1800" i="1" dirty="0">
                <a:solidFill>
                  <a:srgbClr val="000000"/>
                </a:solidFill>
                <a:latin typeface="Calibri"/>
                <a:cs typeface="Calibri"/>
              </a:rPr>
              <a:t>said</a:t>
            </a:r>
            <a:endParaRPr lang="en-US" sz="18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2022157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1</a:t>
            </a:r>
            <a:endParaRPr lang="en-US" sz="18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27860" y="2022157"/>
            <a:ext cx="11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Mention 2</a:t>
            </a:r>
            <a:endParaRPr lang="en-US" sz="1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19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362200" y="1828800"/>
            <a:ext cx="4800600" cy="2540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Thank You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52471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924800" cy="914400"/>
          </a:xfrm>
          <a:ln/>
        </p:spPr>
        <p:txBody>
          <a:bodyPr rIns="132080">
            <a:normAutofit fontScale="90000"/>
          </a:bodyPr>
          <a:lstStyle/>
          <a:p>
            <a:r>
              <a:rPr lang="en-US" dirty="0"/>
              <a:t>Extracting </a:t>
            </a:r>
            <a:r>
              <a:rPr lang="en-US" dirty="0" smtClean="0"/>
              <a:t>Relation Triples from Text</a:t>
            </a:r>
            <a:endParaRPr lang="en-US" dirty="0"/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5054600" y="2019300"/>
            <a:ext cx="3733800" cy="142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endParaRPr lang="en-US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6769811" y="4229177"/>
            <a:ext cx="405765" cy="228444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181600" y="1676400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202122"/>
                </a:solidFill>
                <a:latin typeface="Arial"/>
              </a:rPr>
              <a:t>Jaypee</a:t>
            </a:r>
            <a:r>
              <a:rPr lang="en-US" b="1" dirty="0" smtClean="0">
                <a:solidFill>
                  <a:srgbClr val="202122"/>
                </a:solidFill>
                <a:latin typeface="Arial"/>
              </a:rPr>
              <a:t> University of Engineering and Technology</a:t>
            </a:r>
            <a:r>
              <a:rPr lang="en-US" dirty="0" smtClean="0">
                <a:solidFill>
                  <a:srgbClr val="202122"/>
                </a:solidFill>
                <a:latin typeface="Arial"/>
              </a:rPr>
              <a:t> (</a:t>
            </a:r>
            <a:r>
              <a:rPr lang="en-US" b="1" dirty="0" smtClean="0">
                <a:solidFill>
                  <a:srgbClr val="202122"/>
                </a:solidFill>
                <a:latin typeface="Arial"/>
              </a:rPr>
              <a:t>JUET</a:t>
            </a:r>
            <a:r>
              <a:rPr lang="en-US" dirty="0" smtClean="0">
                <a:solidFill>
                  <a:srgbClr val="202122"/>
                </a:solidFill>
                <a:latin typeface="Arial"/>
              </a:rPr>
              <a:t>), formerly </a:t>
            </a:r>
            <a:r>
              <a:rPr lang="en-US" b="1" dirty="0" err="1" smtClean="0">
                <a:solidFill>
                  <a:srgbClr val="202122"/>
                </a:solidFill>
                <a:latin typeface="Arial"/>
              </a:rPr>
              <a:t>Jaypee</a:t>
            </a:r>
            <a:r>
              <a:rPr lang="en-US" b="1" dirty="0" smtClean="0">
                <a:solidFill>
                  <a:srgbClr val="202122"/>
                </a:solidFill>
                <a:latin typeface="Arial"/>
              </a:rPr>
              <a:t> Institute of Engineering and Technology</a:t>
            </a:r>
            <a:r>
              <a:rPr lang="en-US" dirty="0" smtClean="0">
                <a:solidFill>
                  <a:srgbClr val="202122"/>
                </a:solidFill>
                <a:latin typeface="Arial"/>
              </a:rPr>
              <a:t>, is a private </a:t>
            </a:r>
            <a:r>
              <a:rPr lang="en-US" dirty="0" smtClean="0">
                <a:solidFill>
                  <a:srgbClr val="3366CC"/>
                </a:solidFill>
                <a:latin typeface="Arial"/>
              </a:rPr>
              <a:t>E</a:t>
            </a:r>
            <a:r>
              <a:rPr lang="en-US" dirty="0" smtClean="0">
                <a:solidFill>
                  <a:srgbClr val="3366CC"/>
                </a:solidFill>
                <a:latin typeface="Arial"/>
                <a:hlinkClick r:id="rId2" tooltip="Engineering"/>
              </a:rPr>
              <a:t>ngineering</a:t>
            </a:r>
            <a:r>
              <a:rPr lang="en-US" dirty="0" smtClean="0">
                <a:solidFill>
                  <a:srgbClr val="202122"/>
                </a:solidFill>
                <a:latin typeface="Arial"/>
              </a:rPr>
              <a:t> University located at </a:t>
            </a:r>
            <a:r>
              <a:rPr lang="en-US" dirty="0" err="1" smtClean="0">
                <a:solidFill>
                  <a:srgbClr val="3366CC"/>
                </a:solidFill>
                <a:latin typeface="Arial"/>
                <a:hlinkClick r:id="rId3" tooltip="Raghogarh, Guna, Madhya Pradesh"/>
              </a:rPr>
              <a:t>Raghogarh</a:t>
            </a:r>
            <a:r>
              <a:rPr lang="en-US" dirty="0" smtClean="0">
                <a:solidFill>
                  <a:srgbClr val="3366CC"/>
                </a:solidFill>
                <a:latin typeface="Arial"/>
                <a:hlinkClick r:id="rId3" tooltip="Raghogarh, Guna, Madhya Pradesh"/>
              </a:rPr>
              <a:t>, </a:t>
            </a:r>
            <a:r>
              <a:rPr lang="en-US" dirty="0" err="1" smtClean="0">
                <a:solidFill>
                  <a:srgbClr val="3366CC"/>
                </a:solidFill>
                <a:latin typeface="Arial"/>
                <a:hlinkClick r:id="rId3" tooltip="Raghogarh, Guna, Madhya Pradesh"/>
              </a:rPr>
              <a:t>Guna</a:t>
            </a:r>
            <a:r>
              <a:rPr lang="en-US" dirty="0" smtClean="0">
                <a:solidFill>
                  <a:srgbClr val="3366CC"/>
                </a:solidFill>
                <a:latin typeface="Arial"/>
                <a:hlinkClick r:id="rId3" tooltip="Raghogarh, Guna, Madhya Pradesh"/>
              </a:rPr>
              <a:t>, Madhya Pradesh</a:t>
            </a:r>
            <a:r>
              <a:rPr lang="en-US" dirty="0" smtClean="0">
                <a:solidFill>
                  <a:srgbClr val="202122"/>
                </a:solidFill>
                <a:latin typeface="Arial"/>
              </a:rPr>
              <a:t>, India.</a:t>
            </a:r>
            <a:endParaRPr lang="en-US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256006" name="Rectangle 6"/>
          <p:cNvSpPr>
            <a:spLocks/>
          </p:cNvSpPr>
          <p:nvPr/>
        </p:nvSpPr>
        <p:spPr bwMode="auto">
          <a:xfrm>
            <a:off x="5105400" y="4648200"/>
            <a:ext cx="3962400" cy="160020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i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JUET </a:t>
            </a:r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LOC-IN RAGHOGARH</a:t>
            </a:r>
          </a:p>
          <a:p>
            <a:pPr marL="39688"/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JUET IS-A engineering university</a:t>
            </a:r>
            <a:endParaRPr lang="en-US" sz="1600" dirty="0">
              <a:solidFill>
                <a:srgbClr val="660066"/>
              </a:solidFill>
              <a:ea typeface="Arial" charset="0"/>
              <a:cs typeface="Arial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Vipin</a:t>
            </a:r>
            <a:r>
              <a:rPr lang="en-US" dirty="0" smtClean="0"/>
              <a:t> </a:t>
            </a:r>
            <a:r>
              <a:rPr lang="en-US" dirty="0" err="1" smtClean="0"/>
              <a:t>Tyagi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600200"/>
            <a:ext cx="4972594" cy="424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02876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803400"/>
            <a:ext cx="8763000" cy="4445000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structured knowledge bases, useful for any application</a:t>
            </a:r>
          </a:p>
          <a:p>
            <a:r>
              <a:rPr lang="en-US" dirty="0" smtClean="0"/>
              <a:t>Augment current knowledge bases</a:t>
            </a:r>
          </a:p>
          <a:p>
            <a:pPr lvl="1"/>
            <a:r>
              <a:rPr lang="en-US" dirty="0" smtClean="0"/>
              <a:t>Adding words to </a:t>
            </a:r>
            <a:r>
              <a:rPr lang="en-US" dirty="0" err="1" smtClean="0"/>
              <a:t>WordNet</a:t>
            </a:r>
            <a:r>
              <a:rPr lang="en-US" dirty="0" smtClean="0"/>
              <a:t> thesaurus</a:t>
            </a:r>
          </a:p>
          <a:p>
            <a:r>
              <a:rPr lang="en-US" dirty="0" smtClean="0"/>
              <a:t>Support question answering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granddaughter of which actor </a:t>
            </a:r>
            <a:r>
              <a:rPr lang="en-US" dirty="0">
                <a:solidFill>
                  <a:srgbClr val="0000FF"/>
                </a:solidFill>
              </a:rPr>
              <a:t>starred </a:t>
            </a:r>
            <a:r>
              <a:rPr lang="en-US" dirty="0" smtClean="0">
                <a:solidFill>
                  <a:srgbClr val="0000FF"/>
                </a:solidFill>
              </a:rPr>
              <a:t>in the movie “E.T.”?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(acted-in ?x “E.T.”</a:t>
            </a:r>
            <a:r>
              <a:rPr lang="en-US" sz="1800" dirty="0" smtClean="0">
                <a:latin typeface="Courier"/>
                <a:cs typeface="Courier"/>
              </a:rPr>
              <a:t>)(is-a ?y actor)(</a:t>
            </a:r>
            <a:r>
              <a:rPr lang="en-US" sz="1800" dirty="0">
                <a:latin typeface="Courier"/>
                <a:cs typeface="Courier"/>
              </a:rPr>
              <a:t>granddaughter-of ?x ?y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  <a:endParaRPr lang="en-US" sz="1800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69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7800"/>
            <a:ext cx="8686800" cy="71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Automated Content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935365"/>
            <a:ext cx="8343900" cy="48838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889000"/>
            <a:ext cx="478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17 relations from 2008 </a:t>
            </a:r>
            <a:r>
              <a:rPr lang="en-US" sz="1800" dirty="0"/>
              <a:t>“Relation Extraction Task</a:t>
            </a:r>
            <a:r>
              <a:rPr lang="en-US" sz="1800" dirty="0" smtClean="0"/>
              <a:t>”</a:t>
            </a:r>
            <a:endParaRPr lang="en-US" sz="1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899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 Content Extraction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AC7A63A-31A1-2C4C-95AA-A445DBCAB17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Guna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Ram’s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err="1" smtClean="0">
                <a:solidFill>
                  <a:srgbClr val="0000FF"/>
                </a:solidFill>
                <a:latin typeface="Courier"/>
                <a:cs typeface="Courier"/>
              </a:rPr>
              <a:t>Sita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06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610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765300"/>
            <a:ext cx="8713788" cy="1968499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The Unified Medical Language System (http://www.nlm.nih.gov/research/umls/) is a terminology integration system to establish correspondence among terms from different terminologies for a given biomedical entity.</a:t>
            </a:r>
            <a:endParaRPr lang="en-US" sz="2600" dirty="0" smtClean="0"/>
          </a:p>
          <a:p>
            <a:r>
              <a:rPr lang="en-US" sz="2600" dirty="0" smtClean="0"/>
              <a:t>127 semantic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457200" y="4419600"/>
            <a:ext cx="762000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Injury		     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Physiological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Bodily Location	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          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                  Biologic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Anatomical Structure  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Organism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Pharmacologic 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dirty="0" smtClean="0">
                <a:latin typeface="Calibri"/>
                <a:cs typeface="Calibri"/>
              </a:rPr>
              <a:t>		Pathological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Pharmacologic </a:t>
            </a:r>
            <a:r>
              <a:rPr lang="en-US" dirty="0">
                <a:latin typeface="Calibri"/>
                <a:cs typeface="Calibri"/>
              </a:rPr>
              <a:t>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Pathologic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494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30400"/>
            <a:ext cx="8534400" cy="44450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 smtClean="0">
                <a:solidFill>
                  <a:srgbClr val="0000FF"/>
                </a:solidFill>
              </a:rPr>
              <a:t>DIAGNOSIS</a:t>
            </a:r>
            <a:r>
              <a:rPr lang="en-US" dirty="0" smtClean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53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7800"/>
            <a:ext cx="8610600" cy="8128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 of Wikipedia</a:t>
            </a:r>
            <a:r>
              <a:rPr lang="en-US" dirty="0"/>
              <a:t>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33755" y="2057400"/>
            <a:ext cx="5861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Relations extracted from </a:t>
            </a:r>
            <a:r>
              <a:rPr lang="en-US" sz="1800" dirty="0" err="1" smtClean="0">
                <a:latin typeface="+mn-lt"/>
              </a:rPr>
              <a:t>Infobox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JUET Type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Private</a:t>
            </a:r>
          </a:p>
          <a:p>
            <a:r>
              <a:rPr lang="en-US" sz="1800" dirty="0" smtClean="0">
                <a:latin typeface="+mn-lt"/>
              </a:rPr>
              <a:t>JUET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motto</a:t>
            </a:r>
            <a:r>
              <a:rPr lang="en-US" sz="1800" dirty="0" smtClean="0">
                <a:latin typeface="+mn-lt"/>
              </a:rPr>
              <a:t> “Education, Enlightenment, Empowerment”</a:t>
            </a:r>
            <a:endParaRPr lang="en-US" dirty="0"/>
          </a:p>
          <a:p>
            <a:r>
              <a:rPr lang="en-US" sz="1800" dirty="0" smtClean="0">
                <a:latin typeface="+mn-lt"/>
              </a:rPr>
              <a:t>……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1447800"/>
            <a:ext cx="192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0000"/>
                </a:solidFill>
                <a:latin typeface="+mn-lt"/>
              </a:rPr>
              <a:t>Wikipedia </a:t>
            </a:r>
            <a:r>
              <a:rPr lang="en-US" b="1" dirty="0" err="1" smtClean="0">
                <a:solidFill>
                  <a:srgbClr val="CC0000"/>
                </a:solidFill>
                <a:latin typeface="+mn-lt"/>
              </a:rPr>
              <a:t>Infobox</a:t>
            </a:r>
            <a:endParaRPr lang="en-US" b="1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Vipin Tyagi</a:t>
            </a:r>
            <a:endParaRPr lang="en-US"/>
          </a:p>
        </p:txBody>
      </p:sp>
      <p:pic>
        <p:nvPicPr>
          <p:cNvPr id="27649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828800"/>
            <a:ext cx="257201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7607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0" grpId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203</TotalTime>
  <Words>1048</Words>
  <Application>Microsoft Office PowerPoint</Application>
  <PresentationFormat>On-screen Show (4:3)</PresentationFormat>
  <Paragraphs>241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Median</vt:lpstr>
      <vt:lpstr>Relation Extraction</vt:lpstr>
      <vt:lpstr>Extracting relations from text</vt:lpstr>
      <vt:lpstr>Extracting Relation Triples from Text</vt:lpstr>
      <vt:lpstr>Relation Extraction</vt:lpstr>
      <vt:lpstr>Automated Content Extraction</vt:lpstr>
      <vt:lpstr>Automated Content Extraction</vt:lpstr>
      <vt:lpstr>UMLS: Unified Medical Language System</vt:lpstr>
      <vt:lpstr>Extracting UMLS relations from a sentence</vt:lpstr>
      <vt:lpstr>Databases of Wikipedia Relations</vt:lpstr>
      <vt:lpstr>Relation databases from Wikipedia</vt:lpstr>
      <vt:lpstr>Ontological relations</vt:lpstr>
      <vt:lpstr>Rules for extracting IS-A relation</vt:lpstr>
      <vt:lpstr>Hearst’s Patterns for extracting IS-A relations</vt:lpstr>
      <vt:lpstr>Hearst’s Patterns for extracting IS-A relations</vt:lpstr>
      <vt:lpstr>Extracting Richer Relations Using Rules</vt:lpstr>
      <vt:lpstr>Which relations hold between 2 entities?</vt:lpstr>
      <vt:lpstr>Slide 17</vt:lpstr>
      <vt:lpstr>Extracting Richer Relations Using Rules and Named Entities</vt:lpstr>
      <vt:lpstr>Building relation extractors</vt:lpstr>
      <vt:lpstr>Supervised machine learning for relations</vt:lpstr>
      <vt:lpstr>Classification in supervised relation extraction</vt:lpstr>
      <vt:lpstr>Relation Extraction</vt:lpstr>
      <vt:lpstr>Word Features for Relation Extraction</vt:lpstr>
      <vt:lpstr>Slide 24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Tyagi</dc:creator>
  <cp:lastModifiedBy>vipin.tyagi</cp:lastModifiedBy>
  <cp:revision>39</cp:revision>
  <dcterms:created xsi:type="dcterms:W3CDTF">2006-08-16T00:00:00Z</dcterms:created>
  <dcterms:modified xsi:type="dcterms:W3CDTF">2025-04-18T09:27:55Z</dcterms:modified>
</cp:coreProperties>
</file>