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327" r:id="rId2"/>
    <p:sldId id="324" r:id="rId3"/>
    <p:sldId id="325" r:id="rId4"/>
    <p:sldId id="326" r:id="rId5"/>
    <p:sldId id="323" r:id="rId6"/>
    <p:sldId id="256" r:id="rId7"/>
    <p:sldId id="283" r:id="rId8"/>
    <p:sldId id="258" r:id="rId9"/>
    <p:sldId id="284" r:id="rId10"/>
    <p:sldId id="286" r:id="rId11"/>
    <p:sldId id="287" r:id="rId12"/>
    <p:sldId id="290" r:id="rId13"/>
    <p:sldId id="288" r:id="rId14"/>
    <p:sldId id="296" r:id="rId15"/>
    <p:sldId id="299" r:id="rId16"/>
    <p:sldId id="295" r:id="rId17"/>
    <p:sldId id="307" r:id="rId18"/>
    <p:sldId id="318" r:id="rId19"/>
    <p:sldId id="319" r:id="rId20"/>
    <p:sldId id="333" r:id="rId21"/>
    <p:sldId id="320" r:id="rId22"/>
    <p:sldId id="306" r:id="rId23"/>
    <p:sldId id="334"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9900"/>
    <a:srgbClr val="FF0000"/>
    <a:srgbClr val="FFCC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634" autoAdjust="0"/>
    <p:restoredTop sz="94660"/>
  </p:normalViewPr>
  <p:slideViewPr>
    <p:cSldViewPr>
      <p:cViewPr varScale="1">
        <p:scale>
          <a:sx n="109" d="100"/>
          <a:sy n="109" d="100"/>
        </p:scale>
        <p:origin x="-181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B24DBE-84B5-4763-AB37-1AFE5C0A7C35}" type="datetimeFigureOut">
              <a:rPr lang="en-US" smtClean="0"/>
              <a:pPr/>
              <a:t>5/8/2025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578EF0-250D-47FB-84AE-A43752DE159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Dr Vipin Tyagi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243C946-E3CA-4E2C-845A-726D4180313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Dr Vipin Tyagi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4EEC64E-DFFD-49BA-83F9-64CB3C0A74B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Dr Vipin Tyagi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A4221B8-6458-4E7D-854C-ED387E2814E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Dr Vipin Tyagi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D72E7B-AB7A-4BD5-B66C-37D5FEA65C8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Dr Vipin Tyagi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9F8E11B-D194-4810-966C-8ED3E72C143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Dr Vipin Tyagi</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E70FC6D-55D0-498C-8C4D-8178BCAC9C2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Dr Vipin Tyagi</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CACAF19-5414-491D-AE9B-1B4ED31857F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Dr Vipin Tyagi</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5A838F0-0C73-407E-B86E-4038F7490B1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Dr Vipin Tyagi</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D4F89B5-B851-4F1F-9963-797EF2473CC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Dr Vipin Tyagi</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9941EE-6304-4146-8806-DC79C762DA6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Dr Vipin Tyagi</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FDA4830-D8C8-4F3D-AB23-0CB83E1D7F0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CC66"/>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r>
              <a:rPr lang="en-US" smtClean="0"/>
              <a:t>Dr Vipin Tyagi</a:t>
            </a: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AA30E208-63AF-4D32-95C8-AA2D4C08693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mouthshut.com/" TargetMode="External"/><Relationship Id="rId7" Type="http://schemas.openxmlformats.org/officeDocument/2006/relationships/hyperlink" Target="http://www.tripadvisor.in/" TargetMode="External"/><Relationship Id="rId2" Type="http://schemas.openxmlformats.org/officeDocument/2006/relationships/hyperlink" Target="http://www.zomato.com/" TargetMode="External"/><Relationship Id="rId1" Type="http://schemas.openxmlformats.org/officeDocument/2006/relationships/slideLayout" Target="../slideLayouts/slideLayout2.xml"/><Relationship Id="rId6" Type="http://schemas.openxmlformats.org/officeDocument/2006/relationships/hyperlink" Target="http://www.bollywoodhungama.com/" TargetMode="External"/><Relationship Id="rId5" Type="http://schemas.openxmlformats.org/officeDocument/2006/relationships/hyperlink" Target="http://www.yelp.com/" TargetMode="External"/><Relationship Id="rId4" Type="http://schemas.openxmlformats.org/officeDocument/2006/relationships/hyperlink" Target="http://www.justdial.com/"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ctrTitle"/>
          </p:nvPr>
        </p:nvSpPr>
        <p:spPr>
          <a:xfrm>
            <a:off x="609600" y="914400"/>
            <a:ext cx="7772400" cy="1470025"/>
          </a:xfrm>
        </p:spPr>
        <p:txBody>
          <a:bodyPr/>
          <a:lstStyle/>
          <a:p>
            <a:pPr eaLnBrk="1" hangingPunct="1">
              <a:defRPr/>
            </a:pPr>
            <a:r>
              <a:rPr lang="en-US" b="1" dirty="0" smtClean="0">
                <a:effectLst>
                  <a:outerShdw blurRad="38100" dist="38100" dir="2700000" algn="tl">
                    <a:srgbClr val="C0C0C0"/>
                  </a:outerShdw>
                </a:effectLst>
              </a:rPr>
              <a:t>Sentiment Analysis</a:t>
            </a:r>
            <a:br>
              <a:rPr lang="en-US" b="1" dirty="0" smtClean="0">
                <a:effectLst>
                  <a:outerShdw blurRad="38100" dist="38100" dir="2700000" algn="tl">
                    <a:srgbClr val="C0C0C0"/>
                  </a:outerShdw>
                </a:effectLst>
              </a:rPr>
            </a:br>
            <a:r>
              <a:rPr lang="en-US" b="1" dirty="0" smtClean="0">
                <a:effectLst>
                  <a:outerShdw blurRad="38100" dist="38100" dir="2700000" algn="tl">
                    <a:srgbClr val="C0C0C0"/>
                  </a:outerShdw>
                </a:effectLst>
              </a:rPr>
              <a:t>&amp;</a:t>
            </a:r>
            <a:br>
              <a:rPr lang="en-US" b="1" dirty="0" smtClean="0">
                <a:effectLst>
                  <a:outerShdw blurRad="38100" dist="38100" dir="2700000" algn="tl">
                    <a:srgbClr val="C0C0C0"/>
                  </a:outerShdw>
                </a:effectLst>
              </a:rPr>
            </a:br>
            <a:r>
              <a:rPr lang="en-US" b="1" dirty="0" smtClean="0">
                <a:effectLst>
                  <a:outerShdw blurRad="38100" dist="38100" dir="2700000" algn="tl">
                    <a:srgbClr val="C0C0C0"/>
                  </a:outerShdw>
                </a:effectLst>
              </a:rPr>
              <a:t>Opinion on the Web</a:t>
            </a:r>
          </a:p>
        </p:txBody>
      </p:sp>
      <p:sp>
        <p:nvSpPr>
          <p:cNvPr id="82947" name="Rectangle 3"/>
          <p:cNvSpPr>
            <a:spLocks noGrp="1" noChangeArrowheads="1"/>
          </p:cNvSpPr>
          <p:nvPr>
            <p:ph type="subTitle" idx="1"/>
          </p:nvPr>
        </p:nvSpPr>
        <p:spPr>
          <a:xfrm>
            <a:off x="1600200" y="4191000"/>
            <a:ext cx="6400800" cy="1752600"/>
          </a:xfrm>
        </p:spPr>
        <p:txBody>
          <a:bodyPr/>
          <a:lstStyle/>
          <a:p>
            <a:pPr eaLnBrk="1" hangingPunct="1"/>
            <a:r>
              <a:rPr lang="en-US" sz="2400" dirty="0" smtClean="0"/>
              <a:t>Prof. </a:t>
            </a:r>
            <a:r>
              <a:rPr lang="en-US" sz="2400" dirty="0" err="1" smtClean="0"/>
              <a:t>Vipin</a:t>
            </a:r>
            <a:r>
              <a:rPr lang="en-US" sz="2400" dirty="0" smtClean="0"/>
              <a:t> </a:t>
            </a:r>
            <a:r>
              <a:rPr lang="en-US" sz="2400" dirty="0" err="1" smtClean="0"/>
              <a:t>Tyagi</a:t>
            </a:r>
            <a:endParaRPr lang="en-US" sz="2400" b="1" dirty="0" smtClean="0"/>
          </a:p>
          <a:p>
            <a:pPr algn="r" eaLnBrk="1" hangingPunct="1"/>
            <a:endParaRPr lang="en-US" sz="2400" dirty="0" smtClean="0"/>
          </a:p>
        </p:txBody>
      </p:sp>
      <p:sp>
        <p:nvSpPr>
          <p:cNvPr id="82949" name="AutoShape 5"/>
          <p:cNvSpPr>
            <a:spLocks noChangeArrowheads="1"/>
          </p:cNvSpPr>
          <p:nvPr/>
        </p:nvSpPr>
        <p:spPr bwMode="auto">
          <a:xfrm>
            <a:off x="2971800" y="28956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82950" name="AutoShape 6"/>
          <p:cNvSpPr>
            <a:spLocks noChangeArrowheads="1"/>
          </p:cNvSpPr>
          <p:nvPr/>
        </p:nvSpPr>
        <p:spPr bwMode="auto">
          <a:xfrm>
            <a:off x="5334000" y="28956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82951" name="AutoShape 7"/>
          <p:cNvSpPr>
            <a:spLocks noChangeArrowheads="1"/>
          </p:cNvSpPr>
          <p:nvPr/>
        </p:nvSpPr>
        <p:spPr bwMode="auto">
          <a:xfrm>
            <a:off x="4114800" y="2895600"/>
            <a:ext cx="533400" cy="533400"/>
          </a:xfrm>
          <a:prstGeom prst="smileyFace">
            <a:avLst>
              <a:gd name="adj" fmla="val 921"/>
            </a:avLst>
          </a:prstGeom>
          <a:solidFill>
            <a:srgbClr val="FF9900"/>
          </a:solidFill>
          <a:ln w="38100">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4000" b="1" smtClean="0"/>
              <a:t>How is the blogosphere formed?</a:t>
            </a:r>
          </a:p>
        </p:txBody>
      </p:sp>
      <p:sp>
        <p:nvSpPr>
          <p:cNvPr id="12291" name="Rectangle 3"/>
          <p:cNvSpPr>
            <a:spLocks noGrp="1" noChangeArrowheads="1"/>
          </p:cNvSpPr>
          <p:nvPr>
            <p:ph type="body" idx="1"/>
          </p:nvPr>
        </p:nvSpPr>
        <p:spPr/>
        <p:txBody>
          <a:bodyPr/>
          <a:lstStyle/>
          <a:p>
            <a:pPr eaLnBrk="1" hangingPunct="1"/>
            <a:r>
              <a:rPr lang="en-US" smtClean="0"/>
              <a:t>Bloggers (people who blog) get connected by:</a:t>
            </a:r>
          </a:p>
          <a:p>
            <a:pPr lvl="1" eaLnBrk="1" hangingPunct="1"/>
            <a:r>
              <a:rPr lang="en-US" smtClean="0"/>
              <a:t>Comments (on each others’ blogs.) </a:t>
            </a:r>
          </a:p>
          <a:p>
            <a:pPr lvl="2" algn="r" eaLnBrk="1" hangingPunct="1">
              <a:buFontTx/>
              <a:buNone/>
            </a:pPr>
            <a:r>
              <a:rPr lang="en-US" smtClean="0"/>
              <a:t>* Something coming up</a:t>
            </a:r>
          </a:p>
          <a:p>
            <a:pPr lvl="1" eaLnBrk="1" hangingPunct="1"/>
            <a:r>
              <a:rPr lang="en-US" smtClean="0"/>
              <a:t>Blogroll : List of blogs that I follow</a:t>
            </a:r>
          </a:p>
          <a:p>
            <a:pPr lvl="1" eaLnBrk="1" hangingPunct="1"/>
            <a:r>
              <a:rPr lang="en-US" smtClean="0"/>
              <a:t>Memetrackers : Check citations moving around to track how a ‘meme’ is moving around the blogosphere</a:t>
            </a:r>
          </a:p>
        </p:txBody>
      </p:sp>
      <p:sp>
        <p:nvSpPr>
          <p:cNvPr id="4" name="Slide Number Placeholder 3"/>
          <p:cNvSpPr>
            <a:spLocks noGrp="1"/>
          </p:cNvSpPr>
          <p:nvPr>
            <p:ph type="sldNum" sz="quarter" idx="12"/>
          </p:nvPr>
        </p:nvSpPr>
        <p:spPr/>
        <p:txBody>
          <a:bodyPr/>
          <a:lstStyle/>
          <a:p>
            <a:pPr>
              <a:defRPr/>
            </a:pPr>
            <a:fld id="{5CD72E7B-AB7A-4BD5-B66C-37D5FEA65C89}"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Dr Vipin Tyagi</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b="1" smtClean="0"/>
              <a:t>Size of the blogosphere</a:t>
            </a:r>
          </a:p>
        </p:txBody>
      </p:sp>
      <p:sp>
        <p:nvSpPr>
          <p:cNvPr id="13315" name="Rectangle 3"/>
          <p:cNvSpPr>
            <a:spLocks noGrp="1" noChangeArrowheads="1"/>
          </p:cNvSpPr>
          <p:nvPr>
            <p:ph type="body" idx="1"/>
          </p:nvPr>
        </p:nvSpPr>
        <p:spPr/>
        <p:txBody>
          <a:bodyPr/>
          <a:lstStyle/>
          <a:p>
            <a:pPr eaLnBrk="1" hangingPunct="1"/>
            <a:r>
              <a:rPr lang="en-US" dirty="0" smtClean="0"/>
              <a:t>About 12,000 created each day. Average, a new weblog created every 7.4 seconds</a:t>
            </a:r>
          </a:p>
          <a:p>
            <a:pPr eaLnBrk="1" hangingPunct="1"/>
            <a:r>
              <a:rPr lang="en-US" dirty="0" smtClean="0"/>
              <a:t>Social networks/blogs very popular online category </a:t>
            </a:r>
          </a:p>
        </p:txBody>
      </p:sp>
      <p:sp>
        <p:nvSpPr>
          <p:cNvPr id="4" name="Slide Number Placeholder 3"/>
          <p:cNvSpPr>
            <a:spLocks noGrp="1"/>
          </p:cNvSpPr>
          <p:nvPr>
            <p:ph type="sldNum" sz="quarter" idx="12"/>
          </p:nvPr>
        </p:nvSpPr>
        <p:spPr/>
        <p:txBody>
          <a:bodyPr/>
          <a:lstStyle/>
          <a:p>
            <a:pPr>
              <a:defRPr/>
            </a:pPr>
            <a:fld id="{5CD72E7B-AB7A-4BD5-B66C-37D5FEA65C89}"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Dr Vipin Tyagi</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b="1" smtClean="0"/>
              <a:t>Size of the blogosphere</a:t>
            </a:r>
          </a:p>
        </p:txBody>
      </p:sp>
      <p:sp>
        <p:nvSpPr>
          <p:cNvPr id="14339" name="Rectangle 3"/>
          <p:cNvSpPr>
            <a:spLocks noGrp="1" noChangeArrowheads="1"/>
          </p:cNvSpPr>
          <p:nvPr>
            <p:ph type="body" idx="1"/>
          </p:nvPr>
        </p:nvSpPr>
        <p:spPr/>
        <p:txBody>
          <a:bodyPr/>
          <a:lstStyle/>
          <a:p>
            <a:pPr eaLnBrk="1" hangingPunct="1">
              <a:lnSpc>
                <a:spcPct val="90000"/>
              </a:lnSpc>
            </a:pPr>
            <a:r>
              <a:rPr lang="en-US" sz="2800" dirty="0" smtClean="0"/>
              <a:t>On www.blogger.com alone, (by Google., Claims to be the largest.) a blog crawler could extract 88 million blog URLs.</a:t>
            </a:r>
          </a:p>
          <a:p>
            <a:pPr eaLnBrk="1" hangingPunct="1">
              <a:lnSpc>
                <a:spcPct val="90000"/>
              </a:lnSpc>
            </a:pPr>
            <a:endParaRPr lang="en-US" sz="2800" dirty="0" smtClean="0"/>
          </a:p>
          <a:p>
            <a:pPr eaLnBrk="1" hangingPunct="1">
              <a:lnSpc>
                <a:spcPct val="90000"/>
              </a:lnSpc>
            </a:pPr>
            <a:r>
              <a:rPr lang="en-US" sz="2800" dirty="0" smtClean="0"/>
              <a:t>Blogging providers: Blogger, WordPress.com, </a:t>
            </a:r>
            <a:r>
              <a:rPr lang="en-US" sz="2800" dirty="0" err="1" smtClean="0"/>
              <a:t>LiveJournal</a:t>
            </a:r>
            <a:r>
              <a:rPr lang="en-US" sz="2800" dirty="0" smtClean="0"/>
              <a:t>, </a:t>
            </a:r>
            <a:r>
              <a:rPr lang="en-US" sz="2800" dirty="0" err="1" smtClean="0"/>
              <a:t>Xanga</a:t>
            </a:r>
            <a:endParaRPr lang="en-US" sz="2800" dirty="0" smtClean="0"/>
          </a:p>
          <a:p>
            <a:pPr eaLnBrk="1" hangingPunct="1">
              <a:lnSpc>
                <a:spcPct val="90000"/>
              </a:lnSpc>
            </a:pPr>
            <a:endParaRPr lang="en-US" sz="2800" dirty="0" smtClean="0"/>
          </a:p>
          <a:p>
            <a:pPr eaLnBrk="1" hangingPunct="1">
              <a:lnSpc>
                <a:spcPct val="90000"/>
              </a:lnSpc>
            </a:pPr>
            <a:r>
              <a:rPr lang="en-US" sz="2800" dirty="0" smtClean="0"/>
              <a:t>Blogging </a:t>
            </a:r>
            <a:r>
              <a:rPr lang="en-US" sz="2800" dirty="0" err="1" smtClean="0"/>
              <a:t>Listers</a:t>
            </a:r>
            <a:r>
              <a:rPr lang="en-US" sz="2800" dirty="0" smtClean="0"/>
              <a:t>: </a:t>
            </a:r>
            <a:r>
              <a:rPr lang="en-US" sz="2800" dirty="0" err="1" smtClean="0"/>
              <a:t>Technorati</a:t>
            </a:r>
            <a:r>
              <a:rPr lang="en-US" sz="2800" dirty="0" smtClean="0"/>
              <a:t>, </a:t>
            </a:r>
          </a:p>
        </p:txBody>
      </p:sp>
      <p:sp>
        <p:nvSpPr>
          <p:cNvPr id="4" name="Slide Number Placeholder 3"/>
          <p:cNvSpPr>
            <a:spLocks noGrp="1"/>
          </p:cNvSpPr>
          <p:nvPr>
            <p:ph type="sldNum" sz="quarter" idx="12"/>
          </p:nvPr>
        </p:nvSpPr>
        <p:spPr/>
        <p:txBody>
          <a:bodyPr/>
          <a:lstStyle/>
          <a:p>
            <a:pPr>
              <a:defRPr/>
            </a:pPr>
            <a:fld id="{5CD72E7B-AB7A-4BD5-B66C-37D5FEA65C89}"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Dr Vipin Tyagi</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b="1" smtClean="0"/>
              <a:t>Why blogs for SA?</a:t>
            </a:r>
          </a:p>
        </p:txBody>
      </p:sp>
      <p:sp>
        <p:nvSpPr>
          <p:cNvPr id="15363" name="Rectangle 3"/>
          <p:cNvSpPr>
            <a:spLocks noGrp="1" noChangeArrowheads="1"/>
          </p:cNvSpPr>
          <p:nvPr>
            <p:ph type="body" idx="1"/>
          </p:nvPr>
        </p:nvSpPr>
        <p:spPr/>
        <p:txBody>
          <a:bodyPr/>
          <a:lstStyle/>
          <a:p>
            <a:pPr eaLnBrk="1" hangingPunct="1"/>
            <a:r>
              <a:rPr lang="en-US" smtClean="0"/>
              <a:t>User-controlled: I speak my heart</a:t>
            </a:r>
          </a:p>
          <a:p>
            <a:pPr eaLnBrk="1" hangingPunct="1"/>
            <a:r>
              <a:rPr lang="en-US" smtClean="0"/>
              <a:t>Blogs represent individual writers, whose texts exhibit both written and spoken qualities</a:t>
            </a:r>
          </a:p>
          <a:p>
            <a:pPr eaLnBrk="1" hangingPunct="1"/>
            <a:r>
              <a:rPr lang="en-US" smtClean="0"/>
              <a:t>Temporal nature of blog entries and the structure of the blogosphere</a:t>
            </a:r>
          </a:p>
        </p:txBody>
      </p:sp>
      <p:sp>
        <p:nvSpPr>
          <p:cNvPr id="4" name="Slide Number Placeholder 3"/>
          <p:cNvSpPr>
            <a:spLocks noGrp="1"/>
          </p:cNvSpPr>
          <p:nvPr>
            <p:ph type="sldNum" sz="quarter" idx="12"/>
          </p:nvPr>
        </p:nvSpPr>
        <p:spPr/>
        <p:txBody>
          <a:bodyPr/>
          <a:lstStyle/>
          <a:p>
            <a:pPr>
              <a:defRPr/>
            </a:pPr>
            <a:fld id="{5CD72E7B-AB7A-4BD5-B66C-37D5FEA65C89}"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Dr Vipin Tyagi</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User Comments</a:t>
            </a:r>
          </a:p>
        </p:txBody>
      </p:sp>
      <p:sp>
        <p:nvSpPr>
          <p:cNvPr id="18435" name="Rectangle 3"/>
          <p:cNvSpPr>
            <a:spLocks noGrp="1" noChangeArrowheads="1"/>
          </p:cNvSpPr>
          <p:nvPr>
            <p:ph type="body" idx="1"/>
          </p:nvPr>
        </p:nvSpPr>
        <p:spPr/>
        <p:txBody>
          <a:bodyPr/>
          <a:lstStyle/>
          <a:p>
            <a:pPr eaLnBrk="1" hangingPunct="1"/>
            <a:endParaRPr lang="en-US" smtClean="0"/>
          </a:p>
        </p:txBody>
      </p:sp>
      <p:pic>
        <p:nvPicPr>
          <p:cNvPr id="18436" name="Picture 4"/>
          <p:cNvPicPr>
            <a:picLocks noChangeAspect="1" noChangeArrowheads="1"/>
          </p:cNvPicPr>
          <p:nvPr/>
        </p:nvPicPr>
        <p:blipFill>
          <a:blip r:embed="rId2" cstate="print"/>
          <a:srcRect t="13361"/>
          <a:stretch>
            <a:fillRect/>
          </a:stretch>
        </p:blipFill>
        <p:spPr bwMode="auto">
          <a:xfrm>
            <a:off x="1371600" y="1524000"/>
            <a:ext cx="6573838" cy="39528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5CD72E7B-AB7A-4BD5-B66C-37D5FEA65C89}" type="slidenum">
              <a:rPr lang="en-US" smtClean="0"/>
              <a:pPr>
                <a:defRPr/>
              </a:pPr>
              <a:t>14</a:t>
            </a:fld>
            <a:endParaRPr lang="en-US"/>
          </a:p>
        </p:txBody>
      </p:sp>
      <p:sp>
        <p:nvSpPr>
          <p:cNvPr id="6" name="Footer Placeholder 5"/>
          <p:cNvSpPr>
            <a:spLocks noGrp="1"/>
          </p:cNvSpPr>
          <p:nvPr>
            <p:ph type="ftr" sz="quarter" idx="11"/>
          </p:nvPr>
        </p:nvSpPr>
        <p:spPr/>
        <p:txBody>
          <a:bodyPr/>
          <a:lstStyle/>
          <a:p>
            <a:pPr>
              <a:defRPr/>
            </a:pPr>
            <a:r>
              <a:rPr lang="en-US" smtClean="0"/>
              <a:t>Dr Vipin Tyagi</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User Comments</a:t>
            </a:r>
          </a:p>
        </p:txBody>
      </p:sp>
      <p:sp>
        <p:nvSpPr>
          <p:cNvPr id="49155" name="Rectangle 3"/>
          <p:cNvSpPr>
            <a:spLocks noGrp="1" noChangeArrowheads="1"/>
          </p:cNvSpPr>
          <p:nvPr>
            <p:ph type="body" idx="1"/>
          </p:nvPr>
        </p:nvSpPr>
        <p:spPr>
          <a:xfrm>
            <a:off x="457200" y="1447800"/>
            <a:ext cx="8229600" cy="4525963"/>
          </a:xfrm>
        </p:spPr>
        <p:txBody>
          <a:bodyPr/>
          <a:lstStyle/>
          <a:p>
            <a:pPr lvl="1" eaLnBrk="1" hangingPunct="1"/>
            <a:r>
              <a:rPr lang="en-US" dirty="0" smtClean="0"/>
              <a:t>Comments about the article/ </a:t>
            </a:r>
            <a:r>
              <a:rPr lang="en-US" dirty="0" err="1" smtClean="0"/>
              <a:t>blogpost</a:t>
            </a:r>
            <a:r>
              <a:rPr lang="en-US" dirty="0" smtClean="0"/>
              <a:t>:</a:t>
            </a:r>
          </a:p>
          <a:p>
            <a:pPr lvl="2" eaLnBrk="1" hangingPunct="1"/>
            <a:r>
              <a:rPr lang="en-US" dirty="0" smtClean="0"/>
              <a:t>Very well-written indeed…</a:t>
            </a:r>
          </a:p>
          <a:p>
            <a:pPr lvl="1" eaLnBrk="1" hangingPunct="1"/>
            <a:r>
              <a:rPr lang="en-US" dirty="0" smtClean="0"/>
              <a:t>Comments about the topic of the article:</a:t>
            </a:r>
          </a:p>
          <a:p>
            <a:pPr lvl="2" eaLnBrk="1" hangingPunct="1"/>
            <a:r>
              <a:rPr lang="en-US" dirty="0" smtClean="0"/>
              <a:t>I agree with you.. I used to love **’s movies at a point of time but these days all he comes out with is trash. &lt;Leads to a discussion&gt;</a:t>
            </a:r>
          </a:p>
          <a:p>
            <a:pPr lvl="1" eaLnBrk="1" hangingPunct="1">
              <a:buFontTx/>
              <a:buNone/>
            </a:pPr>
            <a:r>
              <a:rPr lang="en-US" dirty="0" smtClean="0"/>
              <a:t>- Comments about the blogger:</a:t>
            </a:r>
          </a:p>
          <a:p>
            <a:pPr lvl="2" eaLnBrk="1" hangingPunct="1"/>
            <a:r>
              <a:rPr lang="en-US" dirty="0" smtClean="0"/>
              <a:t>If you think </a:t>
            </a:r>
            <a:r>
              <a:rPr lang="en-US" dirty="0" err="1" smtClean="0"/>
              <a:t>Shahid</a:t>
            </a:r>
            <a:r>
              <a:rPr lang="en-US" dirty="0" smtClean="0"/>
              <a:t> </a:t>
            </a:r>
            <a:r>
              <a:rPr lang="en-US" dirty="0" err="1" smtClean="0"/>
              <a:t>Kapoor</a:t>
            </a:r>
            <a:r>
              <a:rPr lang="en-US" dirty="0" smtClean="0"/>
              <a:t> is ugly, go buy glasses. (While you are at it, buy yourself a brain too)</a:t>
            </a:r>
          </a:p>
          <a:p>
            <a:pPr lvl="1" eaLnBrk="1" hangingPunct="1"/>
            <a:endParaRPr lang="en-US" dirty="0" smtClean="0"/>
          </a:p>
        </p:txBody>
      </p:sp>
      <p:sp>
        <p:nvSpPr>
          <p:cNvPr id="4" name="Slide Number Placeholder 3"/>
          <p:cNvSpPr>
            <a:spLocks noGrp="1"/>
          </p:cNvSpPr>
          <p:nvPr>
            <p:ph type="sldNum" sz="quarter" idx="12"/>
          </p:nvPr>
        </p:nvSpPr>
        <p:spPr/>
        <p:txBody>
          <a:bodyPr/>
          <a:lstStyle/>
          <a:p>
            <a:pPr>
              <a:defRPr/>
            </a:pPr>
            <a:fld id="{5CD72E7B-AB7A-4BD5-B66C-37D5FEA65C89}"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Dr Vipin Tyagi</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Some Review </a:t>
            </a:r>
            <a:r>
              <a:rPr lang="en-US" dirty="0" smtClean="0"/>
              <a:t>Websites</a:t>
            </a:r>
          </a:p>
        </p:txBody>
      </p:sp>
      <p:sp>
        <p:nvSpPr>
          <p:cNvPr id="21507" name="Rectangle 3"/>
          <p:cNvSpPr>
            <a:spLocks noGrp="1" noChangeArrowheads="1"/>
          </p:cNvSpPr>
          <p:nvPr>
            <p:ph type="body" idx="1"/>
          </p:nvPr>
        </p:nvSpPr>
        <p:spPr/>
        <p:txBody>
          <a:bodyPr/>
          <a:lstStyle/>
          <a:p>
            <a:pPr eaLnBrk="1" hangingPunct="1"/>
            <a:r>
              <a:rPr lang="en-US" dirty="0" smtClean="0">
                <a:hlinkClick r:id="rId2"/>
              </a:rPr>
              <a:t>www.</a:t>
            </a:r>
            <a:r>
              <a:rPr lang="en-US" dirty="0" smtClean="0">
                <a:hlinkClick r:id="rId2"/>
              </a:rPr>
              <a:t>zomato.com</a:t>
            </a:r>
            <a:endParaRPr lang="en-US" dirty="0" smtClean="0"/>
          </a:p>
          <a:p>
            <a:pPr eaLnBrk="1" hangingPunct="1"/>
            <a:r>
              <a:rPr lang="en-US" dirty="0" smtClean="0">
                <a:hlinkClick r:id="rId3"/>
              </a:rPr>
              <a:t>www.mouthshut.com</a:t>
            </a:r>
            <a:endParaRPr lang="en-US" dirty="0" smtClean="0"/>
          </a:p>
          <a:p>
            <a:pPr eaLnBrk="1" hangingPunct="1"/>
            <a:r>
              <a:rPr lang="en-US" dirty="0" smtClean="0">
                <a:hlinkClick r:id="rId4"/>
              </a:rPr>
              <a:t>www.justdial.com</a:t>
            </a:r>
            <a:endParaRPr lang="en-US" dirty="0" smtClean="0"/>
          </a:p>
          <a:p>
            <a:pPr eaLnBrk="1" hangingPunct="1"/>
            <a:r>
              <a:rPr lang="en-US" dirty="0" smtClean="0">
                <a:hlinkClick r:id="rId5"/>
              </a:rPr>
              <a:t>www.yelp.com</a:t>
            </a:r>
            <a:endParaRPr lang="en-US" dirty="0" smtClean="0"/>
          </a:p>
          <a:p>
            <a:pPr eaLnBrk="1" hangingPunct="1"/>
            <a:r>
              <a:rPr lang="en-US" dirty="0" smtClean="0">
                <a:hlinkClick r:id="rId6"/>
              </a:rPr>
              <a:t>www.bollywoodhungama.com</a:t>
            </a:r>
            <a:endParaRPr lang="en-US" dirty="0" smtClean="0"/>
          </a:p>
          <a:p>
            <a:pPr eaLnBrk="1" hangingPunct="1"/>
            <a:r>
              <a:rPr lang="en-US" dirty="0" smtClean="0">
                <a:hlinkClick r:id="rId7"/>
              </a:rPr>
              <a:t>www.</a:t>
            </a:r>
            <a:r>
              <a:rPr lang="en-US" dirty="0" smtClean="0">
                <a:hlinkClick r:id="rId7"/>
              </a:rPr>
              <a:t>tripadvisor.in</a:t>
            </a:r>
            <a:endParaRPr lang="en-US" dirty="0" smtClean="0"/>
          </a:p>
        </p:txBody>
      </p:sp>
      <p:sp>
        <p:nvSpPr>
          <p:cNvPr id="45060" name="Text Box 4"/>
          <p:cNvSpPr txBox="1">
            <a:spLocks noChangeArrowheads="1"/>
          </p:cNvSpPr>
          <p:nvPr/>
        </p:nvSpPr>
        <p:spPr bwMode="auto">
          <a:xfrm>
            <a:off x="5334000" y="1295400"/>
            <a:ext cx="3429000" cy="935038"/>
          </a:xfrm>
          <a:prstGeom prst="rect">
            <a:avLst/>
          </a:prstGeom>
          <a:noFill/>
          <a:ln w="19050">
            <a:solidFill>
              <a:schemeClr val="tx1"/>
            </a:solidFill>
            <a:miter lim="800000"/>
            <a:headEnd/>
            <a:tailEnd/>
          </a:ln>
        </p:spPr>
        <p:txBody>
          <a:bodyPr>
            <a:spAutoFit/>
          </a:bodyPr>
          <a:lstStyle/>
          <a:p>
            <a:pPr>
              <a:spcBef>
                <a:spcPct val="50000"/>
              </a:spcBef>
            </a:pPr>
            <a:r>
              <a:rPr lang="en-US"/>
              <a:t>Restaurant reviews (now, for a variety of ‘lifestyle’ products/services)</a:t>
            </a:r>
          </a:p>
        </p:txBody>
      </p:sp>
      <p:sp>
        <p:nvSpPr>
          <p:cNvPr id="45061" name="Line 5"/>
          <p:cNvSpPr>
            <a:spLocks noChangeShapeType="1"/>
          </p:cNvSpPr>
          <p:nvPr/>
        </p:nvSpPr>
        <p:spPr bwMode="auto">
          <a:xfrm>
            <a:off x="4114800" y="1828800"/>
            <a:ext cx="1219200" cy="0"/>
          </a:xfrm>
          <a:prstGeom prst="line">
            <a:avLst/>
          </a:prstGeom>
          <a:noFill/>
          <a:ln w="9525">
            <a:solidFill>
              <a:schemeClr val="tx1"/>
            </a:solidFill>
            <a:round/>
            <a:headEnd/>
            <a:tailEnd type="triangle" w="med" len="med"/>
          </a:ln>
        </p:spPr>
        <p:txBody>
          <a:bodyPr/>
          <a:lstStyle/>
          <a:p>
            <a:endParaRPr lang="en-IN"/>
          </a:p>
        </p:txBody>
      </p:sp>
      <p:sp>
        <p:nvSpPr>
          <p:cNvPr id="45062" name="Text Box 6"/>
          <p:cNvSpPr txBox="1">
            <a:spLocks noChangeArrowheads="1"/>
          </p:cNvSpPr>
          <p:nvPr/>
        </p:nvSpPr>
        <p:spPr bwMode="auto">
          <a:xfrm>
            <a:off x="5334000" y="2667000"/>
            <a:ext cx="3429000" cy="385763"/>
          </a:xfrm>
          <a:prstGeom prst="rect">
            <a:avLst/>
          </a:prstGeom>
          <a:noFill/>
          <a:ln w="19050">
            <a:solidFill>
              <a:schemeClr val="tx1"/>
            </a:solidFill>
            <a:miter lim="800000"/>
            <a:headEnd/>
            <a:tailEnd/>
          </a:ln>
        </p:spPr>
        <p:txBody>
          <a:bodyPr>
            <a:spAutoFit/>
          </a:bodyPr>
          <a:lstStyle/>
          <a:p>
            <a:pPr>
              <a:spcBef>
                <a:spcPct val="50000"/>
              </a:spcBef>
            </a:pPr>
            <a:r>
              <a:rPr lang="en-US"/>
              <a:t>A wide variety of reviews</a:t>
            </a:r>
          </a:p>
        </p:txBody>
      </p:sp>
      <p:sp>
        <p:nvSpPr>
          <p:cNvPr id="45063" name="Line 7"/>
          <p:cNvSpPr>
            <a:spLocks noChangeShapeType="1"/>
          </p:cNvSpPr>
          <p:nvPr/>
        </p:nvSpPr>
        <p:spPr bwMode="auto">
          <a:xfrm>
            <a:off x="4572000" y="2743200"/>
            <a:ext cx="762000" cy="228600"/>
          </a:xfrm>
          <a:prstGeom prst="line">
            <a:avLst/>
          </a:prstGeom>
          <a:noFill/>
          <a:ln w="9525">
            <a:solidFill>
              <a:schemeClr val="tx1"/>
            </a:solidFill>
            <a:round/>
            <a:headEnd/>
            <a:tailEnd type="triangle" w="med" len="med"/>
          </a:ln>
        </p:spPr>
        <p:txBody>
          <a:bodyPr/>
          <a:lstStyle/>
          <a:p>
            <a:endParaRPr lang="en-IN"/>
          </a:p>
        </p:txBody>
      </p:sp>
      <p:sp>
        <p:nvSpPr>
          <p:cNvPr id="45066" name="Text Box 10"/>
          <p:cNvSpPr txBox="1">
            <a:spLocks noChangeArrowheads="1"/>
          </p:cNvSpPr>
          <p:nvPr/>
        </p:nvSpPr>
        <p:spPr bwMode="auto">
          <a:xfrm>
            <a:off x="5715000" y="5181600"/>
            <a:ext cx="3200400" cy="1209675"/>
          </a:xfrm>
          <a:prstGeom prst="rect">
            <a:avLst/>
          </a:prstGeom>
          <a:noFill/>
          <a:ln w="19050">
            <a:solidFill>
              <a:schemeClr val="tx1"/>
            </a:solidFill>
            <a:miter lim="800000"/>
            <a:headEnd/>
            <a:tailEnd/>
          </a:ln>
        </p:spPr>
        <p:txBody>
          <a:bodyPr>
            <a:spAutoFit/>
          </a:bodyPr>
          <a:lstStyle/>
          <a:p>
            <a:pPr>
              <a:spcBef>
                <a:spcPct val="50000"/>
              </a:spcBef>
            </a:pPr>
            <a:r>
              <a:rPr lang="en-US"/>
              <a:t>Movie reviews by professional critics, users. Links to external reviews also present</a:t>
            </a:r>
          </a:p>
        </p:txBody>
      </p:sp>
      <p:sp>
        <p:nvSpPr>
          <p:cNvPr id="45067" name="Line 11"/>
          <p:cNvSpPr>
            <a:spLocks noChangeShapeType="1"/>
          </p:cNvSpPr>
          <p:nvPr/>
        </p:nvSpPr>
        <p:spPr bwMode="auto">
          <a:xfrm>
            <a:off x="4495800" y="4495800"/>
            <a:ext cx="1219200" cy="1219200"/>
          </a:xfrm>
          <a:prstGeom prst="line">
            <a:avLst/>
          </a:prstGeom>
          <a:noFill/>
          <a:ln w="9525">
            <a:solidFill>
              <a:schemeClr val="tx1"/>
            </a:solidFill>
            <a:round/>
            <a:headEnd/>
            <a:tailEnd type="triangle" w="med" len="med"/>
          </a:ln>
        </p:spPr>
        <p:txBody>
          <a:bodyPr/>
          <a:lstStyle/>
          <a:p>
            <a:endParaRPr lang="en-IN"/>
          </a:p>
        </p:txBody>
      </p:sp>
      <p:sp>
        <p:nvSpPr>
          <p:cNvPr id="45069" name="Text Box 13"/>
          <p:cNvSpPr txBox="1">
            <a:spLocks noChangeArrowheads="1"/>
          </p:cNvSpPr>
          <p:nvPr/>
        </p:nvSpPr>
        <p:spPr bwMode="auto">
          <a:xfrm>
            <a:off x="5638800" y="3657600"/>
            <a:ext cx="3124200" cy="1073150"/>
          </a:xfrm>
          <a:prstGeom prst="rect">
            <a:avLst/>
          </a:prstGeom>
          <a:noFill/>
          <a:ln w="19050">
            <a:solidFill>
              <a:schemeClr val="tx1"/>
            </a:solidFill>
            <a:miter lim="800000"/>
            <a:headEnd/>
            <a:tailEnd/>
          </a:ln>
        </p:spPr>
        <p:txBody>
          <a:bodyPr>
            <a:spAutoFit/>
          </a:bodyPr>
          <a:lstStyle/>
          <a:p>
            <a:pPr>
              <a:spcBef>
                <a:spcPct val="50000"/>
              </a:spcBef>
            </a:pPr>
            <a:r>
              <a:rPr lang="en-US"/>
              <a:t>Prof. reviews : Well-formed</a:t>
            </a:r>
          </a:p>
          <a:p>
            <a:pPr>
              <a:spcBef>
                <a:spcPct val="50000"/>
              </a:spcBef>
            </a:pPr>
            <a:r>
              <a:rPr lang="en-US"/>
              <a:t>User reviews: More mistakes</a:t>
            </a:r>
          </a:p>
        </p:txBody>
      </p:sp>
      <p:sp>
        <p:nvSpPr>
          <p:cNvPr id="45070" name="Line 14"/>
          <p:cNvSpPr>
            <a:spLocks noChangeShapeType="1"/>
          </p:cNvSpPr>
          <p:nvPr/>
        </p:nvSpPr>
        <p:spPr bwMode="auto">
          <a:xfrm flipV="1">
            <a:off x="6629400" y="4724400"/>
            <a:ext cx="76200" cy="457200"/>
          </a:xfrm>
          <a:prstGeom prst="line">
            <a:avLst/>
          </a:prstGeom>
          <a:noFill/>
          <a:ln w="9525">
            <a:solidFill>
              <a:schemeClr val="tx1"/>
            </a:solidFill>
            <a:round/>
            <a:headEnd/>
            <a:tailEnd type="triangle" w="med" len="med"/>
          </a:ln>
        </p:spPr>
        <p:txBody>
          <a:bodyPr/>
          <a:lstStyle/>
          <a:p>
            <a:endParaRPr lang="en-IN"/>
          </a:p>
        </p:txBody>
      </p:sp>
      <p:sp>
        <p:nvSpPr>
          <p:cNvPr id="12" name="Slide Number Placeholder 11"/>
          <p:cNvSpPr>
            <a:spLocks noGrp="1"/>
          </p:cNvSpPr>
          <p:nvPr>
            <p:ph type="sldNum" sz="quarter" idx="12"/>
          </p:nvPr>
        </p:nvSpPr>
        <p:spPr/>
        <p:txBody>
          <a:bodyPr/>
          <a:lstStyle/>
          <a:p>
            <a:pPr>
              <a:defRPr/>
            </a:pPr>
            <a:fld id="{5CD72E7B-AB7A-4BD5-B66C-37D5FEA65C89}" type="slidenum">
              <a:rPr lang="en-US" smtClean="0"/>
              <a:pPr>
                <a:defRPr/>
              </a:pPr>
              <a:t>16</a:t>
            </a:fld>
            <a:endParaRPr lang="en-US"/>
          </a:p>
        </p:txBody>
      </p:sp>
      <p:sp>
        <p:nvSpPr>
          <p:cNvPr id="13" name="Footer Placeholder 12"/>
          <p:cNvSpPr>
            <a:spLocks noGrp="1"/>
          </p:cNvSpPr>
          <p:nvPr>
            <p:ph type="ftr" sz="quarter" idx="11"/>
          </p:nvPr>
        </p:nvSpPr>
        <p:spPr/>
        <p:txBody>
          <a:bodyPr/>
          <a:lstStyle/>
          <a:p>
            <a:pPr>
              <a:defRPr/>
            </a:pPr>
            <a:r>
              <a:rPr lang="en-US" smtClean="0"/>
              <a:t>Dr Vipin Tyagi</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A typical Review website</a:t>
            </a:r>
          </a:p>
        </p:txBody>
      </p:sp>
      <p:sp>
        <p:nvSpPr>
          <p:cNvPr id="22531" name="Rectangle 3"/>
          <p:cNvSpPr>
            <a:spLocks noGrp="1" noChangeArrowheads="1"/>
          </p:cNvSpPr>
          <p:nvPr>
            <p:ph type="body" idx="1"/>
          </p:nvPr>
        </p:nvSpPr>
        <p:spPr/>
        <p:txBody>
          <a:bodyPr/>
          <a:lstStyle/>
          <a:p>
            <a:pPr eaLnBrk="1" hangingPunct="1"/>
            <a:endParaRPr lang="en-US" dirty="0" smtClean="0"/>
          </a:p>
        </p:txBody>
      </p:sp>
      <p:sp>
        <p:nvSpPr>
          <p:cNvPr id="8" name="Slide Number Placeholder 7"/>
          <p:cNvSpPr>
            <a:spLocks noGrp="1"/>
          </p:cNvSpPr>
          <p:nvPr>
            <p:ph type="sldNum" sz="quarter" idx="12"/>
          </p:nvPr>
        </p:nvSpPr>
        <p:spPr/>
        <p:txBody>
          <a:bodyPr/>
          <a:lstStyle/>
          <a:p>
            <a:pPr>
              <a:defRPr/>
            </a:pPr>
            <a:fld id="{5CD72E7B-AB7A-4BD5-B66C-37D5FEA65C89}" type="slidenum">
              <a:rPr lang="en-US" smtClean="0"/>
              <a:pPr>
                <a:defRPr/>
              </a:pPr>
              <a:t>17</a:t>
            </a:fld>
            <a:endParaRPr lang="en-US"/>
          </a:p>
        </p:txBody>
      </p:sp>
      <p:sp>
        <p:nvSpPr>
          <p:cNvPr id="9" name="Footer Placeholder 8"/>
          <p:cNvSpPr>
            <a:spLocks noGrp="1"/>
          </p:cNvSpPr>
          <p:nvPr>
            <p:ph type="ftr" sz="quarter" idx="11"/>
          </p:nvPr>
        </p:nvSpPr>
        <p:spPr/>
        <p:txBody>
          <a:bodyPr/>
          <a:lstStyle/>
          <a:p>
            <a:pPr>
              <a:defRPr/>
            </a:pPr>
            <a:r>
              <a:rPr lang="en-US" smtClean="0"/>
              <a:t>Dr Vipin Tyagi</a:t>
            </a:r>
            <a:endParaRPr lang="en-US"/>
          </a:p>
        </p:txBody>
      </p:sp>
      <p:pic>
        <p:nvPicPr>
          <p:cNvPr id="2" name="Picture 2"/>
          <p:cNvPicPr>
            <a:picLocks noChangeAspect="1" noChangeArrowheads="1"/>
          </p:cNvPicPr>
          <p:nvPr/>
        </p:nvPicPr>
        <p:blipFill>
          <a:blip r:embed="rId2"/>
          <a:srcRect/>
          <a:stretch>
            <a:fillRect/>
          </a:stretch>
        </p:blipFill>
        <p:spPr bwMode="auto">
          <a:xfrm>
            <a:off x="96077" y="1447801"/>
            <a:ext cx="8774220" cy="3886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4000" smtClean="0"/>
              <a:t>Sample Review 1</a:t>
            </a:r>
            <a:br>
              <a:rPr lang="en-US" sz="4000" smtClean="0"/>
            </a:br>
            <a:r>
              <a:rPr lang="en-US" sz="3200" smtClean="0"/>
              <a:t>(This, that and this)</a:t>
            </a:r>
          </a:p>
        </p:txBody>
      </p:sp>
      <p:sp>
        <p:nvSpPr>
          <p:cNvPr id="23555" name="Rectangle 3"/>
          <p:cNvSpPr>
            <a:spLocks noGrp="1" noChangeArrowheads="1"/>
          </p:cNvSpPr>
          <p:nvPr>
            <p:ph type="body" idx="1"/>
          </p:nvPr>
        </p:nvSpPr>
        <p:spPr/>
        <p:txBody>
          <a:bodyPr/>
          <a:lstStyle/>
          <a:p>
            <a:pPr eaLnBrk="1" hangingPunct="1">
              <a:lnSpc>
                <a:spcPct val="80000"/>
              </a:lnSpc>
            </a:pPr>
            <a:r>
              <a:rPr lang="en-US" sz="1600" smtClean="0"/>
              <a:t>FLY E300 is a good mobile which i purchased recently with lots of hesitation. Since this Brand is not familiar in Market as well known as Sony Ericsson. But i found that E300 was cheap with almost all the features for a good mobile. Any other brand with the same set of features would come around 19k Indian Ruppees.. But this one is only 9k.</a:t>
            </a:r>
            <a:br>
              <a:rPr lang="en-US" sz="1600" smtClean="0"/>
            </a:br>
            <a:r>
              <a:rPr lang="en-US" sz="1600" smtClean="0"/>
              <a:t/>
            </a:r>
            <a:br>
              <a:rPr lang="en-US" sz="1600" smtClean="0"/>
            </a:br>
            <a:r>
              <a:rPr lang="en-US" sz="1600" smtClean="0"/>
              <a:t>Touch Screen, good resolution, good talk time, 3.2Mega Pixel camera, A2DP, IRDA and so on... </a:t>
            </a:r>
            <a:br>
              <a:rPr lang="en-US" sz="1600" smtClean="0"/>
            </a:br>
            <a:r>
              <a:rPr lang="en-US" sz="1600" smtClean="0"/>
              <a:t/>
            </a:r>
            <a:br>
              <a:rPr lang="en-US" sz="1600" smtClean="0"/>
            </a:br>
            <a:r>
              <a:rPr lang="en-US" sz="1600" smtClean="0"/>
              <a:t>BUT BEWARE THAT THE CAMERA IS NOT THAT GOOD, THOUGH IT FEATURES 3.2 MEGA PIXEL, ITS NOT AS GOOD AS MY PREVIOUS MOBILE SONY ERICSSION K750i which is just 2Mega Pixel.</a:t>
            </a:r>
            <a:br>
              <a:rPr lang="en-US" sz="1600" smtClean="0"/>
            </a:br>
            <a:r>
              <a:rPr lang="en-US" sz="1600" smtClean="0"/>
              <a:t/>
            </a:r>
            <a:br>
              <a:rPr lang="en-US" sz="1600" smtClean="0"/>
            </a:br>
            <a:r>
              <a:rPr lang="en-US" sz="1600" smtClean="0"/>
              <a:t>Sony ericsson was excellent with the feature of camera. So if anyone is thinking for Camera, please excuse. This model of FLY is not apt for you.. Am fooled in this regard..</a:t>
            </a:r>
            <a:br>
              <a:rPr lang="en-US" sz="1600" smtClean="0"/>
            </a:br>
            <a:r>
              <a:rPr lang="en-US" sz="1600" smtClean="0"/>
              <a:t/>
            </a:r>
            <a:br>
              <a:rPr lang="en-US" sz="1600" smtClean="0"/>
            </a:br>
            <a:r>
              <a:rPr lang="en-US" sz="1600" smtClean="0"/>
              <a:t>Audio is not bad, infact better than Sony Ericsson K750i. </a:t>
            </a:r>
            <a:br>
              <a:rPr lang="en-US" sz="1600" smtClean="0"/>
            </a:br>
            <a:r>
              <a:rPr lang="en-US" sz="1600" smtClean="0"/>
              <a:t/>
            </a:r>
            <a:br>
              <a:rPr lang="en-US" sz="1600" smtClean="0"/>
            </a:br>
            <a:r>
              <a:rPr lang="en-US" sz="1600" smtClean="0"/>
              <a:t>FLY is not user friendly probably since we have just started to use this Brand.</a:t>
            </a:r>
          </a:p>
        </p:txBody>
      </p:sp>
      <p:sp>
        <p:nvSpPr>
          <p:cNvPr id="73732" name="Oval 4"/>
          <p:cNvSpPr>
            <a:spLocks noChangeArrowheads="1"/>
          </p:cNvSpPr>
          <p:nvPr/>
        </p:nvSpPr>
        <p:spPr bwMode="auto">
          <a:xfrm>
            <a:off x="762000" y="2667000"/>
            <a:ext cx="1676400" cy="533400"/>
          </a:xfrm>
          <a:prstGeom prst="ellipse">
            <a:avLst/>
          </a:prstGeom>
          <a:noFill/>
          <a:ln w="38100">
            <a:solidFill>
              <a:srgbClr val="FF0000"/>
            </a:solidFill>
            <a:round/>
            <a:headEnd/>
            <a:tailEnd/>
          </a:ln>
        </p:spPr>
        <p:txBody>
          <a:bodyPr wrap="none" anchor="ctr"/>
          <a:lstStyle/>
          <a:p>
            <a:endParaRPr lang="en-US"/>
          </a:p>
        </p:txBody>
      </p:sp>
      <p:sp>
        <p:nvSpPr>
          <p:cNvPr id="73733" name="Line 5"/>
          <p:cNvSpPr>
            <a:spLocks noChangeShapeType="1"/>
          </p:cNvSpPr>
          <p:nvPr/>
        </p:nvSpPr>
        <p:spPr bwMode="auto">
          <a:xfrm flipV="1">
            <a:off x="2438400" y="1981200"/>
            <a:ext cx="1828800" cy="914400"/>
          </a:xfrm>
          <a:prstGeom prst="line">
            <a:avLst/>
          </a:prstGeom>
          <a:noFill/>
          <a:ln w="38100">
            <a:solidFill>
              <a:srgbClr val="FF0000"/>
            </a:solidFill>
            <a:round/>
            <a:headEnd/>
            <a:tailEnd type="triangle" w="med" len="med"/>
          </a:ln>
        </p:spPr>
        <p:txBody>
          <a:bodyPr/>
          <a:lstStyle/>
          <a:p>
            <a:endParaRPr lang="en-IN"/>
          </a:p>
        </p:txBody>
      </p:sp>
      <p:sp>
        <p:nvSpPr>
          <p:cNvPr id="73734" name="Rectangle 6"/>
          <p:cNvSpPr>
            <a:spLocks noChangeArrowheads="1"/>
          </p:cNvSpPr>
          <p:nvPr/>
        </p:nvSpPr>
        <p:spPr bwMode="auto">
          <a:xfrm>
            <a:off x="4114800" y="1295400"/>
            <a:ext cx="3581400" cy="1066800"/>
          </a:xfrm>
          <a:prstGeom prst="rect">
            <a:avLst/>
          </a:prstGeom>
          <a:solidFill>
            <a:srgbClr val="FF0000"/>
          </a:solidFill>
          <a:ln w="38100">
            <a:solidFill>
              <a:schemeClr val="bg1"/>
            </a:solidFill>
            <a:miter lim="800000"/>
            <a:headEnd/>
            <a:tailEnd/>
          </a:ln>
        </p:spPr>
        <p:txBody>
          <a:bodyPr wrap="none" anchor="ctr"/>
          <a:lstStyle/>
          <a:p>
            <a:pPr algn="ctr"/>
            <a:r>
              <a:rPr lang="en-US" b="1">
                <a:solidFill>
                  <a:schemeClr val="bg1"/>
                </a:solidFill>
              </a:rPr>
              <a:t>‘Touch screen’ today signifies</a:t>
            </a:r>
          </a:p>
          <a:p>
            <a:pPr algn="ctr"/>
            <a:r>
              <a:rPr lang="en-US" b="1">
                <a:solidFill>
                  <a:schemeClr val="bg1"/>
                </a:solidFill>
              </a:rPr>
              <a:t>a positive feature. </a:t>
            </a:r>
          </a:p>
          <a:p>
            <a:pPr algn="ctr"/>
            <a:r>
              <a:rPr lang="en-US" b="1">
                <a:solidFill>
                  <a:schemeClr val="bg1"/>
                </a:solidFill>
              </a:rPr>
              <a:t>Will it be the same in the future?</a:t>
            </a:r>
          </a:p>
        </p:txBody>
      </p:sp>
      <p:sp>
        <p:nvSpPr>
          <p:cNvPr id="73735" name="Oval 7"/>
          <p:cNvSpPr>
            <a:spLocks noChangeArrowheads="1"/>
          </p:cNvSpPr>
          <p:nvPr/>
        </p:nvSpPr>
        <p:spPr bwMode="auto">
          <a:xfrm>
            <a:off x="2057400" y="3962400"/>
            <a:ext cx="1676400" cy="533400"/>
          </a:xfrm>
          <a:prstGeom prst="ellipse">
            <a:avLst/>
          </a:prstGeom>
          <a:noFill/>
          <a:ln w="38100">
            <a:solidFill>
              <a:srgbClr val="FF0000"/>
            </a:solidFill>
            <a:round/>
            <a:headEnd/>
            <a:tailEnd/>
          </a:ln>
        </p:spPr>
        <p:txBody>
          <a:bodyPr wrap="none" anchor="ctr"/>
          <a:lstStyle/>
          <a:p>
            <a:endParaRPr lang="en-US"/>
          </a:p>
        </p:txBody>
      </p:sp>
      <p:sp>
        <p:nvSpPr>
          <p:cNvPr id="73736" name="Line 8"/>
          <p:cNvSpPr>
            <a:spLocks noChangeShapeType="1"/>
          </p:cNvSpPr>
          <p:nvPr/>
        </p:nvSpPr>
        <p:spPr bwMode="auto">
          <a:xfrm flipV="1">
            <a:off x="3733800" y="3276600"/>
            <a:ext cx="1828800" cy="914400"/>
          </a:xfrm>
          <a:prstGeom prst="line">
            <a:avLst/>
          </a:prstGeom>
          <a:noFill/>
          <a:ln w="38100">
            <a:solidFill>
              <a:srgbClr val="FF0000"/>
            </a:solidFill>
            <a:round/>
            <a:headEnd/>
            <a:tailEnd type="triangle" w="med" len="med"/>
          </a:ln>
        </p:spPr>
        <p:txBody>
          <a:bodyPr/>
          <a:lstStyle/>
          <a:p>
            <a:endParaRPr lang="en-IN"/>
          </a:p>
        </p:txBody>
      </p:sp>
      <p:sp>
        <p:nvSpPr>
          <p:cNvPr id="73737" name="Rectangle 9"/>
          <p:cNvSpPr>
            <a:spLocks noChangeArrowheads="1"/>
          </p:cNvSpPr>
          <p:nvPr/>
        </p:nvSpPr>
        <p:spPr bwMode="auto">
          <a:xfrm>
            <a:off x="5562600" y="2590800"/>
            <a:ext cx="3200400" cy="1066800"/>
          </a:xfrm>
          <a:prstGeom prst="rect">
            <a:avLst/>
          </a:prstGeom>
          <a:solidFill>
            <a:srgbClr val="FF0000"/>
          </a:solidFill>
          <a:ln w="38100">
            <a:solidFill>
              <a:schemeClr val="bg1"/>
            </a:solidFill>
            <a:miter lim="800000"/>
            <a:headEnd/>
            <a:tailEnd/>
          </a:ln>
        </p:spPr>
        <p:txBody>
          <a:bodyPr wrap="none" anchor="ctr"/>
          <a:lstStyle/>
          <a:p>
            <a:pPr algn="ctr"/>
            <a:r>
              <a:rPr lang="en-US" b="1">
                <a:solidFill>
                  <a:schemeClr val="bg1"/>
                </a:solidFill>
              </a:rPr>
              <a:t>Comparing old products</a:t>
            </a:r>
          </a:p>
        </p:txBody>
      </p:sp>
      <p:sp>
        <p:nvSpPr>
          <p:cNvPr id="73738" name="Oval 10"/>
          <p:cNvSpPr>
            <a:spLocks noChangeArrowheads="1"/>
          </p:cNvSpPr>
          <p:nvPr/>
        </p:nvSpPr>
        <p:spPr bwMode="auto">
          <a:xfrm>
            <a:off x="2438400" y="5181600"/>
            <a:ext cx="1676400" cy="533400"/>
          </a:xfrm>
          <a:prstGeom prst="ellipse">
            <a:avLst/>
          </a:prstGeom>
          <a:noFill/>
          <a:ln w="38100">
            <a:solidFill>
              <a:srgbClr val="FF0000"/>
            </a:solidFill>
            <a:round/>
            <a:headEnd/>
            <a:tailEnd/>
          </a:ln>
        </p:spPr>
        <p:txBody>
          <a:bodyPr wrap="none" anchor="ctr"/>
          <a:lstStyle/>
          <a:p>
            <a:endParaRPr lang="en-US"/>
          </a:p>
        </p:txBody>
      </p:sp>
      <p:sp>
        <p:nvSpPr>
          <p:cNvPr id="73739" name="Line 11"/>
          <p:cNvSpPr>
            <a:spLocks noChangeShapeType="1"/>
          </p:cNvSpPr>
          <p:nvPr/>
        </p:nvSpPr>
        <p:spPr bwMode="auto">
          <a:xfrm flipV="1">
            <a:off x="4114800" y="4876800"/>
            <a:ext cx="1219200" cy="533400"/>
          </a:xfrm>
          <a:prstGeom prst="line">
            <a:avLst/>
          </a:prstGeom>
          <a:noFill/>
          <a:ln w="38100">
            <a:solidFill>
              <a:srgbClr val="FF0000"/>
            </a:solidFill>
            <a:round/>
            <a:headEnd/>
            <a:tailEnd type="triangle" w="med" len="med"/>
          </a:ln>
        </p:spPr>
        <p:txBody>
          <a:bodyPr/>
          <a:lstStyle/>
          <a:p>
            <a:endParaRPr lang="en-IN"/>
          </a:p>
        </p:txBody>
      </p:sp>
      <p:sp>
        <p:nvSpPr>
          <p:cNvPr id="73740" name="Rectangle 12"/>
          <p:cNvSpPr>
            <a:spLocks noChangeArrowheads="1"/>
          </p:cNvSpPr>
          <p:nvPr/>
        </p:nvSpPr>
        <p:spPr bwMode="auto">
          <a:xfrm>
            <a:off x="5334000" y="4191000"/>
            <a:ext cx="3581400" cy="1066800"/>
          </a:xfrm>
          <a:prstGeom prst="rect">
            <a:avLst/>
          </a:prstGeom>
          <a:solidFill>
            <a:srgbClr val="FF0000"/>
          </a:solidFill>
          <a:ln w="38100">
            <a:solidFill>
              <a:schemeClr val="bg1"/>
            </a:solidFill>
            <a:miter lim="800000"/>
            <a:headEnd/>
            <a:tailEnd/>
          </a:ln>
        </p:spPr>
        <p:txBody>
          <a:bodyPr wrap="none" anchor="ctr"/>
          <a:lstStyle/>
          <a:p>
            <a:pPr algn="ctr"/>
            <a:r>
              <a:rPr lang="en-US" b="1">
                <a:solidFill>
                  <a:schemeClr val="bg1"/>
                </a:solidFill>
              </a:rPr>
              <a:t>The confused conclusion</a:t>
            </a:r>
          </a:p>
        </p:txBody>
      </p:sp>
      <p:sp>
        <p:nvSpPr>
          <p:cNvPr id="14" name="Slide Number Placeholder 13"/>
          <p:cNvSpPr>
            <a:spLocks noGrp="1"/>
          </p:cNvSpPr>
          <p:nvPr>
            <p:ph type="sldNum" sz="quarter" idx="12"/>
          </p:nvPr>
        </p:nvSpPr>
        <p:spPr/>
        <p:txBody>
          <a:bodyPr/>
          <a:lstStyle/>
          <a:p>
            <a:pPr>
              <a:defRPr/>
            </a:pPr>
            <a:fld id="{5CD72E7B-AB7A-4BD5-B66C-37D5FEA65C89}" type="slidenum">
              <a:rPr lang="en-US" smtClean="0"/>
              <a:pPr>
                <a:defRPr/>
              </a:pPr>
              <a:t>18</a:t>
            </a:fld>
            <a:endParaRPr lang="en-US"/>
          </a:p>
        </p:txBody>
      </p:sp>
      <p:sp>
        <p:nvSpPr>
          <p:cNvPr id="15" name="Footer Placeholder 14"/>
          <p:cNvSpPr>
            <a:spLocks noGrp="1"/>
          </p:cNvSpPr>
          <p:nvPr>
            <p:ph type="ftr" sz="quarter" idx="11"/>
          </p:nvPr>
        </p:nvSpPr>
        <p:spPr/>
        <p:txBody>
          <a:bodyPr/>
          <a:lstStyle/>
          <a:p>
            <a:pPr>
              <a:defRPr/>
            </a:pPr>
            <a:r>
              <a:rPr lang="en-US" smtClean="0"/>
              <a:t>Dr Vipin Tyagi</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3734"/>
                                        </p:tgtEl>
                                        <p:attrNameLst>
                                          <p:attrName>style.visibility</p:attrName>
                                        </p:attrNameLst>
                                      </p:cBhvr>
                                      <p:to>
                                        <p:strVal val="visible"/>
                                      </p:to>
                                    </p:set>
                                    <p:animEffect transition="in" filter="fade">
                                      <p:cBhvr>
                                        <p:cTn id="7" dur="500"/>
                                        <p:tgtEl>
                                          <p:spTgt spid="737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733"/>
                                        </p:tgtEl>
                                        <p:attrNameLst>
                                          <p:attrName>style.visibility</p:attrName>
                                        </p:attrNameLst>
                                      </p:cBhvr>
                                      <p:to>
                                        <p:strVal val="visible"/>
                                      </p:to>
                                    </p:set>
                                    <p:animEffect transition="in" filter="fade">
                                      <p:cBhvr>
                                        <p:cTn id="10" dur="500"/>
                                        <p:tgtEl>
                                          <p:spTgt spid="737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3732"/>
                                        </p:tgtEl>
                                        <p:attrNameLst>
                                          <p:attrName>style.visibility</p:attrName>
                                        </p:attrNameLst>
                                      </p:cBhvr>
                                      <p:to>
                                        <p:strVal val="visible"/>
                                      </p:to>
                                    </p:set>
                                    <p:animEffect transition="in" filter="fade">
                                      <p:cBhvr>
                                        <p:cTn id="13" dur="500"/>
                                        <p:tgtEl>
                                          <p:spTgt spid="737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73734"/>
                                        </p:tgtEl>
                                      </p:cBhvr>
                                    </p:animEffect>
                                    <p:set>
                                      <p:cBhvr>
                                        <p:cTn id="18" dur="1" fill="hold">
                                          <p:stCondLst>
                                            <p:cond delay="499"/>
                                          </p:stCondLst>
                                        </p:cTn>
                                        <p:tgtEl>
                                          <p:spTgt spid="73734"/>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73733"/>
                                        </p:tgtEl>
                                      </p:cBhvr>
                                    </p:animEffect>
                                    <p:set>
                                      <p:cBhvr>
                                        <p:cTn id="21" dur="1" fill="hold">
                                          <p:stCondLst>
                                            <p:cond delay="499"/>
                                          </p:stCondLst>
                                        </p:cTn>
                                        <p:tgtEl>
                                          <p:spTgt spid="73733"/>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73732"/>
                                        </p:tgtEl>
                                      </p:cBhvr>
                                    </p:animEffect>
                                    <p:set>
                                      <p:cBhvr>
                                        <p:cTn id="24" dur="1" fill="hold">
                                          <p:stCondLst>
                                            <p:cond delay="499"/>
                                          </p:stCondLst>
                                        </p:cTn>
                                        <p:tgtEl>
                                          <p:spTgt spid="73732"/>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73737"/>
                                        </p:tgtEl>
                                        <p:attrNameLst>
                                          <p:attrName>style.visibility</p:attrName>
                                        </p:attrNameLst>
                                      </p:cBhvr>
                                      <p:to>
                                        <p:strVal val="visible"/>
                                      </p:to>
                                    </p:set>
                                    <p:animEffect transition="in" filter="fade">
                                      <p:cBhvr>
                                        <p:cTn id="28" dur="500"/>
                                        <p:tgtEl>
                                          <p:spTgt spid="737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3736"/>
                                        </p:tgtEl>
                                        <p:attrNameLst>
                                          <p:attrName>style.visibility</p:attrName>
                                        </p:attrNameLst>
                                      </p:cBhvr>
                                      <p:to>
                                        <p:strVal val="visible"/>
                                      </p:to>
                                    </p:set>
                                    <p:animEffect transition="in" filter="fade">
                                      <p:cBhvr>
                                        <p:cTn id="31" dur="500"/>
                                        <p:tgtEl>
                                          <p:spTgt spid="7373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3735"/>
                                        </p:tgtEl>
                                        <p:attrNameLst>
                                          <p:attrName>style.visibility</p:attrName>
                                        </p:attrNameLst>
                                      </p:cBhvr>
                                      <p:to>
                                        <p:strVal val="visible"/>
                                      </p:to>
                                    </p:set>
                                    <p:animEffect transition="in" filter="fade">
                                      <p:cBhvr>
                                        <p:cTn id="34" dur="500"/>
                                        <p:tgtEl>
                                          <p:spTgt spid="7373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73737"/>
                                        </p:tgtEl>
                                      </p:cBhvr>
                                    </p:animEffect>
                                    <p:set>
                                      <p:cBhvr>
                                        <p:cTn id="39" dur="1" fill="hold">
                                          <p:stCondLst>
                                            <p:cond delay="499"/>
                                          </p:stCondLst>
                                        </p:cTn>
                                        <p:tgtEl>
                                          <p:spTgt spid="73737"/>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73736"/>
                                        </p:tgtEl>
                                      </p:cBhvr>
                                    </p:animEffect>
                                    <p:set>
                                      <p:cBhvr>
                                        <p:cTn id="42" dur="1" fill="hold">
                                          <p:stCondLst>
                                            <p:cond delay="499"/>
                                          </p:stCondLst>
                                        </p:cTn>
                                        <p:tgtEl>
                                          <p:spTgt spid="73736"/>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73735"/>
                                        </p:tgtEl>
                                      </p:cBhvr>
                                    </p:animEffect>
                                    <p:set>
                                      <p:cBhvr>
                                        <p:cTn id="45" dur="1" fill="hold">
                                          <p:stCondLst>
                                            <p:cond delay="499"/>
                                          </p:stCondLst>
                                        </p:cTn>
                                        <p:tgtEl>
                                          <p:spTgt spid="73735"/>
                                        </p:tgtEl>
                                        <p:attrNameLst>
                                          <p:attrName>style.visibility</p:attrName>
                                        </p:attrNameLst>
                                      </p:cBhvr>
                                      <p:to>
                                        <p:strVal val="hidden"/>
                                      </p:to>
                                    </p:se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73740"/>
                                        </p:tgtEl>
                                        <p:attrNameLst>
                                          <p:attrName>style.visibility</p:attrName>
                                        </p:attrNameLst>
                                      </p:cBhvr>
                                      <p:to>
                                        <p:strVal val="visible"/>
                                      </p:to>
                                    </p:set>
                                    <p:animEffect transition="in" filter="fade">
                                      <p:cBhvr>
                                        <p:cTn id="49" dur="500"/>
                                        <p:tgtEl>
                                          <p:spTgt spid="7374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3739"/>
                                        </p:tgtEl>
                                        <p:attrNameLst>
                                          <p:attrName>style.visibility</p:attrName>
                                        </p:attrNameLst>
                                      </p:cBhvr>
                                      <p:to>
                                        <p:strVal val="visible"/>
                                      </p:to>
                                    </p:set>
                                    <p:animEffect transition="in" filter="fade">
                                      <p:cBhvr>
                                        <p:cTn id="52" dur="500"/>
                                        <p:tgtEl>
                                          <p:spTgt spid="7373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3738"/>
                                        </p:tgtEl>
                                        <p:attrNameLst>
                                          <p:attrName>style.visibility</p:attrName>
                                        </p:attrNameLst>
                                      </p:cBhvr>
                                      <p:to>
                                        <p:strVal val="visible"/>
                                      </p:to>
                                    </p:set>
                                    <p:animEffect transition="in" filter="fade">
                                      <p:cBhvr>
                                        <p:cTn id="55" dur="500"/>
                                        <p:tgtEl>
                                          <p:spTgt spid="7373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73740"/>
                                        </p:tgtEl>
                                      </p:cBhvr>
                                    </p:animEffect>
                                    <p:set>
                                      <p:cBhvr>
                                        <p:cTn id="60" dur="1" fill="hold">
                                          <p:stCondLst>
                                            <p:cond delay="499"/>
                                          </p:stCondLst>
                                        </p:cTn>
                                        <p:tgtEl>
                                          <p:spTgt spid="73740"/>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73739"/>
                                        </p:tgtEl>
                                      </p:cBhvr>
                                    </p:animEffect>
                                    <p:set>
                                      <p:cBhvr>
                                        <p:cTn id="63" dur="1" fill="hold">
                                          <p:stCondLst>
                                            <p:cond delay="499"/>
                                          </p:stCondLst>
                                        </p:cTn>
                                        <p:tgtEl>
                                          <p:spTgt spid="73739"/>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73738"/>
                                        </p:tgtEl>
                                      </p:cBhvr>
                                    </p:animEffect>
                                    <p:set>
                                      <p:cBhvr>
                                        <p:cTn id="66" dur="1" fill="hold">
                                          <p:stCondLst>
                                            <p:cond delay="499"/>
                                          </p:stCondLst>
                                        </p:cTn>
                                        <p:tgtEl>
                                          <p:spTgt spid="737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animBg="1"/>
      <p:bldP spid="73732" grpId="1" animBg="1"/>
      <p:bldP spid="73733" grpId="0" animBg="1"/>
      <p:bldP spid="73733" grpId="1" animBg="1"/>
      <p:bldP spid="73734" grpId="0" animBg="1"/>
      <p:bldP spid="73734" grpId="1" animBg="1"/>
      <p:bldP spid="73735" grpId="0" animBg="1"/>
      <p:bldP spid="73735" grpId="1" animBg="1"/>
      <p:bldP spid="73736" grpId="0" animBg="1"/>
      <p:bldP spid="73736" grpId="1" animBg="1"/>
      <p:bldP spid="73737" grpId="0" animBg="1"/>
      <p:bldP spid="73737" grpId="1" animBg="1"/>
      <p:bldP spid="73738" grpId="0" animBg="1"/>
      <p:bldP spid="73738" grpId="1" animBg="1"/>
      <p:bldP spid="73739" grpId="0" animBg="1"/>
      <p:bldP spid="73739" grpId="1" animBg="1"/>
      <p:bldP spid="73740" grpId="0" animBg="1"/>
      <p:bldP spid="7374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4000" smtClean="0"/>
              <a:t>Sample Review 2</a:t>
            </a:r>
            <a:br>
              <a:rPr lang="en-US" sz="4000" smtClean="0"/>
            </a:br>
            <a:r>
              <a:rPr lang="en-US" sz="4000" smtClean="0"/>
              <a:t>(Noise)</a:t>
            </a:r>
            <a:br>
              <a:rPr lang="en-US" sz="4000" smtClean="0"/>
            </a:br>
            <a:endParaRPr lang="en-US" sz="3200" smtClean="0"/>
          </a:p>
        </p:txBody>
      </p:sp>
      <p:sp>
        <p:nvSpPr>
          <p:cNvPr id="24579" name="Rectangle 3"/>
          <p:cNvSpPr>
            <a:spLocks noGrp="1" noChangeArrowheads="1"/>
          </p:cNvSpPr>
          <p:nvPr>
            <p:ph type="body" idx="1"/>
          </p:nvPr>
        </p:nvSpPr>
        <p:spPr/>
        <p:txBody>
          <a:bodyPr/>
          <a:lstStyle/>
          <a:p>
            <a:pPr eaLnBrk="1" hangingPunct="1">
              <a:lnSpc>
                <a:spcPct val="80000"/>
              </a:lnSpc>
              <a:buFontTx/>
              <a:buNone/>
            </a:pPr>
            <a:r>
              <a:rPr lang="en-US" sz="2400" smtClean="0"/>
              <a:t> Hi,</a:t>
            </a:r>
            <a:br>
              <a:rPr lang="en-US" sz="2400" smtClean="0"/>
            </a:br>
            <a:r>
              <a:rPr lang="en-US" sz="2400" smtClean="0"/>
              <a:t/>
            </a:r>
            <a:br>
              <a:rPr lang="en-US" sz="2400" smtClean="0"/>
            </a:br>
            <a:r>
              <a:rPr lang="en-US" sz="2400" smtClean="0"/>
              <a:t>   I have Haier phone.. It was good when i was buing this phone.. But I invented  A lot of bad features by this phone those are It’s cost is low but Software is not good and Battery is very bad..,,Ther are no signals at out side of the city..,, People can’t understand this type of software..,, There aren’t features in this phone, Design is better not good..,, Sound also bad..So I’m not intrest this side.They are giving heare phones it is good. They are giving more talktime and validity these are  also good.They are giving colour screen at display time it is also good because other phones aren’t this type of feature.It is also low wait. </a:t>
            </a:r>
          </a:p>
          <a:p>
            <a:pPr eaLnBrk="1" hangingPunct="1">
              <a:lnSpc>
                <a:spcPct val="80000"/>
              </a:lnSpc>
            </a:pPr>
            <a:endParaRPr lang="en-US" sz="2400" smtClean="0"/>
          </a:p>
        </p:txBody>
      </p:sp>
      <p:sp>
        <p:nvSpPr>
          <p:cNvPr id="74756" name="Oval 4"/>
          <p:cNvSpPr>
            <a:spLocks noChangeArrowheads="1"/>
          </p:cNvSpPr>
          <p:nvPr/>
        </p:nvSpPr>
        <p:spPr bwMode="auto">
          <a:xfrm>
            <a:off x="1295400" y="2667000"/>
            <a:ext cx="1676400" cy="533400"/>
          </a:xfrm>
          <a:prstGeom prst="ellipse">
            <a:avLst/>
          </a:prstGeom>
          <a:noFill/>
          <a:ln w="38100">
            <a:solidFill>
              <a:srgbClr val="FF0000"/>
            </a:solidFill>
            <a:round/>
            <a:headEnd/>
            <a:tailEnd/>
          </a:ln>
        </p:spPr>
        <p:txBody>
          <a:bodyPr wrap="none" anchor="ctr"/>
          <a:lstStyle/>
          <a:p>
            <a:endParaRPr lang="en-US"/>
          </a:p>
        </p:txBody>
      </p:sp>
      <p:sp>
        <p:nvSpPr>
          <p:cNvPr id="74757" name="Line 5"/>
          <p:cNvSpPr>
            <a:spLocks noChangeShapeType="1"/>
          </p:cNvSpPr>
          <p:nvPr/>
        </p:nvSpPr>
        <p:spPr bwMode="auto">
          <a:xfrm>
            <a:off x="2971800" y="2895600"/>
            <a:ext cx="2971800" cy="609600"/>
          </a:xfrm>
          <a:prstGeom prst="line">
            <a:avLst/>
          </a:prstGeom>
          <a:noFill/>
          <a:ln w="38100">
            <a:solidFill>
              <a:srgbClr val="FF0000"/>
            </a:solidFill>
            <a:round/>
            <a:headEnd/>
            <a:tailEnd type="triangle" w="med" len="med"/>
          </a:ln>
        </p:spPr>
        <p:txBody>
          <a:bodyPr/>
          <a:lstStyle/>
          <a:p>
            <a:endParaRPr lang="en-IN"/>
          </a:p>
        </p:txBody>
      </p:sp>
      <p:sp>
        <p:nvSpPr>
          <p:cNvPr id="74758" name="Rectangle 6"/>
          <p:cNvSpPr>
            <a:spLocks noChangeArrowheads="1"/>
          </p:cNvSpPr>
          <p:nvPr/>
        </p:nvSpPr>
        <p:spPr bwMode="auto">
          <a:xfrm>
            <a:off x="4419600" y="3505200"/>
            <a:ext cx="3581400" cy="1066800"/>
          </a:xfrm>
          <a:prstGeom prst="rect">
            <a:avLst/>
          </a:prstGeom>
          <a:solidFill>
            <a:srgbClr val="FF0000"/>
          </a:solidFill>
          <a:ln w="38100">
            <a:solidFill>
              <a:schemeClr val="bg1"/>
            </a:solidFill>
            <a:miter lim="800000"/>
            <a:headEnd/>
            <a:tailEnd/>
          </a:ln>
        </p:spPr>
        <p:txBody>
          <a:bodyPr wrap="none" anchor="ctr"/>
          <a:lstStyle/>
          <a:p>
            <a:pPr algn="ctr"/>
            <a:r>
              <a:rPr lang="en-US" b="1">
                <a:solidFill>
                  <a:schemeClr val="bg1"/>
                </a:solidFill>
              </a:rPr>
              <a:t>Lack of punctuation marks,</a:t>
            </a:r>
          </a:p>
          <a:p>
            <a:pPr algn="ctr"/>
            <a:r>
              <a:rPr lang="en-US" b="1">
                <a:solidFill>
                  <a:schemeClr val="bg1"/>
                </a:solidFill>
              </a:rPr>
              <a:t>Grammatical errors</a:t>
            </a:r>
          </a:p>
        </p:txBody>
      </p:sp>
      <p:sp>
        <p:nvSpPr>
          <p:cNvPr id="74759" name="Oval 7"/>
          <p:cNvSpPr>
            <a:spLocks noChangeArrowheads="1"/>
          </p:cNvSpPr>
          <p:nvPr/>
        </p:nvSpPr>
        <p:spPr bwMode="auto">
          <a:xfrm>
            <a:off x="2895600" y="5334000"/>
            <a:ext cx="1676400" cy="533400"/>
          </a:xfrm>
          <a:prstGeom prst="ellipse">
            <a:avLst/>
          </a:prstGeom>
          <a:noFill/>
          <a:ln w="38100">
            <a:solidFill>
              <a:srgbClr val="FF0000"/>
            </a:solidFill>
            <a:round/>
            <a:headEnd/>
            <a:tailEnd/>
          </a:ln>
        </p:spPr>
        <p:txBody>
          <a:bodyPr wrap="none" anchor="ctr"/>
          <a:lstStyle/>
          <a:p>
            <a:endParaRPr lang="en-US"/>
          </a:p>
        </p:txBody>
      </p:sp>
      <p:sp>
        <p:nvSpPr>
          <p:cNvPr id="74760" name="Line 8"/>
          <p:cNvSpPr>
            <a:spLocks noChangeShapeType="1"/>
          </p:cNvSpPr>
          <p:nvPr/>
        </p:nvSpPr>
        <p:spPr bwMode="auto">
          <a:xfrm>
            <a:off x="4572000" y="5562600"/>
            <a:ext cx="533400" cy="381000"/>
          </a:xfrm>
          <a:prstGeom prst="line">
            <a:avLst/>
          </a:prstGeom>
          <a:noFill/>
          <a:ln w="38100">
            <a:solidFill>
              <a:srgbClr val="FF0000"/>
            </a:solidFill>
            <a:round/>
            <a:headEnd/>
            <a:tailEnd type="triangle" w="med" len="med"/>
          </a:ln>
        </p:spPr>
        <p:txBody>
          <a:bodyPr/>
          <a:lstStyle/>
          <a:p>
            <a:endParaRPr lang="en-IN"/>
          </a:p>
        </p:txBody>
      </p:sp>
      <p:sp>
        <p:nvSpPr>
          <p:cNvPr id="74761" name="Rectangle 9"/>
          <p:cNvSpPr>
            <a:spLocks noChangeArrowheads="1"/>
          </p:cNvSpPr>
          <p:nvPr/>
        </p:nvSpPr>
        <p:spPr bwMode="auto">
          <a:xfrm>
            <a:off x="5105400" y="5257800"/>
            <a:ext cx="3581400" cy="1066800"/>
          </a:xfrm>
          <a:prstGeom prst="rect">
            <a:avLst/>
          </a:prstGeom>
          <a:solidFill>
            <a:srgbClr val="FF0000"/>
          </a:solidFill>
          <a:ln w="38100">
            <a:solidFill>
              <a:schemeClr val="bg1"/>
            </a:solidFill>
            <a:miter lim="800000"/>
            <a:headEnd/>
            <a:tailEnd/>
          </a:ln>
        </p:spPr>
        <p:txBody>
          <a:bodyPr wrap="none" anchor="ctr"/>
          <a:lstStyle/>
          <a:p>
            <a:pPr algn="ctr"/>
            <a:r>
              <a:rPr lang="en-US" b="1">
                <a:solidFill>
                  <a:schemeClr val="bg1"/>
                </a:solidFill>
              </a:rPr>
              <a:t>Wait.. err.. Come again</a:t>
            </a:r>
          </a:p>
        </p:txBody>
      </p:sp>
      <p:sp>
        <p:nvSpPr>
          <p:cNvPr id="11" name="Slide Number Placeholder 10"/>
          <p:cNvSpPr>
            <a:spLocks noGrp="1"/>
          </p:cNvSpPr>
          <p:nvPr>
            <p:ph type="sldNum" sz="quarter" idx="12"/>
          </p:nvPr>
        </p:nvSpPr>
        <p:spPr/>
        <p:txBody>
          <a:bodyPr/>
          <a:lstStyle/>
          <a:p>
            <a:pPr>
              <a:defRPr/>
            </a:pPr>
            <a:fld id="{5CD72E7B-AB7A-4BD5-B66C-37D5FEA65C89}" type="slidenum">
              <a:rPr lang="en-US" smtClean="0"/>
              <a:pPr>
                <a:defRPr/>
              </a:pPr>
              <a:t>19</a:t>
            </a:fld>
            <a:endParaRPr lang="en-US"/>
          </a:p>
        </p:txBody>
      </p:sp>
      <p:sp>
        <p:nvSpPr>
          <p:cNvPr id="12" name="Footer Placeholder 11"/>
          <p:cNvSpPr>
            <a:spLocks noGrp="1"/>
          </p:cNvSpPr>
          <p:nvPr>
            <p:ph type="ftr" sz="quarter" idx="11"/>
          </p:nvPr>
        </p:nvSpPr>
        <p:spPr/>
        <p:txBody>
          <a:bodyPr/>
          <a:lstStyle/>
          <a:p>
            <a:pPr>
              <a:defRPr/>
            </a:pPr>
            <a:r>
              <a:rPr lang="en-US" smtClean="0"/>
              <a:t>Dr Vipin Tyagi</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4758"/>
                                        </p:tgtEl>
                                        <p:attrNameLst>
                                          <p:attrName>style.visibility</p:attrName>
                                        </p:attrNameLst>
                                      </p:cBhvr>
                                      <p:to>
                                        <p:strVal val="visible"/>
                                      </p:to>
                                    </p:set>
                                    <p:animEffect transition="in" filter="fade">
                                      <p:cBhvr>
                                        <p:cTn id="7" dur="500"/>
                                        <p:tgtEl>
                                          <p:spTgt spid="747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4757"/>
                                        </p:tgtEl>
                                        <p:attrNameLst>
                                          <p:attrName>style.visibility</p:attrName>
                                        </p:attrNameLst>
                                      </p:cBhvr>
                                      <p:to>
                                        <p:strVal val="visible"/>
                                      </p:to>
                                    </p:set>
                                    <p:animEffect transition="in" filter="fade">
                                      <p:cBhvr>
                                        <p:cTn id="10" dur="500"/>
                                        <p:tgtEl>
                                          <p:spTgt spid="7475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4756"/>
                                        </p:tgtEl>
                                        <p:attrNameLst>
                                          <p:attrName>style.visibility</p:attrName>
                                        </p:attrNameLst>
                                      </p:cBhvr>
                                      <p:to>
                                        <p:strVal val="visible"/>
                                      </p:to>
                                    </p:set>
                                    <p:animEffect transition="in" filter="fade">
                                      <p:cBhvr>
                                        <p:cTn id="13" dur="500"/>
                                        <p:tgtEl>
                                          <p:spTgt spid="7475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74758"/>
                                        </p:tgtEl>
                                      </p:cBhvr>
                                    </p:animEffect>
                                    <p:set>
                                      <p:cBhvr>
                                        <p:cTn id="18" dur="1" fill="hold">
                                          <p:stCondLst>
                                            <p:cond delay="499"/>
                                          </p:stCondLst>
                                        </p:cTn>
                                        <p:tgtEl>
                                          <p:spTgt spid="74758"/>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74757"/>
                                        </p:tgtEl>
                                      </p:cBhvr>
                                    </p:animEffect>
                                    <p:set>
                                      <p:cBhvr>
                                        <p:cTn id="21" dur="1" fill="hold">
                                          <p:stCondLst>
                                            <p:cond delay="499"/>
                                          </p:stCondLst>
                                        </p:cTn>
                                        <p:tgtEl>
                                          <p:spTgt spid="74757"/>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74756"/>
                                        </p:tgtEl>
                                      </p:cBhvr>
                                    </p:animEffect>
                                    <p:set>
                                      <p:cBhvr>
                                        <p:cTn id="24" dur="1" fill="hold">
                                          <p:stCondLst>
                                            <p:cond delay="499"/>
                                          </p:stCondLst>
                                        </p:cTn>
                                        <p:tgtEl>
                                          <p:spTgt spid="74756"/>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74761"/>
                                        </p:tgtEl>
                                        <p:attrNameLst>
                                          <p:attrName>style.visibility</p:attrName>
                                        </p:attrNameLst>
                                      </p:cBhvr>
                                      <p:to>
                                        <p:strVal val="visible"/>
                                      </p:to>
                                    </p:set>
                                    <p:animEffect transition="in" filter="fade">
                                      <p:cBhvr>
                                        <p:cTn id="28" dur="500"/>
                                        <p:tgtEl>
                                          <p:spTgt spid="7476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4760"/>
                                        </p:tgtEl>
                                        <p:attrNameLst>
                                          <p:attrName>style.visibility</p:attrName>
                                        </p:attrNameLst>
                                      </p:cBhvr>
                                      <p:to>
                                        <p:strVal val="visible"/>
                                      </p:to>
                                    </p:set>
                                    <p:animEffect transition="in" filter="fade">
                                      <p:cBhvr>
                                        <p:cTn id="31" dur="500"/>
                                        <p:tgtEl>
                                          <p:spTgt spid="7476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4759"/>
                                        </p:tgtEl>
                                        <p:attrNameLst>
                                          <p:attrName>style.visibility</p:attrName>
                                        </p:attrNameLst>
                                      </p:cBhvr>
                                      <p:to>
                                        <p:strVal val="visible"/>
                                      </p:to>
                                    </p:set>
                                    <p:animEffect transition="in" filter="fade">
                                      <p:cBhvr>
                                        <p:cTn id="34" dur="500"/>
                                        <p:tgtEl>
                                          <p:spTgt spid="7475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74761"/>
                                        </p:tgtEl>
                                      </p:cBhvr>
                                    </p:animEffect>
                                    <p:set>
                                      <p:cBhvr>
                                        <p:cTn id="39" dur="1" fill="hold">
                                          <p:stCondLst>
                                            <p:cond delay="499"/>
                                          </p:stCondLst>
                                        </p:cTn>
                                        <p:tgtEl>
                                          <p:spTgt spid="74761"/>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74760"/>
                                        </p:tgtEl>
                                      </p:cBhvr>
                                    </p:animEffect>
                                    <p:set>
                                      <p:cBhvr>
                                        <p:cTn id="42" dur="1" fill="hold">
                                          <p:stCondLst>
                                            <p:cond delay="499"/>
                                          </p:stCondLst>
                                        </p:cTn>
                                        <p:tgtEl>
                                          <p:spTgt spid="74760"/>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74759"/>
                                        </p:tgtEl>
                                      </p:cBhvr>
                                    </p:animEffect>
                                    <p:set>
                                      <p:cBhvr>
                                        <p:cTn id="45" dur="1" fill="hold">
                                          <p:stCondLst>
                                            <p:cond delay="499"/>
                                          </p:stCondLst>
                                        </p:cTn>
                                        <p:tgtEl>
                                          <p:spTgt spid="747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animBg="1"/>
      <p:bldP spid="74756" grpId="1" animBg="1"/>
      <p:bldP spid="74757" grpId="0" animBg="1"/>
      <p:bldP spid="74757" grpId="1" animBg="1"/>
      <p:bldP spid="74758" grpId="0" animBg="1"/>
      <p:bldP spid="74758" grpId="1" animBg="1"/>
      <p:bldP spid="74759" grpId="0" animBg="1"/>
      <p:bldP spid="74759" grpId="1" animBg="1"/>
      <p:bldP spid="74760" grpId="0" animBg="1"/>
      <p:bldP spid="74760" grpId="1" animBg="1"/>
      <p:bldP spid="74761" grpId="0" animBg="1"/>
      <p:bldP spid="7476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b="1" dirty="0" smtClean="0"/>
              <a:t>Sentiment Analysis</a:t>
            </a:r>
          </a:p>
        </p:txBody>
      </p:sp>
      <p:sp>
        <p:nvSpPr>
          <p:cNvPr id="79875" name="Rectangle 3"/>
          <p:cNvSpPr>
            <a:spLocks noGrp="1" noChangeArrowheads="1"/>
          </p:cNvSpPr>
          <p:nvPr>
            <p:ph type="body" idx="1"/>
          </p:nvPr>
        </p:nvSpPr>
        <p:spPr>
          <a:xfrm>
            <a:off x="457200" y="1600200"/>
            <a:ext cx="8229600" cy="4495800"/>
          </a:xfrm>
        </p:spPr>
        <p:txBody>
          <a:bodyPr/>
          <a:lstStyle/>
          <a:p>
            <a:pPr eaLnBrk="1" hangingPunct="1"/>
            <a:r>
              <a:rPr lang="en-US" dirty="0" smtClean="0"/>
              <a:t>Identify the orientation of opinion in a piece of text</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Can be generalized to a wider set of emotions</a:t>
            </a:r>
          </a:p>
        </p:txBody>
      </p:sp>
      <p:sp>
        <p:nvSpPr>
          <p:cNvPr id="79880" name="AutoShape 8"/>
          <p:cNvSpPr>
            <a:spLocks noChangeArrowheads="1"/>
          </p:cNvSpPr>
          <p:nvPr/>
        </p:nvSpPr>
        <p:spPr bwMode="auto">
          <a:xfrm>
            <a:off x="609600" y="2819400"/>
            <a:ext cx="2057400" cy="2209800"/>
          </a:xfrm>
          <a:prstGeom prst="foldedCorner">
            <a:avLst>
              <a:gd name="adj" fmla="val 12500"/>
            </a:avLst>
          </a:prstGeom>
          <a:blipFill dpi="0" rotWithShape="1">
            <a:blip r:embed="rId2" cstate="print"/>
            <a:srcRect/>
            <a:tile tx="0" ty="0" sx="100000" sy="100000" flip="none" algn="tl"/>
          </a:blipFill>
          <a:ln w="9525">
            <a:solidFill>
              <a:schemeClr val="tx1"/>
            </a:solidFill>
            <a:round/>
            <a:headEnd/>
            <a:tailEnd/>
          </a:ln>
        </p:spPr>
        <p:txBody>
          <a:bodyPr wrap="none" anchor="ctr"/>
          <a:lstStyle/>
          <a:p>
            <a:pPr algn="ctr" eaLnBrk="1" hangingPunct="1"/>
            <a:r>
              <a:rPr lang="en-US" sz="2000">
                <a:latin typeface="Times New Roman" pitchFamily="18" charset="0"/>
                <a:cs typeface="Latha" pitchFamily="2" charset="0"/>
              </a:rPr>
              <a:t>The movie </a:t>
            </a:r>
          </a:p>
          <a:p>
            <a:pPr algn="ctr" eaLnBrk="1" hangingPunct="1"/>
            <a:r>
              <a:rPr lang="en-US" sz="2000">
                <a:latin typeface="Times New Roman" pitchFamily="18" charset="0"/>
                <a:cs typeface="Latha" pitchFamily="2" charset="0"/>
              </a:rPr>
              <a:t>was fabulous!</a:t>
            </a:r>
          </a:p>
        </p:txBody>
      </p:sp>
      <p:sp>
        <p:nvSpPr>
          <p:cNvPr id="79881" name="AutoShape 9"/>
          <p:cNvSpPr>
            <a:spLocks noChangeArrowheads="1"/>
          </p:cNvSpPr>
          <p:nvPr/>
        </p:nvSpPr>
        <p:spPr bwMode="auto">
          <a:xfrm>
            <a:off x="3276600" y="2819400"/>
            <a:ext cx="2057400" cy="2209800"/>
          </a:xfrm>
          <a:prstGeom prst="foldedCorner">
            <a:avLst>
              <a:gd name="adj" fmla="val 12500"/>
            </a:avLst>
          </a:prstGeom>
          <a:blipFill dpi="0" rotWithShape="1">
            <a:blip r:embed="rId2" cstate="print"/>
            <a:srcRect/>
            <a:tile tx="0" ty="0" sx="100000" sy="100000" flip="none" algn="tl"/>
          </a:blipFill>
          <a:ln w="9525">
            <a:solidFill>
              <a:schemeClr val="tx1"/>
            </a:solidFill>
            <a:round/>
            <a:headEnd/>
            <a:tailEnd/>
          </a:ln>
        </p:spPr>
        <p:txBody>
          <a:bodyPr wrap="none" anchor="ctr"/>
          <a:lstStyle/>
          <a:p>
            <a:pPr algn="ctr" eaLnBrk="1" hangingPunct="1"/>
            <a:r>
              <a:rPr lang="en-US" sz="2000">
                <a:latin typeface="Times New Roman" pitchFamily="18" charset="0"/>
                <a:cs typeface="Latha" pitchFamily="2" charset="0"/>
              </a:rPr>
              <a:t>The movie </a:t>
            </a:r>
          </a:p>
          <a:p>
            <a:pPr algn="ctr" eaLnBrk="1" hangingPunct="1"/>
            <a:r>
              <a:rPr lang="en-US" sz="2000">
                <a:latin typeface="Times New Roman" pitchFamily="18" charset="0"/>
                <a:cs typeface="Latha" pitchFamily="2" charset="0"/>
              </a:rPr>
              <a:t>stars Mr. X</a:t>
            </a:r>
          </a:p>
        </p:txBody>
      </p:sp>
      <p:sp>
        <p:nvSpPr>
          <p:cNvPr id="79882" name="AutoShape 10"/>
          <p:cNvSpPr>
            <a:spLocks noChangeArrowheads="1"/>
          </p:cNvSpPr>
          <p:nvPr/>
        </p:nvSpPr>
        <p:spPr bwMode="auto">
          <a:xfrm>
            <a:off x="5943600" y="2819400"/>
            <a:ext cx="2057400" cy="2209800"/>
          </a:xfrm>
          <a:prstGeom prst="foldedCorner">
            <a:avLst>
              <a:gd name="adj" fmla="val 12500"/>
            </a:avLst>
          </a:prstGeom>
          <a:blipFill dpi="0" rotWithShape="1">
            <a:blip r:embed="rId2" cstate="print"/>
            <a:srcRect/>
            <a:tile tx="0" ty="0" sx="100000" sy="100000" flip="none" algn="tl"/>
          </a:blipFill>
          <a:ln w="9525">
            <a:solidFill>
              <a:schemeClr val="tx1"/>
            </a:solidFill>
            <a:round/>
            <a:headEnd/>
            <a:tailEnd/>
          </a:ln>
        </p:spPr>
        <p:txBody>
          <a:bodyPr wrap="none" anchor="ctr"/>
          <a:lstStyle/>
          <a:p>
            <a:pPr algn="ctr" eaLnBrk="1" hangingPunct="1"/>
            <a:r>
              <a:rPr lang="en-US" sz="2000">
                <a:latin typeface="Times New Roman" pitchFamily="18" charset="0"/>
                <a:cs typeface="Latha" pitchFamily="2" charset="0"/>
              </a:rPr>
              <a:t>The movie </a:t>
            </a:r>
          </a:p>
          <a:p>
            <a:pPr algn="ctr" eaLnBrk="1" hangingPunct="1"/>
            <a:r>
              <a:rPr lang="en-US" sz="2000">
                <a:latin typeface="Times New Roman" pitchFamily="18" charset="0"/>
                <a:cs typeface="Latha" pitchFamily="2" charset="0"/>
              </a:rPr>
              <a:t>was horrible!</a:t>
            </a:r>
          </a:p>
        </p:txBody>
      </p:sp>
      <p:sp>
        <p:nvSpPr>
          <p:cNvPr id="79883" name="AutoShape 11"/>
          <p:cNvSpPr>
            <a:spLocks noChangeArrowheads="1"/>
          </p:cNvSpPr>
          <p:nvPr/>
        </p:nvSpPr>
        <p:spPr bwMode="auto">
          <a:xfrm>
            <a:off x="7620000" y="26670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79884" name="AutoShape 12"/>
          <p:cNvSpPr>
            <a:spLocks noChangeArrowheads="1"/>
          </p:cNvSpPr>
          <p:nvPr/>
        </p:nvSpPr>
        <p:spPr bwMode="auto">
          <a:xfrm>
            <a:off x="4876800" y="2743200"/>
            <a:ext cx="533400" cy="533400"/>
          </a:xfrm>
          <a:prstGeom prst="smileyFace">
            <a:avLst>
              <a:gd name="adj" fmla="val 921"/>
            </a:avLst>
          </a:prstGeom>
          <a:solidFill>
            <a:srgbClr val="FF9900"/>
          </a:solidFill>
          <a:ln w="38100">
            <a:solidFill>
              <a:schemeClr val="tx1"/>
            </a:solidFill>
            <a:round/>
            <a:headEnd/>
            <a:tailEnd/>
          </a:ln>
        </p:spPr>
        <p:txBody>
          <a:bodyPr wrap="none" anchor="ctr"/>
          <a:lstStyle/>
          <a:p>
            <a:endParaRPr lang="en-US"/>
          </a:p>
        </p:txBody>
      </p:sp>
      <p:sp>
        <p:nvSpPr>
          <p:cNvPr id="79885" name="AutoShape 13"/>
          <p:cNvSpPr>
            <a:spLocks noChangeArrowheads="1"/>
          </p:cNvSpPr>
          <p:nvPr/>
        </p:nvSpPr>
        <p:spPr bwMode="auto">
          <a:xfrm>
            <a:off x="2209800" y="26670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79886" name="Text Box 14"/>
          <p:cNvSpPr txBox="1">
            <a:spLocks noChangeArrowheads="1"/>
          </p:cNvSpPr>
          <p:nvPr/>
        </p:nvSpPr>
        <p:spPr bwMode="auto">
          <a:xfrm>
            <a:off x="3352800" y="4572000"/>
            <a:ext cx="1295400" cy="366713"/>
          </a:xfrm>
          <a:prstGeom prst="rect">
            <a:avLst/>
          </a:prstGeom>
          <a:noFill/>
          <a:ln w="9525">
            <a:noFill/>
            <a:miter lim="800000"/>
            <a:headEnd/>
            <a:tailEnd/>
          </a:ln>
        </p:spPr>
        <p:txBody>
          <a:bodyPr>
            <a:spAutoFit/>
          </a:bodyPr>
          <a:lstStyle/>
          <a:p>
            <a:pPr>
              <a:spcBef>
                <a:spcPct val="50000"/>
              </a:spcBef>
            </a:pPr>
            <a:r>
              <a:rPr lang="en-US"/>
              <a:t>[ Factual ]</a:t>
            </a:r>
          </a:p>
        </p:txBody>
      </p:sp>
      <p:sp>
        <p:nvSpPr>
          <p:cNvPr id="79888" name="Text Box 16"/>
          <p:cNvSpPr txBox="1">
            <a:spLocks noChangeArrowheads="1"/>
          </p:cNvSpPr>
          <p:nvPr/>
        </p:nvSpPr>
        <p:spPr bwMode="auto">
          <a:xfrm>
            <a:off x="685800" y="4572000"/>
            <a:ext cx="1676400" cy="366713"/>
          </a:xfrm>
          <a:prstGeom prst="rect">
            <a:avLst/>
          </a:prstGeom>
          <a:noFill/>
          <a:ln w="9525">
            <a:noFill/>
            <a:miter lim="800000"/>
            <a:headEnd/>
            <a:tailEnd/>
          </a:ln>
        </p:spPr>
        <p:txBody>
          <a:bodyPr>
            <a:spAutoFit/>
          </a:bodyPr>
          <a:lstStyle/>
          <a:p>
            <a:pPr>
              <a:spcBef>
                <a:spcPct val="50000"/>
              </a:spcBef>
            </a:pPr>
            <a:r>
              <a:rPr lang="en-US"/>
              <a:t>[ Sentimental ]</a:t>
            </a:r>
          </a:p>
        </p:txBody>
      </p:sp>
      <p:sp>
        <p:nvSpPr>
          <p:cNvPr id="79889" name="Text Box 17"/>
          <p:cNvSpPr txBox="1">
            <a:spLocks noChangeArrowheads="1"/>
          </p:cNvSpPr>
          <p:nvPr/>
        </p:nvSpPr>
        <p:spPr bwMode="auto">
          <a:xfrm>
            <a:off x="6019800" y="4648200"/>
            <a:ext cx="1676400" cy="366713"/>
          </a:xfrm>
          <a:prstGeom prst="rect">
            <a:avLst/>
          </a:prstGeom>
          <a:noFill/>
          <a:ln w="9525">
            <a:noFill/>
            <a:miter lim="800000"/>
            <a:headEnd/>
            <a:tailEnd/>
          </a:ln>
        </p:spPr>
        <p:txBody>
          <a:bodyPr>
            <a:spAutoFit/>
          </a:bodyPr>
          <a:lstStyle/>
          <a:p>
            <a:pPr>
              <a:spcBef>
                <a:spcPct val="50000"/>
              </a:spcBef>
            </a:pPr>
            <a:r>
              <a:rPr lang="en-US"/>
              <a:t>[ Sentimental ]</a:t>
            </a:r>
          </a:p>
        </p:txBody>
      </p:sp>
      <p:sp>
        <p:nvSpPr>
          <p:cNvPr id="13" name="Slide Number Placeholder 12"/>
          <p:cNvSpPr>
            <a:spLocks noGrp="1"/>
          </p:cNvSpPr>
          <p:nvPr>
            <p:ph type="sldNum" sz="quarter" idx="12"/>
          </p:nvPr>
        </p:nvSpPr>
        <p:spPr/>
        <p:txBody>
          <a:bodyPr/>
          <a:lstStyle/>
          <a:p>
            <a:pPr>
              <a:defRPr/>
            </a:pPr>
            <a:fld id="{5CD72E7B-AB7A-4BD5-B66C-37D5FEA65C89}" type="slidenum">
              <a:rPr lang="en-US" smtClean="0"/>
              <a:pPr>
                <a:defRPr/>
              </a:pPr>
              <a:t>2</a:t>
            </a:fld>
            <a:endParaRPr lang="en-US"/>
          </a:p>
        </p:txBody>
      </p:sp>
      <p:sp>
        <p:nvSpPr>
          <p:cNvPr id="14" name="Footer Placeholder 13"/>
          <p:cNvSpPr>
            <a:spLocks noGrp="1"/>
          </p:cNvSpPr>
          <p:nvPr>
            <p:ph type="ftr" sz="quarter" idx="11"/>
          </p:nvPr>
        </p:nvSpPr>
        <p:spPr/>
        <p:txBody>
          <a:bodyPr/>
          <a:lstStyle/>
          <a:p>
            <a:pPr>
              <a:defRPr/>
            </a:pPr>
            <a:r>
              <a:rPr lang="en-US" smtClean="0"/>
              <a:t>Dr Vipin Tyagi</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381000"/>
            <a:ext cx="8229600" cy="1143000"/>
          </a:xfrm>
        </p:spPr>
        <p:txBody>
          <a:bodyPr/>
          <a:lstStyle/>
          <a:p>
            <a:pPr eaLnBrk="1" hangingPunct="1"/>
            <a:r>
              <a:rPr lang="en-US" sz="4000" smtClean="0"/>
              <a:t>Sample Review 3</a:t>
            </a:r>
            <a:br>
              <a:rPr lang="en-US" sz="4000" smtClean="0"/>
            </a:br>
            <a:r>
              <a:rPr lang="en-US" sz="3200" smtClean="0"/>
              <a:t>(Alternating sentiments)</a:t>
            </a:r>
            <a:br>
              <a:rPr lang="en-US" sz="3200" smtClean="0"/>
            </a:br>
            <a:endParaRPr lang="en-US" sz="3200" smtClean="0"/>
          </a:p>
        </p:txBody>
      </p:sp>
      <p:sp>
        <p:nvSpPr>
          <p:cNvPr id="25603" name="Rectangle 3"/>
          <p:cNvSpPr>
            <a:spLocks noGrp="1" noChangeArrowheads="1"/>
          </p:cNvSpPr>
          <p:nvPr>
            <p:ph type="body" idx="1"/>
          </p:nvPr>
        </p:nvSpPr>
        <p:spPr/>
        <p:txBody>
          <a:bodyPr/>
          <a:lstStyle/>
          <a:p>
            <a:pPr eaLnBrk="1" hangingPunct="1">
              <a:lnSpc>
                <a:spcPct val="80000"/>
              </a:lnSpc>
              <a:buFontTx/>
              <a:buNone/>
            </a:pPr>
            <a:r>
              <a:rPr lang="en-US" sz="2800" smtClean="0"/>
              <a:t>I suggest that instead of fillings songs in tunes you should fill tunes (not made of songs) only. The phone has good popularity in old age people. Third i had tried much for its data cable but i find it nowhere. It should be supplied with set with some extra cost. </a:t>
            </a:r>
          </a:p>
          <a:p>
            <a:pPr eaLnBrk="1" hangingPunct="1">
              <a:lnSpc>
                <a:spcPct val="80000"/>
              </a:lnSpc>
              <a:buFontTx/>
              <a:buNone/>
            </a:pPr>
            <a:r>
              <a:rPr lang="en-US" sz="2800" smtClean="0"/>
              <a:t>Good features of this phone are its cheapest price and durability . It should have some features more than nokia 1200. it is easily available in market and repair is also available </a:t>
            </a:r>
            <a:endParaRPr lang="en-US" sz="2000" smtClean="0"/>
          </a:p>
          <a:p>
            <a:pPr eaLnBrk="1" hangingPunct="1">
              <a:lnSpc>
                <a:spcPct val="80000"/>
              </a:lnSpc>
            </a:pPr>
            <a:endParaRPr lang="en-US" sz="2000" smtClean="0"/>
          </a:p>
        </p:txBody>
      </p:sp>
      <p:sp>
        <p:nvSpPr>
          <p:cNvPr id="92171" name="AutoShape 11"/>
          <p:cNvSpPr>
            <a:spLocks noChangeArrowheads="1"/>
          </p:cNvSpPr>
          <p:nvPr/>
        </p:nvSpPr>
        <p:spPr bwMode="auto">
          <a:xfrm>
            <a:off x="7620000" y="20574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92172" name="AutoShape 12"/>
          <p:cNvSpPr>
            <a:spLocks noChangeArrowheads="1"/>
          </p:cNvSpPr>
          <p:nvPr/>
        </p:nvSpPr>
        <p:spPr bwMode="auto">
          <a:xfrm>
            <a:off x="609600" y="17526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92174" name="AutoShape 14"/>
          <p:cNvSpPr>
            <a:spLocks noChangeArrowheads="1"/>
          </p:cNvSpPr>
          <p:nvPr/>
        </p:nvSpPr>
        <p:spPr bwMode="auto">
          <a:xfrm>
            <a:off x="3429000" y="30480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92175" name="AutoShape 15"/>
          <p:cNvSpPr>
            <a:spLocks noChangeArrowheads="1"/>
          </p:cNvSpPr>
          <p:nvPr/>
        </p:nvSpPr>
        <p:spPr bwMode="auto">
          <a:xfrm>
            <a:off x="685800" y="38862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92176" name="AutoShape 16"/>
          <p:cNvSpPr>
            <a:spLocks noChangeArrowheads="1"/>
          </p:cNvSpPr>
          <p:nvPr/>
        </p:nvSpPr>
        <p:spPr bwMode="auto">
          <a:xfrm>
            <a:off x="3124200" y="41910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92177" name="AutoShape 17"/>
          <p:cNvSpPr>
            <a:spLocks noChangeArrowheads="1"/>
          </p:cNvSpPr>
          <p:nvPr/>
        </p:nvSpPr>
        <p:spPr bwMode="auto">
          <a:xfrm>
            <a:off x="6172200" y="45720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11" name="Slide Number Placeholder 10"/>
          <p:cNvSpPr>
            <a:spLocks noGrp="1"/>
          </p:cNvSpPr>
          <p:nvPr>
            <p:ph type="sldNum" sz="quarter" idx="12"/>
          </p:nvPr>
        </p:nvSpPr>
        <p:spPr/>
        <p:txBody>
          <a:bodyPr/>
          <a:lstStyle/>
          <a:p>
            <a:pPr>
              <a:defRPr/>
            </a:pPr>
            <a:fld id="{5CD72E7B-AB7A-4BD5-B66C-37D5FEA65C89}" type="slidenum">
              <a:rPr lang="en-US" smtClean="0"/>
              <a:pPr>
                <a:defRPr/>
              </a:pPr>
              <a:t>20</a:t>
            </a:fld>
            <a:endParaRPr lang="en-US"/>
          </a:p>
        </p:txBody>
      </p:sp>
      <p:sp>
        <p:nvSpPr>
          <p:cNvPr id="12" name="Footer Placeholder 11"/>
          <p:cNvSpPr>
            <a:spLocks noGrp="1"/>
          </p:cNvSpPr>
          <p:nvPr>
            <p:ph type="ftr" sz="quarter" idx="11"/>
          </p:nvPr>
        </p:nvSpPr>
        <p:spPr/>
        <p:txBody>
          <a:bodyPr/>
          <a:lstStyle/>
          <a:p>
            <a:pPr>
              <a:defRPr/>
            </a:pPr>
            <a:r>
              <a:rPr lang="en-US" smtClean="0"/>
              <a:t>Dr Vipin Tyagi</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72"/>
                                        </p:tgtEl>
                                        <p:attrNameLst>
                                          <p:attrName>style.visibility</p:attrName>
                                        </p:attrNameLst>
                                      </p:cBhvr>
                                      <p:to>
                                        <p:strVal val="visible"/>
                                      </p:to>
                                    </p:set>
                                    <p:animEffect transition="in" filter="fade">
                                      <p:cBhvr>
                                        <p:cTn id="7" dur="500"/>
                                        <p:tgtEl>
                                          <p:spTgt spid="921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71"/>
                                        </p:tgtEl>
                                        <p:attrNameLst>
                                          <p:attrName>style.visibility</p:attrName>
                                        </p:attrNameLst>
                                      </p:cBhvr>
                                      <p:to>
                                        <p:strVal val="visible"/>
                                      </p:to>
                                    </p:set>
                                    <p:animEffect transition="in" filter="fade">
                                      <p:cBhvr>
                                        <p:cTn id="12" dur="500"/>
                                        <p:tgtEl>
                                          <p:spTgt spid="921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174"/>
                                        </p:tgtEl>
                                        <p:attrNameLst>
                                          <p:attrName>style.visibility</p:attrName>
                                        </p:attrNameLst>
                                      </p:cBhvr>
                                      <p:to>
                                        <p:strVal val="visible"/>
                                      </p:to>
                                    </p:set>
                                    <p:animEffect transition="in" filter="fade">
                                      <p:cBhvr>
                                        <p:cTn id="17" dur="500"/>
                                        <p:tgtEl>
                                          <p:spTgt spid="9217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175"/>
                                        </p:tgtEl>
                                        <p:attrNameLst>
                                          <p:attrName>style.visibility</p:attrName>
                                        </p:attrNameLst>
                                      </p:cBhvr>
                                      <p:to>
                                        <p:strVal val="visible"/>
                                      </p:to>
                                    </p:set>
                                    <p:animEffect transition="in" filter="fade">
                                      <p:cBhvr>
                                        <p:cTn id="22" dur="500"/>
                                        <p:tgtEl>
                                          <p:spTgt spid="9217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2176"/>
                                        </p:tgtEl>
                                        <p:attrNameLst>
                                          <p:attrName>style.visibility</p:attrName>
                                        </p:attrNameLst>
                                      </p:cBhvr>
                                      <p:to>
                                        <p:strVal val="visible"/>
                                      </p:to>
                                    </p:set>
                                    <p:animEffect transition="in" filter="fade">
                                      <p:cBhvr>
                                        <p:cTn id="27" dur="500"/>
                                        <p:tgtEl>
                                          <p:spTgt spid="9217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2177"/>
                                        </p:tgtEl>
                                        <p:attrNameLst>
                                          <p:attrName>style.visibility</p:attrName>
                                        </p:attrNameLst>
                                      </p:cBhvr>
                                      <p:to>
                                        <p:strVal val="visible"/>
                                      </p:to>
                                    </p:set>
                                    <p:animEffect transition="in" filter="fade">
                                      <p:cBhvr>
                                        <p:cTn id="32" dur="500"/>
                                        <p:tgtEl>
                                          <p:spTgt spid="92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1" grpId="0" animBg="1"/>
      <p:bldP spid="92172" grpId="0" animBg="1"/>
      <p:bldP spid="92174" grpId="0" animBg="1"/>
      <p:bldP spid="92175" grpId="0" animBg="1"/>
      <p:bldP spid="92176" grpId="0" animBg="1"/>
      <p:bldP spid="9217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4000" smtClean="0"/>
              <a:t>Sample Review 4</a:t>
            </a:r>
            <a:br>
              <a:rPr lang="en-US" sz="4000" smtClean="0"/>
            </a:br>
            <a:r>
              <a:rPr lang="en-US" sz="3200" smtClean="0"/>
              <a:t>(Subject-centric or not?)</a:t>
            </a:r>
          </a:p>
        </p:txBody>
      </p:sp>
      <p:sp>
        <p:nvSpPr>
          <p:cNvPr id="26627" name="Rectangle 3"/>
          <p:cNvSpPr>
            <a:spLocks noGrp="1" noChangeArrowheads="1"/>
          </p:cNvSpPr>
          <p:nvPr>
            <p:ph type="body" idx="1"/>
          </p:nvPr>
        </p:nvSpPr>
        <p:spPr/>
        <p:txBody>
          <a:bodyPr/>
          <a:lstStyle/>
          <a:p>
            <a:pPr eaLnBrk="1" hangingPunct="1">
              <a:lnSpc>
                <a:spcPct val="80000"/>
              </a:lnSpc>
            </a:pPr>
            <a:r>
              <a:rPr lang="en-US" sz="1600" dirty="0" smtClean="0"/>
              <a:t>I have this personal experience of using this cell phone. I bought it one and half years back. It had modern features that a normal cell phone has, and the look is excellent. I was very impressed by the design. I bought it for Rs. 8000. It was a gift for someone. It worked fine for first one month, and then started the series of multiple faults it has. First the speaker </a:t>
            </a:r>
            <a:r>
              <a:rPr lang="en-US" sz="1600" dirty="0" err="1" smtClean="0"/>
              <a:t>didnt</a:t>
            </a:r>
            <a:r>
              <a:rPr lang="en-US" sz="1600" dirty="0" smtClean="0"/>
              <a:t> work, I took it to the service centre (which is like a govt. office with no work). It took 15 days to repair the handset, moreover they charged me Rs. 500. Then after 15 days again the mike </a:t>
            </a:r>
            <a:r>
              <a:rPr lang="en-US" sz="1600" dirty="0" err="1" smtClean="0"/>
              <a:t>didnt</a:t>
            </a:r>
            <a:r>
              <a:rPr lang="en-US" sz="1600" dirty="0" smtClean="0"/>
              <a:t> work, then again same set of time was consumed for the repairs and it continued. Later the camera </a:t>
            </a:r>
            <a:r>
              <a:rPr lang="en-US" sz="1600" dirty="0" err="1" smtClean="0"/>
              <a:t>didnt</a:t>
            </a:r>
            <a:r>
              <a:rPr lang="en-US" sz="1600" dirty="0" smtClean="0"/>
              <a:t> work, the </a:t>
            </a:r>
            <a:r>
              <a:rPr lang="en-US" sz="1600" dirty="0" err="1" smtClean="0"/>
              <a:t>speakes</a:t>
            </a:r>
            <a:r>
              <a:rPr lang="en-US" sz="1600" dirty="0" smtClean="0"/>
              <a:t> were rubbish, it used to hang. It started restarting automatically. And the govt. office had staff which I doubt have any </a:t>
            </a:r>
            <a:r>
              <a:rPr lang="en-US" sz="1600" dirty="0" err="1" smtClean="0"/>
              <a:t>knoledge</a:t>
            </a:r>
            <a:r>
              <a:rPr lang="en-US" sz="1600" dirty="0" smtClean="0"/>
              <a:t> of cell phones??</a:t>
            </a:r>
            <a:br>
              <a:rPr lang="en-US" sz="1600" dirty="0" smtClean="0"/>
            </a:br>
            <a:r>
              <a:rPr lang="en-US" sz="1600" dirty="0" smtClean="0"/>
              <a:t>     These multiple faults continued for as long as one year, when the warranty period ended. In this period of time I spent a considerable amount on the petrol, a lot of time (as the service centre is a govt. office). And at last the phone is still working, but now it works as a paper weight. The company who produces such items must be sacked. I understand that it might be fault with one </a:t>
            </a:r>
            <a:r>
              <a:rPr lang="en-US" sz="1600" dirty="0" err="1" smtClean="0"/>
              <a:t>prticular</a:t>
            </a:r>
            <a:r>
              <a:rPr lang="en-US" sz="1600" dirty="0" smtClean="0"/>
              <a:t> handset, but the company itself never bothered for replacement and I have never seen such miserable </a:t>
            </a:r>
            <a:r>
              <a:rPr lang="en-US" sz="1600" dirty="0" err="1" smtClean="0"/>
              <a:t>cust</a:t>
            </a:r>
            <a:r>
              <a:rPr lang="en-US" sz="1600" dirty="0" smtClean="0"/>
              <a:t> service. For a </a:t>
            </a:r>
            <a:r>
              <a:rPr lang="en-US" sz="1600" dirty="0" err="1" smtClean="0"/>
              <a:t>comman</a:t>
            </a:r>
            <a:r>
              <a:rPr lang="en-US" sz="1600" dirty="0" smtClean="0"/>
              <a:t> man like me, Rs. 8000 is a big amount. And I spent almost the same amount to get it work, if any has a good suggestion and </a:t>
            </a:r>
            <a:r>
              <a:rPr lang="en-US" sz="1600" smtClean="0"/>
              <a:t>can guide </a:t>
            </a:r>
            <a:r>
              <a:rPr lang="en-US" sz="1600" dirty="0" smtClean="0"/>
              <a:t>me how to sue such companies, please guide. </a:t>
            </a:r>
            <a:br>
              <a:rPr lang="en-US" sz="1600" dirty="0" smtClean="0"/>
            </a:br>
            <a:r>
              <a:rPr lang="en-US" sz="1600" dirty="0" smtClean="0"/>
              <a:t>     For this the quality team is faulty, the </a:t>
            </a:r>
            <a:r>
              <a:rPr lang="en-US" sz="1600" dirty="0" err="1" smtClean="0"/>
              <a:t>cust</a:t>
            </a:r>
            <a:r>
              <a:rPr lang="en-US" sz="1600" dirty="0" smtClean="0"/>
              <a:t> service is really miserable and the worst condition of any </a:t>
            </a:r>
            <a:r>
              <a:rPr lang="en-US" sz="1600" dirty="0" err="1" smtClean="0"/>
              <a:t>organisation</a:t>
            </a:r>
            <a:r>
              <a:rPr lang="en-US" sz="1600" dirty="0" smtClean="0"/>
              <a:t> I have ever seen is with the service centre for Fly and Sony </a:t>
            </a:r>
            <a:r>
              <a:rPr lang="en-US" sz="1600" dirty="0" err="1" smtClean="0"/>
              <a:t>Erricson</a:t>
            </a:r>
            <a:r>
              <a:rPr lang="en-US" sz="1600" dirty="0" smtClean="0"/>
              <a:t>, (it’s near </a:t>
            </a:r>
            <a:r>
              <a:rPr lang="en-US" sz="1600" dirty="0" err="1" smtClean="0"/>
              <a:t>Sancheti</a:t>
            </a:r>
            <a:r>
              <a:rPr lang="en-US" sz="1600" dirty="0" smtClean="0"/>
              <a:t> hospital, </a:t>
            </a:r>
            <a:r>
              <a:rPr lang="en-US" sz="1600" dirty="0" err="1" smtClean="0"/>
              <a:t>Pune</a:t>
            </a:r>
            <a:r>
              <a:rPr lang="en-US" sz="1600" dirty="0" smtClean="0"/>
              <a:t>). I </a:t>
            </a:r>
            <a:r>
              <a:rPr lang="en-US" sz="1600" dirty="0" err="1" smtClean="0"/>
              <a:t>dont</a:t>
            </a:r>
            <a:r>
              <a:rPr lang="en-US" sz="1600" dirty="0" smtClean="0"/>
              <a:t> have any thing else to say. </a:t>
            </a:r>
          </a:p>
        </p:txBody>
      </p:sp>
      <p:sp>
        <p:nvSpPr>
          <p:cNvPr id="75780" name="Line 4"/>
          <p:cNvSpPr>
            <a:spLocks noChangeShapeType="1"/>
          </p:cNvSpPr>
          <p:nvPr/>
        </p:nvSpPr>
        <p:spPr bwMode="auto">
          <a:xfrm>
            <a:off x="914400" y="2590800"/>
            <a:ext cx="2590800" cy="0"/>
          </a:xfrm>
          <a:prstGeom prst="line">
            <a:avLst/>
          </a:prstGeom>
          <a:noFill/>
          <a:ln w="38100">
            <a:solidFill>
              <a:srgbClr val="FF0000"/>
            </a:solidFill>
            <a:round/>
            <a:headEnd/>
            <a:tailEnd/>
          </a:ln>
        </p:spPr>
        <p:txBody>
          <a:bodyPr/>
          <a:lstStyle/>
          <a:p>
            <a:endParaRPr lang="en-IN"/>
          </a:p>
        </p:txBody>
      </p:sp>
      <p:sp>
        <p:nvSpPr>
          <p:cNvPr id="75781" name="Line 5"/>
          <p:cNvSpPr>
            <a:spLocks noChangeShapeType="1"/>
          </p:cNvSpPr>
          <p:nvPr/>
        </p:nvSpPr>
        <p:spPr bwMode="auto">
          <a:xfrm flipV="1">
            <a:off x="1371600" y="3581400"/>
            <a:ext cx="4724400" cy="0"/>
          </a:xfrm>
          <a:prstGeom prst="line">
            <a:avLst/>
          </a:prstGeom>
          <a:noFill/>
          <a:ln w="38100">
            <a:solidFill>
              <a:srgbClr val="FF0000"/>
            </a:solidFill>
            <a:round/>
            <a:headEnd/>
            <a:tailEnd/>
          </a:ln>
        </p:spPr>
        <p:txBody>
          <a:bodyPr/>
          <a:lstStyle/>
          <a:p>
            <a:endParaRPr lang="en-IN"/>
          </a:p>
        </p:txBody>
      </p:sp>
      <p:sp>
        <p:nvSpPr>
          <p:cNvPr id="75782" name="Line 6"/>
          <p:cNvSpPr>
            <a:spLocks noChangeShapeType="1"/>
          </p:cNvSpPr>
          <p:nvPr/>
        </p:nvSpPr>
        <p:spPr bwMode="auto">
          <a:xfrm flipV="1">
            <a:off x="4038600" y="5562600"/>
            <a:ext cx="4724400" cy="0"/>
          </a:xfrm>
          <a:prstGeom prst="line">
            <a:avLst/>
          </a:prstGeom>
          <a:noFill/>
          <a:ln w="38100">
            <a:solidFill>
              <a:srgbClr val="FF0000"/>
            </a:solidFill>
            <a:round/>
            <a:headEnd/>
            <a:tailEnd/>
          </a:ln>
        </p:spPr>
        <p:txBody>
          <a:bodyPr/>
          <a:lstStyle/>
          <a:p>
            <a:endParaRPr lang="en-IN"/>
          </a:p>
        </p:txBody>
      </p:sp>
      <p:sp>
        <p:nvSpPr>
          <p:cNvPr id="75783" name="Line 7"/>
          <p:cNvSpPr>
            <a:spLocks noChangeShapeType="1"/>
          </p:cNvSpPr>
          <p:nvPr/>
        </p:nvSpPr>
        <p:spPr bwMode="auto">
          <a:xfrm flipV="1">
            <a:off x="3733800" y="5181600"/>
            <a:ext cx="4495800" cy="0"/>
          </a:xfrm>
          <a:prstGeom prst="line">
            <a:avLst/>
          </a:prstGeom>
          <a:noFill/>
          <a:ln w="38100">
            <a:solidFill>
              <a:srgbClr val="FF0000"/>
            </a:solidFill>
            <a:round/>
            <a:headEnd/>
            <a:tailEnd/>
          </a:ln>
        </p:spPr>
        <p:txBody>
          <a:bodyPr/>
          <a:lstStyle/>
          <a:p>
            <a:endParaRPr lang="en-IN"/>
          </a:p>
        </p:txBody>
      </p:sp>
      <p:sp>
        <p:nvSpPr>
          <p:cNvPr id="9" name="Slide Number Placeholder 8"/>
          <p:cNvSpPr>
            <a:spLocks noGrp="1"/>
          </p:cNvSpPr>
          <p:nvPr>
            <p:ph type="sldNum" sz="quarter" idx="12"/>
          </p:nvPr>
        </p:nvSpPr>
        <p:spPr/>
        <p:txBody>
          <a:bodyPr/>
          <a:lstStyle/>
          <a:p>
            <a:pPr>
              <a:defRPr/>
            </a:pPr>
            <a:fld id="{5CD72E7B-AB7A-4BD5-B66C-37D5FEA65C89}" type="slidenum">
              <a:rPr lang="en-US" smtClean="0"/>
              <a:pPr>
                <a:defRPr/>
              </a:pPr>
              <a:t>21</a:t>
            </a:fld>
            <a:endParaRPr lang="en-US"/>
          </a:p>
        </p:txBody>
      </p:sp>
      <p:sp>
        <p:nvSpPr>
          <p:cNvPr id="10" name="Footer Placeholder 9"/>
          <p:cNvSpPr>
            <a:spLocks noGrp="1"/>
          </p:cNvSpPr>
          <p:nvPr>
            <p:ph type="ftr" sz="quarter" idx="11"/>
          </p:nvPr>
        </p:nvSpPr>
        <p:spPr/>
        <p:txBody>
          <a:bodyPr/>
          <a:lstStyle/>
          <a:p>
            <a:pPr>
              <a:defRPr/>
            </a:pPr>
            <a:r>
              <a:rPr lang="en-US" smtClean="0"/>
              <a:t>Dr Vipin Tyagi</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wipe(down)">
                                      <p:cBhvr>
                                        <p:cTn id="7" dur="500"/>
                                        <p:tgtEl>
                                          <p:spTgt spid="757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5781"/>
                                        </p:tgtEl>
                                        <p:attrNameLst>
                                          <p:attrName>style.visibility</p:attrName>
                                        </p:attrNameLst>
                                      </p:cBhvr>
                                      <p:to>
                                        <p:strVal val="visible"/>
                                      </p:to>
                                    </p:set>
                                    <p:animEffect transition="in" filter="wipe(down)">
                                      <p:cBhvr>
                                        <p:cTn id="12" dur="500"/>
                                        <p:tgtEl>
                                          <p:spTgt spid="757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5782"/>
                                        </p:tgtEl>
                                        <p:attrNameLst>
                                          <p:attrName>style.visibility</p:attrName>
                                        </p:attrNameLst>
                                      </p:cBhvr>
                                      <p:to>
                                        <p:strVal val="visible"/>
                                      </p:to>
                                    </p:set>
                                    <p:animEffect transition="in" filter="wipe(down)">
                                      <p:cBhvr>
                                        <p:cTn id="17" dur="500"/>
                                        <p:tgtEl>
                                          <p:spTgt spid="757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5783"/>
                                        </p:tgtEl>
                                        <p:attrNameLst>
                                          <p:attrName>style.visibility</p:attrName>
                                        </p:attrNameLst>
                                      </p:cBhvr>
                                      <p:to>
                                        <p:strVal val="visible"/>
                                      </p:to>
                                    </p:set>
                                    <p:animEffect transition="in" filter="wipe(down)">
                                      <p:cBhvr>
                                        <p:cTn id="22" dur="500"/>
                                        <p:tgtEl>
                                          <p:spTgt spid="75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animBg="1"/>
      <p:bldP spid="75781" grpId="0" animBg="1"/>
      <p:bldP spid="75782" grpId="0" animBg="1"/>
      <p:bldP spid="7578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Community websites</a:t>
            </a:r>
          </a:p>
        </p:txBody>
      </p:sp>
      <p:sp>
        <p:nvSpPr>
          <p:cNvPr id="59395" name="Rectangle 3"/>
          <p:cNvSpPr>
            <a:spLocks noGrp="1" noChangeArrowheads="1"/>
          </p:cNvSpPr>
          <p:nvPr>
            <p:ph type="body" idx="1"/>
          </p:nvPr>
        </p:nvSpPr>
        <p:spPr>
          <a:xfrm>
            <a:off x="304800" y="1371600"/>
            <a:ext cx="8229600" cy="4525963"/>
          </a:xfrm>
        </p:spPr>
        <p:txBody>
          <a:bodyPr/>
          <a:lstStyle/>
          <a:p>
            <a:pPr marL="609600" indent="-609600" eaLnBrk="1" hangingPunct="1"/>
            <a:r>
              <a:rPr lang="en-US" dirty="0" smtClean="0"/>
              <a:t>Expressing opinion are an important element of social networking e.g. </a:t>
            </a:r>
            <a:r>
              <a:rPr lang="en-US" dirty="0" err="1" smtClean="0"/>
              <a:t>facebook</a:t>
            </a:r>
            <a:endParaRPr lang="en-US" dirty="0" smtClean="0"/>
          </a:p>
          <a:p>
            <a:pPr marL="990600" lvl="1" indent="-533400" eaLnBrk="1" hangingPunct="1">
              <a:buFontTx/>
              <a:buAutoNum type="arabicPeriod"/>
            </a:pPr>
            <a:r>
              <a:rPr lang="en-US" dirty="0" smtClean="0"/>
              <a:t>Comments (on photographs, status </a:t>
            </a:r>
            <a:r>
              <a:rPr lang="en-US" dirty="0" err="1" smtClean="0"/>
              <a:t>msgs</a:t>
            </a:r>
            <a:r>
              <a:rPr lang="en-US" dirty="0" smtClean="0"/>
              <a:t>.)</a:t>
            </a:r>
          </a:p>
          <a:p>
            <a:pPr marL="990600" lvl="1" indent="-533400" eaLnBrk="1" hangingPunct="1">
              <a:buFontTx/>
              <a:buAutoNum type="arabicPeriod"/>
            </a:pPr>
            <a:r>
              <a:rPr lang="en-US" b="1" dirty="0" smtClean="0"/>
              <a:t>Status messages</a:t>
            </a:r>
          </a:p>
          <a:p>
            <a:pPr marL="1371600" lvl="2" indent="-457200" eaLnBrk="1" hangingPunct="1">
              <a:buFontTx/>
              <a:buNone/>
            </a:pPr>
            <a:r>
              <a:rPr lang="en-US" b="1" dirty="0" smtClean="0"/>
              <a:t>‘RAM loved the pasta he had at Pizza hut today’ * (MICRO-BLOGGING)</a:t>
            </a:r>
          </a:p>
          <a:p>
            <a:pPr marL="990600" lvl="1" indent="-533400" eaLnBrk="1" hangingPunct="1">
              <a:buFontTx/>
              <a:buAutoNum type="arabicPeriod"/>
            </a:pPr>
            <a:r>
              <a:rPr lang="en-US" dirty="0" smtClean="0"/>
              <a:t>‘Become a fan’ on </a:t>
            </a:r>
            <a:r>
              <a:rPr lang="en-US" dirty="0" err="1" smtClean="0"/>
              <a:t>facebook</a:t>
            </a:r>
            <a:endParaRPr lang="en-US" dirty="0" smtClean="0"/>
          </a:p>
          <a:p>
            <a:pPr marL="1371600" lvl="2" indent="-457200" eaLnBrk="1" hangingPunct="1">
              <a:buFontTx/>
              <a:buNone/>
            </a:pPr>
            <a:r>
              <a:rPr lang="en-US" dirty="0" smtClean="0"/>
              <a:t>‘Nokia E51. Become a fan’.</a:t>
            </a:r>
          </a:p>
          <a:p>
            <a:pPr marL="1371600" lvl="2" indent="-457200" eaLnBrk="1" hangingPunct="1">
              <a:buFontTx/>
              <a:buNone/>
            </a:pPr>
            <a:r>
              <a:rPr lang="en-US" dirty="0" smtClean="0"/>
              <a:t>‘4 of your friends are a fan of </a:t>
            </a:r>
            <a:r>
              <a:rPr lang="en-US" dirty="0" err="1" smtClean="0"/>
              <a:t>Ganpati</a:t>
            </a:r>
            <a:r>
              <a:rPr lang="en-US" dirty="0" smtClean="0"/>
              <a:t>. Become a fan’.</a:t>
            </a:r>
          </a:p>
          <a:p>
            <a:pPr marL="1371600" lvl="2" indent="-457200" eaLnBrk="1" hangingPunct="1">
              <a:buFontTx/>
              <a:buNone/>
            </a:pPr>
            <a:endParaRPr lang="en-US" dirty="0" smtClean="0"/>
          </a:p>
        </p:txBody>
      </p:sp>
      <p:sp>
        <p:nvSpPr>
          <p:cNvPr id="4" name="Slide Number Placeholder 3"/>
          <p:cNvSpPr>
            <a:spLocks noGrp="1"/>
          </p:cNvSpPr>
          <p:nvPr>
            <p:ph type="sldNum" sz="quarter" idx="12"/>
          </p:nvPr>
        </p:nvSpPr>
        <p:spPr/>
        <p:txBody>
          <a:bodyPr/>
          <a:lstStyle/>
          <a:p>
            <a:pPr>
              <a:defRPr/>
            </a:pPr>
            <a:fld id="{5CD72E7B-AB7A-4BD5-B66C-37D5FEA65C89}"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Dr Vipin Tyagi</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1524000"/>
            <a:ext cx="7772400" cy="1470025"/>
          </a:xfrm>
        </p:spPr>
        <p:txBody>
          <a:bodyPr/>
          <a:lstStyle/>
          <a:p>
            <a:r>
              <a:rPr lang="en-IN" dirty="0" smtClean="0"/>
              <a:t>GOOD </a:t>
            </a:r>
            <a:r>
              <a:rPr lang="en-IN" smtClean="0"/>
              <a:t>LUCK </a:t>
            </a:r>
            <a:endParaRPr lang="en-IN" dirty="0"/>
          </a:p>
        </p:txBody>
      </p:sp>
      <p:sp>
        <p:nvSpPr>
          <p:cNvPr id="4" name="Footer Placeholder 3"/>
          <p:cNvSpPr>
            <a:spLocks noGrp="1"/>
          </p:cNvSpPr>
          <p:nvPr>
            <p:ph type="ftr" sz="quarter" idx="11"/>
          </p:nvPr>
        </p:nvSpPr>
        <p:spPr/>
        <p:txBody>
          <a:bodyPr/>
          <a:lstStyle/>
          <a:p>
            <a:pPr>
              <a:defRPr/>
            </a:pPr>
            <a:r>
              <a:rPr lang="en-US" smtClean="0"/>
              <a:t>Dr Vipin Tyagi</a:t>
            </a:r>
            <a:endParaRPr lang="en-US"/>
          </a:p>
        </p:txBody>
      </p:sp>
      <p:sp>
        <p:nvSpPr>
          <p:cNvPr id="5" name="Slide Number Placeholder 4"/>
          <p:cNvSpPr>
            <a:spLocks noGrp="1"/>
          </p:cNvSpPr>
          <p:nvPr>
            <p:ph type="sldNum" sz="quarter" idx="12"/>
          </p:nvPr>
        </p:nvSpPr>
        <p:spPr/>
        <p:txBody>
          <a:bodyPr/>
          <a:lstStyle/>
          <a:p>
            <a:pPr>
              <a:defRPr/>
            </a:pPr>
            <a:fld id="{5CD72E7B-AB7A-4BD5-B66C-37D5FEA65C89}" type="slidenum">
              <a:rPr lang="en-US" smtClean="0"/>
              <a:pPr>
                <a:defRPr/>
              </a:pPr>
              <a:t>23</a:t>
            </a:fld>
            <a:endParaRPr lang="en-US"/>
          </a:p>
        </p:txBody>
      </p:sp>
      <p:sp>
        <p:nvSpPr>
          <p:cNvPr id="8" name="AutoShape 5"/>
          <p:cNvSpPr>
            <a:spLocks noGrp="1" noChangeArrowheads="1"/>
          </p:cNvSpPr>
          <p:nvPr>
            <p:ph type="subTitle" idx="1"/>
          </p:nvPr>
        </p:nvSpPr>
        <p:spPr bwMode="auto">
          <a:xfrm>
            <a:off x="2743200" y="3276600"/>
            <a:ext cx="3124200" cy="2362200"/>
          </a:xfrm>
          <a:prstGeom prst="smileyFace">
            <a:avLst>
              <a:gd name="adj" fmla="val 4653"/>
            </a:avLst>
          </a:prstGeom>
          <a:solidFill>
            <a:srgbClr val="339933"/>
          </a:solidFill>
          <a:ln w="38100">
            <a:solidFill>
              <a:schemeClr val="tx1"/>
            </a:solidFill>
            <a:round/>
            <a:headEnd/>
            <a:tailEnd/>
          </a:ln>
        </p:spPr>
        <p:txBody>
          <a:bodyPr wrap="none" anchor="ctr"/>
          <a:lstStyle/>
          <a:p>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AutoShape 6"/>
          <p:cNvSpPr>
            <a:spLocks noChangeArrowheads="1"/>
          </p:cNvSpPr>
          <p:nvPr/>
        </p:nvSpPr>
        <p:spPr bwMode="auto">
          <a:xfrm>
            <a:off x="3505200" y="2590800"/>
            <a:ext cx="2286000" cy="22860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5123" name="Rectangle 2"/>
          <p:cNvSpPr>
            <a:spLocks noGrp="1" noChangeArrowheads="1"/>
          </p:cNvSpPr>
          <p:nvPr>
            <p:ph type="title"/>
          </p:nvPr>
        </p:nvSpPr>
        <p:spPr/>
        <p:txBody>
          <a:bodyPr/>
          <a:lstStyle/>
          <a:p>
            <a:pPr eaLnBrk="1" hangingPunct="1"/>
            <a:r>
              <a:rPr lang="en-US" b="1" smtClean="0"/>
              <a:t>SA at different levels</a:t>
            </a:r>
          </a:p>
        </p:txBody>
      </p:sp>
      <p:sp>
        <p:nvSpPr>
          <p:cNvPr id="80901" name="AutoShape 5"/>
          <p:cNvSpPr>
            <a:spLocks noChangeArrowheads="1"/>
          </p:cNvSpPr>
          <p:nvPr/>
        </p:nvSpPr>
        <p:spPr bwMode="auto">
          <a:xfrm>
            <a:off x="838200" y="2819400"/>
            <a:ext cx="2057400" cy="1295400"/>
          </a:xfrm>
          <a:prstGeom prst="foldedCorner">
            <a:avLst>
              <a:gd name="adj" fmla="val 12500"/>
            </a:avLst>
          </a:prstGeom>
          <a:blipFill dpi="0" rotWithShape="1">
            <a:blip r:embed="rId2" cstate="print"/>
            <a:srcRect/>
            <a:tile tx="0" ty="0" sx="100000" sy="100000" flip="none" algn="tl"/>
          </a:blipFill>
          <a:ln w="9525">
            <a:solidFill>
              <a:schemeClr val="tx1"/>
            </a:solidFill>
            <a:round/>
            <a:headEnd/>
            <a:tailEnd/>
          </a:ln>
        </p:spPr>
        <p:txBody>
          <a:bodyPr wrap="none" anchor="ctr"/>
          <a:lstStyle/>
          <a:p>
            <a:pPr algn="ctr" eaLnBrk="1" hangingPunct="1"/>
            <a:r>
              <a:rPr lang="en-US" sz="2000">
                <a:latin typeface="Times New Roman" pitchFamily="18" charset="0"/>
                <a:cs typeface="Latha" pitchFamily="2" charset="0"/>
              </a:rPr>
              <a:t>The movie was</a:t>
            </a:r>
          </a:p>
          <a:p>
            <a:pPr algn="ctr" eaLnBrk="1" hangingPunct="1"/>
            <a:r>
              <a:rPr lang="en-US" sz="2000">
                <a:latin typeface="Times New Roman" pitchFamily="18" charset="0"/>
                <a:cs typeface="Latha" pitchFamily="2" charset="0"/>
              </a:rPr>
              <a:t>interesting and</a:t>
            </a:r>
          </a:p>
          <a:p>
            <a:pPr algn="ctr" eaLnBrk="1" hangingPunct="1"/>
            <a:r>
              <a:rPr lang="en-US" sz="2000">
                <a:latin typeface="Times New Roman" pitchFamily="18" charset="0"/>
                <a:cs typeface="Latha" pitchFamily="2" charset="0"/>
              </a:rPr>
              <a:t>fabulous</a:t>
            </a:r>
          </a:p>
        </p:txBody>
      </p:sp>
      <p:sp>
        <p:nvSpPr>
          <p:cNvPr id="80904" name="Text Box 8"/>
          <p:cNvSpPr txBox="1">
            <a:spLocks noChangeArrowheads="1"/>
          </p:cNvSpPr>
          <p:nvPr/>
        </p:nvSpPr>
        <p:spPr bwMode="auto">
          <a:xfrm>
            <a:off x="4191000" y="5181600"/>
            <a:ext cx="1143000" cy="366713"/>
          </a:xfrm>
          <a:prstGeom prst="rect">
            <a:avLst/>
          </a:prstGeom>
          <a:noFill/>
          <a:ln w="9525">
            <a:noFill/>
            <a:miter lim="800000"/>
            <a:headEnd/>
            <a:tailEnd/>
          </a:ln>
        </p:spPr>
        <p:txBody>
          <a:bodyPr>
            <a:spAutoFit/>
          </a:bodyPr>
          <a:lstStyle/>
          <a:p>
            <a:pPr>
              <a:spcBef>
                <a:spcPct val="50000"/>
              </a:spcBef>
            </a:pPr>
            <a:r>
              <a:rPr lang="en-US"/>
              <a:t>fabulous</a:t>
            </a:r>
          </a:p>
        </p:txBody>
      </p:sp>
      <p:sp>
        <p:nvSpPr>
          <p:cNvPr id="80906" name="Text Box 10"/>
          <p:cNvSpPr txBox="1">
            <a:spLocks noChangeArrowheads="1"/>
          </p:cNvSpPr>
          <p:nvPr/>
        </p:nvSpPr>
        <p:spPr bwMode="auto">
          <a:xfrm>
            <a:off x="4191000" y="5562600"/>
            <a:ext cx="1295400" cy="779463"/>
          </a:xfrm>
          <a:prstGeom prst="rect">
            <a:avLst/>
          </a:prstGeom>
          <a:noFill/>
          <a:ln w="9525">
            <a:noFill/>
            <a:miter lim="800000"/>
            <a:headEnd/>
            <a:tailEnd/>
          </a:ln>
        </p:spPr>
        <p:txBody>
          <a:bodyPr>
            <a:spAutoFit/>
          </a:bodyPr>
          <a:lstStyle/>
          <a:p>
            <a:pPr>
              <a:spcBef>
                <a:spcPct val="50000"/>
              </a:spcBef>
            </a:pPr>
            <a:r>
              <a:rPr lang="en-US" dirty="0"/>
              <a:t>interesting</a:t>
            </a:r>
          </a:p>
          <a:p>
            <a:pPr>
              <a:spcBef>
                <a:spcPct val="50000"/>
              </a:spcBef>
            </a:pPr>
            <a:endParaRPr lang="en-US" dirty="0"/>
          </a:p>
        </p:txBody>
      </p:sp>
      <p:sp>
        <p:nvSpPr>
          <p:cNvPr id="80907" name="AutoShape 11"/>
          <p:cNvSpPr>
            <a:spLocks noChangeArrowheads="1"/>
          </p:cNvSpPr>
          <p:nvPr/>
        </p:nvSpPr>
        <p:spPr bwMode="auto">
          <a:xfrm>
            <a:off x="3505200" y="2590800"/>
            <a:ext cx="2286000" cy="2286000"/>
          </a:xfrm>
          <a:prstGeom prst="smileyFace">
            <a:avLst>
              <a:gd name="adj" fmla="val -4653"/>
            </a:avLst>
          </a:prstGeom>
          <a:solidFill>
            <a:srgbClr val="FF0000"/>
          </a:solidFill>
          <a:ln w="38100">
            <a:solidFill>
              <a:schemeClr val="tx1"/>
            </a:solidFill>
            <a:round/>
            <a:headEnd/>
            <a:tailEnd/>
          </a:ln>
        </p:spPr>
        <p:txBody>
          <a:bodyPr wrap="none" anchor="ctr"/>
          <a:lstStyle/>
          <a:p>
            <a:endParaRPr lang="en-US"/>
          </a:p>
        </p:txBody>
      </p:sp>
      <p:sp>
        <p:nvSpPr>
          <p:cNvPr id="80908" name="AutoShape 12"/>
          <p:cNvSpPr>
            <a:spLocks noChangeArrowheads="1"/>
          </p:cNvSpPr>
          <p:nvPr/>
        </p:nvSpPr>
        <p:spPr bwMode="auto">
          <a:xfrm>
            <a:off x="838200" y="2819400"/>
            <a:ext cx="2057400" cy="1295400"/>
          </a:xfrm>
          <a:prstGeom prst="foldedCorner">
            <a:avLst>
              <a:gd name="adj" fmla="val 12500"/>
            </a:avLst>
          </a:prstGeom>
          <a:blipFill dpi="0" rotWithShape="1">
            <a:blip r:embed="rId2" cstate="print"/>
            <a:srcRect/>
            <a:tile tx="0" ty="0" sx="100000" sy="100000" flip="none" algn="tl"/>
          </a:blipFill>
          <a:ln w="9525">
            <a:solidFill>
              <a:schemeClr val="tx1"/>
            </a:solidFill>
            <a:round/>
            <a:headEnd/>
            <a:tailEnd/>
          </a:ln>
        </p:spPr>
        <p:txBody>
          <a:bodyPr wrap="none" anchor="ctr"/>
          <a:lstStyle/>
          <a:p>
            <a:pPr algn="ctr" eaLnBrk="1" hangingPunct="1"/>
            <a:r>
              <a:rPr lang="en-US" sz="2000">
                <a:latin typeface="Times New Roman" pitchFamily="18" charset="0"/>
                <a:cs typeface="Latha" pitchFamily="2" charset="0"/>
              </a:rPr>
              <a:t>The movie was</a:t>
            </a:r>
          </a:p>
          <a:p>
            <a:pPr algn="ctr" eaLnBrk="1" hangingPunct="1"/>
            <a:r>
              <a:rPr lang="en-US" sz="2000">
                <a:latin typeface="Times New Roman" pitchFamily="18" charset="0"/>
                <a:cs typeface="Latha" pitchFamily="2" charset="0"/>
              </a:rPr>
              <a:t>very boring</a:t>
            </a:r>
          </a:p>
        </p:txBody>
      </p:sp>
      <p:sp>
        <p:nvSpPr>
          <p:cNvPr id="80909" name="Text Box 13"/>
          <p:cNvSpPr txBox="1">
            <a:spLocks noChangeArrowheads="1"/>
          </p:cNvSpPr>
          <p:nvPr/>
        </p:nvSpPr>
        <p:spPr bwMode="auto">
          <a:xfrm>
            <a:off x="4191000" y="5867400"/>
            <a:ext cx="1143000" cy="366713"/>
          </a:xfrm>
          <a:prstGeom prst="rect">
            <a:avLst/>
          </a:prstGeom>
          <a:noFill/>
          <a:ln w="9525">
            <a:noFill/>
            <a:miter lim="800000"/>
            <a:headEnd/>
            <a:tailEnd/>
          </a:ln>
        </p:spPr>
        <p:txBody>
          <a:bodyPr>
            <a:spAutoFit/>
          </a:bodyPr>
          <a:lstStyle/>
          <a:p>
            <a:pPr>
              <a:spcBef>
                <a:spcPct val="50000"/>
              </a:spcBef>
            </a:pPr>
            <a:r>
              <a:rPr lang="en-US"/>
              <a:t>boring</a:t>
            </a:r>
          </a:p>
        </p:txBody>
      </p:sp>
      <p:sp>
        <p:nvSpPr>
          <p:cNvPr id="80910" name="Rectangle 14"/>
          <p:cNvSpPr>
            <a:spLocks noChangeArrowheads="1"/>
          </p:cNvSpPr>
          <p:nvPr/>
        </p:nvSpPr>
        <p:spPr bwMode="auto">
          <a:xfrm>
            <a:off x="6400800" y="2362200"/>
            <a:ext cx="1828800" cy="1066800"/>
          </a:xfrm>
          <a:prstGeom prst="rect">
            <a:avLst/>
          </a:prstGeom>
          <a:gradFill rotWithShape="1">
            <a:gsLst>
              <a:gs pos="0">
                <a:srgbClr val="FF0000"/>
              </a:gs>
              <a:gs pos="100000">
                <a:srgbClr val="FFCC66"/>
              </a:gs>
            </a:gsLst>
            <a:lin ang="5400000" scaled="1"/>
          </a:gradFill>
          <a:ln w="9525">
            <a:noFill/>
            <a:miter lim="800000"/>
            <a:headEnd/>
            <a:tailEnd/>
          </a:ln>
        </p:spPr>
        <p:txBody>
          <a:bodyPr wrap="none" anchor="ctr"/>
          <a:lstStyle/>
          <a:p>
            <a:pPr algn="ctr"/>
            <a:r>
              <a:rPr lang="en-US"/>
              <a:t>Word-level SA</a:t>
            </a:r>
          </a:p>
        </p:txBody>
      </p:sp>
      <p:sp>
        <p:nvSpPr>
          <p:cNvPr id="80911" name="Rectangle 15"/>
          <p:cNvSpPr>
            <a:spLocks noChangeArrowheads="1"/>
          </p:cNvSpPr>
          <p:nvPr/>
        </p:nvSpPr>
        <p:spPr bwMode="auto">
          <a:xfrm>
            <a:off x="6096000" y="3429000"/>
            <a:ext cx="2438400" cy="1066800"/>
          </a:xfrm>
          <a:prstGeom prst="rect">
            <a:avLst/>
          </a:prstGeom>
          <a:gradFill rotWithShape="1">
            <a:gsLst>
              <a:gs pos="0">
                <a:srgbClr val="FF0000"/>
              </a:gs>
              <a:gs pos="100000">
                <a:srgbClr val="FFCC66"/>
              </a:gs>
            </a:gsLst>
            <a:lin ang="5400000" scaled="1"/>
          </a:gradFill>
          <a:ln w="9525">
            <a:noFill/>
            <a:miter lim="800000"/>
            <a:headEnd/>
            <a:tailEnd/>
          </a:ln>
        </p:spPr>
        <p:txBody>
          <a:bodyPr wrap="none" anchor="ctr"/>
          <a:lstStyle/>
          <a:p>
            <a:pPr algn="ctr"/>
            <a:r>
              <a:rPr lang="en-US"/>
              <a:t>Sentence-level SA</a:t>
            </a:r>
          </a:p>
        </p:txBody>
      </p:sp>
      <p:sp>
        <p:nvSpPr>
          <p:cNvPr id="80912" name="Rectangle 16"/>
          <p:cNvSpPr>
            <a:spLocks noChangeArrowheads="1"/>
          </p:cNvSpPr>
          <p:nvPr/>
        </p:nvSpPr>
        <p:spPr bwMode="auto">
          <a:xfrm>
            <a:off x="5867400" y="4495800"/>
            <a:ext cx="2971800" cy="1066800"/>
          </a:xfrm>
          <a:prstGeom prst="rect">
            <a:avLst/>
          </a:prstGeom>
          <a:gradFill rotWithShape="1">
            <a:gsLst>
              <a:gs pos="0">
                <a:srgbClr val="FF0000"/>
              </a:gs>
              <a:gs pos="100000">
                <a:srgbClr val="FFCC66"/>
              </a:gs>
            </a:gsLst>
            <a:lin ang="5400000" scaled="1"/>
          </a:gradFill>
          <a:ln w="9525">
            <a:noFill/>
            <a:miter lim="800000"/>
            <a:headEnd/>
            <a:tailEnd/>
          </a:ln>
        </p:spPr>
        <p:txBody>
          <a:bodyPr wrap="none" anchor="ctr"/>
          <a:lstStyle/>
          <a:p>
            <a:pPr algn="ctr"/>
            <a:r>
              <a:rPr lang="en-US"/>
              <a:t>Document-level SA</a:t>
            </a:r>
          </a:p>
        </p:txBody>
      </p:sp>
      <p:sp>
        <p:nvSpPr>
          <p:cNvPr id="80913" name="AutoShape 17"/>
          <p:cNvSpPr>
            <a:spLocks noChangeArrowheads="1"/>
          </p:cNvSpPr>
          <p:nvPr/>
        </p:nvSpPr>
        <p:spPr bwMode="auto">
          <a:xfrm>
            <a:off x="838200" y="2819400"/>
            <a:ext cx="2057400" cy="1295400"/>
          </a:xfrm>
          <a:prstGeom prst="foldedCorner">
            <a:avLst>
              <a:gd name="adj" fmla="val 12500"/>
            </a:avLst>
          </a:prstGeom>
          <a:blipFill dpi="0" rotWithShape="1">
            <a:blip r:embed="rId2" cstate="print"/>
            <a:srcRect/>
            <a:tile tx="0" ty="0" sx="100000" sy="100000" flip="none" algn="tl"/>
          </a:blipFill>
          <a:ln w="9525">
            <a:solidFill>
              <a:schemeClr val="tx1"/>
            </a:solidFill>
            <a:round/>
            <a:headEnd/>
            <a:tailEnd/>
          </a:ln>
        </p:spPr>
        <p:txBody>
          <a:bodyPr wrap="none" anchor="ctr"/>
          <a:lstStyle/>
          <a:p>
            <a:pPr algn="ctr" eaLnBrk="1" hangingPunct="1"/>
            <a:r>
              <a:rPr lang="en-US" sz="2000">
                <a:latin typeface="Times New Roman" pitchFamily="18" charset="0"/>
                <a:cs typeface="Latha" pitchFamily="2" charset="0"/>
              </a:rPr>
              <a:t>The police stopped</a:t>
            </a:r>
          </a:p>
          <a:p>
            <a:pPr algn="ctr" eaLnBrk="1" hangingPunct="1"/>
            <a:r>
              <a:rPr lang="en-US" sz="2000">
                <a:latin typeface="Times New Roman" pitchFamily="18" charset="0"/>
                <a:cs typeface="Latha" pitchFamily="2" charset="0"/>
              </a:rPr>
              <a:t>corruption</a:t>
            </a:r>
          </a:p>
        </p:txBody>
      </p:sp>
      <p:sp>
        <p:nvSpPr>
          <p:cNvPr id="80915" name="AutoShape 19"/>
          <p:cNvSpPr>
            <a:spLocks noChangeArrowheads="1"/>
          </p:cNvSpPr>
          <p:nvPr/>
        </p:nvSpPr>
        <p:spPr bwMode="auto">
          <a:xfrm>
            <a:off x="3505200" y="2590800"/>
            <a:ext cx="2286000" cy="22860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80916" name="AutoShape 20"/>
          <p:cNvSpPr>
            <a:spLocks noChangeArrowheads="1"/>
          </p:cNvSpPr>
          <p:nvPr/>
        </p:nvSpPr>
        <p:spPr bwMode="auto">
          <a:xfrm>
            <a:off x="838200" y="2819400"/>
            <a:ext cx="2057400" cy="1295400"/>
          </a:xfrm>
          <a:prstGeom prst="foldedCorner">
            <a:avLst>
              <a:gd name="adj" fmla="val 12500"/>
            </a:avLst>
          </a:prstGeom>
          <a:blipFill dpi="0" rotWithShape="1">
            <a:blip r:embed="rId2" cstate="print"/>
            <a:srcRect/>
            <a:tile tx="0" ty="0" sx="100000" sy="100000" flip="none" algn="tl"/>
          </a:blipFill>
          <a:ln w="9525">
            <a:solidFill>
              <a:schemeClr val="tx1"/>
            </a:solidFill>
            <a:round/>
            <a:headEnd/>
            <a:tailEnd/>
          </a:ln>
        </p:spPr>
        <p:txBody>
          <a:bodyPr wrap="none" anchor="ctr"/>
          <a:lstStyle/>
          <a:p>
            <a:pPr algn="ctr" eaLnBrk="1" hangingPunct="1"/>
            <a:r>
              <a:rPr lang="en-US" sz="2000">
                <a:latin typeface="Times New Roman" pitchFamily="18" charset="0"/>
                <a:cs typeface="Latha" pitchFamily="2" charset="0"/>
              </a:rPr>
              <a:t>His last movie was</a:t>
            </a:r>
          </a:p>
          <a:p>
            <a:pPr algn="ctr" eaLnBrk="1" hangingPunct="1"/>
            <a:r>
              <a:rPr lang="en-US" sz="2000">
                <a:latin typeface="Times New Roman" pitchFamily="18" charset="0"/>
                <a:cs typeface="Latha" pitchFamily="2" charset="0"/>
              </a:rPr>
              <a:t>great.</a:t>
            </a:r>
          </a:p>
        </p:txBody>
      </p:sp>
      <p:sp>
        <p:nvSpPr>
          <p:cNvPr id="80917" name="AutoShape 21"/>
          <p:cNvSpPr>
            <a:spLocks noChangeArrowheads="1"/>
          </p:cNvSpPr>
          <p:nvPr/>
        </p:nvSpPr>
        <p:spPr bwMode="auto">
          <a:xfrm>
            <a:off x="3505200" y="2590800"/>
            <a:ext cx="2286000" cy="2286000"/>
          </a:xfrm>
          <a:prstGeom prst="smileyFace">
            <a:avLst>
              <a:gd name="adj" fmla="val 417"/>
            </a:avLst>
          </a:prstGeom>
          <a:solidFill>
            <a:srgbClr val="FF9900"/>
          </a:solidFill>
          <a:ln w="38100">
            <a:solidFill>
              <a:schemeClr val="tx1"/>
            </a:solidFill>
            <a:round/>
            <a:headEnd/>
            <a:tailEnd/>
          </a:ln>
        </p:spPr>
        <p:txBody>
          <a:bodyPr wrap="none" anchor="ctr"/>
          <a:lstStyle/>
          <a:p>
            <a:endParaRPr lang="en-US"/>
          </a:p>
        </p:txBody>
      </p:sp>
      <p:sp>
        <p:nvSpPr>
          <p:cNvPr id="80920" name="AutoShape 24"/>
          <p:cNvSpPr>
            <a:spLocks noChangeArrowheads="1"/>
          </p:cNvSpPr>
          <p:nvPr/>
        </p:nvSpPr>
        <p:spPr bwMode="auto">
          <a:xfrm>
            <a:off x="838200" y="2819400"/>
            <a:ext cx="2057400" cy="1295400"/>
          </a:xfrm>
          <a:prstGeom prst="foldedCorner">
            <a:avLst>
              <a:gd name="adj" fmla="val 12500"/>
            </a:avLst>
          </a:prstGeom>
          <a:blipFill dpi="0" rotWithShape="1">
            <a:blip r:embed="rId2" cstate="print"/>
            <a:srcRect/>
            <a:tile tx="0" ty="0" sx="100000" sy="100000" flip="none" algn="tl"/>
          </a:blipFill>
          <a:ln w="9525">
            <a:solidFill>
              <a:schemeClr val="tx1"/>
            </a:solidFill>
            <a:round/>
            <a:headEnd/>
            <a:tailEnd/>
          </a:ln>
        </p:spPr>
        <p:txBody>
          <a:bodyPr wrap="none" anchor="ctr"/>
          <a:lstStyle/>
          <a:p>
            <a:pPr algn="ctr" eaLnBrk="1" hangingPunct="1"/>
            <a:r>
              <a:rPr lang="en-US" sz="2000" dirty="0">
                <a:latin typeface="Times New Roman" pitchFamily="18" charset="0"/>
                <a:cs typeface="Latha" pitchFamily="2" charset="0"/>
              </a:rPr>
              <a:t>His last movie was</a:t>
            </a:r>
          </a:p>
          <a:p>
            <a:pPr algn="ctr" eaLnBrk="1" hangingPunct="1"/>
            <a:r>
              <a:rPr lang="en-US" sz="2000" dirty="0">
                <a:latin typeface="Times New Roman" pitchFamily="18" charset="0"/>
                <a:cs typeface="Latha" pitchFamily="2" charset="0"/>
              </a:rPr>
              <a:t>Great and interesting.</a:t>
            </a:r>
          </a:p>
          <a:p>
            <a:pPr algn="ctr" eaLnBrk="1" hangingPunct="1"/>
            <a:r>
              <a:rPr lang="en-US" sz="2000" dirty="0">
                <a:latin typeface="Times New Roman" pitchFamily="18" charset="0"/>
                <a:cs typeface="Latha" pitchFamily="2" charset="0"/>
              </a:rPr>
              <a:t>This </a:t>
            </a:r>
            <a:r>
              <a:rPr lang="en-US" sz="2000" dirty="0" smtClean="0">
                <a:latin typeface="Times New Roman" pitchFamily="18" charset="0"/>
                <a:cs typeface="Latha" pitchFamily="2" charset="0"/>
              </a:rPr>
              <a:t>one is boring.</a:t>
            </a:r>
            <a:endParaRPr lang="en-US" sz="2000" dirty="0">
              <a:latin typeface="Times New Roman" pitchFamily="18" charset="0"/>
              <a:cs typeface="Latha" pitchFamily="2" charset="0"/>
            </a:endParaRPr>
          </a:p>
        </p:txBody>
      </p:sp>
      <p:sp>
        <p:nvSpPr>
          <p:cNvPr id="80922" name="AutoShape 26"/>
          <p:cNvSpPr>
            <a:spLocks noChangeArrowheads="1"/>
          </p:cNvSpPr>
          <p:nvPr/>
        </p:nvSpPr>
        <p:spPr bwMode="auto">
          <a:xfrm>
            <a:off x="3505200" y="2590800"/>
            <a:ext cx="2286000" cy="2286000"/>
          </a:xfrm>
          <a:prstGeom prst="smileyFace">
            <a:avLst>
              <a:gd name="adj" fmla="val -4653"/>
            </a:avLst>
          </a:prstGeom>
          <a:solidFill>
            <a:srgbClr val="FF0000"/>
          </a:solidFill>
          <a:ln w="38100">
            <a:solidFill>
              <a:schemeClr val="tx1"/>
            </a:solidFill>
            <a:round/>
            <a:headEnd/>
            <a:tailEnd/>
          </a:ln>
        </p:spPr>
        <p:txBody>
          <a:bodyPr wrap="none" anchor="ctr"/>
          <a:lstStyle/>
          <a:p>
            <a:endParaRPr lang="en-US"/>
          </a:p>
        </p:txBody>
      </p:sp>
      <p:sp>
        <p:nvSpPr>
          <p:cNvPr id="5140" name="Oval 4"/>
          <p:cNvSpPr>
            <a:spLocks noChangeArrowheads="1"/>
          </p:cNvSpPr>
          <p:nvPr/>
        </p:nvSpPr>
        <p:spPr bwMode="auto">
          <a:xfrm>
            <a:off x="3505200" y="2590800"/>
            <a:ext cx="2286000" cy="2286000"/>
          </a:xfrm>
          <a:prstGeom prst="ellipse">
            <a:avLst/>
          </a:prstGeom>
          <a:solidFill>
            <a:schemeClr val="tx1">
              <a:alpha val="50195"/>
            </a:schemeClr>
          </a:solidFill>
          <a:ln w="9525">
            <a:solidFill>
              <a:schemeClr val="tx1"/>
            </a:solidFill>
            <a:round/>
            <a:headEnd/>
            <a:tailEnd/>
          </a:ln>
        </p:spPr>
        <p:txBody>
          <a:bodyPr wrap="none" anchor="ctr"/>
          <a:lstStyle/>
          <a:p>
            <a:endParaRPr lang="en-US"/>
          </a:p>
        </p:txBody>
      </p:sp>
      <p:sp>
        <p:nvSpPr>
          <p:cNvPr id="21" name="Slide Number Placeholder 20"/>
          <p:cNvSpPr>
            <a:spLocks noGrp="1"/>
          </p:cNvSpPr>
          <p:nvPr>
            <p:ph type="sldNum" sz="quarter" idx="12"/>
          </p:nvPr>
        </p:nvSpPr>
        <p:spPr/>
        <p:txBody>
          <a:bodyPr/>
          <a:lstStyle/>
          <a:p>
            <a:pPr>
              <a:defRPr/>
            </a:pPr>
            <a:fld id="{5CD72E7B-AB7A-4BD5-B66C-37D5FEA65C89}" type="slidenum">
              <a:rPr lang="en-US" smtClean="0"/>
              <a:pPr>
                <a:defRPr/>
              </a:pPr>
              <a:t>3</a:t>
            </a:fld>
            <a:endParaRPr lang="en-US" dirty="0"/>
          </a:p>
        </p:txBody>
      </p:sp>
      <p:sp>
        <p:nvSpPr>
          <p:cNvPr id="22" name="Footer Placeholder 21"/>
          <p:cNvSpPr>
            <a:spLocks noGrp="1"/>
          </p:cNvSpPr>
          <p:nvPr>
            <p:ph type="ftr" sz="quarter" idx="11"/>
          </p:nvPr>
        </p:nvSpPr>
        <p:spPr>
          <a:xfrm>
            <a:off x="3505200" y="6381750"/>
            <a:ext cx="2895600" cy="476250"/>
          </a:xfrm>
        </p:spPr>
        <p:txBody>
          <a:bodyPr/>
          <a:lstStyle/>
          <a:p>
            <a:pPr>
              <a:defRPr/>
            </a:pPr>
            <a:r>
              <a:rPr lang="en-US" dirty="0" smtClean="0"/>
              <a:t>Dr </a:t>
            </a:r>
            <a:r>
              <a:rPr lang="en-US" dirty="0" err="1" smtClean="0"/>
              <a:t>Vipin</a:t>
            </a:r>
            <a:r>
              <a:rPr lang="en-US" dirty="0" smtClean="0"/>
              <a:t> </a:t>
            </a:r>
            <a:r>
              <a:rPr lang="en-US" dirty="0" err="1" smtClean="0"/>
              <a:t>Tyagi</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b="1" dirty="0" smtClean="0"/>
              <a:t>Challenges</a:t>
            </a:r>
          </a:p>
        </p:txBody>
      </p:sp>
      <p:sp>
        <p:nvSpPr>
          <p:cNvPr id="81928" name="Rectangle 8"/>
          <p:cNvSpPr>
            <a:spLocks noChangeArrowheads="1"/>
          </p:cNvSpPr>
          <p:nvPr/>
        </p:nvSpPr>
        <p:spPr bwMode="auto">
          <a:xfrm>
            <a:off x="4800600" y="2438400"/>
            <a:ext cx="4191000" cy="3352800"/>
          </a:xfrm>
          <a:prstGeom prst="rect">
            <a:avLst/>
          </a:prstGeom>
          <a:solidFill>
            <a:srgbClr val="CC6600"/>
          </a:solidFill>
          <a:ln w="9525">
            <a:noFill/>
            <a:miter lim="800000"/>
            <a:headEnd/>
            <a:tailEnd/>
          </a:ln>
        </p:spPr>
        <p:txBody>
          <a:bodyPr wrap="none" anchor="ctr"/>
          <a:lstStyle/>
          <a:p>
            <a:pPr algn="ctr" eaLnBrk="1" hangingPunct="1"/>
            <a:r>
              <a:rPr lang="en-US" sz="2400">
                <a:solidFill>
                  <a:schemeClr val="bg1"/>
                </a:solidFill>
                <a:latin typeface="Times New Roman" pitchFamily="18" charset="0"/>
                <a:cs typeface="Latha" pitchFamily="2" charset="0"/>
              </a:rPr>
              <a:t>Mere presence of words is </a:t>
            </a:r>
          </a:p>
          <a:p>
            <a:pPr algn="ctr" eaLnBrk="1" hangingPunct="1"/>
            <a:r>
              <a:rPr lang="en-US" sz="2400">
                <a:solidFill>
                  <a:schemeClr val="bg1"/>
                </a:solidFill>
                <a:latin typeface="Times New Roman" pitchFamily="18" charset="0"/>
                <a:cs typeface="Latha" pitchFamily="2" charset="0"/>
              </a:rPr>
              <a:t>Indicative of the category</a:t>
            </a:r>
          </a:p>
          <a:p>
            <a:pPr algn="ctr" eaLnBrk="1" hangingPunct="1"/>
            <a:r>
              <a:rPr lang="en-US" sz="2400">
                <a:solidFill>
                  <a:schemeClr val="bg1"/>
                </a:solidFill>
                <a:latin typeface="Times New Roman" pitchFamily="18" charset="0"/>
                <a:cs typeface="Latha" pitchFamily="2" charset="0"/>
              </a:rPr>
              <a:t>in case of text categorization.</a:t>
            </a:r>
          </a:p>
          <a:p>
            <a:pPr algn="ctr" eaLnBrk="1" hangingPunct="1"/>
            <a:endParaRPr lang="en-US" sz="2400">
              <a:solidFill>
                <a:schemeClr val="bg1"/>
              </a:solidFill>
              <a:latin typeface="Times New Roman" pitchFamily="18" charset="0"/>
              <a:cs typeface="Latha" pitchFamily="2" charset="0"/>
            </a:endParaRPr>
          </a:p>
          <a:p>
            <a:pPr algn="ctr" eaLnBrk="1" hangingPunct="1"/>
            <a:r>
              <a:rPr lang="en-US" sz="2400">
                <a:solidFill>
                  <a:schemeClr val="bg1"/>
                </a:solidFill>
                <a:latin typeface="Times New Roman" pitchFamily="18" charset="0"/>
                <a:cs typeface="Latha" pitchFamily="2" charset="0"/>
              </a:rPr>
              <a:t>Not the case with </a:t>
            </a:r>
          </a:p>
          <a:p>
            <a:pPr algn="ctr" eaLnBrk="1" hangingPunct="1"/>
            <a:r>
              <a:rPr lang="en-US" sz="2400">
                <a:solidFill>
                  <a:schemeClr val="bg1"/>
                </a:solidFill>
                <a:latin typeface="Times New Roman" pitchFamily="18" charset="0"/>
                <a:cs typeface="Latha" pitchFamily="2" charset="0"/>
              </a:rPr>
              <a:t>sentiment analysis</a:t>
            </a:r>
          </a:p>
        </p:txBody>
      </p:sp>
      <p:sp>
        <p:nvSpPr>
          <p:cNvPr id="81930" name="Rectangle 10"/>
          <p:cNvSpPr>
            <a:spLocks noChangeArrowheads="1"/>
          </p:cNvSpPr>
          <p:nvPr/>
        </p:nvSpPr>
        <p:spPr bwMode="auto">
          <a:xfrm>
            <a:off x="4800600" y="2438400"/>
            <a:ext cx="4191000" cy="3352800"/>
          </a:xfrm>
          <a:prstGeom prst="rect">
            <a:avLst/>
          </a:prstGeom>
          <a:solidFill>
            <a:srgbClr val="CC6600"/>
          </a:solidFill>
          <a:ln w="9525">
            <a:noFill/>
            <a:miter lim="800000"/>
            <a:headEnd/>
            <a:tailEnd/>
          </a:ln>
        </p:spPr>
        <p:txBody>
          <a:bodyPr wrap="none" anchor="ctr"/>
          <a:lstStyle/>
          <a:p>
            <a:pPr algn="ctr" eaLnBrk="1" hangingPunct="1"/>
            <a:r>
              <a:rPr lang="en-US" sz="2400">
                <a:solidFill>
                  <a:schemeClr val="bg1"/>
                </a:solidFill>
                <a:latin typeface="Times New Roman" pitchFamily="18" charset="0"/>
                <a:cs typeface="Latha" pitchFamily="2" charset="0"/>
              </a:rPr>
              <a:t>Sentiment of a word </a:t>
            </a:r>
          </a:p>
          <a:p>
            <a:pPr algn="ctr" eaLnBrk="1" hangingPunct="1"/>
            <a:r>
              <a:rPr lang="en-US" sz="2400">
                <a:solidFill>
                  <a:schemeClr val="bg1"/>
                </a:solidFill>
                <a:latin typeface="Times New Roman" pitchFamily="18" charset="0"/>
                <a:cs typeface="Latha" pitchFamily="2" charset="0"/>
              </a:rPr>
              <a:t>is w.r.t. the</a:t>
            </a:r>
          </a:p>
          <a:p>
            <a:pPr algn="ctr" eaLnBrk="1" hangingPunct="1"/>
            <a:r>
              <a:rPr lang="en-US" sz="2400">
                <a:solidFill>
                  <a:schemeClr val="bg1"/>
                </a:solidFill>
                <a:latin typeface="Times New Roman" pitchFamily="18" charset="0"/>
                <a:cs typeface="Latha" pitchFamily="2" charset="0"/>
              </a:rPr>
              <a:t>domain.</a:t>
            </a:r>
          </a:p>
          <a:p>
            <a:pPr algn="ctr" eaLnBrk="1" hangingPunct="1"/>
            <a:endParaRPr lang="en-US" sz="2400">
              <a:solidFill>
                <a:schemeClr val="bg1"/>
              </a:solidFill>
              <a:latin typeface="Times New Roman" pitchFamily="18" charset="0"/>
              <a:cs typeface="Latha" pitchFamily="2" charset="0"/>
            </a:endParaRPr>
          </a:p>
          <a:p>
            <a:pPr algn="ctr" eaLnBrk="1" hangingPunct="1"/>
            <a:r>
              <a:rPr lang="en-US">
                <a:solidFill>
                  <a:schemeClr val="bg1"/>
                </a:solidFill>
                <a:latin typeface="Times New Roman" pitchFamily="18" charset="0"/>
                <a:cs typeface="Latha" pitchFamily="2" charset="0"/>
              </a:rPr>
              <a:t>Example: ‘unpredictable’</a:t>
            </a:r>
          </a:p>
          <a:p>
            <a:pPr algn="ctr" eaLnBrk="1" hangingPunct="1"/>
            <a:endParaRPr lang="en-US">
              <a:solidFill>
                <a:schemeClr val="bg1"/>
              </a:solidFill>
              <a:latin typeface="Times New Roman" pitchFamily="18" charset="0"/>
              <a:cs typeface="Latha" pitchFamily="2" charset="0"/>
            </a:endParaRPr>
          </a:p>
          <a:p>
            <a:pPr algn="ctr" eaLnBrk="1" hangingPunct="1"/>
            <a:r>
              <a:rPr lang="en-US">
                <a:solidFill>
                  <a:schemeClr val="bg1"/>
                </a:solidFill>
                <a:latin typeface="Times New Roman" pitchFamily="18" charset="0"/>
                <a:cs typeface="Latha" pitchFamily="2" charset="0"/>
              </a:rPr>
              <a:t>For steering of a car, </a:t>
            </a:r>
          </a:p>
          <a:p>
            <a:pPr algn="ctr" eaLnBrk="1" hangingPunct="1"/>
            <a:endParaRPr lang="en-US">
              <a:solidFill>
                <a:schemeClr val="bg1"/>
              </a:solidFill>
              <a:latin typeface="Times New Roman" pitchFamily="18" charset="0"/>
              <a:cs typeface="Latha" pitchFamily="2" charset="0"/>
            </a:endParaRPr>
          </a:p>
          <a:p>
            <a:pPr algn="ctr" eaLnBrk="1" hangingPunct="1"/>
            <a:r>
              <a:rPr lang="en-US">
                <a:solidFill>
                  <a:schemeClr val="bg1"/>
                </a:solidFill>
                <a:latin typeface="Times New Roman" pitchFamily="18" charset="0"/>
                <a:cs typeface="Latha" pitchFamily="2" charset="0"/>
              </a:rPr>
              <a:t>For movie review,</a:t>
            </a:r>
          </a:p>
        </p:txBody>
      </p:sp>
      <p:sp>
        <p:nvSpPr>
          <p:cNvPr id="81931" name="AutoShape 11"/>
          <p:cNvSpPr>
            <a:spLocks noChangeArrowheads="1"/>
          </p:cNvSpPr>
          <p:nvPr/>
        </p:nvSpPr>
        <p:spPr bwMode="auto">
          <a:xfrm>
            <a:off x="7848600" y="4648200"/>
            <a:ext cx="415925" cy="3810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81932" name="AutoShape 12"/>
          <p:cNvSpPr>
            <a:spLocks noChangeArrowheads="1"/>
          </p:cNvSpPr>
          <p:nvPr/>
        </p:nvSpPr>
        <p:spPr bwMode="auto">
          <a:xfrm>
            <a:off x="7661275" y="5257800"/>
            <a:ext cx="415925" cy="3810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81934" name="Rectangle 14"/>
          <p:cNvSpPr>
            <a:spLocks noChangeArrowheads="1"/>
          </p:cNvSpPr>
          <p:nvPr/>
        </p:nvSpPr>
        <p:spPr bwMode="auto">
          <a:xfrm>
            <a:off x="4800600" y="2438400"/>
            <a:ext cx="4191000" cy="3352800"/>
          </a:xfrm>
          <a:prstGeom prst="rect">
            <a:avLst/>
          </a:prstGeom>
          <a:solidFill>
            <a:srgbClr val="CC6600"/>
          </a:solidFill>
          <a:ln w="9525">
            <a:noFill/>
            <a:miter lim="800000"/>
            <a:headEnd/>
            <a:tailEnd/>
          </a:ln>
        </p:spPr>
        <p:txBody>
          <a:bodyPr wrap="none" anchor="ctr"/>
          <a:lstStyle/>
          <a:p>
            <a:pPr algn="ctr" eaLnBrk="1" hangingPunct="1"/>
            <a:r>
              <a:rPr lang="en-US" sz="2400">
                <a:solidFill>
                  <a:schemeClr val="bg1"/>
                </a:solidFill>
                <a:latin typeface="Times New Roman" pitchFamily="18" charset="0"/>
                <a:cs typeface="Latha" pitchFamily="2" charset="0"/>
              </a:rPr>
              <a:t>Sarcasm uses words of</a:t>
            </a:r>
          </a:p>
          <a:p>
            <a:pPr algn="ctr" eaLnBrk="1" hangingPunct="1"/>
            <a:r>
              <a:rPr lang="en-US" sz="2400">
                <a:solidFill>
                  <a:schemeClr val="bg1"/>
                </a:solidFill>
                <a:latin typeface="Times New Roman" pitchFamily="18" charset="0"/>
                <a:cs typeface="Latha" pitchFamily="2" charset="0"/>
              </a:rPr>
              <a:t>a polarity to represent</a:t>
            </a:r>
          </a:p>
          <a:p>
            <a:pPr algn="ctr" eaLnBrk="1" hangingPunct="1"/>
            <a:r>
              <a:rPr lang="en-US" sz="2400">
                <a:solidFill>
                  <a:schemeClr val="bg1"/>
                </a:solidFill>
                <a:latin typeface="Times New Roman" pitchFamily="18" charset="0"/>
                <a:cs typeface="Latha" pitchFamily="2" charset="0"/>
              </a:rPr>
              <a:t>another polarity.</a:t>
            </a:r>
          </a:p>
          <a:p>
            <a:pPr algn="ctr" eaLnBrk="1" hangingPunct="1"/>
            <a:endParaRPr lang="en-US" sz="2400">
              <a:solidFill>
                <a:schemeClr val="bg1"/>
              </a:solidFill>
              <a:latin typeface="Times New Roman" pitchFamily="18" charset="0"/>
              <a:cs typeface="Latha" pitchFamily="2" charset="0"/>
            </a:endParaRPr>
          </a:p>
          <a:p>
            <a:pPr algn="ctr" eaLnBrk="1" hangingPunct="1"/>
            <a:r>
              <a:rPr lang="en-US" sz="2000" b="1">
                <a:solidFill>
                  <a:schemeClr val="bg1"/>
                </a:solidFill>
                <a:latin typeface="Times New Roman" pitchFamily="18" charset="0"/>
                <a:cs typeface="Latha" pitchFamily="2" charset="0"/>
              </a:rPr>
              <a:t>Example</a:t>
            </a:r>
            <a:r>
              <a:rPr lang="en-US" sz="2000">
                <a:solidFill>
                  <a:schemeClr val="bg1"/>
                </a:solidFill>
                <a:latin typeface="Times New Roman" pitchFamily="18" charset="0"/>
                <a:cs typeface="Latha" pitchFamily="2" charset="0"/>
              </a:rPr>
              <a:t>: The perfume is so</a:t>
            </a:r>
          </a:p>
          <a:p>
            <a:pPr algn="ctr" eaLnBrk="1" hangingPunct="1"/>
            <a:r>
              <a:rPr lang="en-US" sz="2000">
                <a:solidFill>
                  <a:schemeClr val="bg1"/>
                </a:solidFill>
                <a:latin typeface="Times New Roman" pitchFamily="18" charset="0"/>
                <a:cs typeface="Latha" pitchFamily="2" charset="0"/>
              </a:rPr>
              <a:t>amazing that I suggest you wear it</a:t>
            </a:r>
          </a:p>
          <a:p>
            <a:pPr algn="ctr" eaLnBrk="1" hangingPunct="1"/>
            <a:r>
              <a:rPr lang="en-US" sz="2000">
                <a:solidFill>
                  <a:schemeClr val="bg1"/>
                </a:solidFill>
                <a:latin typeface="Times New Roman" pitchFamily="18" charset="0"/>
                <a:cs typeface="Latha" pitchFamily="2" charset="0"/>
              </a:rPr>
              <a:t>with your windows shut</a:t>
            </a:r>
          </a:p>
        </p:txBody>
      </p:sp>
      <p:sp>
        <p:nvSpPr>
          <p:cNvPr id="81935" name="Rectangle 15"/>
          <p:cNvSpPr>
            <a:spLocks noChangeArrowheads="1"/>
          </p:cNvSpPr>
          <p:nvPr/>
        </p:nvSpPr>
        <p:spPr bwMode="auto">
          <a:xfrm>
            <a:off x="304800" y="1371600"/>
            <a:ext cx="8229600" cy="4525963"/>
          </a:xfrm>
          <a:prstGeom prst="rect">
            <a:avLst/>
          </a:prstGeom>
          <a:noFill/>
          <a:ln w="9525">
            <a:noFill/>
            <a:miter lim="800000"/>
            <a:headEnd/>
            <a:tailEnd/>
          </a:ln>
        </p:spPr>
        <p:txBody>
          <a:bodyPr/>
          <a:lstStyle/>
          <a:p>
            <a:pPr marL="342900" indent="-342900" eaLnBrk="1" hangingPunct="1">
              <a:spcBef>
                <a:spcPct val="20000"/>
              </a:spcBef>
              <a:buFontTx/>
              <a:buChar char="•"/>
            </a:pPr>
            <a:r>
              <a:rPr lang="en-US" sz="3200" dirty="0"/>
              <a:t>Contrasts with standard text-based categorization</a:t>
            </a:r>
          </a:p>
          <a:p>
            <a:pPr marL="342900" indent="-342900" eaLnBrk="1" hangingPunct="1">
              <a:spcBef>
                <a:spcPct val="20000"/>
              </a:spcBef>
              <a:buFontTx/>
              <a:buChar char="•"/>
            </a:pPr>
            <a:r>
              <a:rPr lang="en-US" sz="3200" dirty="0"/>
              <a:t>Domain dependent</a:t>
            </a:r>
          </a:p>
          <a:p>
            <a:pPr marL="342900" indent="-342900" eaLnBrk="1" hangingPunct="1">
              <a:spcBef>
                <a:spcPct val="20000"/>
              </a:spcBef>
              <a:buFontTx/>
              <a:buChar char="•"/>
            </a:pPr>
            <a:r>
              <a:rPr lang="en-US" sz="3200" dirty="0" smtClean="0"/>
              <a:t>Thwarted </a:t>
            </a:r>
            <a:r>
              <a:rPr lang="en-US" sz="3200" dirty="0"/>
              <a:t>expressions</a:t>
            </a:r>
          </a:p>
          <a:p>
            <a:pPr marL="342900" indent="-342900" eaLnBrk="1" hangingPunct="1">
              <a:spcBef>
                <a:spcPct val="20000"/>
              </a:spcBef>
              <a:buFontTx/>
              <a:buChar char="•"/>
            </a:pPr>
            <a:endParaRPr lang="en-US" sz="3200" dirty="0"/>
          </a:p>
          <a:p>
            <a:pPr marL="342900" indent="-342900" eaLnBrk="1" hangingPunct="1">
              <a:spcBef>
                <a:spcPct val="20000"/>
              </a:spcBef>
              <a:buFontTx/>
              <a:buChar char="•"/>
            </a:pPr>
            <a:endParaRPr lang="en-US" sz="2000" dirty="0"/>
          </a:p>
        </p:txBody>
      </p:sp>
      <p:sp>
        <p:nvSpPr>
          <p:cNvPr id="81936" name="Rectangle 16"/>
          <p:cNvSpPr>
            <a:spLocks noChangeArrowheads="1"/>
          </p:cNvSpPr>
          <p:nvPr/>
        </p:nvSpPr>
        <p:spPr bwMode="auto">
          <a:xfrm>
            <a:off x="4800600" y="2438400"/>
            <a:ext cx="4191000" cy="3352800"/>
          </a:xfrm>
          <a:prstGeom prst="rect">
            <a:avLst/>
          </a:prstGeom>
          <a:solidFill>
            <a:srgbClr val="CC6600"/>
          </a:solidFill>
          <a:ln w="9525">
            <a:noFill/>
            <a:miter lim="800000"/>
            <a:headEnd/>
            <a:tailEnd/>
          </a:ln>
        </p:spPr>
        <p:txBody>
          <a:bodyPr wrap="none" anchor="ctr"/>
          <a:lstStyle/>
          <a:p>
            <a:pPr algn="ctr" eaLnBrk="1" hangingPunct="1"/>
            <a:r>
              <a:rPr lang="en-US" sz="2400">
                <a:solidFill>
                  <a:schemeClr val="bg1"/>
                </a:solidFill>
                <a:latin typeface="Times New Roman" pitchFamily="18" charset="0"/>
                <a:cs typeface="Latha" pitchFamily="2" charset="0"/>
              </a:rPr>
              <a:t>the sentences/words that </a:t>
            </a:r>
          </a:p>
          <a:p>
            <a:pPr algn="ctr" eaLnBrk="1" hangingPunct="1"/>
            <a:r>
              <a:rPr lang="en-US" sz="2400">
                <a:solidFill>
                  <a:schemeClr val="bg1"/>
                </a:solidFill>
                <a:latin typeface="Times New Roman" pitchFamily="18" charset="0"/>
                <a:cs typeface="Latha" pitchFamily="2" charset="0"/>
              </a:rPr>
              <a:t>contradict the overall sentiment </a:t>
            </a:r>
          </a:p>
          <a:p>
            <a:pPr algn="ctr" eaLnBrk="1" hangingPunct="1"/>
            <a:r>
              <a:rPr lang="en-US" sz="2400">
                <a:solidFill>
                  <a:schemeClr val="bg1"/>
                </a:solidFill>
                <a:latin typeface="Times New Roman" pitchFamily="18" charset="0"/>
                <a:cs typeface="Latha" pitchFamily="2" charset="0"/>
              </a:rPr>
              <a:t>of the set are in majority</a:t>
            </a:r>
            <a:r>
              <a:rPr lang="en-US" sz="2400">
                <a:latin typeface="Giddyup Std" pitchFamily="50" charset="0"/>
                <a:cs typeface="Latha" pitchFamily="2" charset="0"/>
              </a:rPr>
              <a:t> </a:t>
            </a:r>
            <a:endParaRPr lang="en-US" sz="2400">
              <a:solidFill>
                <a:schemeClr val="bg1"/>
              </a:solidFill>
              <a:latin typeface="Times New Roman" pitchFamily="18" charset="0"/>
              <a:cs typeface="Latha" pitchFamily="2" charset="0"/>
            </a:endParaRPr>
          </a:p>
          <a:p>
            <a:pPr algn="ctr" eaLnBrk="1" hangingPunct="1"/>
            <a:endParaRPr lang="en-US" sz="2000" b="1">
              <a:solidFill>
                <a:schemeClr val="bg1"/>
              </a:solidFill>
              <a:latin typeface="Times New Roman" pitchFamily="18" charset="0"/>
              <a:cs typeface="Latha" pitchFamily="2" charset="0"/>
            </a:endParaRPr>
          </a:p>
          <a:p>
            <a:pPr algn="ctr" eaLnBrk="1" hangingPunct="1"/>
            <a:r>
              <a:rPr lang="en-US" sz="2000" b="1">
                <a:solidFill>
                  <a:schemeClr val="bg1"/>
                </a:solidFill>
                <a:latin typeface="Times New Roman" pitchFamily="18" charset="0"/>
                <a:cs typeface="Latha" pitchFamily="2" charset="0"/>
              </a:rPr>
              <a:t>Example</a:t>
            </a:r>
            <a:r>
              <a:rPr lang="en-US" sz="2000">
                <a:solidFill>
                  <a:schemeClr val="bg1"/>
                </a:solidFill>
                <a:latin typeface="Times New Roman" pitchFamily="18" charset="0"/>
                <a:cs typeface="Latha" pitchFamily="2" charset="0"/>
              </a:rPr>
              <a:t>: The actors are good, </a:t>
            </a:r>
          </a:p>
          <a:p>
            <a:pPr algn="ctr" eaLnBrk="1" hangingPunct="1"/>
            <a:r>
              <a:rPr lang="en-US" sz="2000">
                <a:solidFill>
                  <a:schemeClr val="bg1"/>
                </a:solidFill>
                <a:latin typeface="Times New Roman" pitchFamily="18" charset="0"/>
                <a:cs typeface="Latha" pitchFamily="2" charset="0"/>
              </a:rPr>
              <a:t>the music is brilliant and appealing.</a:t>
            </a:r>
          </a:p>
          <a:p>
            <a:pPr algn="ctr" eaLnBrk="1" hangingPunct="1"/>
            <a:r>
              <a:rPr lang="en-US" sz="2000">
                <a:solidFill>
                  <a:schemeClr val="bg1"/>
                </a:solidFill>
                <a:latin typeface="Times New Roman" pitchFamily="18" charset="0"/>
                <a:cs typeface="Latha" pitchFamily="2" charset="0"/>
              </a:rPr>
              <a:t>Yet, the movie fails to strike a chord.</a:t>
            </a:r>
          </a:p>
        </p:txBody>
      </p:sp>
      <p:sp>
        <p:nvSpPr>
          <p:cNvPr id="14" name="Slide Number Placeholder 13"/>
          <p:cNvSpPr>
            <a:spLocks noGrp="1"/>
          </p:cNvSpPr>
          <p:nvPr>
            <p:ph type="sldNum" sz="quarter" idx="12"/>
          </p:nvPr>
        </p:nvSpPr>
        <p:spPr/>
        <p:txBody>
          <a:bodyPr/>
          <a:lstStyle/>
          <a:p>
            <a:pPr>
              <a:defRPr/>
            </a:pPr>
            <a:fld id="{5CD72E7B-AB7A-4BD5-B66C-37D5FEA65C89}" type="slidenum">
              <a:rPr lang="en-US" smtClean="0"/>
              <a:pPr>
                <a:defRPr/>
              </a:pPr>
              <a:t>4</a:t>
            </a:fld>
            <a:endParaRPr lang="en-US"/>
          </a:p>
        </p:txBody>
      </p:sp>
      <p:sp>
        <p:nvSpPr>
          <p:cNvPr id="15" name="Footer Placeholder 14"/>
          <p:cNvSpPr>
            <a:spLocks noGrp="1"/>
          </p:cNvSpPr>
          <p:nvPr>
            <p:ph type="ftr" sz="quarter" idx="11"/>
          </p:nvPr>
        </p:nvSpPr>
        <p:spPr/>
        <p:txBody>
          <a:bodyPr/>
          <a:lstStyle/>
          <a:p>
            <a:pPr>
              <a:defRPr/>
            </a:pPr>
            <a:r>
              <a:rPr lang="en-US" smtClean="0"/>
              <a:t>Dr Vipin Tyagi</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4"/>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lgn="ctr" eaLnBrk="1" hangingPunct="1">
              <a:defRPr/>
            </a:pPr>
            <a:r>
              <a:rPr lang="en-US" sz="4000" b="1" dirty="0">
                <a:solidFill>
                  <a:schemeClr val="tx2"/>
                </a:solidFill>
                <a:effectLst>
                  <a:outerShdw blurRad="38100" dist="38100" dir="2700000" algn="tl">
                    <a:srgbClr val="C0C0C0"/>
                  </a:outerShdw>
                </a:effectLst>
              </a:rPr>
              <a:t/>
            </a:r>
            <a:br>
              <a:rPr lang="en-US" sz="4000" b="1" dirty="0">
                <a:solidFill>
                  <a:schemeClr val="tx2"/>
                </a:solidFill>
                <a:effectLst>
                  <a:outerShdw blurRad="38100" dist="38100" dir="2700000" algn="tl">
                    <a:srgbClr val="C0C0C0"/>
                  </a:outerShdw>
                </a:effectLst>
              </a:rPr>
            </a:br>
            <a:r>
              <a:rPr lang="en-US" sz="4000" b="1" dirty="0">
                <a:solidFill>
                  <a:schemeClr val="tx2"/>
                </a:solidFill>
                <a:effectLst>
                  <a:outerShdw blurRad="38100" dist="38100" dir="2700000" algn="tl">
                    <a:srgbClr val="C0C0C0"/>
                  </a:outerShdw>
                </a:effectLst>
              </a:rPr>
              <a:t>Opinion on the Web</a:t>
            </a:r>
          </a:p>
        </p:txBody>
      </p:sp>
      <p:sp>
        <p:nvSpPr>
          <p:cNvPr id="5" name="Slide Number Placeholder 4"/>
          <p:cNvSpPr>
            <a:spLocks noGrp="1"/>
          </p:cNvSpPr>
          <p:nvPr>
            <p:ph type="sldNum" sz="quarter" idx="12"/>
          </p:nvPr>
        </p:nvSpPr>
        <p:spPr/>
        <p:txBody>
          <a:bodyPr/>
          <a:lstStyle/>
          <a:p>
            <a:pPr>
              <a:defRPr/>
            </a:pPr>
            <a:fld id="{5CD72E7B-AB7A-4BD5-B66C-37D5FEA65C89}" type="slidenum">
              <a:rPr lang="en-US" smtClean="0"/>
              <a:pPr>
                <a:defRPr/>
              </a:pPr>
              <a:t>5</a:t>
            </a:fld>
            <a:endParaRPr lang="en-US"/>
          </a:p>
        </p:txBody>
      </p:sp>
      <p:sp>
        <p:nvSpPr>
          <p:cNvPr id="6" name="Footer Placeholder 5"/>
          <p:cNvSpPr>
            <a:spLocks noGrp="1"/>
          </p:cNvSpPr>
          <p:nvPr>
            <p:ph type="ftr" sz="quarter" idx="11"/>
          </p:nvPr>
        </p:nvSpPr>
        <p:spPr/>
        <p:txBody>
          <a:bodyPr/>
          <a:lstStyle/>
          <a:p>
            <a:pPr>
              <a:defRPr/>
            </a:pPr>
            <a:r>
              <a:rPr lang="en-US" smtClean="0"/>
              <a:t>Dr Vipin Tyagi</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defRPr/>
            </a:pPr>
            <a:r>
              <a:rPr lang="en-US" sz="5400" b="1" smtClean="0">
                <a:effectLst>
                  <a:outerShdw blurRad="38100" dist="38100" dir="2700000" algn="tl">
                    <a:srgbClr val="C0C0C0"/>
                  </a:outerShdw>
                </a:effectLst>
              </a:rPr>
              <a:t>Web has emotions!</a:t>
            </a:r>
          </a:p>
        </p:txBody>
      </p:sp>
      <p:sp>
        <p:nvSpPr>
          <p:cNvPr id="4100" name="AutoShape 4"/>
          <p:cNvSpPr>
            <a:spLocks noChangeArrowheads="1"/>
          </p:cNvSpPr>
          <p:nvPr/>
        </p:nvSpPr>
        <p:spPr bwMode="auto">
          <a:xfrm>
            <a:off x="2438400" y="41910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4101" name="AutoShape 5"/>
          <p:cNvSpPr>
            <a:spLocks noChangeArrowheads="1"/>
          </p:cNvSpPr>
          <p:nvPr/>
        </p:nvSpPr>
        <p:spPr bwMode="auto">
          <a:xfrm>
            <a:off x="4191000" y="41910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4102" name="AutoShape 6"/>
          <p:cNvSpPr>
            <a:spLocks noChangeArrowheads="1"/>
          </p:cNvSpPr>
          <p:nvPr/>
        </p:nvSpPr>
        <p:spPr bwMode="auto">
          <a:xfrm>
            <a:off x="2971800" y="4191000"/>
            <a:ext cx="533400" cy="533400"/>
          </a:xfrm>
          <a:prstGeom prst="smileyFace">
            <a:avLst>
              <a:gd name="adj" fmla="val 921"/>
            </a:avLst>
          </a:prstGeom>
          <a:solidFill>
            <a:srgbClr val="FF9900"/>
          </a:solidFill>
          <a:ln w="38100">
            <a:solidFill>
              <a:schemeClr val="tx1"/>
            </a:solidFill>
            <a:round/>
            <a:headEnd/>
            <a:tailEnd/>
          </a:ln>
        </p:spPr>
        <p:txBody>
          <a:bodyPr wrap="none" anchor="ctr"/>
          <a:lstStyle/>
          <a:p>
            <a:endParaRPr lang="en-US"/>
          </a:p>
        </p:txBody>
      </p:sp>
      <p:sp>
        <p:nvSpPr>
          <p:cNvPr id="4104" name="AutoShape 8"/>
          <p:cNvSpPr>
            <a:spLocks noChangeArrowheads="1"/>
          </p:cNvSpPr>
          <p:nvPr/>
        </p:nvSpPr>
        <p:spPr bwMode="auto">
          <a:xfrm>
            <a:off x="4495800" y="41910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4105" name="AutoShape 9"/>
          <p:cNvSpPr>
            <a:spLocks noChangeArrowheads="1"/>
          </p:cNvSpPr>
          <p:nvPr/>
        </p:nvSpPr>
        <p:spPr bwMode="auto">
          <a:xfrm>
            <a:off x="4876800" y="41910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4106" name="AutoShape 10"/>
          <p:cNvSpPr>
            <a:spLocks noChangeArrowheads="1"/>
          </p:cNvSpPr>
          <p:nvPr/>
        </p:nvSpPr>
        <p:spPr bwMode="auto">
          <a:xfrm>
            <a:off x="3810000" y="4191000"/>
            <a:ext cx="533400" cy="533400"/>
          </a:xfrm>
          <a:prstGeom prst="smileyFace">
            <a:avLst>
              <a:gd name="adj" fmla="val 921"/>
            </a:avLst>
          </a:prstGeom>
          <a:solidFill>
            <a:srgbClr val="FF9900"/>
          </a:solidFill>
          <a:ln w="38100">
            <a:solidFill>
              <a:schemeClr val="tx1"/>
            </a:solidFill>
            <a:round/>
            <a:headEnd/>
            <a:tailEnd/>
          </a:ln>
        </p:spPr>
        <p:txBody>
          <a:bodyPr wrap="none" anchor="ctr"/>
          <a:lstStyle/>
          <a:p>
            <a:endParaRPr lang="en-US"/>
          </a:p>
        </p:txBody>
      </p:sp>
      <p:sp>
        <p:nvSpPr>
          <p:cNvPr id="4116" name="AutoShape 20"/>
          <p:cNvSpPr>
            <a:spLocks noChangeArrowheads="1"/>
          </p:cNvSpPr>
          <p:nvPr/>
        </p:nvSpPr>
        <p:spPr bwMode="auto">
          <a:xfrm>
            <a:off x="3505200" y="41910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4117" name="AutoShape 21"/>
          <p:cNvSpPr>
            <a:spLocks noChangeArrowheads="1"/>
          </p:cNvSpPr>
          <p:nvPr/>
        </p:nvSpPr>
        <p:spPr bwMode="auto">
          <a:xfrm>
            <a:off x="3124200" y="41910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4118" name="AutoShape 22"/>
          <p:cNvSpPr>
            <a:spLocks noChangeArrowheads="1"/>
          </p:cNvSpPr>
          <p:nvPr/>
        </p:nvSpPr>
        <p:spPr bwMode="auto">
          <a:xfrm>
            <a:off x="4343400" y="4191000"/>
            <a:ext cx="533400" cy="533400"/>
          </a:xfrm>
          <a:prstGeom prst="smileyFace">
            <a:avLst>
              <a:gd name="adj" fmla="val 921"/>
            </a:avLst>
          </a:prstGeom>
          <a:solidFill>
            <a:srgbClr val="FF9900"/>
          </a:solidFill>
          <a:ln w="38100">
            <a:solidFill>
              <a:schemeClr val="tx1"/>
            </a:solidFill>
            <a:round/>
            <a:headEnd/>
            <a:tailEnd/>
          </a:ln>
        </p:spPr>
        <p:txBody>
          <a:bodyPr wrap="none" anchor="ctr"/>
          <a:lstStyle/>
          <a:p>
            <a:endParaRPr lang="en-US"/>
          </a:p>
        </p:txBody>
      </p:sp>
      <p:sp>
        <p:nvSpPr>
          <p:cNvPr id="4119" name="AutoShape 23"/>
          <p:cNvSpPr>
            <a:spLocks noChangeArrowheads="1"/>
          </p:cNvSpPr>
          <p:nvPr/>
        </p:nvSpPr>
        <p:spPr bwMode="auto">
          <a:xfrm>
            <a:off x="5334000" y="41910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4120" name="AutoShape 24"/>
          <p:cNvSpPr>
            <a:spLocks noChangeArrowheads="1"/>
          </p:cNvSpPr>
          <p:nvPr/>
        </p:nvSpPr>
        <p:spPr bwMode="auto">
          <a:xfrm>
            <a:off x="5105400" y="41910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4121" name="AutoShape 25"/>
          <p:cNvSpPr>
            <a:spLocks noChangeArrowheads="1"/>
          </p:cNvSpPr>
          <p:nvPr/>
        </p:nvSpPr>
        <p:spPr bwMode="auto">
          <a:xfrm>
            <a:off x="2590800" y="4191000"/>
            <a:ext cx="533400" cy="533400"/>
          </a:xfrm>
          <a:prstGeom prst="smileyFace">
            <a:avLst>
              <a:gd name="adj" fmla="val 921"/>
            </a:avLst>
          </a:prstGeom>
          <a:solidFill>
            <a:srgbClr val="FF9900"/>
          </a:solidFill>
          <a:ln w="38100">
            <a:solidFill>
              <a:schemeClr val="tx1"/>
            </a:solidFill>
            <a:round/>
            <a:headEnd/>
            <a:tailEnd/>
          </a:ln>
        </p:spPr>
        <p:txBody>
          <a:bodyPr wrap="none" anchor="ctr"/>
          <a:lstStyle/>
          <a:p>
            <a:endParaRPr lang="en-US"/>
          </a:p>
        </p:txBody>
      </p:sp>
      <p:sp>
        <p:nvSpPr>
          <p:cNvPr id="4122" name="AutoShape 26"/>
          <p:cNvSpPr>
            <a:spLocks noChangeArrowheads="1"/>
          </p:cNvSpPr>
          <p:nvPr/>
        </p:nvSpPr>
        <p:spPr bwMode="auto">
          <a:xfrm>
            <a:off x="3352800" y="41910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4123" name="AutoShape 27"/>
          <p:cNvSpPr>
            <a:spLocks noChangeArrowheads="1"/>
          </p:cNvSpPr>
          <p:nvPr/>
        </p:nvSpPr>
        <p:spPr bwMode="auto">
          <a:xfrm>
            <a:off x="5638800" y="41910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4124" name="AutoShape 28"/>
          <p:cNvSpPr>
            <a:spLocks noChangeArrowheads="1"/>
          </p:cNvSpPr>
          <p:nvPr/>
        </p:nvSpPr>
        <p:spPr bwMode="auto">
          <a:xfrm>
            <a:off x="5867400" y="4191000"/>
            <a:ext cx="533400" cy="533400"/>
          </a:xfrm>
          <a:prstGeom prst="smileyFace">
            <a:avLst>
              <a:gd name="adj" fmla="val 921"/>
            </a:avLst>
          </a:prstGeom>
          <a:solidFill>
            <a:srgbClr val="FF9900"/>
          </a:solidFill>
          <a:ln w="38100">
            <a:solidFill>
              <a:schemeClr val="tx1"/>
            </a:solidFill>
            <a:round/>
            <a:headEnd/>
            <a:tailEnd/>
          </a:ln>
        </p:spPr>
        <p:txBody>
          <a:bodyPr wrap="none" anchor="ctr"/>
          <a:lstStyle/>
          <a:p>
            <a:endParaRPr lang="en-US"/>
          </a:p>
        </p:txBody>
      </p:sp>
      <p:sp>
        <p:nvSpPr>
          <p:cNvPr id="4125" name="AutoShape 29"/>
          <p:cNvSpPr>
            <a:spLocks noChangeArrowheads="1"/>
          </p:cNvSpPr>
          <p:nvPr/>
        </p:nvSpPr>
        <p:spPr bwMode="auto">
          <a:xfrm>
            <a:off x="5181600" y="41910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4126" name="AutoShape 30"/>
          <p:cNvSpPr>
            <a:spLocks noChangeArrowheads="1"/>
          </p:cNvSpPr>
          <p:nvPr/>
        </p:nvSpPr>
        <p:spPr bwMode="auto">
          <a:xfrm>
            <a:off x="6934200" y="41910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4127" name="AutoShape 31"/>
          <p:cNvSpPr>
            <a:spLocks noChangeArrowheads="1"/>
          </p:cNvSpPr>
          <p:nvPr/>
        </p:nvSpPr>
        <p:spPr bwMode="auto">
          <a:xfrm>
            <a:off x="5715000" y="4191000"/>
            <a:ext cx="533400" cy="533400"/>
          </a:xfrm>
          <a:prstGeom prst="smileyFace">
            <a:avLst>
              <a:gd name="adj" fmla="val 921"/>
            </a:avLst>
          </a:prstGeom>
          <a:solidFill>
            <a:srgbClr val="FF9900"/>
          </a:solidFill>
          <a:ln w="38100">
            <a:solidFill>
              <a:schemeClr val="tx1"/>
            </a:solidFill>
            <a:round/>
            <a:headEnd/>
            <a:tailEnd/>
          </a:ln>
        </p:spPr>
        <p:txBody>
          <a:bodyPr wrap="none" anchor="ctr"/>
          <a:lstStyle/>
          <a:p>
            <a:endParaRPr lang="en-US"/>
          </a:p>
        </p:txBody>
      </p:sp>
      <p:sp>
        <p:nvSpPr>
          <p:cNvPr id="4128" name="AutoShape 32"/>
          <p:cNvSpPr>
            <a:spLocks noChangeArrowheads="1"/>
          </p:cNvSpPr>
          <p:nvPr/>
        </p:nvSpPr>
        <p:spPr bwMode="auto">
          <a:xfrm>
            <a:off x="7239000" y="41910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4129" name="AutoShape 33"/>
          <p:cNvSpPr>
            <a:spLocks noChangeArrowheads="1"/>
          </p:cNvSpPr>
          <p:nvPr/>
        </p:nvSpPr>
        <p:spPr bwMode="auto">
          <a:xfrm>
            <a:off x="7620000" y="41910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4130" name="AutoShape 34"/>
          <p:cNvSpPr>
            <a:spLocks noChangeArrowheads="1"/>
          </p:cNvSpPr>
          <p:nvPr/>
        </p:nvSpPr>
        <p:spPr bwMode="auto">
          <a:xfrm>
            <a:off x="6553200" y="4191000"/>
            <a:ext cx="533400" cy="533400"/>
          </a:xfrm>
          <a:prstGeom prst="smileyFace">
            <a:avLst>
              <a:gd name="adj" fmla="val 921"/>
            </a:avLst>
          </a:prstGeom>
          <a:solidFill>
            <a:srgbClr val="FF9900"/>
          </a:solidFill>
          <a:ln w="38100">
            <a:solidFill>
              <a:schemeClr val="tx1"/>
            </a:solidFill>
            <a:round/>
            <a:headEnd/>
            <a:tailEnd/>
          </a:ln>
        </p:spPr>
        <p:txBody>
          <a:bodyPr wrap="none" anchor="ctr"/>
          <a:lstStyle/>
          <a:p>
            <a:endParaRPr lang="en-US"/>
          </a:p>
        </p:txBody>
      </p:sp>
      <p:sp>
        <p:nvSpPr>
          <p:cNvPr id="4131" name="AutoShape 35"/>
          <p:cNvSpPr>
            <a:spLocks noChangeArrowheads="1"/>
          </p:cNvSpPr>
          <p:nvPr/>
        </p:nvSpPr>
        <p:spPr bwMode="auto">
          <a:xfrm>
            <a:off x="6248400" y="41910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4132" name="AutoShape 36"/>
          <p:cNvSpPr>
            <a:spLocks noChangeArrowheads="1"/>
          </p:cNvSpPr>
          <p:nvPr/>
        </p:nvSpPr>
        <p:spPr bwMode="auto">
          <a:xfrm>
            <a:off x="5867400" y="41910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4133" name="AutoShape 37"/>
          <p:cNvSpPr>
            <a:spLocks noChangeArrowheads="1"/>
          </p:cNvSpPr>
          <p:nvPr/>
        </p:nvSpPr>
        <p:spPr bwMode="auto">
          <a:xfrm>
            <a:off x="7086600" y="4191000"/>
            <a:ext cx="533400" cy="533400"/>
          </a:xfrm>
          <a:prstGeom prst="smileyFace">
            <a:avLst>
              <a:gd name="adj" fmla="val 921"/>
            </a:avLst>
          </a:prstGeom>
          <a:solidFill>
            <a:srgbClr val="FF9900"/>
          </a:solidFill>
          <a:ln w="38100">
            <a:solidFill>
              <a:schemeClr val="tx1"/>
            </a:solidFill>
            <a:round/>
            <a:headEnd/>
            <a:tailEnd/>
          </a:ln>
        </p:spPr>
        <p:txBody>
          <a:bodyPr wrap="none" anchor="ctr"/>
          <a:lstStyle/>
          <a:p>
            <a:endParaRPr lang="en-US"/>
          </a:p>
        </p:txBody>
      </p:sp>
      <p:sp>
        <p:nvSpPr>
          <p:cNvPr id="4134" name="AutoShape 38"/>
          <p:cNvSpPr>
            <a:spLocks noChangeArrowheads="1"/>
          </p:cNvSpPr>
          <p:nvPr/>
        </p:nvSpPr>
        <p:spPr bwMode="auto">
          <a:xfrm>
            <a:off x="8077200" y="41910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4135" name="AutoShape 39"/>
          <p:cNvSpPr>
            <a:spLocks noChangeArrowheads="1"/>
          </p:cNvSpPr>
          <p:nvPr/>
        </p:nvSpPr>
        <p:spPr bwMode="auto">
          <a:xfrm>
            <a:off x="7848600" y="41910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4136" name="AutoShape 40"/>
          <p:cNvSpPr>
            <a:spLocks noChangeArrowheads="1"/>
          </p:cNvSpPr>
          <p:nvPr/>
        </p:nvSpPr>
        <p:spPr bwMode="auto">
          <a:xfrm>
            <a:off x="5334000" y="4191000"/>
            <a:ext cx="533400" cy="533400"/>
          </a:xfrm>
          <a:prstGeom prst="smileyFace">
            <a:avLst>
              <a:gd name="adj" fmla="val 921"/>
            </a:avLst>
          </a:prstGeom>
          <a:solidFill>
            <a:srgbClr val="FF9900"/>
          </a:solidFill>
          <a:ln w="38100">
            <a:solidFill>
              <a:schemeClr val="tx1"/>
            </a:solidFill>
            <a:round/>
            <a:headEnd/>
            <a:tailEnd/>
          </a:ln>
        </p:spPr>
        <p:txBody>
          <a:bodyPr wrap="none" anchor="ctr"/>
          <a:lstStyle/>
          <a:p>
            <a:endParaRPr lang="en-US"/>
          </a:p>
        </p:txBody>
      </p:sp>
      <p:sp>
        <p:nvSpPr>
          <p:cNvPr id="4137" name="AutoShape 41"/>
          <p:cNvSpPr>
            <a:spLocks noChangeArrowheads="1"/>
          </p:cNvSpPr>
          <p:nvPr/>
        </p:nvSpPr>
        <p:spPr bwMode="auto">
          <a:xfrm>
            <a:off x="6096000" y="41910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4138" name="AutoShape 42"/>
          <p:cNvSpPr>
            <a:spLocks noChangeArrowheads="1"/>
          </p:cNvSpPr>
          <p:nvPr/>
        </p:nvSpPr>
        <p:spPr bwMode="auto">
          <a:xfrm>
            <a:off x="8382000" y="41910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4139" name="AutoShape 43"/>
          <p:cNvSpPr>
            <a:spLocks noChangeArrowheads="1"/>
          </p:cNvSpPr>
          <p:nvPr/>
        </p:nvSpPr>
        <p:spPr bwMode="auto">
          <a:xfrm>
            <a:off x="8610600" y="4191000"/>
            <a:ext cx="533400" cy="533400"/>
          </a:xfrm>
          <a:prstGeom prst="smileyFace">
            <a:avLst>
              <a:gd name="adj" fmla="val 921"/>
            </a:avLst>
          </a:prstGeom>
          <a:solidFill>
            <a:srgbClr val="FF9900"/>
          </a:solidFill>
          <a:ln w="38100">
            <a:solidFill>
              <a:schemeClr val="tx1"/>
            </a:solidFill>
            <a:round/>
            <a:headEnd/>
            <a:tailEnd/>
          </a:ln>
        </p:spPr>
        <p:txBody>
          <a:bodyPr wrap="none" anchor="ctr"/>
          <a:lstStyle/>
          <a:p>
            <a:endParaRPr lang="en-US"/>
          </a:p>
        </p:txBody>
      </p:sp>
      <p:sp>
        <p:nvSpPr>
          <p:cNvPr id="4140" name="AutoShape 44"/>
          <p:cNvSpPr>
            <a:spLocks noChangeArrowheads="1"/>
          </p:cNvSpPr>
          <p:nvPr/>
        </p:nvSpPr>
        <p:spPr bwMode="auto">
          <a:xfrm>
            <a:off x="0" y="41910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4141" name="AutoShape 45"/>
          <p:cNvSpPr>
            <a:spLocks noChangeArrowheads="1"/>
          </p:cNvSpPr>
          <p:nvPr/>
        </p:nvSpPr>
        <p:spPr bwMode="auto">
          <a:xfrm>
            <a:off x="1752600" y="41910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4142" name="AutoShape 46"/>
          <p:cNvSpPr>
            <a:spLocks noChangeArrowheads="1"/>
          </p:cNvSpPr>
          <p:nvPr/>
        </p:nvSpPr>
        <p:spPr bwMode="auto">
          <a:xfrm>
            <a:off x="533400" y="4191000"/>
            <a:ext cx="533400" cy="533400"/>
          </a:xfrm>
          <a:prstGeom prst="smileyFace">
            <a:avLst>
              <a:gd name="adj" fmla="val 921"/>
            </a:avLst>
          </a:prstGeom>
          <a:solidFill>
            <a:srgbClr val="FF9900"/>
          </a:solidFill>
          <a:ln w="38100">
            <a:solidFill>
              <a:schemeClr val="tx1"/>
            </a:solidFill>
            <a:round/>
            <a:headEnd/>
            <a:tailEnd/>
          </a:ln>
        </p:spPr>
        <p:txBody>
          <a:bodyPr wrap="none" anchor="ctr"/>
          <a:lstStyle/>
          <a:p>
            <a:endParaRPr lang="en-US"/>
          </a:p>
        </p:txBody>
      </p:sp>
      <p:sp>
        <p:nvSpPr>
          <p:cNvPr id="4143" name="AutoShape 47"/>
          <p:cNvSpPr>
            <a:spLocks noChangeArrowheads="1"/>
          </p:cNvSpPr>
          <p:nvPr/>
        </p:nvSpPr>
        <p:spPr bwMode="auto">
          <a:xfrm>
            <a:off x="2057400" y="41910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4144" name="AutoShape 48"/>
          <p:cNvSpPr>
            <a:spLocks noChangeArrowheads="1"/>
          </p:cNvSpPr>
          <p:nvPr/>
        </p:nvSpPr>
        <p:spPr bwMode="auto">
          <a:xfrm>
            <a:off x="2438400" y="41910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4145" name="AutoShape 49"/>
          <p:cNvSpPr>
            <a:spLocks noChangeArrowheads="1"/>
          </p:cNvSpPr>
          <p:nvPr/>
        </p:nvSpPr>
        <p:spPr bwMode="auto">
          <a:xfrm>
            <a:off x="1371600" y="4191000"/>
            <a:ext cx="533400" cy="533400"/>
          </a:xfrm>
          <a:prstGeom prst="smileyFace">
            <a:avLst>
              <a:gd name="adj" fmla="val 921"/>
            </a:avLst>
          </a:prstGeom>
          <a:solidFill>
            <a:srgbClr val="FF9900"/>
          </a:solidFill>
          <a:ln w="38100">
            <a:solidFill>
              <a:schemeClr val="tx1"/>
            </a:solidFill>
            <a:round/>
            <a:headEnd/>
            <a:tailEnd/>
          </a:ln>
        </p:spPr>
        <p:txBody>
          <a:bodyPr wrap="none" anchor="ctr"/>
          <a:lstStyle/>
          <a:p>
            <a:endParaRPr lang="en-US"/>
          </a:p>
        </p:txBody>
      </p:sp>
      <p:sp>
        <p:nvSpPr>
          <p:cNvPr id="4146" name="AutoShape 50"/>
          <p:cNvSpPr>
            <a:spLocks noChangeArrowheads="1"/>
          </p:cNvSpPr>
          <p:nvPr/>
        </p:nvSpPr>
        <p:spPr bwMode="auto">
          <a:xfrm>
            <a:off x="1066800" y="41910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4147" name="AutoShape 51"/>
          <p:cNvSpPr>
            <a:spLocks noChangeArrowheads="1"/>
          </p:cNvSpPr>
          <p:nvPr/>
        </p:nvSpPr>
        <p:spPr bwMode="auto">
          <a:xfrm>
            <a:off x="685800" y="41910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4148" name="AutoShape 52"/>
          <p:cNvSpPr>
            <a:spLocks noChangeArrowheads="1"/>
          </p:cNvSpPr>
          <p:nvPr/>
        </p:nvSpPr>
        <p:spPr bwMode="auto">
          <a:xfrm>
            <a:off x="1905000" y="4191000"/>
            <a:ext cx="533400" cy="533400"/>
          </a:xfrm>
          <a:prstGeom prst="smileyFace">
            <a:avLst>
              <a:gd name="adj" fmla="val 921"/>
            </a:avLst>
          </a:prstGeom>
          <a:solidFill>
            <a:srgbClr val="FF9900"/>
          </a:solidFill>
          <a:ln w="38100">
            <a:solidFill>
              <a:schemeClr val="tx1"/>
            </a:solidFill>
            <a:round/>
            <a:headEnd/>
            <a:tailEnd/>
          </a:ln>
        </p:spPr>
        <p:txBody>
          <a:bodyPr wrap="none" anchor="ctr"/>
          <a:lstStyle/>
          <a:p>
            <a:endParaRPr lang="en-US"/>
          </a:p>
        </p:txBody>
      </p:sp>
      <p:sp>
        <p:nvSpPr>
          <p:cNvPr id="4149" name="AutoShape 53"/>
          <p:cNvSpPr>
            <a:spLocks noChangeArrowheads="1"/>
          </p:cNvSpPr>
          <p:nvPr/>
        </p:nvSpPr>
        <p:spPr bwMode="auto">
          <a:xfrm>
            <a:off x="2895600" y="41910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4150" name="AutoShape 54"/>
          <p:cNvSpPr>
            <a:spLocks noChangeArrowheads="1"/>
          </p:cNvSpPr>
          <p:nvPr/>
        </p:nvSpPr>
        <p:spPr bwMode="auto">
          <a:xfrm>
            <a:off x="2667000" y="41910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4151" name="AutoShape 55"/>
          <p:cNvSpPr>
            <a:spLocks noChangeArrowheads="1"/>
          </p:cNvSpPr>
          <p:nvPr/>
        </p:nvSpPr>
        <p:spPr bwMode="auto">
          <a:xfrm>
            <a:off x="152400" y="4191000"/>
            <a:ext cx="533400" cy="533400"/>
          </a:xfrm>
          <a:prstGeom prst="smileyFace">
            <a:avLst>
              <a:gd name="adj" fmla="val 921"/>
            </a:avLst>
          </a:prstGeom>
          <a:solidFill>
            <a:srgbClr val="FF9900"/>
          </a:solidFill>
          <a:ln w="38100">
            <a:solidFill>
              <a:schemeClr val="tx1"/>
            </a:solidFill>
            <a:round/>
            <a:headEnd/>
            <a:tailEnd/>
          </a:ln>
        </p:spPr>
        <p:txBody>
          <a:bodyPr wrap="none" anchor="ctr"/>
          <a:lstStyle/>
          <a:p>
            <a:endParaRPr lang="en-US"/>
          </a:p>
        </p:txBody>
      </p:sp>
      <p:sp>
        <p:nvSpPr>
          <p:cNvPr id="4152" name="AutoShape 56"/>
          <p:cNvSpPr>
            <a:spLocks noChangeArrowheads="1"/>
          </p:cNvSpPr>
          <p:nvPr/>
        </p:nvSpPr>
        <p:spPr bwMode="auto">
          <a:xfrm>
            <a:off x="914400" y="41910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4153" name="AutoShape 57"/>
          <p:cNvSpPr>
            <a:spLocks noChangeArrowheads="1"/>
          </p:cNvSpPr>
          <p:nvPr/>
        </p:nvSpPr>
        <p:spPr bwMode="auto">
          <a:xfrm>
            <a:off x="3200400" y="41910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4154" name="AutoShape 58"/>
          <p:cNvSpPr>
            <a:spLocks noChangeArrowheads="1"/>
          </p:cNvSpPr>
          <p:nvPr/>
        </p:nvSpPr>
        <p:spPr bwMode="auto">
          <a:xfrm>
            <a:off x="3429000" y="4191000"/>
            <a:ext cx="533400" cy="533400"/>
          </a:xfrm>
          <a:prstGeom prst="smileyFace">
            <a:avLst>
              <a:gd name="adj" fmla="val 921"/>
            </a:avLst>
          </a:prstGeom>
          <a:solidFill>
            <a:srgbClr val="FF9900"/>
          </a:solidFill>
          <a:ln w="38100">
            <a:solidFill>
              <a:schemeClr val="tx1"/>
            </a:solidFill>
            <a:round/>
            <a:headEnd/>
            <a:tailEnd/>
          </a:ln>
        </p:spPr>
        <p:txBody>
          <a:bodyPr wrap="none" anchor="ctr"/>
          <a:lstStyle/>
          <a:p>
            <a:endParaRPr lang="en-US"/>
          </a:p>
        </p:txBody>
      </p:sp>
      <p:sp>
        <p:nvSpPr>
          <p:cNvPr id="4155" name="AutoShape 59"/>
          <p:cNvSpPr>
            <a:spLocks noChangeArrowheads="1"/>
          </p:cNvSpPr>
          <p:nvPr/>
        </p:nvSpPr>
        <p:spPr bwMode="auto">
          <a:xfrm>
            <a:off x="2743200" y="41910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4156" name="AutoShape 60"/>
          <p:cNvSpPr>
            <a:spLocks noChangeArrowheads="1"/>
          </p:cNvSpPr>
          <p:nvPr/>
        </p:nvSpPr>
        <p:spPr bwMode="auto">
          <a:xfrm>
            <a:off x="4495800" y="41910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4157" name="AutoShape 61"/>
          <p:cNvSpPr>
            <a:spLocks noChangeArrowheads="1"/>
          </p:cNvSpPr>
          <p:nvPr/>
        </p:nvSpPr>
        <p:spPr bwMode="auto">
          <a:xfrm>
            <a:off x="3276600" y="4191000"/>
            <a:ext cx="533400" cy="533400"/>
          </a:xfrm>
          <a:prstGeom prst="smileyFace">
            <a:avLst>
              <a:gd name="adj" fmla="val 921"/>
            </a:avLst>
          </a:prstGeom>
          <a:solidFill>
            <a:srgbClr val="FF9900"/>
          </a:solidFill>
          <a:ln w="38100">
            <a:solidFill>
              <a:schemeClr val="tx1"/>
            </a:solidFill>
            <a:round/>
            <a:headEnd/>
            <a:tailEnd/>
          </a:ln>
        </p:spPr>
        <p:txBody>
          <a:bodyPr wrap="none" anchor="ctr"/>
          <a:lstStyle/>
          <a:p>
            <a:endParaRPr lang="en-US"/>
          </a:p>
        </p:txBody>
      </p:sp>
      <p:sp>
        <p:nvSpPr>
          <p:cNvPr id="4158" name="AutoShape 62"/>
          <p:cNvSpPr>
            <a:spLocks noChangeArrowheads="1"/>
          </p:cNvSpPr>
          <p:nvPr/>
        </p:nvSpPr>
        <p:spPr bwMode="auto">
          <a:xfrm>
            <a:off x="4800600" y="41910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4159" name="AutoShape 63"/>
          <p:cNvSpPr>
            <a:spLocks noChangeArrowheads="1"/>
          </p:cNvSpPr>
          <p:nvPr/>
        </p:nvSpPr>
        <p:spPr bwMode="auto">
          <a:xfrm>
            <a:off x="5181600" y="41910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4160" name="AutoShape 64"/>
          <p:cNvSpPr>
            <a:spLocks noChangeArrowheads="1"/>
          </p:cNvSpPr>
          <p:nvPr/>
        </p:nvSpPr>
        <p:spPr bwMode="auto">
          <a:xfrm>
            <a:off x="4114800" y="4191000"/>
            <a:ext cx="533400" cy="533400"/>
          </a:xfrm>
          <a:prstGeom prst="smileyFace">
            <a:avLst>
              <a:gd name="adj" fmla="val 921"/>
            </a:avLst>
          </a:prstGeom>
          <a:solidFill>
            <a:srgbClr val="FF9900"/>
          </a:solidFill>
          <a:ln w="38100">
            <a:solidFill>
              <a:schemeClr val="tx1"/>
            </a:solidFill>
            <a:round/>
            <a:headEnd/>
            <a:tailEnd/>
          </a:ln>
        </p:spPr>
        <p:txBody>
          <a:bodyPr wrap="none" anchor="ctr"/>
          <a:lstStyle/>
          <a:p>
            <a:endParaRPr lang="en-US"/>
          </a:p>
        </p:txBody>
      </p:sp>
      <p:sp>
        <p:nvSpPr>
          <p:cNvPr id="4161" name="AutoShape 65"/>
          <p:cNvSpPr>
            <a:spLocks noChangeArrowheads="1"/>
          </p:cNvSpPr>
          <p:nvPr/>
        </p:nvSpPr>
        <p:spPr bwMode="auto">
          <a:xfrm>
            <a:off x="3810000" y="41910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4162" name="AutoShape 66"/>
          <p:cNvSpPr>
            <a:spLocks noChangeArrowheads="1"/>
          </p:cNvSpPr>
          <p:nvPr/>
        </p:nvSpPr>
        <p:spPr bwMode="auto">
          <a:xfrm>
            <a:off x="3429000" y="41910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4163" name="AutoShape 67"/>
          <p:cNvSpPr>
            <a:spLocks noChangeArrowheads="1"/>
          </p:cNvSpPr>
          <p:nvPr/>
        </p:nvSpPr>
        <p:spPr bwMode="auto">
          <a:xfrm>
            <a:off x="4648200" y="4191000"/>
            <a:ext cx="533400" cy="533400"/>
          </a:xfrm>
          <a:prstGeom prst="smileyFace">
            <a:avLst>
              <a:gd name="adj" fmla="val 921"/>
            </a:avLst>
          </a:prstGeom>
          <a:solidFill>
            <a:srgbClr val="FF9900"/>
          </a:solidFill>
          <a:ln w="38100">
            <a:solidFill>
              <a:schemeClr val="tx1"/>
            </a:solidFill>
            <a:round/>
            <a:headEnd/>
            <a:tailEnd/>
          </a:ln>
        </p:spPr>
        <p:txBody>
          <a:bodyPr wrap="none" anchor="ctr"/>
          <a:lstStyle/>
          <a:p>
            <a:endParaRPr lang="en-US"/>
          </a:p>
        </p:txBody>
      </p:sp>
      <p:sp>
        <p:nvSpPr>
          <p:cNvPr id="4164" name="AutoShape 68"/>
          <p:cNvSpPr>
            <a:spLocks noChangeArrowheads="1"/>
          </p:cNvSpPr>
          <p:nvPr/>
        </p:nvSpPr>
        <p:spPr bwMode="auto">
          <a:xfrm>
            <a:off x="5638800" y="41910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4165" name="AutoShape 69"/>
          <p:cNvSpPr>
            <a:spLocks noChangeArrowheads="1"/>
          </p:cNvSpPr>
          <p:nvPr/>
        </p:nvSpPr>
        <p:spPr bwMode="auto">
          <a:xfrm>
            <a:off x="5410200" y="41910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4166" name="AutoShape 70"/>
          <p:cNvSpPr>
            <a:spLocks noChangeArrowheads="1"/>
          </p:cNvSpPr>
          <p:nvPr/>
        </p:nvSpPr>
        <p:spPr bwMode="auto">
          <a:xfrm>
            <a:off x="2895600" y="4191000"/>
            <a:ext cx="533400" cy="533400"/>
          </a:xfrm>
          <a:prstGeom prst="smileyFace">
            <a:avLst>
              <a:gd name="adj" fmla="val 921"/>
            </a:avLst>
          </a:prstGeom>
          <a:solidFill>
            <a:srgbClr val="FF9900"/>
          </a:solidFill>
          <a:ln w="38100">
            <a:solidFill>
              <a:schemeClr val="tx1"/>
            </a:solidFill>
            <a:round/>
            <a:headEnd/>
            <a:tailEnd/>
          </a:ln>
        </p:spPr>
        <p:txBody>
          <a:bodyPr wrap="none" anchor="ctr"/>
          <a:lstStyle/>
          <a:p>
            <a:endParaRPr lang="en-US"/>
          </a:p>
        </p:txBody>
      </p:sp>
      <p:sp>
        <p:nvSpPr>
          <p:cNvPr id="4167" name="AutoShape 71"/>
          <p:cNvSpPr>
            <a:spLocks noChangeArrowheads="1"/>
          </p:cNvSpPr>
          <p:nvPr/>
        </p:nvSpPr>
        <p:spPr bwMode="auto">
          <a:xfrm>
            <a:off x="3657600" y="4191000"/>
            <a:ext cx="533400" cy="533400"/>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4168" name="AutoShape 72"/>
          <p:cNvSpPr>
            <a:spLocks noChangeArrowheads="1"/>
          </p:cNvSpPr>
          <p:nvPr/>
        </p:nvSpPr>
        <p:spPr bwMode="auto">
          <a:xfrm>
            <a:off x="5943600" y="4191000"/>
            <a:ext cx="533400" cy="533400"/>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sp>
        <p:nvSpPr>
          <p:cNvPr id="4169" name="AutoShape 73"/>
          <p:cNvSpPr>
            <a:spLocks noChangeArrowheads="1"/>
          </p:cNvSpPr>
          <p:nvPr/>
        </p:nvSpPr>
        <p:spPr bwMode="auto">
          <a:xfrm>
            <a:off x="6172200" y="4191000"/>
            <a:ext cx="533400" cy="533400"/>
          </a:xfrm>
          <a:prstGeom prst="smileyFace">
            <a:avLst>
              <a:gd name="adj" fmla="val 921"/>
            </a:avLst>
          </a:prstGeom>
          <a:solidFill>
            <a:srgbClr val="FF9900"/>
          </a:solidFill>
          <a:ln w="38100">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500"/>
                                        <p:tgtEl>
                                          <p:spTgt spid="4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01"/>
                                        </p:tgtEl>
                                        <p:attrNameLst>
                                          <p:attrName>style.visibility</p:attrName>
                                        </p:attrNameLst>
                                      </p:cBhvr>
                                      <p:to>
                                        <p:strVal val="visible"/>
                                      </p:to>
                                    </p:set>
                                    <p:animEffect transition="in" filter="fade">
                                      <p:cBhvr>
                                        <p:cTn id="10" dur="500"/>
                                        <p:tgtEl>
                                          <p:spTgt spid="410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02"/>
                                        </p:tgtEl>
                                        <p:attrNameLst>
                                          <p:attrName>style.visibility</p:attrName>
                                        </p:attrNameLst>
                                      </p:cBhvr>
                                      <p:to>
                                        <p:strVal val="visible"/>
                                      </p:to>
                                    </p:set>
                                    <p:animEffect transition="in" filter="fade">
                                      <p:cBhvr>
                                        <p:cTn id="13" dur="500"/>
                                        <p:tgtEl>
                                          <p:spTgt spid="410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04"/>
                                        </p:tgtEl>
                                        <p:attrNameLst>
                                          <p:attrName>style.visibility</p:attrName>
                                        </p:attrNameLst>
                                      </p:cBhvr>
                                      <p:to>
                                        <p:strVal val="visible"/>
                                      </p:to>
                                    </p:set>
                                    <p:animEffect transition="in" filter="fade">
                                      <p:cBhvr>
                                        <p:cTn id="16" dur="500"/>
                                        <p:tgtEl>
                                          <p:spTgt spid="410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05"/>
                                        </p:tgtEl>
                                        <p:attrNameLst>
                                          <p:attrName>style.visibility</p:attrName>
                                        </p:attrNameLst>
                                      </p:cBhvr>
                                      <p:to>
                                        <p:strVal val="visible"/>
                                      </p:to>
                                    </p:set>
                                    <p:animEffect transition="in" filter="fade">
                                      <p:cBhvr>
                                        <p:cTn id="19" dur="500"/>
                                        <p:tgtEl>
                                          <p:spTgt spid="4105"/>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4106"/>
                                        </p:tgtEl>
                                        <p:attrNameLst>
                                          <p:attrName>style.visibility</p:attrName>
                                        </p:attrNameLst>
                                      </p:cBhvr>
                                      <p:to>
                                        <p:strVal val="visible"/>
                                      </p:to>
                                    </p:set>
                                    <p:animEffect transition="in" filter="fade">
                                      <p:cBhvr>
                                        <p:cTn id="23" dur="500"/>
                                        <p:tgtEl>
                                          <p:spTgt spid="410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116"/>
                                        </p:tgtEl>
                                        <p:attrNameLst>
                                          <p:attrName>style.visibility</p:attrName>
                                        </p:attrNameLst>
                                      </p:cBhvr>
                                      <p:to>
                                        <p:strVal val="visible"/>
                                      </p:to>
                                    </p:set>
                                    <p:animEffect transition="in" filter="fade">
                                      <p:cBhvr>
                                        <p:cTn id="26" dur="500"/>
                                        <p:tgtEl>
                                          <p:spTgt spid="41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17"/>
                                        </p:tgtEl>
                                        <p:attrNameLst>
                                          <p:attrName>style.visibility</p:attrName>
                                        </p:attrNameLst>
                                      </p:cBhvr>
                                      <p:to>
                                        <p:strVal val="visible"/>
                                      </p:to>
                                    </p:set>
                                    <p:animEffect transition="in" filter="fade">
                                      <p:cBhvr>
                                        <p:cTn id="29" dur="500"/>
                                        <p:tgtEl>
                                          <p:spTgt spid="41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118"/>
                                        </p:tgtEl>
                                        <p:attrNameLst>
                                          <p:attrName>style.visibility</p:attrName>
                                        </p:attrNameLst>
                                      </p:cBhvr>
                                      <p:to>
                                        <p:strVal val="visible"/>
                                      </p:to>
                                    </p:set>
                                    <p:animEffect transition="in" filter="fade">
                                      <p:cBhvr>
                                        <p:cTn id="32" dur="500"/>
                                        <p:tgtEl>
                                          <p:spTgt spid="41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119"/>
                                        </p:tgtEl>
                                        <p:attrNameLst>
                                          <p:attrName>style.visibility</p:attrName>
                                        </p:attrNameLst>
                                      </p:cBhvr>
                                      <p:to>
                                        <p:strVal val="visible"/>
                                      </p:to>
                                    </p:set>
                                    <p:animEffect transition="in" filter="fade">
                                      <p:cBhvr>
                                        <p:cTn id="35" dur="500"/>
                                        <p:tgtEl>
                                          <p:spTgt spid="4119"/>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4120"/>
                                        </p:tgtEl>
                                        <p:attrNameLst>
                                          <p:attrName>style.visibility</p:attrName>
                                        </p:attrNameLst>
                                      </p:cBhvr>
                                      <p:to>
                                        <p:strVal val="visible"/>
                                      </p:to>
                                    </p:set>
                                    <p:animEffect transition="in" filter="fade">
                                      <p:cBhvr>
                                        <p:cTn id="39" dur="500"/>
                                        <p:tgtEl>
                                          <p:spTgt spid="41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121"/>
                                        </p:tgtEl>
                                        <p:attrNameLst>
                                          <p:attrName>style.visibility</p:attrName>
                                        </p:attrNameLst>
                                      </p:cBhvr>
                                      <p:to>
                                        <p:strVal val="visible"/>
                                      </p:to>
                                    </p:set>
                                    <p:animEffect transition="in" filter="fade">
                                      <p:cBhvr>
                                        <p:cTn id="42" dur="500"/>
                                        <p:tgtEl>
                                          <p:spTgt spid="41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22"/>
                                        </p:tgtEl>
                                        <p:attrNameLst>
                                          <p:attrName>style.visibility</p:attrName>
                                        </p:attrNameLst>
                                      </p:cBhvr>
                                      <p:to>
                                        <p:strVal val="visible"/>
                                      </p:to>
                                    </p:set>
                                    <p:animEffect transition="in" filter="fade">
                                      <p:cBhvr>
                                        <p:cTn id="45" dur="500"/>
                                        <p:tgtEl>
                                          <p:spTgt spid="41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123"/>
                                        </p:tgtEl>
                                        <p:attrNameLst>
                                          <p:attrName>style.visibility</p:attrName>
                                        </p:attrNameLst>
                                      </p:cBhvr>
                                      <p:to>
                                        <p:strVal val="visible"/>
                                      </p:to>
                                    </p:set>
                                    <p:animEffect transition="in" filter="fade">
                                      <p:cBhvr>
                                        <p:cTn id="48" dur="500"/>
                                        <p:tgtEl>
                                          <p:spTgt spid="412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124"/>
                                        </p:tgtEl>
                                        <p:attrNameLst>
                                          <p:attrName>style.visibility</p:attrName>
                                        </p:attrNameLst>
                                      </p:cBhvr>
                                      <p:to>
                                        <p:strVal val="visible"/>
                                      </p:to>
                                    </p:set>
                                    <p:animEffect transition="in" filter="fade">
                                      <p:cBhvr>
                                        <p:cTn id="51" dur="500"/>
                                        <p:tgtEl>
                                          <p:spTgt spid="412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125"/>
                                        </p:tgtEl>
                                        <p:attrNameLst>
                                          <p:attrName>style.visibility</p:attrName>
                                        </p:attrNameLst>
                                      </p:cBhvr>
                                      <p:to>
                                        <p:strVal val="visible"/>
                                      </p:to>
                                    </p:set>
                                    <p:animEffect transition="in" filter="fade">
                                      <p:cBhvr>
                                        <p:cTn id="54" dur="500"/>
                                        <p:tgtEl>
                                          <p:spTgt spid="4125"/>
                                        </p:tgtEl>
                                      </p:cBhvr>
                                    </p:animEffect>
                                  </p:childTnLst>
                                </p:cTn>
                              </p:par>
                            </p:childTnLst>
                          </p:cTn>
                        </p:par>
                        <p:par>
                          <p:cTn id="55" fill="hold">
                            <p:stCondLst>
                              <p:cond delay="1500"/>
                            </p:stCondLst>
                            <p:childTnLst>
                              <p:par>
                                <p:cTn id="56" presetID="10" presetClass="entr" presetSubtype="0" fill="hold" grpId="0" nodeType="afterEffect">
                                  <p:stCondLst>
                                    <p:cond delay="0"/>
                                  </p:stCondLst>
                                  <p:childTnLst>
                                    <p:set>
                                      <p:cBhvr>
                                        <p:cTn id="57" dur="1" fill="hold">
                                          <p:stCondLst>
                                            <p:cond delay="0"/>
                                          </p:stCondLst>
                                        </p:cTn>
                                        <p:tgtEl>
                                          <p:spTgt spid="4126"/>
                                        </p:tgtEl>
                                        <p:attrNameLst>
                                          <p:attrName>style.visibility</p:attrName>
                                        </p:attrNameLst>
                                      </p:cBhvr>
                                      <p:to>
                                        <p:strVal val="visible"/>
                                      </p:to>
                                    </p:set>
                                    <p:animEffect transition="in" filter="fade">
                                      <p:cBhvr>
                                        <p:cTn id="58" dur="500"/>
                                        <p:tgtEl>
                                          <p:spTgt spid="412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127"/>
                                        </p:tgtEl>
                                        <p:attrNameLst>
                                          <p:attrName>style.visibility</p:attrName>
                                        </p:attrNameLst>
                                      </p:cBhvr>
                                      <p:to>
                                        <p:strVal val="visible"/>
                                      </p:to>
                                    </p:set>
                                    <p:animEffect transition="in" filter="fade">
                                      <p:cBhvr>
                                        <p:cTn id="61" dur="500"/>
                                        <p:tgtEl>
                                          <p:spTgt spid="412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128"/>
                                        </p:tgtEl>
                                        <p:attrNameLst>
                                          <p:attrName>style.visibility</p:attrName>
                                        </p:attrNameLst>
                                      </p:cBhvr>
                                      <p:to>
                                        <p:strVal val="visible"/>
                                      </p:to>
                                    </p:set>
                                    <p:animEffect transition="in" filter="fade">
                                      <p:cBhvr>
                                        <p:cTn id="64" dur="500"/>
                                        <p:tgtEl>
                                          <p:spTgt spid="412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129"/>
                                        </p:tgtEl>
                                        <p:attrNameLst>
                                          <p:attrName>style.visibility</p:attrName>
                                        </p:attrNameLst>
                                      </p:cBhvr>
                                      <p:to>
                                        <p:strVal val="visible"/>
                                      </p:to>
                                    </p:set>
                                    <p:animEffect transition="in" filter="fade">
                                      <p:cBhvr>
                                        <p:cTn id="67" dur="500"/>
                                        <p:tgtEl>
                                          <p:spTgt spid="412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130"/>
                                        </p:tgtEl>
                                        <p:attrNameLst>
                                          <p:attrName>style.visibility</p:attrName>
                                        </p:attrNameLst>
                                      </p:cBhvr>
                                      <p:to>
                                        <p:strVal val="visible"/>
                                      </p:to>
                                    </p:set>
                                    <p:animEffect transition="in" filter="fade">
                                      <p:cBhvr>
                                        <p:cTn id="70" dur="500"/>
                                        <p:tgtEl>
                                          <p:spTgt spid="413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131"/>
                                        </p:tgtEl>
                                        <p:attrNameLst>
                                          <p:attrName>style.visibility</p:attrName>
                                        </p:attrNameLst>
                                      </p:cBhvr>
                                      <p:to>
                                        <p:strVal val="visible"/>
                                      </p:to>
                                    </p:set>
                                    <p:animEffect transition="in" filter="fade">
                                      <p:cBhvr>
                                        <p:cTn id="73" dur="500"/>
                                        <p:tgtEl>
                                          <p:spTgt spid="4131"/>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4132"/>
                                        </p:tgtEl>
                                        <p:attrNameLst>
                                          <p:attrName>style.visibility</p:attrName>
                                        </p:attrNameLst>
                                      </p:cBhvr>
                                      <p:to>
                                        <p:strVal val="visible"/>
                                      </p:to>
                                    </p:set>
                                    <p:animEffect transition="in" filter="fade">
                                      <p:cBhvr>
                                        <p:cTn id="77" dur="500"/>
                                        <p:tgtEl>
                                          <p:spTgt spid="413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133"/>
                                        </p:tgtEl>
                                        <p:attrNameLst>
                                          <p:attrName>style.visibility</p:attrName>
                                        </p:attrNameLst>
                                      </p:cBhvr>
                                      <p:to>
                                        <p:strVal val="visible"/>
                                      </p:to>
                                    </p:set>
                                    <p:animEffect transition="in" filter="fade">
                                      <p:cBhvr>
                                        <p:cTn id="80" dur="500"/>
                                        <p:tgtEl>
                                          <p:spTgt spid="413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134"/>
                                        </p:tgtEl>
                                        <p:attrNameLst>
                                          <p:attrName>style.visibility</p:attrName>
                                        </p:attrNameLst>
                                      </p:cBhvr>
                                      <p:to>
                                        <p:strVal val="visible"/>
                                      </p:to>
                                    </p:set>
                                    <p:animEffect transition="in" filter="fade">
                                      <p:cBhvr>
                                        <p:cTn id="83" dur="500"/>
                                        <p:tgtEl>
                                          <p:spTgt spid="41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135"/>
                                        </p:tgtEl>
                                        <p:attrNameLst>
                                          <p:attrName>style.visibility</p:attrName>
                                        </p:attrNameLst>
                                      </p:cBhvr>
                                      <p:to>
                                        <p:strVal val="visible"/>
                                      </p:to>
                                    </p:set>
                                    <p:animEffect transition="in" filter="fade">
                                      <p:cBhvr>
                                        <p:cTn id="86" dur="500"/>
                                        <p:tgtEl>
                                          <p:spTgt spid="413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136"/>
                                        </p:tgtEl>
                                        <p:attrNameLst>
                                          <p:attrName>style.visibility</p:attrName>
                                        </p:attrNameLst>
                                      </p:cBhvr>
                                      <p:to>
                                        <p:strVal val="visible"/>
                                      </p:to>
                                    </p:set>
                                    <p:animEffect transition="in" filter="fade">
                                      <p:cBhvr>
                                        <p:cTn id="89" dur="500"/>
                                        <p:tgtEl>
                                          <p:spTgt spid="413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137"/>
                                        </p:tgtEl>
                                        <p:attrNameLst>
                                          <p:attrName>style.visibility</p:attrName>
                                        </p:attrNameLst>
                                      </p:cBhvr>
                                      <p:to>
                                        <p:strVal val="visible"/>
                                      </p:to>
                                    </p:set>
                                    <p:animEffect transition="in" filter="fade">
                                      <p:cBhvr>
                                        <p:cTn id="92" dur="500"/>
                                        <p:tgtEl>
                                          <p:spTgt spid="413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138"/>
                                        </p:tgtEl>
                                        <p:attrNameLst>
                                          <p:attrName>style.visibility</p:attrName>
                                        </p:attrNameLst>
                                      </p:cBhvr>
                                      <p:to>
                                        <p:strVal val="visible"/>
                                      </p:to>
                                    </p:set>
                                    <p:animEffect transition="in" filter="fade">
                                      <p:cBhvr>
                                        <p:cTn id="95" dur="500"/>
                                        <p:tgtEl>
                                          <p:spTgt spid="4138"/>
                                        </p:tgtEl>
                                      </p:cBhvr>
                                    </p:animEffect>
                                  </p:childTnLst>
                                </p:cTn>
                              </p:par>
                            </p:childTnLst>
                          </p:cTn>
                        </p:par>
                        <p:par>
                          <p:cTn id="96" fill="hold">
                            <p:stCondLst>
                              <p:cond delay="2500"/>
                            </p:stCondLst>
                            <p:childTnLst>
                              <p:par>
                                <p:cTn id="97" presetID="10" presetClass="entr" presetSubtype="0" fill="hold" grpId="0" nodeType="afterEffect">
                                  <p:stCondLst>
                                    <p:cond delay="0"/>
                                  </p:stCondLst>
                                  <p:childTnLst>
                                    <p:set>
                                      <p:cBhvr>
                                        <p:cTn id="98" dur="1" fill="hold">
                                          <p:stCondLst>
                                            <p:cond delay="0"/>
                                          </p:stCondLst>
                                        </p:cTn>
                                        <p:tgtEl>
                                          <p:spTgt spid="4139"/>
                                        </p:tgtEl>
                                        <p:attrNameLst>
                                          <p:attrName>style.visibility</p:attrName>
                                        </p:attrNameLst>
                                      </p:cBhvr>
                                      <p:to>
                                        <p:strVal val="visible"/>
                                      </p:to>
                                    </p:set>
                                    <p:animEffect transition="in" filter="fade">
                                      <p:cBhvr>
                                        <p:cTn id="99" dur="500"/>
                                        <p:tgtEl>
                                          <p:spTgt spid="413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140"/>
                                        </p:tgtEl>
                                        <p:attrNameLst>
                                          <p:attrName>style.visibility</p:attrName>
                                        </p:attrNameLst>
                                      </p:cBhvr>
                                      <p:to>
                                        <p:strVal val="visible"/>
                                      </p:to>
                                    </p:set>
                                    <p:animEffect transition="in" filter="fade">
                                      <p:cBhvr>
                                        <p:cTn id="102" dur="500"/>
                                        <p:tgtEl>
                                          <p:spTgt spid="4140"/>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141"/>
                                        </p:tgtEl>
                                        <p:attrNameLst>
                                          <p:attrName>style.visibility</p:attrName>
                                        </p:attrNameLst>
                                      </p:cBhvr>
                                      <p:to>
                                        <p:strVal val="visible"/>
                                      </p:to>
                                    </p:set>
                                    <p:animEffect transition="in" filter="fade">
                                      <p:cBhvr>
                                        <p:cTn id="105" dur="500"/>
                                        <p:tgtEl>
                                          <p:spTgt spid="4141"/>
                                        </p:tgtEl>
                                      </p:cBhvr>
                                    </p:animEffect>
                                  </p:childTnLst>
                                </p:cTn>
                              </p:par>
                            </p:childTnLst>
                          </p:cTn>
                        </p:par>
                        <p:par>
                          <p:cTn id="106" fill="hold">
                            <p:stCondLst>
                              <p:cond delay="3000"/>
                            </p:stCondLst>
                            <p:childTnLst>
                              <p:par>
                                <p:cTn id="107" presetID="10" presetClass="entr" presetSubtype="0" fill="hold" grpId="0" nodeType="afterEffect">
                                  <p:stCondLst>
                                    <p:cond delay="0"/>
                                  </p:stCondLst>
                                  <p:childTnLst>
                                    <p:set>
                                      <p:cBhvr>
                                        <p:cTn id="108" dur="1" fill="hold">
                                          <p:stCondLst>
                                            <p:cond delay="0"/>
                                          </p:stCondLst>
                                        </p:cTn>
                                        <p:tgtEl>
                                          <p:spTgt spid="4142"/>
                                        </p:tgtEl>
                                        <p:attrNameLst>
                                          <p:attrName>style.visibility</p:attrName>
                                        </p:attrNameLst>
                                      </p:cBhvr>
                                      <p:to>
                                        <p:strVal val="visible"/>
                                      </p:to>
                                    </p:set>
                                    <p:animEffect transition="in" filter="fade">
                                      <p:cBhvr>
                                        <p:cTn id="109" dur="500"/>
                                        <p:tgtEl>
                                          <p:spTgt spid="414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143"/>
                                        </p:tgtEl>
                                        <p:attrNameLst>
                                          <p:attrName>style.visibility</p:attrName>
                                        </p:attrNameLst>
                                      </p:cBhvr>
                                      <p:to>
                                        <p:strVal val="visible"/>
                                      </p:to>
                                    </p:set>
                                    <p:animEffect transition="in" filter="fade">
                                      <p:cBhvr>
                                        <p:cTn id="112" dur="500"/>
                                        <p:tgtEl>
                                          <p:spTgt spid="414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144"/>
                                        </p:tgtEl>
                                        <p:attrNameLst>
                                          <p:attrName>style.visibility</p:attrName>
                                        </p:attrNameLst>
                                      </p:cBhvr>
                                      <p:to>
                                        <p:strVal val="visible"/>
                                      </p:to>
                                    </p:set>
                                    <p:animEffect transition="in" filter="fade">
                                      <p:cBhvr>
                                        <p:cTn id="115" dur="500"/>
                                        <p:tgtEl>
                                          <p:spTgt spid="4144"/>
                                        </p:tgtEl>
                                      </p:cBhvr>
                                    </p:animEffect>
                                  </p:childTnLst>
                                </p:cTn>
                              </p:par>
                            </p:childTnLst>
                          </p:cTn>
                        </p:par>
                        <p:par>
                          <p:cTn id="116" fill="hold">
                            <p:stCondLst>
                              <p:cond delay="3500"/>
                            </p:stCondLst>
                            <p:childTnLst>
                              <p:par>
                                <p:cTn id="117" presetID="10" presetClass="entr" presetSubtype="0" fill="hold" grpId="0" nodeType="afterEffect">
                                  <p:stCondLst>
                                    <p:cond delay="0"/>
                                  </p:stCondLst>
                                  <p:childTnLst>
                                    <p:set>
                                      <p:cBhvr>
                                        <p:cTn id="118" dur="1" fill="hold">
                                          <p:stCondLst>
                                            <p:cond delay="0"/>
                                          </p:stCondLst>
                                        </p:cTn>
                                        <p:tgtEl>
                                          <p:spTgt spid="4145"/>
                                        </p:tgtEl>
                                        <p:attrNameLst>
                                          <p:attrName>style.visibility</p:attrName>
                                        </p:attrNameLst>
                                      </p:cBhvr>
                                      <p:to>
                                        <p:strVal val="visible"/>
                                      </p:to>
                                    </p:set>
                                    <p:animEffect transition="in" filter="fade">
                                      <p:cBhvr>
                                        <p:cTn id="119" dur="500"/>
                                        <p:tgtEl>
                                          <p:spTgt spid="4145"/>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4146"/>
                                        </p:tgtEl>
                                        <p:attrNameLst>
                                          <p:attrName>style.visibility</p:attrName>
                                        </p:attrNameLst>
                                      </p:cBhvr>
                                      <p:to>
                                        <p:strVal val="visible"/>
                                      </p:to>
                                    </p:set>
                                    <p:animEffect transition="in" filter="fade">
                                      <p:cBhvr>
                                        <p:cTn id="122" dur="500"/>
                                        <p:tgtEl>
                                          <p:spTgt spid="4146"/>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4147"/>
                                        </p:tgtEl>
                                        <p:attrNameLst>
                                          <p:attrName>style.visibility</p:attrName>
                                        </p:attrNameLst>
                                      </p:cBhvr>
                                      <p:to>
                                        <p:strVal val="visible"/>
                                      </p:to>
                                    </p:set>
                                    <p:animEffect transition="in" filter="fade">
                                      <p:cBhvr>
                                        <p:cTn id="125" dur="500"/>
                                        <p:tgtEl>
                                          <p:spTgt spid="4147"/>
                                        </p:tgtEl>
                                      </p:cBhvr>
                                    </p:animEffect>
                                  </p:childTnLst>
                                </p:cTn>
                              </p:par>
                            </p:childTnLst>
                          </p:cTn>
                        </p:par>
                        <p:par>
                          <p:cTn id="126" fill="hold">
                            <p:stCondLst>
                              <p:cond delay="4000"/>
                            </p:stCondLst>
                            <p:childTnLst>
                              <p:par>
                                <p:cTn id="127" presetID="50" presetClass="entr" presetSubtype="0" decel="100000" fill="hold" grpId="0" nodeType="afterEffect">
                                  <p:stCondLst>
                                    <p:cond delay="0"/>
                                  </p:stCondLst>
                                  <p:childTnLst>
                                    <p:set>
                                      <p:cBhvr>
                                        <p:cTn id="128" dur="1" fill="hold">
                                          <p:stCondLst>
                                            <p:cond delay="0"/>
                                          </p:stCondLst>
                                        </p:cTn>
                                        <p:tgtEl>
                                          <p:spTgt spid="4098"/>
                                        </p:tgtEl>
                                        <p:attrNameLst>
                                          <p:attrName>style.visibility</p:attrName>
                                        </p:attrNameLst>
                                      </p:cBhvr>
                                      <p:to>
                                        <p:strVal val="visible"/>
                                      </p:to>
                                    </p:set>
                                    <p:anim calcmode="lin" valueType="num">
                                      <p:cBhvr>
                                        <p:cTn id="129" dur="500" fill="hold"/>
                                        <p:tgtEl>
                                          <p:spTgt spid="4098"/>
                                        </p:tgtEl>
                                        <p:attrNameLst>
                                          <p:attrName>ppt_w</p:attrName>
                                        </p:attrNameLst>
                                      </p:cBhvr>
                                      <p:tavLst>
                                        <p:tav tm="0">
                                          <p:val>
                                            <p:strVal val="#ppt_w+.3"/>
                                          </p:val>
                                        </p:tav>
                                        <p:tav tm="100000">
                                          <p:val>
                                            <p:strVal val="#ppt_w"/>
                                          </p:val>
                                        </p:tav>
                                      </p:tavLst>
                                    </p:anim>
                                    <p:anim calcmode="lin" valueType="num">
                                      <p:cBhvr>
                                        <p:cTn id="130" dur="500" fill="hold"/>
                                        <p:tgtEl>
                                          <p:spTgt spid="4098"/>
                                        </p:tgtEl>
                                        <p:attrNameLst>
                                          <p:attrName>ppt_h</p:attrName>
                                        </p:attrNameLst>
                                      </p:cBhvr>
                                      <p:tavLst>
                                        <p:tav tm="0">
                                          <p:val>
                                            <p:strVal val="#ppt_h"/>
                                          </p:val>
                                        </p:tav>
                                        <p:tav tm="100000">
                                          <p:val>
                                            <p:strVal val="#ppt_h"/>
                                          </p:val>
                                        </p:tav>
                                      </p:tavLst>
                                    </p:anim>
                                    <p:animEffect transition="in" filter="fade">
                                      <p:cBhvr>
                                        <p:cTn id="131" dur="500"/>
                                        <p:tgtEl>
                                          <p:spTgt spid="4098"/>
                                        </p:tgtEl>
                                      </p:cBhvr>
                                    </p:animEffect>
                                  </p:childTnLst>
                                </p:cTn>
                              </p:par>
                            </p:childTnLst>
                          </p:cTn>
                        </p:par>
                        <p:par>
                          <p:cTn id="132" fill="hold">
                            <p:stCondLst>
                              <p:cond delay="4500"/>
                            </p:stCondLst>
                            <p:childTnLst>
                              <p:par>
                                <p:cTn id="133" presetID="10" presetClass="entr" presetSubtype="0" fill="hold" grpId="0" nodeType="afterEffect">
                                  <p:stCondLst>
                                    <p:cond delay="0"/>
                                  </p:stCondLst>
                                  <p:childTnLst>
                                    <p:set>
                                      <p:cBhvr>
                                        <p:cTn id="134" dur="1" fill="hold">
                                          <p:stCondLst>
                                            <p:cond delay="0"/>
                                          </p:stCondLst>
                                        </p:cTn>
                                        <p:tgtEl>
                                          <p:spTgt spid="4148"/>
                                        </p:tgtEl>
                                        <p:attrNameLst>
                                          <p:attrName>style.visibility</p:attrName>
                                        </p:attrNameLst>
                                      </p:cBhvr>
                                      <p:to>
                                        <p:strVal val="visible"/>
                                      </p:to>
                                    </p:set>
                                    <p:animEffect transition="in" filter="fade">
                                      <p:cBhvr>
                                        <p:cTn id="135" dur="500"/>
                                        <p:tgtEl>
                                          <p:spTgt spid="4148"/>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149"/>
                                        </p:tgtEl>
                                        <p:attrNameLst>
                                          <p:attrName>style.visibility</p:attrName>
                                        </p:attrNameLst>
                                      </p:cBhvr>
                                      <p:to>
                                        <p:strVal val="visible"/>
                                      </p:to>
                                    </p:set>
                                    <p:animEffect transition="in" filter="fade">
                                      <p:cBhvr>
                                        <p:cTn id="138" dur="500"/>
                                        <p:tgtEl>
                                          <p:spTgt spid="4149"/>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150"/>
                                        </p:tgtEl>
                                        <p:attrNameLst>
                                          <p:attrName>style.visibility</p:attrName>
                                        </p:attrNameLst>
                                      </p:cBhvr>
                                      <p:to>
                                        <p:strVal val="visible"/>
                                      </p:to>
                                    </p:set>
                                    <p:animEffect transition="in" filter="fade">
                                      <p:cBhvr>
                                        <p:cTn id="141" dur="500"/>
                                        <p:tgtEl>
                                          <p:spTgt spid="4150"/>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151"/>
                                        </p:tgtEl>
                                        <p:attrNameLst>
                                          <p:attrName>style.visibility</p:attrName>
                                        </p:attrNameLst>
                                      </p:cBhvr>
                                      <p:to>
                                        <p:strVal val="visible"/>
                                      </p:to>
                                    </p:set>
                                    <p:animEffect transition="in" filter="fade">
                                      <p:cBhvr>
                                        <p:cTn id="144" dur="500"/>
                                        <p:tgtEl>
                                          <p:spTgt spid="4151"/>
                                        </p:tgtEl>
                                      </p:cBhvr>
                                    </p:animEffect>
                                  </p:childTnLst>
                                </p:cTn>
                              </p:par>
                            </p:childTnLst>
                          </p:cTn>
                        </p:par>
                        <p:par>
                          <p:cTn id="145" fill="hold">
                            <p:stCondLst>
                              <p:cond delay="5000"/>
                            </p:stCondLst>
                            <p:childTnLst>
                              <p:par>
                                <p:cTn id="146" presetID="10" presetClass="entr" presetSubtype="0" fill="hold" grpId="0" nodeType="afterEffect">
                                  <p:stCondLst>
                                    <p:cond delay="0"/>
                                  </p:stCondLst>
                                  <p:childTnLst>
                                    <p:set>
                                      <p:cBhvr>
                                        <p:cTn id="147" dur="1" fill="hold">
                                          <p:stCondLst>
                                            <p:cond delay="0"/>
                                          </p:stCondLst>
                                        </p:cTn>
                                        <p:tgtEl>
                                          <p:spTgt spid="4152"/>
                                        </p:tgtEl>
                                        <p:attrNameLst>
                                          <p:attrName>style.visibility</p:attrName>
                                        </p:attrNameLst>
                                      </p:cBhvr>
                                      <p:to>
                                        <p:strVal val="visible"/>
                                      </p:to>
                                    </p:set>
                                    <p:animEffect transition="in" filter="fade">
                                      <p:cBhvr>
                                        <p:cTn id="148" dur="500"/>
                                        <p:tgtEl>
                                          <p:spTgt spid="4152"/>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4153"/>
                                        </p:tgtEl>
                                        <p:attrNameLst>
                                          <p:attrName>style.visibility</p:attrName>
                                        </p:attrNameLst>
                                      </p:cBhvr>
                                      <p:to>
                                        <p:strVal val="visible"/>
                                      </p:to>
                                    </p:set>
                                    <p:animEffect transition="in" filter="fade">
                                      <p:cBhvr>
                                        <p:cTn id="151" dur="500"/>
                                        <p:tgtEl>
                                          <p:spTgt spid="4153"/>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4154"/>
                                        </p:tgtEl>
                                        <p:attrNameLst>
                                          <p:attrName>style.visibility</p:attrName>
                                        </p:attrNameLst>
                                      </p:cBhvr>
                                      <p:to>
                                        <p:strVal val="visible"/>
                                      </p:to>
                                    </p:set>
                                    <p:animEffect transition="in" filter="fade">
                                      <p:cBhvr>
                                        <p:cTn id="154" dur="500"/>
                                        <p:tgtEl>
                                          <p:spTgt spid="415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4155"/>
                                        </p:tgtEl>
                                        <p:attrNameLst>
                                          <p:attrName>style.visibility</p:attrName>
                                        </p:attrNameLst>
                                      </p:cBhvr>
                                      <p:to>
                                        <p:strVal val="visible"/>
                                      </p:to>
                                    </p:set>
                                    <p:animEffect transition="in" filter="fade">
                                      <p:cBhvr>
                                        <p:cTn id="157" dur="500"/>
                                        <p:tgtEl>
                                          <p:spTgt spid="4155"/>
                                        </p:tgtEl>
                                      </p:cBhvr>
                                    </p:animEffect>
                                  </p:childTnLst>
                                </p:cTn>
                              </p:par>
                            </p:childTnLst>
                          </p:cTn>
                        </p:par>
                        <p:par>
                          <p:cTn id="158" fill="hold">
                            <p:stCondLst>
                              <p:cond delay="5500"/>
                            </p:stCondLst>
                            <p:childTnLst>
                              <p:par>
                                <p:cTn id="159" presetID="10" presetClass="entr" presetSubtype="0" fill="hold" grpId="0" nodeType="afterEffect">
                                  <p:stCondLst>
                                    <p:cond delay="0"/>
                                  </p:stCondLst>
                                  <p:childTnLst>
                                    <p:set>
                                      <p:cBhvr>
                                        <p:cTn id="160" dur="1" fill="hold">
                                          <p:stCondLst>
                                            <p:cond delay="0"/>
                                          </p:stCondLst>
                                        </p:cTn>
                                        <p:tgtEl>
                                          <p:spTgt spid="4156"/>
                                        </p:tgtEl>
                                        <p:attrNameLst>
                                          <p:attrName>style.visibility</p:attrName>
                                        </p:attrNameLst>
                                      </p:cBhvr>
                                      <p:to>
                                        <p:strVal val="visible"/>
                                      </p:to>
                                    </p:set>
                                    <p:animEffect transition="in" filter="fade">
                                      <p:cBhvr>
                                        <p:cTn id="161" dur="500"/>
                                        <p:tgtEl>
                                          <p:spTgt spid="4156"/>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4157"/>
                                        </p:tgtEl>
                                        <p:attrNameLst>
                                          <p:attrName>style.visibility</p:attrName>
                                        </p:attrNameLst>
                                      </p:cBhvr>
                                      <p:to>
                                        <p:strVal val="visible"/>
                                      </p:to>
                                    </p:set>
                                    <p:animEffect transition="in" filter="fade">
                                      <p:cBhvr>
                                        <p:cTn id="164" dur="500"/>
                                        <p:tgtEl>
                                          <p:spTgt spid="4157"/>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4158"/>
                                        </p:tgtEl>
                                        <p:attrNameLst>
                                          <p:attrName>style.visibility</p:attrName>
                                        </p:attrNameLst>
                                      </p:cBhvr>
                                      <p:to>
                                        <p:strVal val="visible"/>
                                      </p:to>
                                    </p:set>
                                    <p:animEffect transition="in" filter="fade">
                                      <p:cBhvr>
                                        <p:cTn id="167" dur="500"/>
                                        <p:tgtEl>
                                          <p:spTgt spid="4158"/>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4159"/>
                                        </p:tgtEl>
                                        <p:attrNameLst>
                                          <p:attrName>style.visibility</p:attrName>
                                        </p:attrNameLst>
                                      </p:cBhvr>
                                      <p:to>
                                        <p:strVal val="visible"/>
                                      </p:to>
                                    </p:set>
                                    <p:animEffect transition="in" filter="fade">
                                      <p:cBhvr>
                                        <p:cTn id="170" dur="500"/>
                                        <p:tgtEl>
                                          <p:spTgt spid="4159"/>
                                        </p:tgtEl>
                                      </p:cBhvr>
                                    </p:animEffect>
                                  </p:childTnLst>
                                </p:cTn>
                              </p:par>
                            </p:childTnLst>
                          </p:cTn>
                        </p:par>
                        <p:par>
                          <p:cTn id="171" fill="hold">
                            <p:stCondLst>
                              <p:cond delay="6000"/>
                            </p:stCondLst>
                            <p:childTnLst>
                              <p:par>
                                <p:cTn id="172" presetID="10" presetClass="entr" presetSubtype="0" fill="hold" grpId="0" nodeType="afterEffect">
                                  <p:stCondLst>
                                    <p:cond delay="0"/>
                                  </p:stCondLst>
                                  <p:childTnLst>
                                    <p:set>
                                      <p:cBhvr>
                                        <p:cTn id="173" dur="1" fill="hold">
                                          <p:stCondLst>
                                            <p:cond delay="0"/>
                                          </p:stCondLst>
                                        </p:cTn>
                                        <p:tgtEl>
                                          <p:spTgt spid="4160"/>
                                        </p:tgtEl>
                                        <p:attrNameLst>
                                          <p:attrName>style.visibility</p:attrName>
                                        </p:attrNameLst>
                                      </p:cBhvr>
                                      <p:to>
                                        <p:strVal val="visible"/>
                                      </p:to>
                                    </p:set>
                                    <p:animEffect transition="in" filter="fade">
                                      <p:cBhvr>
                                        <p:cTn id="174" dur="500"/>
                                        <p:tgtEl>
                                          <p:spTgt spid="4160"/>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4161"/>
                                        </p:tgtEl>
                                        <p:attrNameLst>
                                          <p:attrName>style.visibility</p:attrName>
                                        </p:attrNameLst>
                                      </p:cBhvr>
                                      <p:to>
                                        <p:strVal val="visible"/>
                                      </p:to>
                                    </p:set>
                                    <p:animEffect transition="in" filter="fade">
                                      <p:cBhvr>
                                        <p:cTn id="177" dur="500"/>
                                        <p:tgtEl>
                                          <p:spTgt spid="4161"/>
                                        </p:tgtEl>
                                      </p:cBhvr>
                                    </p:animEffect>
                                  </p:childTnLst>
                                </p:cTn>
                              </p:par>
                            </p:childTnLst>
                          </p:cTn>
                        </p:par>
                        <p:par>
                          <p:cTn id="178" fill="hold">
                            <p:stCondLst>
                              <p:cond delay="6500"/>
                            </p:stCondLst>
                            <p:childTnLst>
                              <p:par>
                                <p:cTn id="179" presetID="10" presetClass="entr" presetSubtype="0" fill="hold" grpId="0" nodeType="afterEffect">
                                  <p:stCondLst>
                                    <p:cond delay="0"/>
                                  </p:stCondLst>
                                  <p:childTnLst>
                                    <p:set>
                                      <p:cBhvr>
                                        <p:cTn id="180" dur="1" fill="hold">
                                          <p:stCondLst>
                                            <p:cond delay="0"/>
                                          </p:stCondLst>
                                        </p:cTn>
                                        <p:tgtEl>
                                          <p:spTgt spid="4162"/>
                                        </p:tgtEl>
                                        <p:attrNameLst>
                                          <p:attrName>style.visibility</p:attrName>
                                        </p:attrNameLst>
                                      </p:cBhvr>
                                      <p:to>
                                        <p:strVal val="visible"/>
                                      </p:to>
                                    </p:set>
                                    <p:animEffect transition="in" filter="fade">
                                      <p:cBhvr>
                                        <p:cTn id="181" dur="500"/>
                                        <p:tgtEl>
                                          <p:spTgt spid="4162"/>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4163"/>
                                        </p:tgtEl>
                                        <p:attrNameLst>
                                          <p:attrName>style.visibility</p:attrName>
                                        </p:attrNameLst>
                                      </p:cBhvr>
                                      <p:to>
                                        <p:strVal val="visible"/>
                                      </p:to>
                                    </p:set>
                                    <p:animEffect transition="in" filter="fade">
                                      <p:cBhvr>
                                        <p:cTn id="184" dur="500"/>
                                        <p:tgtEl>
                                          <p:spTgt spid="4163"/>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4164"/>
                                        </p:tgtEl>
                                        <p:attrNameLst>
                                          <p:attrName>style.visibility</p:attrName>
                                        </p:attrNameLst>
                                      </p:cBhvr>
                                      <p:to>
                                        <p:strVal val="visible"/>
                                      </p:to>
                                    </p:set>
                                    <p:animEffect transition="in" filter="fade">
                                      <p:cBhvr>
                                        <p:cTn id="187" dur="500"/>
                                        <p:tgtEl>
                                          <p:spTgt spid="4164"/>
                                        </p:tgtEl>
                                      </p:cBhvr>
                                    </p:animEffect>
                                  </p:childTnLst>
                                </p:cTn>
                              </p:par>
                            </p:childTnLst>
                          </p:cTn>
                        </p:par>
                        <p:par>
                          <p:cTn id="188" fill="hold">
                            <p:stCondLst>
                              <p:cond delay="7000"/>
                            </p:stCondLst>
                            <p:childTnLst>
                              <p:par>
                                <p:cTn id="189" presetID="10" presetClass="entr" presetSubtype="0" fill="hold" grpId="0" nodeType="afterEffect">
                                  <p:stCondLst>
                                    <p:cond delay="0"/>
                                  </p:stCondLst>
                                  <p:childTnLst>
                                    <p:set>
                                      <p:cBhvr>
                                        <p:cTn id="190" dur="1" fill="hold">
                                          <p:stCondLst>
                                            <p:cond delay="0"/>
                                          </p:stCondLst>
                                        </p:cTn>
                                        <p:tgtEl>
                                          <p:spTgt spid="4165"/>
                                        </p:tgtEl>
                                        <p:attrNameLst>
                                          <p:attrName>style.visibility</p:attrName>
                                        </p:attrNameLst>
                                      </p:cBhvr>
                                      <p:to>
                                        <p:strVal val="visible"/>
                                      </p:to>
                                    </p:set>
                                    <p:animEffect transition="in" filter="fade">
                                      <p:cBhvr>
                                        <p:cTn id="191" dur="500"/>
                                        <p:tgtEl>
                                          <p:spTgt spid="4165"/>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4166"/>
                                        </p:tgtEl>
                                        <p:attrNameLst>
                                          <p:attrName>style.visibility</p:attrName>
                                        </p:attrNameLst>
                                      </p:cBhvr>
                                      <p:to>
                                        <p:strVal val="visible"/>
                                      </p:to>
                                    </p:set>
                                    <p:animEffect transition="in" filter="fade">
                                      <p:cBhvr>
                                        <p:cTn id="194" dur="500"/>
                                        <p:tgtEl>
                                          <p:spTgt spid="4166"/>
                                        </p:tgtEl>
                                      </p:cBhvr>
                                    </p:animEffect>
                                  </p:childTnLst>
                                </p:cTn>
                              </p:par>
                            </p:childTnLst>
                          </p:cTn>
                        </p:par>
                        <p:par>
                          <p:cTn id="195" fill="hold">
                            <p:stCondLst>
                              <p:cond delay="7500"/>
                            </p:stCondLst>
                            <p:childTnLst>
                              <p:par>
                                <p:cTn id="196" presetID="10" presetClass="entr" presetSubtype="0" fill="hold" grpId="0" nodeType="afterEffect">
                                  <p:stCondLst>
                                    <p:cond delay="0"/>
                                  </p:stCondLst>
                                  <p:childTnLst>
                                    <p:set>
                                      <p:cBhvr>
                                        <p:cTn id="197" dur="1" fill="hold">
                                          <p:stCondLst>
                                            <p:cond delay="0"/>
                                          </p:stCondLst>
                                        </p:cTn>
                                        <p:tgtEl>
                                          <p:spTgt spid="4167"/>
                                        </p:tgtEl>
                                        <p:attrNameLst>
                                          <p:attrName>style.visibility</p:attrName>
                                        </p:attrNameLst>
                                      </p:cBhvr>
                                      <p:to>
                                        <p:strVal val="visible"/>
                                      </p:to>
                                    </p:set>
                                    <p:animEffect transition="in" filter="fade">
                                      <p:cBhvr>
                                        <p:cTn id="198" dur="500"/>
                                        <p:tgtEl>
                                          <p:spTgt spid="4167"/>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4168"/>
                                        </p:tgtEl>
                                        <p:attrNameLst>
                                          <p:attrName>style.visibility</p:attrName>
                                        </p:attrNameLst>
                                      </p:cBhvr>
                                      <p:to>
                                        <p:strVal val="visible"/>
                                      </p:to>
                                    </p:set>
                                    <p:animEffect transition="in" filter="fade">
                                      <p:cBhvr>
                                        <p:cTn id="201" dur="500"/>
                                        <p:tgtEl>
                                          <p:spTgt spid="4168"/>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4169"/>
                                        </p:tgtEl>
                                        <p:attrNameLst>
                                          <p:attrName>style.visibility</p:attrName>
                                        </p:attrNameLst>
                                      </p:cBhvr>
                                      <p:to>
                                        <p:strVal val="visible"/>
                                      </p:to>
                                    </p:set>
                                    <p:animEffect transition="in" filter="fade">
                                      <p:cBhvr>
                                        <p:cTn id="204" dur="500"/>
                                        <p:tgtEl>
                                          <p:spTgt spid="4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100" grpId="0" animBg="1"/>
      <p:bldP spid="4101" grpId="0" animBg="1"/>
      <p:bldP spid="4102" grpId="0" animBg="1"/>
      <p:bldP spid="4104" grpId="0" animBg="1"/>
      <p:bldP spid="4105" grpId="0" animBg="1"/>
      <p:bldP spid="4106" grpId="0" animBg="1"/>
      <p:bldP spid="4116" grpId="0" animBg="1"/>
      <p:bldP spid="4117" grpId="0" animBg="1"/>
      <p:bldP spid="4118" grpId="0" animBg="1"/>
      <p:bldP spid="4119" grpId="0" animBg="1"/>
      <p:bldP spid="4120" grpId="0" animBg="1"/>
      <p:bldP spid="4121" grpId="0" animBg="1"/>
      <p:bldP spid="4122" grpId="0" animBg="1"/>
      <p:bldP spid="4123" grpId="0" animBg="1"/>
      <p:bldP spid="4124" grpId="0" animBg="1"/>
      <p:bldP spid="4125" grpId="0" animBg="1"/>
      <p:bldP spid="4126" grpId="0" animBg="1"/>
      <p:bldP spid="4127" grpId="0" animBg="1"/>
      <p:bldP spid="4128" grpId="0" animBg="1"/>
      <p:bldP spid="4129" grpId="0" animBg="1"/>
      <p:bldP spid="4130" grpId="0" animBg="1"/>
      <p:bldP spid="4131" grpId="0" animBg="1"/>
      <p:bldP spid="4132" grpId="0" animBg="1"/>
      <p:bldP spid="4133" grpId="0" animBg="1"/>
      <p:bldP spid="4134" grpId="0" animBg="1"/>
      <p:bldP spid="4135" grpId="0" animBg="1"/>
      <p:bldP spid="4136" grpId="0" animBg="1"/>
      <p:bldP spid="4137" grpId="0" animBg="1"/>
      <p:bldP spid="4138" grpId="0" animBg="1"/>
      <p:bldP spid="4139" grpId="0" animBg="1"/>
      <p:bldP spid="4140" grpId="0" animBg="1"/>
      <p:bldP spid="4141" grpId="0" animBg="1"/>
      <p:bldP spid="4142" grpId="0" animBg="1"/>
      <p:bldP spid="4143" grpId="0" animBg="1"/>
      <p:bldP spid="4144" grpId="0" animBg="1"/>
      <p:bldP spid="4145" grpId="0" animBg="1"/>
      <p:bldP spid="4146" grpId="0" animBg="1"/>
      <p:bldP spid="4147" grpId="0" animBg="1"/>
      <p:bldP spid="4148" grpId="0" animBg="1"/>
      <p:bldP spid="4149" grpId="0" animBg="1"/>
      <p:bldP spid="4150" grpId="0" animBg="1"/>
      <p:bldP spid="4151" grpId="0" animBg="1"/>
      <p:bldP spid="4152" grpId="0" animBg="1"/>
      <p:bldP spid="4153" grpId="0" animBg="1"/>
      <p:bldP spid="4154" grpId="0" animBg="1"/>
      <p:bldP spid="4155" grpId="0" animBg="1"/>
      <p:bldP spid="4156" grpId="0" animBg="1"/>
      <p:bldP spid="4157" grpId="0" animBg="1"/>
      <p:bldP spid="4158" grpId="0" animBg="1"/>
      <p:bldP spid="4159" grpId="0" animBg="1"/>
      <p:bldP spid="4160" grpId="0" animBg="1"/>
      <p:bldP spid="4161" grpId="0" animBg="1"/>
      <p:bldP spid="4162" grpId="0" animBg="1"/>
      <p:bldP spid="4163" grpId="0" animBg="1"/>
      <p:bldP spid="4164" grpId="0" animBg="1"/>
      <p:bldP spid="4165" grpId="0" animBg="1"/>
      <p:bldP spid="4166" grpId="0" animBg="1"/>
      <p:bldP spid="4167" grpId="0" animBg="1"/>
      <p:bldP spid="4168" grpId="0" animBg="1"/>
      <p:bldP spid="416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endParaRPr lang="en-US" b="1" dirty="0" smtClean="0"/>
          </a:p>
        </p:txBody>
      </p:sp>
      <p:sp>
        <p:nvSpPr>
          <p:cNvPr id="9219" name="Rectangle 3"/>
          <p:cNvSpPr>
            <a:spLocks noGrp="1" noChangeArrowheads="1"/>
          </p:cNvSpPr>
          <p:nvPr>
            <p:ph type="body" idx="1"/>
          </p:nvPr>
        </p:nvSpPr>
        <p:spPr/>
        <p:txBody>
          <a:bodyPr/>
          <a:lstStyle/>
          <a:p>
            <a:pPr eaLnBrk="1" hangingPunct="1"/>
            <a:r>
              <a:rPr lang="en-US" dirty="0" smtClean="0"/>
              <a:t>Sentiment Analysis  aims at getting (textual) sentiment-related information from documents (on the web)</a:t>
            </a:r>
          </a:p>
          <a:p>
            <a:pPr eaLnBrk="1" hangingPunct="1"/>
            <a:endParaRPr lang="en-US" dirty="0" smtClean="0"/>
          </a:p>
          <a:p>
            <a:pPr eaLnBrk="1" hangingPunct="1"/>
            <a:r>
              <a:rPr lang="en-US" dirty="0" smtClean="0"/>
              <a:t>Does web really contain sentiment-related information?</a:t>
            </a:r>
          </a:p>
          <a:p>
            <a:pPr eaLnBrk="1" hangingPunct="1"/>
            <a:r>
              <a:rPr lang="en-US" dirty="0" smtClean="0"/>
              <a:t>Where?</a:t>
            </a:r>
          </a:p>
          <a:p>
            <a:pPr eaLnBrk="1" hangingPunct="1"/>
            <a:r>
              <a:rPr lang="en-US" dirty="0" smtClean="0"/>
              <a:t>How much?</a:t>
            </a:r>
          </a:p>
        </p:txBody>
      </p:sp>
      <p:sp>
        <p:nvSpPr>
          <p:cNvPr id="4" name="Slide Number Placeholder 3"/>
          <p:cNvSpPr>
            <a:spLocks noGrp="1"/>
          </p:cNvSpPr>
          <p:nvPr>
            <p:ph type="sldNum" sz="quarter" idx="12"/>
          </p:nvPr>
        </p:nvSpPr>
        <p:spPr/>
        <p:txBody>
          <a:bodyPr/>
          <a:lstStyle/>
          <a:p>
            <a:pPr>
              <a:defRPr/>
            </a:pPr>
            <a:fld id="{5CD72E7B-AB7A-4BD5-B66C-37D5FEA65C89}"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Dr Vipin Tyagi</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p:txBody>
          <a:bodyPr/>
          <a:lstStyle/>
          <a:p>
            <a:pPr eaLnBrk="1" hangingPunct="1"/>
            <a:r>
              <a:rPr lang="en-US" dirty="0" smtClean="0"/>
              <a:t>Blogs</a:t>
            </a:r>
          </a:p>
          <a:p>
            <a:pPr eaLnBrk="1" hangingPunct="1"/>
            <a:r>
              <a:rPr lang="en-US" dirty="0" smtClean="0"/>
              <a:t>User comments</a:t>
            </a:r>
          </a:p>
          <a:p>
            <a:pPr eaLnBrk="1" hangingPunct="1"/>
            <a:r>
              <a:rPr lang="en-US" dirty="0" smtClean="0"/>
              <a:t>Review websites</a:t>
            </a:r>
          </a:p>
          <a:p>
            <a:pPr eaLnBrk="1" hangingPunct="1"/>
            <a:r>
              <a:rPr lang="en-US" dirty="0" smtClean="0"/>
              <a:t>Community websites</a:t>
            </a:r>
          </a:p>
        </p:txBody>
      </p:sp>
      <p:sp>
        <p:nvSpPr>
          <p:cNvPr id="4" name="Title 3"/>
          <p:cNvSpPr>
            <a:spLocks noGrp="1"/>
          </p:cNvSpPr>
          <p:nvPr>
            <p:ph type="title"/>
          </p:nvPr>
        </p:nvSpPr>
        <p:spPr/>
        <p:txBody>
          <a:bodyPr/>
          <a:lstStyle/>
          <a:p>
            <a:endParaRPr lang="en-IN"/>
          </a:p>
        </p:txBody>
      </p:sp>
      <p:sp>
        <p:nvSpPr>
          <p:cNvPr id="5" name="Slide Number Placeholder 4"/>
          <p:cNvSpPr>
            <a:spLocks noGrp="1"/>
          </p:cNvSpPr>
          <p:nvPr>
            <p:ph type="sldNum" sz="quarter" idx="12"/>
          </p:nvPr>
        </p:nvSpPr>
        <p:spPr/>
        <p:txBody>
          <a:bodyPr/>
          <a:lstStyle/>
          <a:p>
            <a:pPr>
              <a:defRPr/>
            </a:pPr>
            <a:fld id="{5CD72E7B-AB7A-4BD5-B66C-37D5FEA65C89}"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smtClean="0"/>
              <a:t>Dr Vipin Tyagi</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4000" b="1" dirty="0" smtClean="0"/>
              <a:t>Blog</a:t>
            </a:r>
          </a:p>
        </p:txBody>
      </p:sp>
      <p:sp>
        <p:nvSpPr>
          <p:cNvPr id="11267" name="Rectangle 3"/>
          <p:cNvSpPr>
            <a:spLocks noGrp="1" noChangeArrowheads="1"/>
          </p:cNvSpPr>
          <p:nvPr>
            <p:ph type="body" idx="1"/>
          </p:nvPr>
        </p:nvSpPr>
        <p:spPr/>
        <p:txBody>
          <a:bodyPr/>
          <a:lstStyle/>
          <a:p>
            <a:pPr eaLnBrk="1" hangingPunct="1">
              <a:lnSpc>
                <a:spcPct val="80000"/>
              </a:lnSpc>
            </a:pPr>
            <a:r>
              <a:rPr lang="en-US" sz="2800" dirty="0" smtClean="0"/>
              <a:t>A </a:t>
            </a:r>
            <a:r>
              <a:rPr lang="en-US" sz="2800" b="1" dirty="0" smtClean="0"/>
              <a:t>blog</a:t>
            </a:r>
            <a:r>
              <a:rPr lang="en-US" sz="2800" dirty="0" smtClean="0"/>
              <a:t> (a contraction of the term "</a:t>
            </a:r>
            <a:r>
              <a:rPr lang="en-US" sz="2800" b="1" dirty="0" smtClean="0"/>
              <a:t>weblog</a:t>
            </a:r>
            <a:r>
              <a:rPr lang="en-US" sz="2800" dirty="0" smtClean="0"/>
              <a:t>") is a type of website, usually maintained by an individual with regular entries of commentary, descriptions of events.</a:t>
            </a:r>
          </a:p>
          <a:p>
            <a:pPr eaLnBrk="1" hangingPunct="1">
              <a:lnSpc>
                <a:spcPct val="80000"/>
              </a:lnSpc>
            </a:pPr>
            <a:r>
              <a:rPr lang="en-US" sz="2800" dirty="0" smtClean="0"/>
              <a:t>The collective community of all blogs is known as the </a:t>
            </a:r>
            <a:r>
              <a:rPr lang="en-US" sz="2800" i="1" dirty="0" smtClean="0"/>
              <a:t>blogosphere.</a:t>
            </a:r>
            <a:endParaRPr lang="en-US" sz="2800" dirty="0" smtClean="0"/>
          </a:p>
          <a:p>
            <a:pPr eaLnBrk="1" hangingPunct="1">
              <a:lnSpc>
                <a:spcPct val="80000"/>
              </a:lnSpc>
            </a:pPr>
            <a:r>
              <a:rPr lang="en-US" sz="2800" dirty="0" smtClean="0"/>
              <a:t>Who? </a:t>
            </a:r>
          </a:p>
          <a:p>
            <a:pPr lvl="4" eaLnBrk="1" hangingPunct="1">
              <a:lnSpc>
                <a:spcPct val="80000"/>
              </a:lnSpc>
              <a:buFontTx/>
              <a:buNone/>
            </a:pPr>
            <a:r>
              <a:rPr lang="en-US" sz="1200" dirty="0" smtClean="0"/>
              <a:t>• </a:t>
            </a:r>
            <a:r>
              <a:rPr lang="en-US" dirty="0" smtClean="0"/>
              <a:t>Hobbyists (72%)</a:t>
            </a:r>
          </a:p>
          <a:p>
            <a:pPr lvl="4" eaLnBrk="1" hangingPunct="1">
              <a:lnSpc>
                <a:spcPct val="80000"/>
              </a:lnSpc>
              <a:buFontTx/>
              <a:buNone/>
            </a:pPr>
            <a:r>
              <a:rPr lang="en-US" dirty="0" smtClean="0"/>
              <a:t>• Part-Timers (15%) </a:t>
            </a:r>
          </a:p>
          <a:p>
            <a:pPr lvl="4" eaLnBrk="1" hangingPunct="1">
              <a:lnSpc>
                <a:spcPct val="80000"/>
              </a:lnSpc>
              <a:buFontTx/>
              <a:buNone/>
            </a:pPr>
            <a:r>
              <a:rPr lang="en-US" dirty="0" smtClean="0"/>
              <a:t>• Corporate (4%) </a:t>
            </a:r>
          </a:p>
          <a:p>
            <a:pPr lvl="4" eaLnBrk="1" hangingPunct="1">
              <a:lnSpc>
                <a:spcPct val="80000"/>
              </a:lnSpc>
              <a:buFontTx/>
              <a:buNone/>
            </a:pPr>
            <a:r>
              <a:rPr lang="en-US" dirty="0" smtClean="0"/>
              <a:t>• Self Employed (9%)  </a:t>
            </a:r>
          </a:p>
          <a:p>
            <a:pPr eaLnBrk="1" hangingPunct="1">
              <a:lnSpc>
                <a:spcPct val="80000"/>
              </a:lnSpc>
            </a:pPr>
            <a:endParaRPr lang="en-US" sz="2800" dirty="0" smtClean="0"/>
          </a:p>
        </p:txBody>
      </p:sp>
      <p:sp>
        <p:nvSpPr>
          <p:cNvPr id="4" name="Slide Number Placeholder 3"/>
          <p:cNvSpPr>
            <a:spLocks noGrp="1"/>
          </p:cNvSpPr>
          <p:nvPr>
            <p:ph type="sldNum" sz="quarter" idx="12"/>
          </p:nvPr>
        </p:nvSpPr>
        <p:spPr/>
        <p:txBody>
          <a:bodyPr/>
          <a:lstStyle/>
          <a:p>
            <a:pPr>
              <a:defRPr/>
            </a:pPr>
            <a:fld id="{5CD72E7B-AB7A-4BD5-B66C-37D5FEA65C89}"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Dr Vipin Tyagi</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690</TotalTime>
  <Words>1179</Words>
  <Application>Microsoft Office PowerPoint</Application>
  <PresentationFormat>On-screen Show (4:3)</PresentationFormat>
  <Paragraphs>197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Default Design</vt:lpstr>
      <vt:lpstr>Sentiment Analysis &amp; Opinion on the Web</vt:lpstr>
      <vt:lpstr>Sentiment Analysis</vt:lpstr>
      <vt:lpstr>SA at different levels</vt:lpstr>
      <vt:lpstr>Challenges</vt:lpstr>
      <vt:lpstr>Slide 5</vt:lpstr>
      <vt:lpstr>Web has emotions!</vt:lpstr>
      <vt:lpstr>Slide 7</vt:lpstr>
      <vt:lpstr>Slide 8</vt:lpstr>
      <vt:lpstr>Blog</vt:lpstr>
      <vt:lpstr>How is the blogosphere formed?</vt:lpstr>
      <vt:lpstr>Size of the blogosphere</vt:lpstr>
      <vt:lpstr>Size of the blogosphere</vt:lpstr>
      <vt:lpstr>Why blogs for SA?</vt:lpstr>
      <vt:lpstr>User Comments</vt:lpstr>
      <vt:lpstr>User Comments</vt:lpstr>
      <vt:lpstr>Some Review Websites</vt:lpstr>
      <vt:lpstr>A typical Review website</vt:lpstr>
      <vt:lpstr>Sample Review 1 (This, that and this)</vt:lpstr>
      <vt:lpstr>Sample Review 2 (Noise) </vt:lpstr>
      <vt:lpstr>Sample Review 3 (Alternating sentiments) </vt:lpstr>
      <vt:lpstr>Sample Review 4 (Subject-centric or not?)</vt:lpstr>
      <vt:lpstr>Community websites</vt:lpstr>
      <vt:lpstr>GOOD LUCK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vipin tyagi</dc:creator>
  <cp:lastModifiedBy>vipin.tyagi</cp:lastModifiedBy>
  <cp:revision>243</cp:revision>
  <cp:lastPrinted>1601-01-01T00:00:00Z</cp:lastPrinted>
  <dcterms:created xsi:type="dcterms:W3CDTF">1601-01-01T00:00:00Z</dcterms:created>
  <dcterms:modified xsi:type="dcterms:W3CDTF">2025-05-08T04:37:21Z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