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2" r:id="rId6"/>
    <p:sldId id="263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307" r:id="rId16"/>
    <p:sldId id="275" r:id="rId17"/>
    <p:sldId id="276" r:id="rId18"/>
    <p:sldId id="277" r:id="rId19"/>
    <p:sldId id="280" r:id="rId20"/>
    <p:sldId id="281" r:id="rId21"/>
    <p:sldId id="284" r:id="rId22"/>
    <p:sldId id="285" r:id="rId23"/>
    <p:sldId id="286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00" r:id="rId33"/>
    <p:sldId id="304" r:id="rId34"/>
    <p:sldId id="305" r:id="rId35"/>
    <p:sldId id="30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80AC1-CA13-4E80-BA9F-3C143012ED70}" type="datetimeFigureOut">
              <a:rPr lang="en-IN" smtClean="0"/>
              <a:pPr/>
              <a:t>09-05-2025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25BF5-5CA8-4853-B626-377425B7626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303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77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77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B33BCC3-1944-421A-9BA8-71F27C3F3B9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E227-F682-4EA2-B7A1-3F3770BADC32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F542426-7132-4544-AF15-520F23D1DC90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56CF-011F-4B75-BEFA-6ED4CC2EB68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CC85-E5BA-4E4D-B6C0-F8B5DD17BB5E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66603F-87F8-4537-ADCA-FA33CCA50F7F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Prof Vipin Tyagi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BDFDDC1-769A-420D-BAC4-AFDA3EF27262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7D5E-81F5-4329-8469-FE3505326679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0305-8A20-4B64-A43D-61F5EEBA6F26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5359-D36E-488E-BEA1-403B4D135569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E4A0F6-890A-4F4F-A8A2-0EBD4DED2560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FCC6624-4598-4504-A30D-599E7F54A5BB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norvig.com/ngrams/spell-errors.tx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3400" y="1143000"/>
            <a:ext cx="8001000" cy="25400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alibri (Headings)"/>
                <a:cs typeface="Calibri (Headings)"/>
              </a:rPr>
              <a:t>Spelling Correction</a:t>
            </a:r>
            <a:endParaRPr lang="en-US" sz="4000" dirty="0">
              <a:solidFill>
                <a:schemeClr val="tx1"/>
              </a:solidFill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           Prof. Vipin Tyagi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generation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Words with similar spelling</a:t>
            </a:r>
          </a:p>
          <a:p>
            <a:pPr lvl="1"/>
            <a:r>
              <a:rPr lang="en-US" sz="2400" dirty="0" smtClean="0"/>
              <a:t>Small edit distance to error</a:t>
            </a:r>
            <a:endParaRPr lang="en-US" sz="2400" dirty="0"/>
          </a:p>
          <a:p>
            <a:r>
              <a:rPr lang="en-US" sz="2800" dirty="0" smtClean="0"/>
              <a:t>Words with similar pronunciation</a:t>
            </a:r>
          </a:p>
          <a:p>
            <a:pPr lvl="1"/>
            <a:r>
              <a:rPr lang="en-US" sz="2400" dirty="0" smtClean="0"/>
              <a:t>Small edit distance of pronunciation to error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711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 </a:t>
            </a:r>
            <a:r>
              <a:rPr lang="en-US" dirty="0"/>
              <a:t>distance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Minimal edit distance between two strings, where edits are:</a:t>
            </a:r>
          </a:p>
          <a:p>
            <a:pPr lvl="1"/>
            <a:r>
              <a:rPr lang="en-US" sz="2400" dirty="0" smtClean="0"/>
              <a:t>Insertion</a:t>
            </a:r>
          </a:p>
          <a:p>
            <a:pPr lvl="1"/>
            <a:r>
              <a:rPr lang="en-US" sz="2400" dirty="0" smtClean="0"/>
              <a:t>Deletion</a:t>
            </a:r>
          </a:p>
          <a:p>
            <a:pPr lvl="1"/>
            <a:r>
              <a:rPr lang="en-US" sz="2400" dirty="0" smtClean="0"/>
              <a:t>Substitution</a:t>
            </a:r>
          </a:p>
          <a:p>
            <a:pPr lvl="1"/>
            <a:r>
              <a:rPr lang="en-US" sz="2400" dirty="0" smtClean="0"/>
              <a:t>Transposition of two adjacent letters</a:t>
            </a:r>
          </a:p>
        </p:txBody>
      </p:sp>
    </p:spTree>
    <p:extLst>
      <p:ext uri="{BB962C8B-B14F-4D97-AF65-F5344CB8AC3E}">
        <p14:creationId xmlns="" xmlns:p14="http://schemas.microsoft.com/office/powerpoint/2010/main" val="29203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3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Words within distance 1 of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2709979609"/>
              </p:ext>
            </p:extLst>
          </p:nvPr>
        </p:nvGraphicFramePr>
        <p:xfrm>
          <a:off x="381000" y="1701800"/>
          <a:ext cx="8000999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981200"/>
                <a:gridCol w="1524000"/>
                <a:gridCol w="1219200"/>
                <a:gridCol w="1981199"/>
              </a:tblGrid>
              <a:tr h="934720"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Error</a:t>
                      </a:r>
                      <a:endParaRPr lang="en-US" sz="27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Candidate Correction</a:t>
                      </a:r>
                      <a:endParaRPr lang="en-US" sz="27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Correct Letter</a:t>
                      </a:r>
                      <a:endParaRPr lang="en-US" sz="27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Error Letter</a:t>
                      </a:r>
                      <a:endParaRPr lang="en-US" sz="27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Type </a:t>
                      </a:r>
                    </a:p>
                    <a:p>
                      <a:r>
                        <a:rPr lang="en-US" sz="1800" dirty="0" smtClean="0"/>
                        <a:t>(error due to)</a:t>
                      </a:r>
                      <a:endParaRPr lang="en-US" sz="18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 err="1" smtClean="0">
                          <a:latin typeface="Courier"/>
                        </a:rPr>
                        <a:t>acress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actress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t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-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deletion</a:t>
                      </a:r>
                      <a:endParaRPr lang="en-US" sz="27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 err="1" smtClean="0">
                          <a:latin typeface="Courier"/>
                        </a:rPr>
                        <a:t>acress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cress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-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a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insertion</a:t>
                      </a:r>
                      <a:endParaRPr lang="en-US" sz="27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 err="1" smtClean="0">
                          <a:latin typeface="Courier"/>
                        </a:rPr>
                        <a:t>acress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caress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err="1" smtClean="0">
                          <a:latin typeface="Courier"/>
                        </a:rPr>
                        <a:t>ca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ac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transposition</a:t>
                      </a:r>
                      <a:endParaRPr lang="en-US" sz="27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 err="1" smtClean="0">
                          <a:latin typeface="Courier"/>
                        </a:rPr>
                        <a:t>acress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access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c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r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substitution</a:t>
                      </a:r>
                      <a:endParaRPr lang="en-US" sz="27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 err="1" smtClean="0">
                          <a:latin typeface="Courier"/>
                        </a:rPr>
                        <a:t>acress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across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o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e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substitution</a:t>
                      </a:r>
                      <a:endParaRPr lang="en-US" sz="2700" dirty="0"/>
                    </a:p>
                  </a:txBody>
                  <a:tcPr marT="60960" marB="60960"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700" dirty="0" err="1" smtClean="0">
                          <a:latin typeface="Courier"/>
                        </a:rPr>
                        <a:t>acress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acres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-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>
                          <a:latin typeface="Courier"/>
                        </a:rPr>
                        <a:t>s</a:t>
                      </a:r>
                      <a:endParaRPr lang="en-US" sz="27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 smtClean="0"/>
                        <a:t>insertion</a:t>
                      </a:r>
                      <a:endParaRPr lang="en-US" sz="2700" dirty="0"/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986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generation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80% of errors are within edit distance 1</a:t>
            </a:r>
          </a:p>
          <a:p>
            <a:r>
              <a:rPr lang="en-US" sz="2800" dirty="0" smtClean="0"/>
              <a:t>Almost all errors within edit distance 2</a:t>
            </a:r>
          </a:p>
          <a:p>
            <a:endParaRPr lang="en-US" sz="2800" dirty="0" smtClean="0"/>
          </a:p>
          <a:p>
            <a:r>
              <a:rPr lang="en-US" sz="2800" dirty="0" smtClean="0"/>
              <a:t>Also allow insertion of </a:t>
            </a:r>
            <a:r>
              <a:rPr lang="en-US" sz="2800" b="1" dirty="0" smtClean="0"/>
              <a:t>space</a:t>
            </a:r>
            <a:r>
              <a:rPr lang="en-US" sz="2800" dirty="0" smtClean="0"/>
              <a:t> or </a:t>
            </a:r>
            <a:r>
              <a:rPr lang="en-US" sz="2800" b="1" dirty="0" smtClean="0"/>
              <a:t>hyphen</a:t>
            </a:r>
          </a:p>
          <a:p>
            <a:pPr lvl="1"/>
            <a:r>
              <a:rPr lang="en-US" sz="2400" dirty="0" err="1">
                <a:latin typeface="Courier"/>
                <a:cs typeface="Courier"/>
              </a:rPr>
              <a:t>t</a:t>
            </a:r>
            <a:r>
              <a:rPr lang="en-US" sz="2400" dirty="0" err="1" smtClean="0">
                <a:latin typeface="Courier"/>
                <a:cs typeface="Courier"/>
              </a:rPr>
              <a:t>hisidea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ym typeface="Wingdings"/>
              </a:rPr>
              <a:t>  </a:t>
            </a:r>
            <a:r>
              <a:rPr lang="en-US" sz="2400" dirty="0" smtClean="0">
                <a:latin typeface="Courier"/>
                <a:cs typeface="Courier"/>
                <a:sym typeface="Wingdings"/>
              </a:rPr>
              <a:t>this idea</a:t>
            </a:r>
          </a:p>
          <a:p>
            <a:pPr lvl="1"/>
            <a:r>
              <a:rPr lang="en-US" sz="2400" dirty="0" err="1">
                <a:latin typeface="Courier"/>
                <a:cs typeface="Courier"/>
                <a:sym typeface="Wingdings"/>
              </a:rPr>
              <a:t>i</a:t>
            </a:r>
            <a:r>
              <a:rPr lang="en-US" sz="2400" dirty="0" err="1" smtClean="0">
                <a:latin typeface="Courier"/>
                <a:cs typeface="Courier"/>
                <a:sym typeface="Wingdings"/>
              </a:rPr>
              <a:t>nlaw</a:t>
            </a:r>
            <a:r>
              <a:rPr lang="en-US" sz="2400" dirty="0" smtClean="0">
                <a:latin typeface="Courier"/>
                <a:cs typeface="Courier"/>
                <a:sym typeface="Wingdings"/>
              </a:rPr>
              <a:t>  in-law</a:t>
            </a:r>
            <a:endParaRPr lang="en-US" sz="2400" dirty="0" smtClean="0">
              <a:latin typeface="Courier"/>
              <a:cs typeface="Courier"/>
            </a:endParaRPr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33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any of the language modeling algorithms</a:t>
            </a:r>
          </a:p>
          <a:p>
            <a:r>
              <a:rPr lang="en-US" dirty="0" smtClean="0"/>
              <a:t>Unigram, bigram, trigram</a:t>
            </a:r>
          </a:p>
        </p:txBody>
      </p:sp>
    </p:spTree>
    <p:extLst>
      <p:ext uri="{BB962C8B-B14F-4D97-AF65-F5344CB8AC3E}">
        <p14:creationId xmlns="" xmlns:p14="http://schemas.microsoft.com/office/powerpoint/2010/main" val="10166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3BC7101-16EA-C942-850C-355264FDE9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Peter Norvig’s list of errors</a:t>
            </a:r>
          </a:p>
          <a:p>
            <a:pPr>
              <a:buNone/>
            </a:pPr>
            <a:r>
              <a:rPr lang="hu-HU" dirty="0" smtClean="0">
                <a:hlinkClick r:id="rId2"/>
              </a:rPr>
              <a:t>http://norvig.com/ngrams/spell-errors.txt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raining: </a:t>
            </a:r>
            <a:r>
              <a:rPr lang="en-IN" dirty="0" err="1" smtClean="0"/>
              <a:t>rainning</a:t>
            </a:r>
            <a:r>
              <a:rPr lang="en-IN" dirty="0" smtClean="0"/>
              <a:t>, </a:t>
            </a:r>
            <a:r>
              <a:rPr lang="en-IN" dirty="0" err="1" smtClean="0"/>
              <a:t>raning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writings: </a:t>
            </a:r>
            <a:r>
              <a:rPr lang="en-IN" dirty="0" err="1" smtClean="0"/>
              <a:t>writtings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disparagingly: </a:t>
            </a:r>
            <a:r>
              <a:rPr lang="en-IN" dirty="0" err="1" smtClean="0"/>
              <a:t>disparingly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yellow: </a:t>
            </a:r>
            <a:r>
              <a:rPr lang="en-IN" dirty="0" err="1" smtClean="0"/>
              <a:t>yello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four: </a:t>
            </a:r>
            <a:r>
              <a:rPr lang="en-IN" dirty="0" err="1" smtClean="0"/>
              <a:t>forer</a:t>
            </a:r>
            <a:r>
              <a:rPr lang="en-IN" dirty="0" smtClean="0"/>
              <a:t>, fours, </a:t>
            </a:r>
            <a:r>
              <a:rPr lang="en-IN" dirty="0" err="1" smtClean="0"/>
              <a:t>fuore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woods: </a:t>
            </a:r>
            <a:r>
              <a:rPr lang="en-IN" dirty="0" err="1" smtClean="0"/>
              <a:t>woodes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hanging: </a:t>
            </a:r>
            <a:r>
              <a:rPr lang="en-IN" dirty="0" err="1" smtClean="0"/>
              <a:t>haing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aggression: </a:t>
            </a:r>
            <a:r>
              <a:rPr lang="en-IN" dirty="0" err="1" smtClean="0"/>
              <a:t>agression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looking: </a:t>
            </a:r>
            <a:r>
              <a:rPr lang="en-IN" dirty="0" err="1" smtClean="0"/>
              <a:t>loking</a:t>
            </a:r>
            <a:r>
              <a:rPr lang="en-IN" dirty="0" smtClean="0"/>
              <a:t>, </a:t>
            </a:r>
            <a:r>
              <a:rPr lang="en-IN" dirty="0" err="1" smtClean="0"/>
              <a:t>begining</a:t>
            </a:r>
            <a:r>
              <a:rPr lang="en-IN" dirty="0" smtClean="0"/>
              <a:t>, </a:t>
            </a:r>
            <a:r>
              <a:rPr lang="en-IN" dirty="0" err="1" smtClean="0"/>
              <a:t>luing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9441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Unigram Prior probability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804879543"/>
              </p:ext>
            </p:extLst>
          </p:nvPr>
        </p:nvGraphicFramePr>
        <p:xfrm>
          <a:off x="1295400" y="2209800"/>
          <a:ext cx="6781800" cy="382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438400"/>
                <a:gridCol w="3124200"/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word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Frequency</a:t>
                      </a:r>
                      <a:r>
                        <a:rPr lang="en-US" sz="2400" baseline="0" dirty="0" smtClean="0"/>
                        <a:t> of word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P(word)</a:t>
                      </a:r>
                      <a:endParaRPr lang="en-US" sz="24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actress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9,321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  <a:cs typeface="Courier"/>
                        </a:rPr>
                        <a:t>.0000230573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cress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220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  <a:cs typeface="Courier"/>
                        </a:rPr>
                        <a:t>.0000005442</a:t>
                      </a: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caress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686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  <a:cs typeface="Courier"/>
                        </a:rPr>
                        <a:t>.0000016969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access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37,038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  <a:cs typeface="Courier"/>
                        </a:rPr>
                        <a:t>.0000916207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across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120,844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  <a:cs typeface="Courier"/>
                        </a:rPr>
                        <a:t>.0002989314</a:t>
                      </a: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acres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Courier"/>
                          <a:cs typeface="Courier"/>
                        </a:rPr>
                        <a:t>12,874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  <a:cs typeface="Courier"/>
                        </a:rPr>
                        <a:t>.0000318463</a:t>
                      </a:r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1" y="1701801"/>
            <a:ext cx="6919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Counts from 1.1 billion words in Corpus of Contemporary English (COCA)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16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model probability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 </a:t>
            </a:r>
            <a:r>
              <a:rPr lang="en-US" dirty="0" err="1" smtClean="0"/>
              <a:t>Vipin</a:t>
            </a:r>
            <a:r>
              <a:rPr lang="en-US" dirty="0" smtClean="0"/>
              <a:t> </a:t>
            </a:r>
            <a:r>
              <a:rPr lang="en-US" dirty="0" err="1" smtClean="0"/>
              <a:t>Tyagi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Error model probability, Edit probability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i="1" dirty="0" smtClean="0"/>
              <a:t>Misspelled word x = 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, x</a:t>
            </a:r>
            <a:r>
              <a:rPr lang="en-US" i="1" baseline="-25000" dirty="0" smtClean="0"/>
              <a:t>3</a:t>
            </a:r>
            <a:r>
              <a:rPr lang="en-US" i="1" dirty="0" smtClean="0"/>
              <a:t>…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m</a:t>
            </a:r>
            <a:endParaRPr lang="en-US" i="1" baseline="-25000" dirty="0" smtClean="0"/>
          </a:p>
          <a:p>
            <a:r>
              <a:rPr lang="en-US" i="1" dirty="0" smtClean="0"/>
              <a:t>Correct word w = w</a:t>
            </a:r>
            <a:r>
              <a:rPr lang="en-US" i="1" baseline="-25000" dirty="0" smtClean="0"/>
              <a:t>1</a:t>
            </a:r>
            <a:r>
              <a:rPr lang="en-US" i="1" dirty="0" smtClean="0"/>
              <a:t>, w</a:t>
            </a:r>
            <a:r>
              <a:rPr lang="en-US" i="1" baseline="-25000" dirty="0" smtClean="0"/>
              <a:t>2</a:t>
            </a:r>
            <a:r>
              <a:rPr lang="en-US" i="1" dirty="0" smtClean="0"/>
              <a:t>, w</a:t>
            </a:r>
            <a:r>
              <a:rPr lang="en-US" i="1" baseline="-25000" dirty="0" smtClean="0"/>
              <a:t>3</a:t>
            </a:r>
            <a:r>
              <a:rPr lang="en-US" i="1" dirty="0" smtClean="0"/>
              <a:t>,…,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n</a:t>
            </a:r>
            <a:endParaRPr lang="en-US" i="1" baseline="-25000" dirty="0" smtClean="0"/>
          </a:p>
          <a:p>
            <a:endParaRPr lang="en-US" i="1" dirty="0" smtClean="0"/>
          </a:p>
          <a:p>
            <a:r>
              <a:rPr lang="en-US" dirty="0"/>
              <a:t>P(</a:t>
            </a:r>
            <a:r>
              <a:rPr lang="en-US" dirty="0" err="1"/>
              <a:t>x|w</a:t>
            </a:r>
            <a:r>
              <a:rPr lang="en-US" dirty="0"/>
              <a:t>) = probability of the </a:t>
            </a:r>
            <a:r>
              <a:rPr lang="en-US" dirty="0" smtClean="0"/>
              <a:t>edit </a:t>
            </a:r>
          </a:p>
          <a:p>
            <a:pPr lvl="1">
              <a:buNone/>
            </a:pPr>
            <a:r>
              <a:rPr lang="en-US" dirty="0" smtClean="0"/>
              <a:t>(deletion/insertion/substitution/transposition)</a:t>
            </a:r>
          </a:p>
        </p:txBody>
      </p:sp>
    </p:spTree>
    <p:extLst>
      <p:ext uri="{BB962C8B-B14F-4D97-AF65-F5344CB8AC3E}">
        <p14:creationId xmlns="" xmlns:p14="http://schemas.microsoft.com/office/powerpoint/2010/main" val="2712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error probability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el[</a:t>
            </a:r>
            <a:r>
              <a:rPr lang="en-US" dirty="0" err="1" smtClean="0">
                <a:latin typeface="Courier"/>
                <a:cs typeface="Courier"/>
              </a:rPr>
              <a:t>x,y</a:t>
            </a:r>
            <a:r>
              <a:rPr lang="en-US" dirty="0" smtClean="0">
                <a:latin typeface="Courier"/>
                <a:cs typeface="Courier"/>
              </a:rPr>
              <a:t>]:    count(</a:t>
            </a:r>
            <a:r>
              <a:rPr lang="en-US" dirty="0" err="1" smtClean="0">
                <a:latin typeface="Courier"/>
                <a:cs typeface="Courier"/>
              </a:rPr>
              <a:t>xy</a:t>
            </a:r>
            <a:r>
              <a:rPr lang="en-US" dirty="0" smtClean="0">
                <a:latin typeface="Courier"/>
                <a:cs typeface="Courier"/>
              </a:rPr>
              <a:t> typed as x)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ins[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</a:t>
            </a:r>
            <a:r>
              <a:rPr lang="en-US" dirty="0" smtClean="0">
                <a:latin typeface="Courier"/>
                <a:cs typeface="Courier"/>
              </a:rPr>
              <a:t>  count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typed as </a:t>
            </a:r>
            <a:r>
              <a:rPr lang="en-US" dirty="0" err="1" smtClean="0">
                <a:latin typeface="Courier"/>
                <a:cs typeface="Courier"/>
              </a:rPr>
              <a:t>xy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sub[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</a:t>
            </a:r>
            <a:r>
              <a:rPr lang="en-US" dirty="0" smtClean="0">
                <a:latin typeface="Courier"/>
                <a:cs typeface="Courier"/>
              </a:rPr>
              <a:t>  count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typed as </a:t>
            </a:r>
            <a:r>
              <a:rPr lang="en-US" dirty="0" smtClean="0">
                <a:latin typeface="Courier"/>
                <a:cs typeface="Courier"/>
              </a:rPr>
              <a:t>y)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trans[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]:  count(</a:t>
            </a:r>
            <a:r>
              <a:rPr lang="en-US" dirty="0" err="1">
                <a:latin typeface="Courier"/>
                <a:cs typeface="Courier"/>
              </a:rPr>
              <a:t>xy</a:t>
            </a:r>
            <a:r>
              <a:rPr lang="en-US" dirty="0">
                <a:latin typeface="Courier"/>
                <a:cs typeface="Courier"/>
              </a:rPr>
              <a:t> typed as </a:t>
            </a:r>
            <a:r>
              <a:rPr lang="en-US" dirty="0" err="1" smtClean="0">
                <a:latin typeface="Courier"/>
                <a:cs typeface="Courier"/>
              </a:rPr>
              <a:t>yx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Insertion and deletion conditioned on previous character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3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model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45543"/>
            <a:ext cx="6950242" cy="33122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71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94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 for spelling correction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google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57800"/>
            <a:ext cx="4217470" cy="734819"/>
          </a:xfrm>
          <a:prstGeom prst="rect">
            <a:avLst/>
          </a:prstGeom>
        </p:spPr>
      </p:pic>
      <p:pic>
        <p:nvPicPr>
          <p:cNvPr id="9" name="Picture 8" descr="phot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4487" b="-172"/>
          <a:stretch/>
        </p:blipFill>
        <p:spPr>
          <a:xfrm>
            <a:off x="6477000" y="2743200"/>
            <a:ext cx="2222500" cy="3368040"/>
          </a:xfrm>
          <a:prstGeom prst="rect">
            <a:avLst/>
          </a:prstGeom>
        </p:spPr>
      </p:pic>
      <p:pic>
        <p:nvPicPr>
          <p:cNvPr id="11" name="Picture 10" descr="Screen shot 2011-11-27 at 7.54.07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5562600" cy="25215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3000" y="4876800"/>
            <a:ext cx="128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Web search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19050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Phones</a:t>
            </a:r>
            <a:endParaRPr lang="en-US" sz="18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8400" y="1397000"/>
            <a:ext cx="175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Word processing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52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3200"/>
            <a:ext cx="7467600" cy="990600"/>
          </a:xfrm>
        </p:spPr>
        <p:txBody>
          <a:bodyPr/>
          <a:lstStyle/>
          <a:p>
            <a:r>
              <a:rPr lang="en-US" dirty="0" smtClean="0"/>
              <a:t>Channel model for </a:t>
            </a:r>
            <a:r>
              <a:rPr lang="en-US" dirty="0" err="1" smtClean="0">
                <a:latin typeface="Courier"/>
                <a:cs typeface="Courier"/>
              </a:rPr>
              <a:t>acress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2314662910"/>
              </p:ext>
            </p:extLst>
          </p:nvPr>
        </p:nvGraphicFramePr>
        <p:xfrm>
          <a:off x="533400" y="1600200"/>
          <a:ext cx="7848600" cy="431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295400"/>
                <a:gridCol w="1524000"/>
                <a:gridCol w="1219200"/>
                <a:gridCol w="1981200"/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Candidate Correction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Correct Letter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Error Letter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x|w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P(</a:t>
                      </a:r>
                      <a:r>
                        <a:rPr lang="en-US" sz="2100" dirty="0" err="1" smtClean="0"/>
                        <a:t>x|word</a:t>
                      </a:r>
                      <a:r>
                        <a:rPr lang="en-US" sz="2100" dirty="0" smtClean="0"/>
                        <a:t>)</a:t>
                      </a:r>
                      <a:endParaRPr lang="en-US" sz="2100" dirty="0"/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actress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t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-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c|ct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Courier"/>
                          <a:cs typeface="Courier"/>
                        </a:rPr>
                        <a:t>.000117</a:t>
                      </a:r>
                      <a:endParaRPr lang="en-US" sz="21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cress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-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a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  <a:cs typeface="Courier"/>
                        </a:rPr>
                        <a:t>a|#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Courier"/>
                          <a:cs typeface="Courier"/>
                        </a:rPr>
                        <a:t>.00000144</a:t>
                      </a: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caress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</a:rPr>
                        <a:t>ca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ac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</a:rPr>
                        <a:t>ac|ca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Courier"/>
                          <a:cs typeface="Courier"/>
                        </a:rPr>
                        <a:t>.00000164</a:t>
                      </a:r>
                      <a:endParaRPr lang="en-US" sz="21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access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c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r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  <a:sym typeface="Wingdings"/>
                        </a:rPr>
                        <a:t>r|c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Courier"/>
                          <a:cs typeface="Courier"/>
                        </a:rPr>
                        <a:t>.000000209</a:t>
                      </a:r>
                      <a:endParaRPr lang="en-US" sz="21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across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o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e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  <a:sym typeface="Wingdings"/>
                        </a:rPr>
                        <a:t>e|o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Courier"/>
                          <a:cs typeface="Courier"/>
                        </a:rPr>
                        <a:t>.0000093</a:t>
                      </a: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acres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-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s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  <a:sym typeface="Wingdings"/>
                        </a:rPr>
                        <a:t>es|e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Courier"/>
                          <a:cs typeface="Courier"/>
                        </a:rPr>
                        <a:t>.0000321</a:t>
                      </a:r>
                    </a:p>
                  </a:txBody>
                  <a:tcPr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acres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-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urier"/>
                        </a:rPr>
                        <a:t>s</a:t>
                      </a:r>
                      <a:endParaRPr lang="en-US" sz="2400" dirty="0">
                        <a:latin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urier"/>
                          <a:cs typeface="Courier"/>
                          <a:sym typeface="Wingdings"/>
                        </a:rPr>
                        <a:t>ss|s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smtClean="0">
                          <a:latin typeface="Courier"/>
                          <a:cs typeface="Courier"/>
                        </a:rPr>
                        <a:t>.0000342</a:t>
                      </a:r>
                    </a:p>
                  </a:txBody>
                  <a:tcPr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173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bigram language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03400"/>
            <a:ext cx="8839200" cy="47752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 smtClean="0">
                <a:solidFill>
                  <a:srgbClr val="7CD7CF"/>
                </a:solidFill>
                <a:latin typeface="Courier"/>
                <a:cs typeface="Courier"/>
              </a:rPr>
              <a:t>a stellar and </a:t>
            </a:r>
            <a:r>
              <a:rPr lang="en-US" dirty="0" smtClean="0">
                <a:latin typeface="Courier"/>
                <a:cs typeface="Courier"/>
              </a:rPr>
              <a:t>versatile </a:t>
            </a:r>
            <a:r>
              <a:rPr lang="en-US" b="1" dirty="0" err="1" smtClean="0">
                <a:latin typeface="Courier"/>
                <a:cs typeface="Courier"/>
              </a:rPr>
              <a:t>acress</a:t>
            </a:r>
            <a:r>
              <a:rPr lang="en-US" dirty="0" smtClean="0">
                <a:latin typeface="Courier"/>
                <a:cs typeface="Courier"/>
              </a:rPr>
              <a:t> whose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combination of sass and glamour…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r>
              <a:rPr lang="en-US" dirty="0" smtClean="0"/>
              <a:t>Counts from the Corpus of Contemporary American English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actress|versatile</a:t>
            </a:r>
            <a:r>
              <a:rPr lang="en-US" sz="2000" dirty="0" smtClean="0">
                <a:latin typeface="Courier"/>
                <a:cs typeface="Courier"/>
              </a:rPr>
              <a:t>)=.000021                P(</a:t>
            </a:r>
            <a:r>
              <a:rPr lang="en-US" sz="2000" dirty="0" err="1" smtClean="0">
                <a:latin typeface="Courier"/>
                <a:cs typeface="Courier"/>
              </a:rPr>
              <a:t>whose|actress</a:t>
            </a:r>
            <a:r>
              <a:rPr lang="en-US" sz="2000" dirty="0" smtClean="0">
                <a:latin typeface="Courier"/>
                <a:cs typeface="Courier"/>
              </a:rPr>
              <a:t>) = .0010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across|versatile</a:t>
            </a:r>
            <a:r>
              <a:rPr lang="en-US" sz="2000" dirty="0" smtClean="0">
                <a:latin typeface="Courier"/>
                <a:cs typeface="Courier"/>
              </a:rPr>
              <a:t>) =.000021                P(</a:t>
            </a:r>
            <a:r>
              <a:rPr lang="en-US" sz="2000" dirty="0" err="1" smtClean="0">
                <a:latin typeface="Courier"/>
                <a:cs typeface="Courier"/>
              </a:rPr>
              <a:t>whose|across</a:t>
            </a:r>
            <a:r>
              <a:rPr lang="en-US" sz="2000" dirty="0" smtClean="0">
                <a:latin typeface="Courier"/>
                <a:cs typeface="Courier"/>
              </a:rPr>
              <a:t>) = .000006</a:t>
            </a:r>
          </a:p>
          <a:p>
            <a:endParaRPr lang="en-US" dirty="0"/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actress whose</a:t>
            </a:r>
            <a:r>
              <a:rPr lang="en-US" sz="2000" dirty="0" smtClean="0">
                <a:latin typeface="Courier"/>
                <a:cs typeface="Courier"/>
              </a:rPr>
              <a:t>”) = .000021*.0010 = 210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across whose</a:t>
            </a:r>
            <a:r>
              <a:rPr lang="en-US" sz="2000" dirty="0" smtClean="0">
                <a:latin typeface="Courier"/>
                <a:cs typeface="Courier"/>
              </a:rPr>
              <a:t>”)  = .000021*.000006 = 1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</p:txBody>
      </p:sp>
    </p:spTree>
    <p:extLst>
      <p:ext uri="{BB962C8B-B14F-4D97-AF65-F5344CB8AC3E}">
        <p14:creationId xmlns="" xmlns:p14="http://schemas.microsoft.com/office/powerpoint/2010/main" val="42695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a bigram language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03400"/>
            <a:ext cx="8839200" cy="4775200"/>
          </a:xfrm>
        </p:spPr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 smtClean="0">
                <a:solidFill>
                  <a:srgbClr val="7CD7CF"/>
                </a:solidFill>
                <a:latin typeface="Courier"/>
                <a:cs typeface="Courier"/>
              </a:rPr>
              <a:t>a stellar and </a:t>
            </a:r>
            <a:r>
              <a:rPr lang="en-US" dirty="0" smtClean="0">
                <a:latin typeface="Courier"/>
                <a:cs typeface="Courier"/>
              </a:rPr>
              <a:t>versatile </a:t>
            </a:r>
            <a:r>
              <a:rPr lang="en-US" b="1" dirty="0" err="1" smtClean="0">
                <a:latin typeface="Courier"/>
                <a:cs typeface="Courier"/>
              </a:rPr>
              <a:t>acress</a:t>
            </a:r>
            <a:r>
              <a:rPr lang="en-US" dirty="0" smtClean="0">
                <a:latin typeface="Courier"/>
                <a:cs typeface="Courier"/>
              </a:rPr>
              <a:t> whose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combination of sass and glamour…</a:t>
            </a:r>
            <a:r>
              <a:rPr lang="en-US" dirty="0" smtClean="0">
                <a:latin typeface="Courier"/>
                <a:cs typeface="Courier"/>
              </a:rPr>
              <a:t>”</a:t>
            </a:r>
          </a:p>
          <a:p>
            <a:r>
              <a:rPr lang="en-US" dirty="0" smtClean="0"/>
              <a:t>Counts from the Corpus of Contemporary American English with add-1 smoothing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actress|versatile</a:t>
            </a:r>
            <a:r>
              <a:rPr lang="en-US" sz="2000" dirty="0" smtClean="0">
                <a:latin typeface="Courier"/>
                <a:cs typeface="Courier"/>
              </a:rPr>
              <a:t>)=.000021 P(</a:t>
            </a:r>
            <a:r>
              <a:rPr lang="en-US" sz="2000" dirty="0" err="1" smtClean="0">
                <a:latin typeface="Courier"/>
                <a:cs typeface="Courier"/>
              </a:rPr>
              <a:t>whose|actress</a:t>
            </a:r>
            <a:r>
              <a:rPr lang="en-US" sz="2000" dirty="0" smtClean="0">
                <a:latin typeface="Courier"/>
                <a:cs typeface="Courier"/>
              </a:rPr>
              <a:t>) = .0010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</a:t>
            </a:r>
            <a:r>
              <a:rPr lang="en-US" sz="2000" dirty="0" err="1" smtClean="0">
                <a:latin typeface="Courier"/>
                <a:cs typeface="Courier"/>
              </a:rPr>
              <a:t>across|versatile</a:t>
            </a:r>
            <a:r>
              <a:rPr lang="en-US" sz="2000" dirty="0" smtClean="0">
                <a:latin typeface="Courier"/>
                <a:cs typeface="Courier"/>
              </a:rPr>
              <a:t>) =.000021 P(</a:t>
            </a:r>
            <a:r>
              <a:rPr lang="en-US" sz="2000" dirty="0" err="1" smtClean="0">
                <a:latin typeface="Courier"/>
                <a:cs typeface="Courier"/>
              </a:rPr>
              <a:t>whose|across</a:t>
            </a:r>
            <a:r>
              <a:rPr lang="en-US" sz="2000" dirty="0" smtClean="0">
                <a:latin typeface="Courier"/>
                <a:cs typeface="Courier"/>
              </a:rPr>
              <a:t>) = .000006</a:t>
            </a:r>
          </a:p>
          <a:p>
            <a:endParaRPr lang="en-US" dirty="0"/>
          </a:p>
          <a:p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P(“</a:t>
            </a:r>
            <a:r>
              <a:rPr lang="en-US" sz="1800" b="1" dirty="0" smtClean="0">
                <a:solidFill>
                  <a:srgbClr val="0000FF"/>
                </a:solidFill>
                <a:latin typeface="Courier"/>
                <a:cs typeface="Courier"/>
              </a:rPr>
              <a:t>versatile actress whose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”) = .000021*.0010 = 210 x10</a:t>
            </a:r>
            <a:r>
              <a:rPr lang="en-US" sz="2000" b="1" baseline="30000" dirty="0" smtClean="0">
                <a:solidFill>
                  <a:srgbClr val="0000FF"/>
                </a:solidFill>
                <a:latin typeface="Courier"/>
                <a:cs typeface="Courier"/>
              </a:rPr>
              <a:t>-10</a:t>
            </a:r>
          </a:p>
          <a:p>
            <a:r>
              <a:rPr lang="en-US" sz="2000" dirty="0" smtClean="0">
                <a:latin typeface="Courier"/>
                <a:cs typeface="Courier"/>
              </a:rPr>
              <a:t>P(“</a:t>
            </a:r>
            <a:r>
              <a:rPr lang="en-US" sz="1800" dirty="0" smtClean="0">
                <a:latin typeface="Courier"/>
                <a:cs typeface="Courier"/>
              </a:rPr>
              <a:t>versatile across whose</a:t>
            </a:r>
            <a:r>
              <a:rPr lang="en-US" sz="2000" dirty="0" smtClean="0">
                <a:latin typeface="Courier"/>
                <a:cs typeface="Courier"/>
              </a:rPr>
              <a:t>”)  = .000021*.000006 = 1 x10</a:t>
            </a:r>
            <a:r>
              <a:rPr lang="en-US" sz="2000" baseline="30000" dirty="0" smtClean="0">
                <a:latin typeface="Courier"/>
                <a:cs typeface="Courier"/>
              </a:rPr>
              <a:t>-10</a:t>
            </a:r>
          </a:p>
        </p:txBody>
      </p:sp>
    </p:spTree>
    <p:extLst>
      <p:ext uri="{BB962C8B-B14F-4D97-AF65-F5344CB8AC3E}">
        <p14:creationId xmlns="" xmlns:p14="http://schemas.microsoft.com/office/powerpoint/2010/main" val="14576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Spelling error test set</a:t>
            </a:r>
          </a:p>
          <a:p>
            <a:pPr lvl="1"/>
            <a:r>
              <a:rPr lang="en-US" dirty="0" smtClean="0"/>
              <a:t>Wikipedia’s list of common English misspelling</a:t>
            </a:r>
          </a:p>
          <a:p>
            <a:pPr lvl="1">
              <a:buNone/>
            </a:pPr>
            <a:r>
              <a:rPr lang="en-US" dirty="0" smtClean="0"/>
              <a:t>http://en.wikipedia.org/wiki/Wikipedia:Lists_of_common_misspellings/For_machines</a:t>
            </a:r>
          </a:p>
        </p:txBody>
      </p:sp>
    </p:spTree>
    <p:extLst>
      <p:ext uri="{BB962C8B-B14F-4D97-AF65-F5344CB8AC3E}">
        <p14:creationId xmlns="" xmlns:p14="http://schemas.microsoft.com/office/powerpoint/2010/main" val="7740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Real-word spelling errors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03400"/>
            <a:ext cx="8686800" cy="4445000"/>
          </a:xfrm>
        </p:spPr>
        <p:txBody>
          <a:bodyPr/>
          <a:lstStyle/>
          <a:p>
            <a:r>
              <a:rPr lang="en-US" sz="2000" dirty="0" smtClean="0">
                <a:latin typeface="Courier"/>
                <a:cs typeface="Courier"/>
              </a:rPr>
              <a:t>…leaving </a:t>
            </a:r>
            <a:r>
              <a:rPr lang="en-US" sz="2000" dirty="0">
                <a:latin typeface="Courier"/>
                <a:cs typeface="Courier"/>
              </a:rPr>
              <a:t>in about fifteen </a:t>
            </a:r>
            <a:r>
              <a:rPr lang="en-US" sz="2000" b="1" i="1" dirty="0">
                <a:latin typeface="Courier"/>
                <a:cs typeface="Courier"/>
              </a:rPr>
              <a:t>minuets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to go to her house.</a:t>
            </a:r>
          </a:p>
          <a:p>
            <a:r>
              <a:rPr lang="en-US" sz="2000" dirty="0">
                <a:latin typeface="Courier"/>
                <a:cs typeface="Courier"/>
              </a:rPr>
              <a:t>The design </a:t>
            </a:r>
            <a:r>
              <a:rPr lang="en-US" sz="2000" b="1" i="1" dirty="0">
                <a:latin typeface="Courier"/>
                <a:cs typeface="Courier"/>
              </a:rPr>
              <a:t>an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construction of the </a:t>
            </a:r>
            <a:r>
              <a:rPr lang="en-US" sz="2000" dirty="0" smtClean="0">
                <a:latin typeface="Courier"/>
                <a:cs typeface="Courier"/>
              </a:rPr>
              <a:t>system…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Can they </a:t>
            </a:r>
            <a:r>
              <a:rPr lang="en-US" sz="2000" b="1" i="1" dirty="0">
                <a:latin typeface="Courier"/>
                <a:cs typeface="Courier"/>
              </a:rPr>
              <a:t>lave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him my messages?</a:t>
            </a:r>
          </a:p>
          <a:p>
            <a:r>
              <a:rPr lang="en-US" sz="2000" dirty="0">
                <a:latin typeface="Courier"/>
                <a:cs typeface="Courier"/>
              </a:rPr>
              <a:t>The study was conducted mainly </a:t>
            </a:r>
            <a:r>
              <a:rPr lang="en-US" sz="2000" b="1" i="1" dirty="0">
                <a:latin typeface="Courier"/>
                <a:cs typeface="Courier"/>
              </a:rPr>
              <a:t>be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John Black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endParaRPr lang="en-US" dirty="0"/>
          </a:p>
          <a:p>
            <a:r>
              <a:rPr lang="en-US" dirty="0" smtClean="0"/>
              <a:t>25-40% of spelling errors are real words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53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real-world spelling errors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For each word in sentence</a:t>
            </a:r>
          </a:p>
          <a:p>
            <a:pPr lvl="1"/>
            <a:r>
              <a:rPr lang="en-US" sz="2400" dirty="0" smtClean="0"/>
              <a:t>Generate</a:t>
            </a:r>
            <a:r>
              <a:rPr lang="en-US" sz="2400" i="1" dirty="0" smtClean="0"/>
              <a:t> candidate set</a:t>
            </a:r>
            <a:endParaRPr lang="en-US" sz="2400" dirty="0" smtClean="0"/>
          </a:p>
          <a:p>
            <a:pPr lvl="2"/>
            <a:r>
              <a:rPr lang="en-US" sz="2400" dirty="0"/>
              <a:t>the word </a:t>
            </a:r>
            <a:r>
              <a:rPr lang="en-US" sz="2400" dirty="0" smtClean="0"/>
              <a:t>itself </a:t>
            </a:r>
          </a:p>
          <a:p>
            <a:pPr lvl="2"/>
            <a:r>
              <a:rPr lang="en-US" sz="2400" dirty="0"/>
              <a:t>a</a:t>
            </a:r>
            <a:r>
              <a:rPr lang="en-US" sz="2400" dirty="0" smtClean="0"/>
              <a:t>ll single-letter edits that are English words</a:t>
            </a:r>
          </a:p>
          <a:p>
            <a:pPr lvl="2"/>
            <a:r>
              <a:rPr lang="en-US" sz="2400" dirty="0"/>
              <a:t>w</a:t>
            </a:r>
            <a:r>
              <a:rPr lang="en-US" sz="2400" dirty="0" smtClean="0"/>
              <a:t>ords that are homophones</a:t>
            </a:r>
          </a:p>
          <a:p>
            <a:r>
              <a:rPr lang="en-US" sz="2800" dirty="0" smtClean="0"/>
              <a:t>Choose best candidates</a:t>
            </a:r>
          </a:p>
          <a:p>
            <a:pPr lvl="2"/>
            <a:r>
              <a:rPr lang="en-US" sz="2400" dirty="0" smtClean="0"/>
              <a:t>Noisy channel model</a:t>
            </a:r>
          </a:p>
          <a:p>
            <a:pPr lvl="2"/>
            <a:r>
              <a:rPr lang="en-US" sz="2400" dirty="0" smtClean="0"/>
              <a:t>Task-specific classifier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782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7800"/>
            <a:ext cx="8382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Noisy channel for real-word spell correction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4978400"/>
          </a:xfrm>
        </p:spPr>
        <p:txBody>
          <a:bodyPr/>
          <a:lstStyle/>
          <a:p>
            <a:r>
              <a:rPr lang="en-US" dirty="0" smtClean="0"/>
              <a:t>Given a sentence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,…,</a:t>
            </a:r>
            <a:r>
              <a:rPr lang="en-US" dirty="0" err="1" smtClean="0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Generate a set of candidates for each word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r>
              <a:rPr lang="en-US" dirty="0" smtClean="0"/>
              <a:t>Candidate(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) = {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w’</a:t>
            </a:r>
            <a:r>
              <a:rPr lang="en-US" baseline="-25000" dirty="0" smtClean="0"/>
              <a:t>1</a:t>
            </a:r>
            <a:r>
              <a:rPr lang="en-US" dirty="0" smtClean="0"/>
              <a:t> , w’</a:t>
            </a:r>
            <a:r>
              <a:rPr lang="en-US" dirty="0"/>
              <a:t>’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, w’</a:t>
            </a:r>
            <a:r>
              <a:rPr lang="en-US" dirty="0"/>
              <a:t>’</a:t>
            </a:r>
            <a:r>
              <a:rPr lang="en-US" dirty="0" smtClean="0"/>
              <a:t>’</a:t>
            </a:r>
            <a:r>
              <a:rPr lang="en-US" baseline="-25000" dirty="0" smtClean="0"/>
              <a:t>1 </a:t>
            </a:r>
            <a:r>
              <a:rPr lang="en-US" dirty="0" smtClean="0"/>
              <a:t>,…}</a:t>
            </a:r>
          </a:p>
          <a:p>
            <a:pPr lvl="1"/>
            <a:r>
              <a:rPr lang="en-US" dirty="0" smtClean="0"/>
              <a:t>Candidate(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 w’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w’</a:t>
            </a:r>
            <a:r>
              <a:rPr lang="en-US" dirty="0" smtClean="0"/>
              <a:t>’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w’’</a:t>
            </a:r>
            <a:r>
              <a:rPr lang="en-US" dirty="0" smtClean="0"/>
              <a:t>’</a:t>
            </a:r>
            <a:r>
              <a:rPr lang="en-US" baseline="-25000" dirty="0" smtClean="0"/>
              <a:t>2 </a:t>
            </a:r>
            <a:r>
              <a:rPr lang="en-US" dirty="0" smtClean="0"/>
              <a:t>,</a:t>
            </a:r>
            <a:r>
              <a:rPr lang="en-US" dirty="0"/>
              <a:t>…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Candidate</a:t>
            </a:r>
            <a:r>
              <a:rPr lang="en-US" dirty="0" smtClean="0"/>
              <a:t>(</a:t>
            </a:r>
            <a:r>
              <a:rPr lang="en-US" dirty="0" err="1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err="1" smtClean="0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dirty="0" err="1" smtClean="0"/>
              <a:t>w’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w’</a:t>
            </a:r>
            <a:r>
              <a:rPr lang="en-US" dirty="0" err="1" smtClean="0"/>
              <a:t>’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w’’</a:t>
            </a:r>
            <a:r>
              <a:rPr lang="en-US" dirty="0" err="1" smtClean="0"/>
              <a:t>’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,</a:t>
            </a:r>
            <a:r>
              <a:rPr lang="en-US" dirty="0"/>
              <a:t>…</a:t>
            </a:r>
            <a:r>
              <a:rPr lang="en-US" dirty="0" smtClean="0"/>
              <a:t>}</a:t>
            </a:r>
          </a:p>
          <a:p>
            <a:r>
              <a:rPr lang="en-US" dirty="0" smtClean="0"/>
              <a:t>Choose the sequence W that maximizes P(W)</a:t>
            </a:r>
          </a:p>
        </p:txBody>
      </p:sp>
    </p:spTree>
    <p:extLst>
      <p:ext uri="{BB962C8B-B14F-4D97-AF65-F5344CB8AC3E}">
        <p14:creationId xmlns="" xmlns:p14="http://schemas.microsoft.com/office/powerpoint/2010/main" val="14385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78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Noisy channel for real-word spell correction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638195"/>
            <a:ext cx="6555535" cy="43816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48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0000"/>
            <a:ext cx="7696200" cy="990600"/>
          </a:xfrm>
        </p:spPr>
        <p:txBody>
          <a:bodyPr>
            <a:normAutofit/>
          </a:bodyPr>
          <a:lstStyle/>
          <a:p>
            <a:r>
              <a:rPr lang="en-US" smtClean="0"/>
              <a:t>Real-word </a:t>
            </a:r>
            <a:r>
              <a:rPr lang="en-US" dirty="0"/>
              <a:t>spell correction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 descr="spellbayes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38195"/>
            <a:ext cx="6555536" cy="44578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79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Simplification: One error per sentence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Out of all possible sentences with one word replaced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b="1" dirty="0" smtClean="0"/>
              <a:t>w’’</a:t>
            </a:r>
            <a:r>
              <a:rPr lang="en-US" b="1" baseline="-25000" dirty="0" smtClean="0"/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00FF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b="1" dirty="0" smtClean="0"/>
              <a:t>off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thew</a:t>
            </a:r>
            <a:r>
              <a:rPr lang="en-US" dirty="0" smtClean="0">
                <a:solidFill>
                  <a:srgbClr val="0000FF"/>
                </a:solidFill>
              </a:rPr>
              <a:t>     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  <a:r>
              <a:rPr lang="en-US" b="1" dirty="0" smtClean="0"/>
              <a:t>w’</a:t>
            </a:r>
            <a:r>
              <a:rPr lang="en-US" b="1" baseline="-25000" dirty="0" smtClean="0"/>
              <a:t>3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4             </a:t>
            </a:r>
            <a:r>
              <a:rPr lang="en-US" dirty="0" smtClean="0">
                <a:solidFill>
                  <a:srgbClr val="0000FF"/>
                </a:solidFill>
              </a:rPr>
              <a:t>two </a:t>
            </a:r>
            <a:r>
              <a:rPr lang="en-US" dirty="0">
                <a:solidFill>
                  <a:srgbClr val="0000FF"/>
                </a:solidFill>
              </a:rPr>
              <a:t>of </a:t>
            </a:r>
            <a:r>
              <a:rPr lang="en-US" b="1" dirty="0" smtClean="0"/>
              <a:t>the</a:t>
            </a:r>
            <a:endParaRPr lang="en-US" b="1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w</a:t>
            </a:r>
            <a:r>
              <a:rPr lang="en-US" b="1" dirty="0" smtClean="0">
                <a:solidFill>
                  <a:srgbClr val="000000"/>
                </a:solidFill>
              </a:rPr>
              <a:t>’’’</a:t>
            </a:r>
            <a:r>
              <a:rPr lang="en-US" b="1" baseline="-25000" dirty="0" smtClean="0">
                <a:solidFill>
                  <a:srgbClr val="000000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4          </a:t>
            </a:r>
            <a:r>
              <a:rPr lang="en-US" b="1" dirty="0" smtClean="0"/>
              <a:t>too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of </a:t>
            </a:r>
            <a:r>
              <a:rPr lang="en-US" dirty="0" err="1">
                <a:solidFill>
                  <a:srgbClr val="0000FF"/>
                </a:solidFill>
              </a:rPr>
              <a:t>thew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Choose the sequence W that maximizes P(W)</a:t>
            </a:r>
          </a:p>
        </p:txBody>
      </p:sp>
    </p:spTree>
    <p:extLst>
      <p:ext uri="{BB962C8B-B14F-4D97-AF65-F5344CB8AC3E}">
        <p14:creationId xmlns="" xmlns:p14="http://schemas.microsoft.com/office/powerpoint/2010/main" val="38258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Tasks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Spelling Error Detection</a:t>
            </a:r>
          </a:p>
          <a:p>
            <a:r>
              <a:rPr lang="en-US" sz="2800" dirty="0" smtClean="0"/>
              <a:t>Spelling Error Correction:</a:t>
            </a:r>
          </a:p>
          <a:p>
            <a:pPr lvl="1"/>
            <a:r>
              <a:rPr lang="en-US" sz="2400" dirty="0" smtClean="0"/>
              <a:t>Autocorrect   </a:t>
            </a:r>
          </a:p>
          <a:p>
            <a:pPr lvl="2"/>
            <a:r>
              <a:rPr lang="en-US" sz="2400" dirty="0" err="1" smtClean="0"/>
              <a:t>hte</a:t>
            </a:r>
            <a:r>
              <a:rPr lang="en-US" sz="2400" dirty="0" err="1" smtClean="0">
                <a:latin typeface="Courier"/>
                <a:ea typeface="Wingdings"/>
                <a:cs typeface="Courier"/>
                <a:sym typeface="Wingdings"/>
              </a:rPr>
              <a:t></a:t>
            </a:r>
            <a:r>
              <a:rPr lang="en-US" sz="2400" dirty="0" err="1" smtClean="0"/>
              <a:t>the</a:t>
            </a:r>
            <a:endParaRPr lang="en-US" sz="2400" dirty="0" smtClean="0"/>
          </a:p>
          <a:p>
            <a:pPr lvl="1"/>
            <a:r>
              <a:rPr lang="en-US" sz="2400" dirty="0" smtClean="0"/>
              <a:t>Suggest a correction</a:t>
            </a:r>
          </a:p>
          <a:p>
            <a:pPr lvl="1"/>
            <a:r>
              <a:rPr lang="en-US" sz="2400" dirty="0" smtClean="0"/>
              <a:t>Suggestion lists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565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Same as for non-word spelling correction</a:t>
            </a:r>
          </a:p>
          <a:p>
            <a:pPr lvl="1"/>
            <a:r>
              <a:rPr lang="en-US" dirty="0" smtClean="0"/>
              <a:t>Plus need probability for no error, P(</a:t>
            </a:r>
            <a:r>
              <a:rPr lang="en-US" dirty="0" err="1" smtClean="0"/>
              <a:t>w|w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20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no error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Channel probability for a correctly typed word : </a:t>
            </a:r>
          </a:p>
          <a:p>
            <a:pPr>
              <a:buNone/>
            </a:pPr>
            <a:r>
              <a:rPr lang="en-US" dirty="0" smtClean="0"/>
              <a:t>				P(“the”|“the”)</a:t>
            </a:r>
          </a:p>
          <a:p>
            <a:endParaRPr lang="en-US" dirty="0" smtClean="0"/>
          </a:p>
          <a:p>
            <a:r>
              <a:rPr lang="en-US" dirty="0" smtClean="0"/>
              <a:t>This depends on the application</a:t>
            </a:r>
          </a:p>
          <a:p>
            <a:pPr lvl="1"/>
            <a:r>
              <a:rPr lang="en-US" dirty="0" smtClean="0"/>
              <a:t>.90 (1 error in 10 words)</a:t>
            </a:r>
          </a:p>
          <a:p>
            <a:pPr lvl="1"/>
            <a:r>
              <a:rPr lang="en-US" dirty="0" smtClean="0"/>
              <a:t>.95 (1 error in 20 words)</a:t>
            </a:r>
          </a:p>
          <a:p>
            <a:pPr lvl="1"/>
            <a:r>
              <a:rPr lang="en-US" dirty="0" smtClean="0"/>
              <a:t>.99 (1 error in 100 words)</a:t>
            </a:r>
          </a:p>
          <a:p>
            <a:pPr lvl="1"/>
            <a:r>
              <a:rPr lang="en-US" dirty="0"/>
              <a:t> .995 (1 error in </a:t>
            </a:r>
            <a:r>
              <a:rPr lang="en-US" dirty="0" smtClean="0"/>
              <a:t>200 words)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45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to be taken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If very confident in correction</a:t>
            </a:r>
          </a:p>
          <a:p>
            <a:pPr lvl="1"/>
            <a:r>
              <a:rPr lang="en-US" sz="2400" dirty="0" smtClean="0"/>
              <a:t>Autocorrect</a:t>
            </a:r>
          </a:p>
          <a:p>
            <a:r>
              <a:rPr lang="en-US" sz="2800" dirty="0" smtClean="0"/>
              <a:t>Less confident</a:t>
            </a:r>
          </a:p>
          <a:p>
            <a:pPr lvl="1"/>
            <a:r>
              <a:rPr lang="en-US" sz="2400" dirty="0" smtClean="0"/>
              <a:t>Give the best correction</a:t>
            </a:r>
          </a:p>
          <a:p>
            <a:r>
              <a:rPr lang="en-US" sz="2800" dirty="0" smtClean="0"/>
              <a:t>Less confident</a:t>
            </a:r>
          </a:p>
          <a:p>
            <a:pPr lvl="1"/>
            <a:r>
              <a:rPr lang="en-US" sz="2400" dirty="0" smtClean="0"/>
              <a:t>Give a correction list</a:t>
            </a:r>
          </a:p>
          <a:p>
            <a:r>
              <a:rPr lang="en-US" sz="2800" dirty="0" smtClean="0"/>
              <a:t>Unconfident</a:t>
            </a:r>
          </a:p>
          <a:p>
            <a:pPr lvl="1"/>
            <a:r>
              <a:rPr lang="en-US" sz="2400" dirty="0" smtClean="0"/>
              <a:t>Just flag as an error</a:t>
            </a:r>
          </a:p>
        </p:txBody>
      </p:sp>
    </p:spTree>
    <p:extLst>
      <p:ext uri="{BB962C8B-B14F-4D97-AF65-F5344CB8AC3E}">
        <p14:creationId xmlns="" xmlns:p14="http://schemas.microsoft.com/office/powerpoint/2010/main" val="28515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6124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Factors that could influence p(</a:t>
            </a:r>
            <a:r>
              <a:rPr lang="en-US" dirty="0" err="1" smtClean="0"/>
              <a:t>misspelling|word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The source letter</a:t>
            </a:r>
          </a:p>
          <a:p>
            <a:pPr lvl="1"/>
            <a:r>
              <a:rPr lang="en-US" dirty="0" smtClean="0"/>
              <a:t>The target letter</a:t>
            </a:r>
          </a:p>
          <a:p>
            <a:pPr lvl="1"/>
            <a:r>
              <a:rPr lang="en-US" dirty="0" smtClean="0"/>
              <a:t>Surrounding letters</a:t>
            </a:r>
          </a:p>
          <a:p>
            <a:pPr lvl="1"/>
            <a:r>
              <a:rPr lang="en-US" dirty="0" smtClean="0"/>
              <a:t>The position in the word</a:t>
            </a:r>
          </a:p>
          <a:p>
            <a:pPr lvl="1"/>
            <a:r>
              <a:rPr lang="en-US" dirty="0" smtClean="0"/>
              <a:t>Nearby keys on the keyboard</a:t>
            </a:r>
          </a:p>
          <a:p>
            <a:pPr lvl="1"/>
            <a:r>
              <a:rPr lang="en-US" dirty="0" smtClean="0"/>
              <a:t>Pronunciations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35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Nearby keys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4435" b="79"/>
          <a:stretch/>
        </p:blipFill>
        <p:spPr bwMode="auto">
          <a:xfrm>
            <a:off x="2057400" y="2514601"/>
            <a:ext cx="4191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483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spelling errors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Non-word Errors</a:t>
            </a:r>
          </a:p>
          <a:p>
            <a:pPr lvl="1"/>
            <a:r>
              <a:rPr lang="en-US" i="1" dirty="0" err="1"/>
              <a:t>g</a:t>
            </a:r>
            <a:r>
              <a:rPr lang="en-US" i="1" dirty="0" err="1" smtClean="0"/>
              <a:t>raffe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smtClean="0"/>
              <a:t>giraffe</a:t>
            </a:r>
          </a:p>
          <a:p>
            <a:r>
              <a:rPr lang="en-US" dirty="0" smtClean="0"/>
              <a:t>Real-word Errors</a:t>
            </a:r>
          </a:p>
          <a:p>
            <a:pPr lvl="1"/>
            <a:r>
              <a:rPr lang="en-US" dirty="0" smtClean="0"/>
              <a:t>Typographical errors</a:t>
            </a:r>
          </a:p>
          <a:p>
            <a:pPr lvl="2"/>
            <a:r>
              <a:rPr lang="en-US" i="1" dirty="0"/>
              <a:t>t</a:t>
            </a:r>
            <a:r>
              <a:rPr lang="en-US" i="1" dirty="0" smtClean="0"/>
              <a:t>hree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smtClean="0"/>
              <a:t>there</a:t>
            </a:r>
          </a:p>
          <a:p>
            <a:pPr lvl="1"/>
            <a:r>
              <a:rPr lang="en-US" dirty="0" smtClean="0"/>
              <a:t>Cognitive Errors (homophones)</a:t>
            </a:r>
          </a:p>
          <a:p>
            <a:pPr lvl="2"/>
            <a:r>
              <a:rPr lang="en-US" i="1" dirty="0" err="1"/>
              <a:t>p</a:t>
            </a:r>
            <a:r>
              <a:rPr lang="en-US" i="1" dirty="0" err="1" smtClean="0"/>
              <a:t>iece</a:t>
            </a:r>
            <a:r>
              <a:rPr lang="en-US" dirty="0" err="1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i="1" dirty="0" err="1" smtClean="0"/>
              <a:t>peace</a:t>
            </a:r>
            <a:r>
              <a:rPr lang="en-US" dirty="0" smtClean="0"/>
              <a:t>, </a:t>
            </a:r>
          </a:p>
          <a:p>
            <a:pPr lvl="2"/>
            <a:r>
              <a:rPr lang="en-US" i="1" dirty="0" smtClean="0"/>
              <a:t>too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two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31323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Non-word spelling errors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4495800"/>
          </a:xfrm>
        </p:spPr>
        <p:txBody>
          <a:bodyPr/>
          <a:lstStyle/>
          <a:p>
            <a:r>
              <a:rPr lang="en-US" dirty="0" smtClean="0"/>
              <a:t>Non-word spelling error detection:</a:t>
            </a:r>
          </a:p>
          <a:p>
            <a:pPr lvl="1"/>
            <a:r>
              <a:rPr lang="en-US" dirty="0" smtClean="0"/>
              <a:t>Any word not in a </a:t>
            </a:r>
            <a:r>
              <a:rPr lang="en-US" b="1" i="1" dirty="0" smtClean="0"/>
              <a:t>dictionary</a:t>
            </a:r>
            <a:r>
              <a:rPr lang="en-US" dirty="0" smtClean="0"/>
              <a:t> is an error</a:t>
            </a:r>
          </a:p>
          <a:p>
            <a:pPr lvl="1"/>
            <a:r>
              <a:rPr lang="en-US" dirty="0" smtClean="0"/>
              <a:t>The larger the dictionary the better</a:t>
            </a:r>
          </a:p>
          <a:p>
            <a:r>
              <a:rPr lang="en-US" dirty="0"/>
              <a:t>Non-word spelling error </a:t>
            </a:r>
            <a:r>
              <a:rPr lang="en-US" dirty="0" smtClean="0"/>
              <a:t>correction:</a:t>
            </a:r>
            <a:endParaRPr lang="en-US" dirty="0"/>
          </a:p>
          <a:p>
            <a:pPr lvl="1"/>
            <a:r>
              <a:rPr lang="en-US" dirty="0" smtClean="0"/>
              <a:t>Generate </a:t>
            </a:r>
            <a:r>
              <a:rPr lang="en-US" b="1" i="1" dirty="0" smtClean="0"/>
              <a:t>candidates</a:t>
            </a:r>
            <a:r>
              <a:rPr lang="en-US" dirty="0" smtClean="0"/>
              <a:t>: real words that are similar to error</a:t>
            </a:r>
          </a:p>
          <a:p>
            <a:pPr lvl="1"/>
            <a:r>
              <a:rPr lang="en-US" dirty="0" smtClean="0"/>
              <a:t>Choose the one which is best</a:t>
            </a:r>
          </a:p>
        </p:txBody>
      </p:sp>
    </p:spTree>
    <p:extLst>
      <p:ext uri="{BB962C8B-B14F-4D97-AF65-F5344CB8AC3E}">
        <p14:creationId xmlns="" xmlns:p14="http://schemas.microsoft.com/office/powerpoint/2010/main" val="3093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word spelling errors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each word </a:t>
            </a:r>
            <a:r>
              <a:rPr lang="en-US" i="1" dirty="0" smtClean="0"/>
              <a:t>w</a:t>
            </a:r>
            <a:r>
              <a:rPr lang="en-US" dirty="0" smtClean="0"/>
              <a:t>, generate candidate set:</a:t>
            </a:r>
          </a:p>
          <a:p>
            <a:pPr lvl="1"/>
            <a:r>
              <a:rPr lang="en-US" dirty="0" smtClean="0"/>
              <a:t>Find candidate words with similar </a:t>
            </a:r>
            <a:r>
              <a:rPr lang="en-US" b="1" i="1" dirty="0" smtClean="0"/>
              <a:t>pronunciations</a:t>
            </a:r>
          </a:p>
          <a:p>
            <a:pPr lvl="1"/>
            <a:r>
              <a:rPr lang="en-US" dirty="0" smtClean="0"/>
              <a:t>Find candidate words with similar </a:t>
            </a:r>
            <a:r>
              <a:rPr lang="en-US" b="1" i="1" dirty="0" smtClean="0"/>
              <a:t>spelling</a:t>
            </a:r>
            <a:endParaRPr lang="en-US" i="1" dirty="0" smtClean="0"/>
          </a:p>
          <a:p>
            <a:pPr lvl="1"/>
            <a:r>
              <a:rPr lang="en-US" dirty="0" smtClean="0"/>
              <a:t>Include </a:t>
            </a:r>
            <a:r>
              <a:rPr lang="en-US" i="1" dirty="0" smtClean="0"/>
              <a:t>w</a:t>
            </a:r>
            <a:r>
              <a:rPr lang="en-US" dirty="0" smtClean="0"/>
              <a:t> in candidate set</a:t>
            </a:r>
          </a:p>
          <a:p>
            <a:r>
              <a:rPr lang="en-US" dirty="0" smtClean="0"/>
              <a:t>Choose best candidate</a:t>
            </a:r>
          </a:p>
        </p:txBody>
      </p:sp>
    </p:spTree>
    <p:extLst>
      <p:ext uri="{BB962C8B-B14F-4D97-AF65-F5344CB8AC3E}">
        <p14:creationId xmlns="" xmlns:p14="http://schemas.microsoft.com/office/powerpoint/2010/main" val="8286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94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Noisy Channel Approximation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9"/>
          <p:cNvGrpSpPr/>
          <p:nvPr/>
        </p:nvGrpSpPr>
        <p:grpSpPr>
          <a:xfrm>
            <a:off x="2935164" y="2057400"/>
            <a:ext cx="4380036" cy="3464560"/>
            <a:chOff x="3925764" y="2443770"/>
            <a:chExt cx="4380036" cy="2598420"/>
          </a:xfrm>
        </p:grpSpPr>
        <p:sp>
          <p:nvSpPr>
            <p:cNvPr id="6" name="Rectangle 5"/>
            <p:cNvSpPr/>
            <p:nvPr/>
          </p:nvSpPr>
          <p:spPr bwMode="auto">
            <a:xfrm>
              <a:off x="3925764" y="2443770"/>
              <a:ext cx="399068" cy="25984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191000" y="2809620"/>
              <a:ext cx="3124200" cy="2133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010400" y="2724150"/>
              <a:ext cx="1295400" cy="1371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</p:grp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659753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011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see an observation x of a misspelled word</a:t>
            </a:r>
          </a:p>
          <a:p>
            <a:r>
              <a:rPr lang="en-US" dirty="0" smtClean="0"/>
              <a:t>Find the correct word w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05624320"/>
              </p:ext>
            </p:extLst>
          </p:nvPr>
        </p:nvGraphicFramePr>
        <p:xfrm>
          <a:off x="2743200" y="2819400"/>
          <a:ext cx="2808141" cy="878739"/>
        </p:xfrm>
        <a:graphic>
          <a:graphicData uri="http://schemas.openxmlformats.org/presentationml/2006/ole">
            <p:oleObj spid="_x0000_s1026" name="Equation" r:id="rId4" imgW="1234080" imgH="28332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03804999"/>
              </p:ext>
            </p:extLst>
          </p:nvPr>
        </p:nvGraphicFramePr>
        <p:xfrm>
          <a:off x="2895600" y="3657600"/>
          <a:ext cx="3238500" cy="1260879"/>
        </p:xfrm>
        <a:graphic>
          <a:graphicData uri="http://schemas.openxmlformats.org/presentationml/2006/ole">
            <p:oleObj spid="_x0000_s1027" name="Equation" r:id="rId5" imgW="1425960" imgH="41112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44234021"/>
              </p:ext>
            </p:extLst>
          </p:nvPr>
        </p:nvGraphicFramePr>
        <p:xfrm>
          <a:off x="2895600" y="5029200"/>
          <a:ext cx="3181350" cy="878417"/>
        </p:xfrm>
        <a:graphic>
          <a:graphicData uri="http://schemas.openxmlformats.org/presentationml/2006/ole">
            <p:oleObj spid="_x0000_s1028" name="Equation" r:id="rId6" imgW="1398600" imgH="28332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116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Non-word spelling error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28800" y="2311400"/>
            <a:ext cx="6705600" cy="31242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err="1" smtClean="0">
                <a:solidFill>
                  <a:srgbClr val="A50021"/>
                </a:solidFill>
                <a:latin typeface="Courier"/>
                <a:cs typeface="Courier"/>
              </a:rPr>
              <a:t>acress</a:t>
            </a:r>
            <a:endParaRPr lang="en-US" sz="2800" dirty="0">
              <a:solidFill>
                <a:srgbClr val="A5002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77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519</TotalTime>
  <Words>1120</Words>
  <Application>Microsoft Office PowerPoint</Application>
  <PresentationFormat>On-screen Show (4:3)</PresentationFormat>
  <Paragraphs>343</Paragraphs>
  <Slides>35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Median</vt:lpstr>
      <vt:lpstr>Equation</vt:lpstr>
      <vt:lpstr>Spelling Correction</vt:lpstr>
      <vt:lpstr>Applications for spelling correction</vt:lpstr>
      <vt:lpstr>Spelling Tasks</vt:lpstr>
      <vt:lpstr>Types of spelling errors</vt:lpstr>
      <vt:lpstr>Non-word spelling errors</vt:lpstr>
      <vt:lpstr>Real word spelling errors</vt:lpstr>
      <vt:lpstr>Noisy Channel Approximation</vt:lpstr>
      <vt:lpstr>Noisy Channel</vt:lpstr>
      <vt:lpstr>Non-word spelling error example</vt:lpstr>
      <vt:lpstr>Candidate generation</vt:lpstr>
      <vt:lpstr>Edit distance</vt:lpstr>
      <vt:lpstr>Words within distance 1 of acress</vt:lpstr>
      <vt:lpstr>Candidate generation</vt:lpstr>
      <vt:lpstr>Language Model</vt:lpstr>
      <vt:lpstr>Slide 15</vt:lpstr>
      <vt:lpstr>Unigram Prior probability</vt:lpstr>
      <vt:lpstr>Channel model probability</vt:lpstr>
      <vt:lpstr>Computing error probability</vt:lpstr>
      <vt:lpstr>Channel model </vt:lpstr>
      <vt:lpstr>Channel model for acress</vt:lpstr>
      <vt:lpstr>Using a bigram language model</vt:lpstr>
      <vt:lpstr>Using a bigram language model</vt:lpstr>
      <vt:lpstr>Evaluation</vt:lpstr>
      <vt:lpstr>Real-word spelling errors</vt:lpstr>
      <vt:lpstr>Solving real-world spelling errors</vt:lpstr>
      <vt:lpstr>Noisy channel for real-word spell correction</vt:lpstr>
      <vt:lpstr>Noisy channel for real-word spell correction</vt:lpstr>
      <vt:lpstr>Real-word spell correction</vt:lpstr>
      <vt:lpstr>Simplification: One error per sentence</vt:lpstr>
      <vt:lpstr>Probabilities</vt:lpstr>
      <vt:lpstr>Probability of no error</vt:lpstr>
      <vt:lpstr>Actions to be taken</vt:lpstr>
      <vt:lpstr>Factors that could influence p(misspelling|word)</vt:lpstr>
      <vt:lpstr>Nearby keys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Spelling Correction</dc:title>
  <dc:creator>vipin tyagi</dc:creator>
  <cp:lastModifiedBy>vipin.tyagi</cp:lastModifiedBy>
  <cp:revision>68</cp:revision>
  <dcterms:created xsi:type="dcterms:W3CDTF">2006-08-16T00:00:00Z</dcterms:created>
  <dcterms:modified xsi:type="dcterms:W3CDTF">2025-05-09T03:52:53Z</dcterms:modified>
</cp:coreProperties>
</file>