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18"/>
  </p:notesMasterIdLst>
  <p:sldIdLst>
    <p:sldId id="256" r:id="rId2"/>
    <p:sldId id="258" r:id="rId3"/>
    <p:sldId id="278" r:id="rId4"/>
    <p:sldId id="259" r:id="rId5"/>
    <p:sldId id="275" r:id="rId6"/>
    <p:sldId id="276" r:id="rId7"/>
    <p:sldId id="260" r:id="rId8"/>
    <p:sldId id="277" r:id="rId9"/>
    <p:sldId id="262" r:id="rId10"/>
    <p:sldId id="280" r:id="rId11"/>
    <p:sldId id="281" r:id="rId12"/>
    <p:sldId id="282" r:id="rId13"/>
    <p:sldId id="283" r:id="rId14"/>
    <p:sldId id="284" r:id="rId15"/>
    <p:sldId id="307" r:id="rId16"/>
    <p:sldId id="30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GHAVAN" initials="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A31CC6-BD8C-412F-B482-2BDE6FD74819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C4FE2BB-C0F7-4551-804F-9A2BBB4446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893400-3191-4BE2-AF72-C01A969757E8}" type="datetime1">
              <a:rPr lang="en-US" smtClean="0"/>
              <a:t>3/25/2025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540A17A-2B00-47E8-83C3-7F79602DB1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AAE08-B8AF-4142-A270-ABF85AC96952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F4F1F0-0B8E-488B-8E27-2F262F5111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EBF6F271-BE29-43B1-ADEA-084C4E1F84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88052-7808-4094-8D4F-014D12F2BF17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F925D0-C1B8-4959-8090-03224775D22F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6C8CAC42-94B2-46D6-B2B1-9590CCB5B6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9E4A14-FFA7-4791-8790-A7AB24D32F5A}" type="datetime1">
              <a:rPr lang="en-US" smtClean="0"/>
              <a:t>3/25/2025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71B2AB06-9641-43BD-8456-A28BA2E825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fld id="{C6C66142-EEA4-44ED-A6C9-CF521C50B088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9DF752-D7E3-4B93-9237-4B6B6CD11D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834FE-7C73-42EE-AF59-FC9AC20DCF28}" type="datetime1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85E8AF4A-7206-4A2D-8C13-038A7C9122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DCAD6-5888-4F82-A8F5-EB95CCBAB678}" type="datetime1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D48CCAFA-D9FD-4B1E-AAA0-0D6B751407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CE9610-E074-4DE4-83C0-44554CFD5A88}" type="datetime1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692AE70-200B-4A6B-9723-D3DE9E2809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540046F-72FB-4CFC-ABFA-11FE59CD5D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525312-FFBD-4B43-A682-072339C99DCD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646A76A4-D1B7-4347-B31B-1A8D9C6D04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fld id="{A1319DC1-6DEC-41C4-AD91-79FC45329E68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BDED408-D88D-4B66-A11D-3A337A4D9660}" type="datetime1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1C6F334-C49D-41D7-9ED9-C529AFA57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407275" cy="3048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latin typeface="Bell MT" pitchFamily="18" charset="0"/>
              </a:rPr>
              <a:t>Prof. </a:t>
            </a:r>
            <a:r>
              <a:rPr lang="en-US" dirty="0" err="1" smtClean="0">
                <a:latin typeface="Bell MT" pitchFamily="18" charset="0"/>
              </a:rPr>
              <a:t>Vipin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dirty="0" err="1" smtClean="0">
                <a:latin typeface="Bell MT" pitchFamily="18" charset="0"/>
              </a:rPr>
              <a:t>Tyagi</a:t>
            </a:r>
            <a:endParaRPr lang="en-US" sz="1600" b="1" dirty="0">
              <a:latin typeface="Bell MT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407275" cy="18288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WORD SENSE DISAMBIGUATION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Knowledge based Disambiguation</a:t>
            </a:r>
            <a:endParaRPr lang="en-US" i="1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8FA35-F84E-4189-9777-8059BFC5244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524000"/>
            <a:ext cx="8001000" cy="4724400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sz="2400" i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Knowledge-based  WSD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 = class of WSD methods relying (mainly) on knowledge drawn from dictionaries and/or raw text.</a:t>
            </a:r>
          </a:p>
          <a:p>
            <a:pPr marL="339725" indent="-339725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Resources</a:t>
            </a:r>
          </a:p>
          <a:p>
            <a:pPr marL="739775" lvl="1" indent="-282575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Yes</a:t>
            </a:r>
          </a:p>
          <a:p>
            <a:pPr marL="1141413" lvl="2" indent="-2270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Machine Readable Dictionaries</a:t>
            </a:r>
          </a:p>
          <a:p>
            <a:pPr marL="1141413" lvl="2" indent="-2270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Raw corpora</a:t>
            </a:r>
          </a:p>
          <a:p>
            <a:pPr marL="739775" lvl="1" indent="-282575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No</a:t>
            </a:r>
          </a:p>
          <a:p>
            <a:pPr marL="1141413" lvl="2" indent="-2270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Manually annotated corpora</a:t>
            </a:r>
          </a:p>
          <a:p>
            <a:pPr marL="339725" indent="-339725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Scope</a:t>
            </a:r>
          </a:p>
          <a:p>
            <a:pPr marL="739775" lvl="1" indent="-282575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All open-class words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Machine Readable Dictionaries </a:t>
            </a:r>
            <a:endParaRPr lang="en-US" i="1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73425-01C2-4190-9AE1-67E22F05F66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39725" indent="-339725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In recent years, many dictionaries are made available in Machine-readable form (MRD)</a:t>
            </a:r>
          </a:p>
          <a:p>
            <a:pPr marL="739775" lvl="1" indent="-282575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Oxford English Dictionary</a:t>
            </a:r>
          </a:p>
          <a:p>
            <a:pPr marL="739775" lvl="1" indent="-282575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Collins</a:t>
            </a:r>
          </a:p>
          <a:p>
            <a:pPr marL="739775" lvl="1" indent="-282575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Longman Dictionary of Ordinary Contemporary English (LDOCE)</a:t>
            </a:r>
          </a:p>
          <a:p>
            <a:pPr marL="339725" indent="-339725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Thesaurus– add synonymy information</a:t>
            </a:r>
          </a:p>
          <a:p>
            <a:pPr marL="739775" lvl="1" indent="-282575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Roget’s Thesaurus</a:t>
            </a:r>
          </a:p>
          <a:p>
            <a:pPr marL="339725" indent="-339725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Semantic networks – add more semantic relations</a:t>
            </a:r>
          </a:p>
          <a:p>
            <a:pPr marL="739775" lvl="1" indent="-282575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WordNet</a:t>
            </a:r>
          </a:p>
          <a:p>
            <a:pPr marL="739775" lvl="1" indent="-282575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2400" i="1" dirty="0" err="1" smtClean="0">
                <a:latin typeface="Times New Roman" pitchFamily="18" charset="0"/>
                <a:cs typeface="Times New Roman" pitchFamily="18" charset="0"/>
              </a:rPr>
              <a:t>EuroWordNet</a:t>
            </a:r>
            <a:endParaRPr lang="en-GB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i="1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MRD Resource for Knowledge based WSD</a:t>
            </a:r>
            <a:endParaRPr lang="en-US" sz="3200" i="1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9FC43-1E4A-4650-953C-F206F356A76D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499350" cy="4800600"/>
          </a:xfrm>
        </p:spPr>
        <p:txBody>
          <a:bodyPr>
            <a:noAutofit/>
          </a:bodyPr>
          <a:lstStyle/>
          <a:p>
            <a:pPr marL="339725" indent="-339725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For each word in the language vocabulary, an MRD provides:</a:t>
            </a:r>
          </a:p>
          <a:p>
            <a:pPr marL="739775" lvl="1" indent="-282575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A list of meanings</a:t>
            </a:r>
          </a:p>
          <a:p>
            <a:pPr marL="739775" lvl="1" indent="-282575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Definitions (for all word meanings)</a:t>
            </a:r>
          </a:p>
          <a:p>
            <a:pPr marL="739775" lvl="1" indent="-282575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Typical usage examples (for most word meanings)</a:t>
            </a:r>
          </a:p>
          <a:p>
            <a:pPr marL="339725" indent="-339725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A thesaurus adds:</a:t>
            </a:r>
          </a:p>
          <a:p>
            <a:pPr marL="739775" lvl="1" indent="-282575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An explicit synonymy relation between word meanings</a:t>
            </a:r>
          </a:p>
          <a:p>
            <a:pPr marL="739775" lvl="1" indent="-282575" eaLnBrk="1" fontAlgn="auto" hangingPunct="1">
              <a:spcAft>
                <a:spcPts val="0"/>
              </a:spcAft>
              <a:buClr>
                <a:srgbClr val="000066"/>
              </a:buClr>
              <a:buFont typeface="Wingdings" pitchFamily="2" charset="2"/>
              <a:buChar char="q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2400" i="1" dirty="0" smtClean="0">
                <a:solidFill>
                  <a:srgbClr val="000066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-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WordNet synsets for the noun “plant” 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   		 1. plant, works, industrial plant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	     	2. plant, flora, plant life </a:t>
            </a:r>
            <a:endParaRPr lang="en-GB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39725" indent="-339725" eaLnBrk="1" fontAlgn="auto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endParaRPr lang="en-GB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err="1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i="1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endParaRPr lang="en-US" i="1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6AD3A-2B47-4565-83D2-AA4B8029771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39725" indent="-339725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A semantic network adds:</a:t>
            </a:r>
          </a:p>
          <a:p>
            <a:pPr marL="739775" lvl="1" indent="-282575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  <a:defRPr/>
            </a:pPr>
            <a:r>
              <a:rPr lang="en-GB" sz="2400" i="1" dirty="0" err="1" smtClean="0">
                <a:latin typeface="Times New Roman" pitchFamily="18" charset="0"/>
                <a:cs typeface="Times New Roman" pitchFamily="18" charset="0"/>
              </a:rPr>
              <a:t>Hypernymy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 / hyponymy (IS-A), </a:t>
            </a:r>
            <a:r>
              <a:rPr lang="en-GB" sz="2400" i="1" dirty="0" err="1" smtClean="0">
                <a:latin typeface="Times New Roman" pitchFamily="18" charset="0"/>
                <a:cs typeface="Times New Roman" pitchFamily="18" charset="0"/>
              </a:rPr>
              <a:t>meronymy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GB" sz="2400" i="1" dirty="0" err="1" smtClean="0">
                <a:latin typeface="Times New Roman" pitchFamily="18" charset="0"/>
                <a:cs typeface="Times New Roman" pitchFamily="18" charset="0"/>
              </a:rPr>
              <a:t>holonymy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 (PART-OF), antonym, entailment, etc.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Word Net related concepts for the meaning 		“plant 	life”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			{plant, flora, plant life} 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			 </a:t>
            </a:r>
            <a:r>
              <a:rPr lang="en-GB" sz="2400" i="1" dirty="0" err="1" smtClean="0">
                <a:solidFill>
                  <a:schemeClr val="tx2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hypernym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:  {organism, being}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	      	            </a:t>
            </a:r>
            <a:r>
              <a:rPr lang="en-GB" sz="2400" i="1" dirty="0" err="1" smtClean="0">
                <a:solidFill>
                  <a:schemeClr val="tx2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hypomym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:  {house plant}, {fungus}, …	                     		 </a:t>
            </a:r>
            <a:r>
              <a:rPr lang="en-GB" sz="2400" i="1" dirty="0" err="1" smtClean="0">
                <a:solidFill>
                  <a:schemeClr val="tx2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meronym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:   {plant tissue}, {plant part}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                      </a:t>
            </a:r>
            <a:r>
              <a:rPr lang="en-GB" sz="2400" i="1" dirty="0" err="1" smtClean="0">
                <a:solidFill>
                  <a:schemeClr val="tx2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holonym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:    {</a:t>
            </a:r>
            <a:r>
              <a:rPr lang="en-GB" sz="2400" i="1" dirty="0" err="1" smtClean="0">
                <a:solidFill>
                  <a:schemeClr val="tx2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Plantae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, kingdom </a:t>
            </a:r>
            <a:r>
              <a:rPr lang="en-GB" sz="2400" i="1" dirty="0" err="1" smtClean="0">
                <a:solidFill>
                  <a:schemeClr val="tx2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Plantae</a:t>
            </a:r>
            <a:r>
              <a:rPr lang="en-GB" sz="2400" i="1" dirty="0" smtClean="0">
                <a:solidFill>
                  <a:schemeClr val="tx2"/>
                </a:solidFill>
                <a:latin typeface="Times New Roman" pitchFamily="18" charset="0"/>
                <a:ea typeface="DejaVu Sans" charset="0"/>
                <a:cs typeface="Times New Roman" pitchFamily="18" charset="0"/>
              </a:rPr>
              <a:t>, plant 		 kingdom}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i="1" dirty="0" err="1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Lesk</a:t>
            </a:r>
            <a:r>
              <a:rPr lang="en-US" i="1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  <a:endParaRPr lang="en-US" i="1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1517F5-60BB-472F-B227-EF23C6547F8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455613" indent="-455613" eaLnBrk="1" fontAlgn="auto" hangingPunct="1">
              <a:spcAft>
                <a:spcPts val="0"/>
              </a:spcAft>
              <a:buClr>
                <a:srgbClr val="660033"/>
              </a:buClr>
              <a:buFont typeface="Wingdings 2"/>
              <a:buNone/>
              <a:tabLst>
                <a:tab pos="1025525" algn="l"/>
                <a:tab pos="1939925" algn="l"/>
                <a:tab pos="2854325" algn="l"/>
                <a:tab pos="3768725" algn="l"/>
                <a:tab pos="4683125" algn="l"/>
                <a:tab pos="5597525" algn="l"/>
                <a:tab pos="6511925" algn="l"/>
                <a:tab pos="7426325" algn="l"/>
                <a:tab pos="8340725" algn="l"/>
                <a:tab pos="9255125" algn="l"/>
                <a:tab pos="10169525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	(Michael </a:t>
            </a:r>
            <a:r>
              <a:rPr lang="en-GB" sz="2400" i="1" dirty="0" err="1" smtClean="0">
                <a:latin typeface="Times New Roman" pitchFamily="18" charset="0"/>
                <a:cs typeface="Times New Roman" pitchFamily="18" charset="0"/>
              </a:rPr>
              <a:t>Lesk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 1986): Identify senses of words in context using definition overlap</a:t>
            </a:r>
          </a:p>
          <a:p>
            <a:pPr marL="976821" lvl="2" indent="-455613" eaLnBrk="1" fontAlgn="auto" hangingPunct="1">
              <a:spcAft>
                <a:spcPts val="0"/>
              </a:spcAft>
              <a:buClr>
                <a:srgbClr val="660033"/>
              </a:buClr>
              <a:buFont typeface="Wingdings" pitchFamily="2" charset="2"/>
              <a:buChar char="§"/>
              <a:tabLst>
                <a:tab pos="1025525" algn="l"/>
                <a:tab pos="1939925" algn="l"/>
                <a:tab pos="2854325" algn="l"/>
                <a:tab pos="3768725" algn="l"/>
                <a:tab pos="4683125" algn="l"/>
                <a:tab pos="5597525" algn="l"/>
                <a:tab pos="6511925" algn="l"/>
                <a:tab pos="7426325" algn="l"/>
                <a:tab pos="8340725" algn="l"/>
                <a:tab pos="9255125" algn="l"/>
                <a:tab pos="10169525" algn="l"/>
              </a:tabLst>
              <a:defRPr/>
            </a:pPr>
            <a:r>
              <a:rPr lang="en-GB" sz="2000" i="1" dirty="0" smtClean="0">
                <a:latin typeface="Times New Roman" pitchFamily="18" charset="0"/>
                <a:cs typeface="Times New Roman" pitchFamily="18" charset="0"/>
              </a:rPr>
              <a:t>Identify simultaneously the correct senses for all words in context</a:t>
            </a:r>
            <a:endParaRPr lang="en-GB" sz="1600" i="1" dirty="0" smtClean="0">
              <a:latin typeface="Times New Roman" pitchFamily="18" charset="0"/>
              <a:cs typeface="Times New Roman" pitchFamily="18" charset="0"/>
            </a:endParaRPr>
          </a:p>
          <a:p>
            <a:pPr marL="455613" indent="-455613" eaLnBrk="1" fontAlgn="auto" hangingPunct="1">
              <a:spcAft>
                <a:spcPts val="0"/>
              </a:spcAft>
              <a:buClrTx/>
              <a:buSzTx/>
              <a:buFontTx/>
              <a:buNone/>
              <a:tabLst>
                <a:tab pos="1025525" algn="l"/>
                <a:tab pos="1939925" algn="l"/>
                <a:tab pos="2854325" algn="l"/>
                <a:tab pos="3768725" algn="l"/>
                <a:tab pos="4683125" algn="l"/>
                <a:tab pos="5597525" algn="l"/>
                <a:tab pos="6511925" algn="l"/>
                <a:tab pos="7426325" algn="l"/>
                <a:tab pos="8340725" algn="l"/>
                <a:tab pos="9255125" algn="l"/>
                <a:tab pos="10169525" algn="l"/>
              </a:tabLst>
              <a:defRPr/>
            </a:pPr>
            <a:r>
              <a:rPr lang="en-GB" sz="2400" i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Algorithm:</a:t>
            </a:r>
          </a:p>
          <a:p>
            <a:pPr marL="835025" lvl="1" indent="-377825" eaLnBrk="1" fontAlgn="auto" hangingPunct="1">
              <a:spcAft>
                <a:spcPts val="0"/>
              </a:spcAft>
              <a:buFont typeface="Times New Roman" pitchFamily="16" charset="0"/>
              <a:buAutoNum type="arabicPeriod"/>
              <a:tabLst>
                <a:tab pos="1025525" algn="l"/>
                <a:tab pos="1939925" algn="l"/>
                <a:tab pos="2854325" algn="l"/>
                <a:tab pos="3768725" algn="l"/>
                <a:tab pos="4683125" algn="l"/>
                <a:tab pos="5597525" algn="l"/>
                <a:tab pos="6511925" algn="l"/>
                <a:tab pos="7426325" algn="l"/>
                <a:tab pos="8340725" algn="l"/>
                <a:tab pos="9255125" algn="l"/>
                <a:tab pos="10169525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Retrieve from MRD all sense definitions of the words to be disambiguated</a:t>
            </a:r>
          </a:p>
          <a:p>
            <a:pPr marL="835025" lvl="1" indent="-377825" eaLnBrk="1" fontAlgn="auto" hangingPunct="1">
              <a:spcAft>
                <a:spcPts val="0"/>
              </a:spcAft>
              <a:buFont typeface="Times New Roman" pitchFamily="16" charset="0"/>
              <a:buAutoNum type="arabicPeriod"/>
              <a:tabLst>
                <a:tab pos="1025525" algn="l"/>
                <a:tab pos="1939925" algn="l"/>
                <a:tab pos="2854325" algn="l"/>
                <a:tab pos="3768725" algn="l"/>
                <a:tab pos="4683125" algn="l"/>
                <a:tab pos="5597525" algn="l"/>
                <a:tab pos="6511925" algn="l"/>
                <a:tab pos="7426325" algn="l"/>
                <a:tab pos="8340725" algn="l"/>
                <a:tab pos="9255125" algn="l"/>
                <a:tab pos="10169525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Determine the definition overlap for all possible sense combinations</a:t>
            </a:r>
          </a:p>
          <a:p>
            <a:pPr marL="835025" lvl="1" indent="-377825" eaLnBrk="1" fontAlgn="auto" hangingPunct="1">
              <a:spcAft>
                <a:spcPts val="0"/>
              </a:spcAft>
              <a:buFont typeface="Times New Roman" pitchFamily="16" charset="0"/>
              <a:buAutoNum type="arabicPeriod"/>
              <a:tabLst>
                <a:tab pos="1025525" algn="l"/>
                <a:tab pos="1939925" algn="l"/>
                <a:tab pos="2854325" algn="l"/>
                <a:tab pos="3768725" algn="l"/>
                <a:tab pos="4683125" algn="l"/>
                <a:tab pos="5597525" algn="l"/>
                <a:tab pos="6511925" algn="l"/>
                <a:tab pos="7426325" algn="l"/>
                <a:tab pos="8340725" algn="l"/>
                <a:tab pos="9255125" algn="l"/>
                <a:tab pos="10169525" algn="l"/>
              </a:tabLst>
              <a:defRPr/>
            </a:pP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Choose senses that lead to highest overlap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C83C44-CF62-48BF-932B-14B4B1CA626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867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05000"/>
            <a:ext cx="5194300" cy="28194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Example: disambiguate PINE CONE</a:t>
            </a:r>
          </a:p>
          <a:p>
            <a:pPr>
              <a:buClr>
                <a:srgbClr val="000066"/>
              </a:buClr>
              <a:buFont typeface="Wingdings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PINE 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kinds of evergreen tree with needle-shaped leaves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waste away through sorrow or illness</a:t>
            </a:r>
          </a:p>
          <a:p>
            <a:pPr>
              <a:buClr>
                <a:srgbClr val="000066"/>
              </a:buClr>
              <a:buFont typeface="Wingdings" pitchFamily="2" charset="2"/>
              <a:buChar char="v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CONE 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1. solid body which narrows to a point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2. something of this shape whether solid or hollow</a:t>
            </a:r>
          </a:p>
          <a:p>
            <a:pPr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3. fruit of certain evergreen trees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8676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438400"/>
            <a:ext cx="2667000" cy="2454275"/>
          </a:xfrm>
        </p:spPr>
        <p:txBody>
          <a:bodyPr/>
          <a:lstStyle/>
          <a:p>
            <a:endParaRPr lang="en-US" sz="1800" smtClean="0"/>
          </a:p>
        </p:txBody>
      </p:sp>
      <p:sp>
        <p:nvSpPr>
          <p:cNvPr id="8" name="Rectangle 7"/>
          <p:cNvSpPr/>
          <p:nvPr/>
        </p:nvSpPr>
        <p:spPr>
          <a:xfrm>
            <a:off x="6553200" y="1676400"/>
            <a:ext cx="2438400" cy="243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IN" dirty="0">
                <a:solidFill>
                  <a:srgbClr val="000066"/>
                </a:solidFill>
              </a:rPr>
              <a:t>Pine#1 </a:t>
            </a:r>
            <a:r>
              <a:rPr lang="en-IN" dirty="0">
                <a:solidFill>
                  <a:srgbClr val="000066"/>
                </a:solidFill>
                <a:latin typeface="Symbol" pitchFamily="18" charset="2"/>
              </a:rPr>
              <a:t></a:t>
            </a:r>
            <a:r>
              <a:rPr lang="en-IN" dirty="0">
                <a:solidFill>
                  <a:srgbClr val="000066"/>
                </a:solidFill>
              </a:rPr>
              <a:t> Cone#1 = 0</a:t>
            </a:r>
          </a:p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IN" dirty="0">
                <a:solidFill>
                  <a:srgbClr val="000066"/>
                </a:solidFill>
              </a:rPr>
              <a:t>Pine#2 </a:t>
            </a:r>
            <a:r>
              <a:rPr lang="en-IN" dirty="0">
                <a:solidFill>
                  <a:srgbClr val="000066"/>
                </a:solidFill>
                <a:latin typeface="Symbol" pitchFamily="18" charset="2"/>
              </a:rPr>
              <a:t></a:t>
            </a:r>
            <a:r>
              <a:rPr lang="en-IN" dirty="0">
                <a:solidFill>
                  <a:srgbClr val="000066"/>
                </a:solidFill>
              </a:rPr>
              <a:t> Cone#1 = 0</a:t>
            </a:r>
          </a:p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IN" dirty="0">
                <a:solidFill>
                  <a:srgbClr val="000066"/>
                </a:solidFill>
              </a:rPr>
              <a:t>Pine#1 </a:t>
            </a:r>
            <a:r>
              <a:rPr lang="en-IN" dirty="0">
                <a:solidFill>
                  <a:srgbClr val="000066"/>
                </a:solidFill>
                <a:latin typeface="Symbol" pitchFamily="18" charset="2"/>
              </a:rPr>
              <a:t></a:t>
            </a:r>
            <a:r>
              <a:rPr lang="en-IN" dirty="0">
                <a:solidFill>
                  <a:srgbClr val="000066"/>
                </a:solidFill>
              </a:rPr>
              <a:t> Cone#2 = 1</a:t>
            </a:r>
          </a:p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IN" dirty="0">
                <a:solidFill>
                  <a:srgbClr val="000066"/>
                </a:solidFill>
              </a:rPr>
              <a:t>Pine#2 </a:t>
            </a:r>
            <a:r>
              <a:rPr lang="en-IN" dirty="0">
                <a:solidFill>
                  <a:srgbClr val="000066"/>
                </a:solidFill>
                <a:latin typeface="Symbol" pitchFamily="18" charset="2"/>
              </a:rPr>
              <a:t></a:t>
            </a:r>
            <a:r>
              <a:rPr lang="en-IN" dirty="0">
                <a:solidFill>
                  <a:srgbClr val="000066"/>
                </a:solidFill>
              </a:rPr>
              <a:t> Cone#2 = 0</a:t>
            </a:r>
          </a:p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IN" dirty="0">
                <a:solidFill>
                  <a:srgbClr val="660033"/>
                </a:solidFill>
              </a:rPr>
              <a:t>Pine#1 </a:t>
            </a:r>
            <a:r>
              <a:rPr lang="en-IN" dirty="0">
                <a:solidFill>
                  <a:srgbClr val="660033"/>
                </a:solidFill>
                <a:latin typeface="Symbol" pitchFamily="18" charset="2"/>
              </a:rPr>
              <a:t></a:t>
            </a:r>
            <a:r>
              <a:rPr lang="en-IN" dirty="0">
                <a:solidFill>
                  <a:srgbClr val="660033"/>
                </a:solidFill>
              </a:rPr>
              <a:t> Cone#3 = 2</a:t>
            </a:r>
          </a:p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IN" dirty="0">
                <a:solidFill>
                  <a:srgbClr val="000066"/>
                </a:solidFill>
              </a:rPr>
              <a:t>Pine#2 </a:t>
            </a:r>
            <a:r>
              <a:rPr lang="en-IN" dirty="0">
                <a:solidFill>
                  <a:srgbClr val="000066"/>
                </a:solidFill>
                <a:latin typeface="Symbol" pitchFamily="18" charset="2"/>
              </a:rPr>
              <a:t></a:t>
            </a:r>
            <a:r>
              <a:rPr lang="en-IN" dirty="0">
                <a:solidFill>
                  <a:srgbClr val="000066"/>
                </a:solidFill>
              </a:rPr>
              <a:t> Cone#3 = 0</a:t>
            </a:r>
          </a:p>
          <a:p>
            <a: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en-IN" dirty="0">
              <a:solidFill>
                <a:srgbClr val="000066"/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BC40C1-0879-4452-985C-232E9DB9497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Font typeface="Wingdings 2" pitchFamily="18" charset="2"/>
              <a:buNone/>
              <a:defRPr/>
            </a:pPr>
            <a:endParaRPr lang="en-US" sz="8000" dirty="0" smtClean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  <a:p>
            <a:pPr algn="ctr">
              <a:buFont typeface="Wingdings 2" pitchFamily="18" charset="2"/>
              <a:buNone/>
              <a:defRPr/>
            </a:pPr>
            <a:r>
              <a:rPr lang="en-US" sz="80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	THANK YOU</a:t>
            </a:r>
            <a:endParaRPr lang="en-US" sz="80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i="1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Definitions</a:t>
            </a:r>
            <a:endParaRPr lang="en-US" i="1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BEA6A8-056C-4250-B9DB-38501801B85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Word sense disambiguation is the problem of selecting a sense for a word from a set of predefined possibilities. </a:t>
            </a:r>
          </a:p>
          <a:p>
            <a:pPr marL="741363" lvl="1" indent="-284163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Sense Inventory usually comes from a dictionary or thesaurus.</a:t>
            </a:r>
          </a:p>
          <a:p>
            <a:pPr marL="741363" lvl="1" indent="-284163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Knowledge intensive methods, supervised learning, and (sometimes) bootstrapping approaches</a:t>
            </a:r>
            <a:r>
              <a:rPr lang="en-IN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word sense?</a:t>
            </a:r>
            <a:endParaRPr lang="en-US" i="1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54EB0-0798-48A3-8C4C-C6D299D14DA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b="1" i="1" smtClean="0">
                <a:latin typeface="Times New Roman" pitchFamily="18" charset="0"/>
                <a:cs typeface="Times New Roman" pitchFamily="18" charset="0"/>
              </a:rPr>
              <a:t>Word sense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 is one of the meanings of a word .</a:t>
            </a:r>
          </a:p>
          <a:p>
            <a:pPr eaLnBrk="1" hangingPunct="1">
              <a:buFont typeface="Wingdings 2" pitchFamily="18" charset="2"/>
              <a:buNone/>
            </a:pPr>
            <a:endParaRPr lang="en-US" sz="2800" i="1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800" b="1" i="1" smtClean="0">
                <a:latin typeface="Times New Roman" pitchFamily="18" charset="0"/>
                <a:cs typeface="Times New Roman" pitchFamily="18" charset="0"/>
              </a:rPr>
              <a:t>“Words”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 are having different meanings based on the context of the word usage in a sentence.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Example:-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	-We went to see a </a:t>
            </a:r>
            <a:r>
              <a:rPr lang="en-US" sz="2800" b="1" i="1" smtClean="0">
                <a:latin typeface="Times New Roman" pitchFamily="18" charset="0"/>
                <a:cs typeface="Times New Roman" pitchFamily="18" charset="0"/>
              </a:rPr>
              <a:t>play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 at 	the theater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		-The children went out to </a:t>
            </a:r>
            <a:r>
              <a:rPr lang="en-US" sz="2800" b="1" i="1" smtClean="0">
                <a:latin typeface="Times New Roman" pitchFamily="18" charset="0"/>
                <a:cs typeface="Times New Roman" pitchFamily="18" charset="0"/>
              </a:rPr>
              <a:t>play</a:t>
            </a:r>
            <a:r>
              <a:rPr lang="en-US" sz="2800" i="1" smtClean="0">
                <a:latin typeface="Times New Roman" pitchFamily="18" charset="0"/>
                <a:cs typeface="Times New Roman" pitchFamily="18" charset="0"/>
              </a:rPr>
              <a:t> in the park</a:t>
            </a:r>
          </a:p>
          <a:p>
            <a:pPr eaLnBrk="1" hangingPunct="1">
              <a:buFont typeface="Wingdings 2" pitchFamily="18" charset="2"/>
              <a:buNone/>
            </a:pPr>
            <a:endParaRPr lang="en-US" sz="2800" i="1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i="1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Ambiguity for humans and computers</a:t>
            </a:r>
            <a:endParaRPr lang="en-US" sz="3600" i="1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31385-FC1A-4C50-B58C-8878696B8839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0" indent="-283464"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Computer versus human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Polysemy – Many words have many possible meanings.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Wingdings 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A computer program has no basis for knowing which one is appropriate, even if it is obvious to a human…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Wingdings 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Ambiguity is rarely a problem for humans in their day to day communication, except in extreme cases…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Wingdings 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400" dirty="0" smtClean="0"/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Wingdings 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400" dirty="0" smtClean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i="1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Ambiguity for humans –Newspaper Headline!!!</a:t>
            </a:r>
            <a:endParaRPr lang="en-US" sz="2800" i="1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9BC2B-FD03-40B6-89CF-75AC3FDE50BB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Wingdings 2" pitchFamily="18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FARMER HIGH BILL DIES IN HOUSE 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PROSTITUTES APPEAL TO POPE 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STOLEN PAINTING FOUND BY TREE 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RED TAPE HOLDS UP NEW BRIDGE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DEER KILL 300,000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RESIDENTS CAN DROP OFF TREES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INCLUDE CHILDREN WHEN BAKING COOKIES 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MINERS REFUSE TO WORK AFTER DEATH 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Wingdings 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Ambiguity for Computers!</a:t>
            </a:r>
            <a:endParaRPr lang="en-US" i="1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056D36-2291-4519-B9CF-28D717FCDA3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The fisherman jumped off the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 bank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and into the water.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 bank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down the street was robbed!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Back in the day, we had an entire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bank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of computers devoted to this problem. 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bank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in that road is entirely too steep and is really dangerous. 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The plane took a </a:t>
            </a:r>
            <a:r>
              <a:rPr lang="en-IN" sz="2400" b="1" i="1" dirty="0" smtClean="0">
                <a:latin typeface="Times New Roman" pitchFamily="18" charset="0"/>
                <a:cs typeface="Times New Roman" pitchFamily="18" charset="0"/>
              </a:rPr>
              <a:t>bank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to the left, and then headed off towards the mountains. 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Wingdings 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Brief historical view</a:t>
            </a:r>
            <a:endParaRPr lang="en-US" i="1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33646-BAC9-4BD1-9C1F-A1835AABE48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Identified  as a problem for Machine Translation (Weaver, 1949)</a:t>
            </a:r>
          </a:p>
          <a:p>
            <a:pPr marL="741363" lvl="1" indent="-284163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A word can often only be translated if you know the specific sense intended (A bill in English could be 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Vidhayk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in Hindi) </a:t>
            </a: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Bar-Hillel (1960) posed the following:</a:t>
            </a:r>
          </a:p>
          <a:p>
            <a:pPr marL="741363" lvl="1" indent="-284163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Little John was looking for his toy box. Finally, he found it. The box was in the pen. John was very happy.</a:t>
            </a:r>
          </a:p>
          <a:p>
            <a:pPr marL="741363" lvl="1" indent="-284163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Is “pen” a writing instrument or an enclosure where children play?</a:t>
            </a:r>
          </a:p>
          <a:p>
            <a:pPr marL="341313" indent="-341313" eaLnBrk="1" fontAlgn="auto" hangingPunct="1">
              <a:spcAft>
                <a:spcPts val="0"/>
              </a:spcAft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	…declared it unsolvable, left the field of MT! </a:t>
            </a:r>
          </a:p>
          <a:p>
            <a:pPr marL="341313" indent="-341313" eaLnBrk="1" fontAlgn="auto" hangingPunct="1">
              <a:spcAft>
                <a:spcPts val="0"/>
              </a:spcAft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Wingdings 2"/>
              <a:buChar char="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5FBF7-D70C-4DC0-BE2A-E29EA8900D06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1970s - 1980s </a:t>
            </a:r>
          </a:p>
          <a:p>
            <a:pPr marL="741363" lvl="1" indent="-284163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Rule based systems</a:t>
            </a:r>
          </a:p>
          <a:p>
            <a:pPr marL="741363" lvl="1" indent="-284163" eaLnBrk="1" fontAlgn="auto" hangingPunct="1">
              <a:spcAft>
                <a:spcPts val="0"/>
              </a:spcAft>
              <a:buClr>
                <a:srgbClr val="000066"/>
              </a:buClr>
              <a:buFont typeface="Verdana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1990s </a:t>
            </a:r>
          </a:p>
          <a:p>
            <a:pPr marL="741363" lvl="1" indent="-284163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Corpus based approaches</a:t>
            </a:r>
          </a:p>
          <a:p>
            <a:pPr marL="741363" lvl="1" indent="-284163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Dependence on sense tagged text</a:t>
            </a:r>
          </a:p>
          <a:p>
            <a:pPr marL="741363" lvl="1" indent="-284163" eaLnBrk="1" fontAlgn="auto" hangingPunct="1">
              <a:spcAft>
                <a:spcPts val="0"/>
              </a:spcAft>
              <a:buClr>
                <a:srgbClr val="000066"/>
              </a:buClr>
              <a:buFont typeface="Verdana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341313" indent="-341313" eaLnBrk="1" fontAlgn="auto" hangingPunct="1"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2000s </a:t>
            </a:r>
          </a:p>
          <a:p>
            <a:pPr marL="741363" lvl="1" indent="-284163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Hybrid Systems</a:t>
            </a:r>
          </a:p>
          <a:p>
            <a:pPr marL="741363" lvl="1" indent="-284163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Minimizing or eliminating use of sense tagged text</a:t>
            </a:r>
          </a:p>
          <a:p>
            <a:pPr marL="741363" lvl="1" indent="-284163" eaLnBrk="1" fontAlgn="auto" hangingPunct="1"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Taking advantage of the Web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Approaches to WSD</a:t>
            </a:r>
            <a:endParaRPr lang="en-US" i="1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17B72D-8C3F-4877-8BB8-197B86A4B84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341313" indent="-341313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Knowledge-Based Disambiguation</a:t>
            </a:r>
          </a:p>
          <a:p>
            <a:pPr marL="741363" lvl="1" indent="-284163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use of external lexical resources such as dictionaries and thesaurus</a:t>
            </a:r>
          </a:p>
          <a:p>
            <a:pPr marL="341313" indent="-341313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Supervised Disambiguation</a:t>
            </a:r>
          </a:p>
          <a:p>
            <a:pPr marL="741363" lvl="1" indent="-284163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based on a labelled training set</a:t>
            </a:r>
          </a:p>
          <a:p>
            <a:pPr marL="741363" lvl="1" indent="-284163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the learning system has:</a:t>
            </a:r>
          </a:p>
          <a:p>
            <a:pPr marL="1141413" lvl="2" indent="-227013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 training set of feature-encoded inputs AND </a:t>
            </a:r>
          </a:p>
          <a:p>
            <a:pPr marL="1141413" lvl="2" indent="-227013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their appropriate sense label (category)</a:t>
            </a:r>
            <a:endParaRPr lang="en-IN" i="1" dirty="0" smtClean="0">
              <a:latin typeface="Times New Roman" pitchFamily="18" charset="0"/>
              <a:cs typeface="Times New Roman" pitchFamily="18" charset="0"/>
            </a:endParaRPr>
          </a:p>
          <a:p>
            <a:pPr marL="341313" indent="-341313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Unsupervised Disambiguation</a:t>
            </a:r>
          </a:p>
          <a:p>
            <a:pPr marL="741363" lvl="1" indent="-284163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based on unlabeled corpora</a:t>
            </a:r>
          </a:p>
          <a:p>
            <a:pPr marL="741363" lvl="1" indent="-284163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000066"/>
              </a:buClr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The learning system has:</a:t>
            </a:r>
          </a:p>
          <a:p>
            <a:pPr marL="1141413" lvl="2" indent="-227013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a training set of feature-encoded inputs BUT </a:t>
            </a:r>
          </a:p>
          <a:p>
            <a:pPr marL="1141413" lvl="2" indent="-227013" eaLnBrk="1" fontAlgn="auto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660033"/>
              </a:buClr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NOT their appropriate sense label (category)</a:t>
            </a:r>
          </a:p>
          <a:p>
            <a:pPr marL="365760" lvl="2" indent="-283464" eaLnBrk="1" fontAlgn="auto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Minimally Supervised WSD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1108</TotalTime>
  <Words>768</Words>
  <Application>Microsoft Office PowerPoint</Application>
  <PresentationFormat>On-screen Show (4:3)</PresentationFormat>
  <Paragraphs>161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WORD SENSE DISAMBIGUATION</vt:lpstr>
      <vt:lpstr>Definitions</vt:lpstr>
      <vt:lpstr>What is word sense?</vt:lpstr>
      <vt:lpstr>Ambiguity for humans and computers</vt:lpstr>
      <vt:lpstr>Ambiguity for humans –Newspaper Headline!!!</vt:lpstr>
      <vt:lpstr>Ambiguity for Computers!</vt:lpstr>
      <vt:lpstr>Brief historical view</vt:lpstr>
      <vt:lpstr>Slide 8</vt:lpstr>
      <vt:lpstr>Approaches to WSD</vt:lpstr>
      <vt:lpstr>Knowledge based Disambiguation</vt:lpstr>
      <vt:lpstr>Machine Readable Dictionaries </vt:lpstr>
      <vt:lpstr>MRD Resource for Knowledge based WSD</vt:lpstr>
      <vt:lpstr>Contd…</vt:lpstr>
      <vt:lpstr>Lesk Algorithm</vt:lpstr>
      <vt:lpstr>Slide 15</vt:lpstr>
      <vt:lpstr>Slide 16</vt:lpstr>
    </vt:vector>
  </TitlesOfParts>
  <Company>abc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SENSE DISAMBIGUATION  AN INTRODUCTION</dc:title>
  <dc:creator>a</dc:creator>
  <cp:lastModifiedBy>vipin.tyagi</cp:lastModifiedBy>
  <cp:revision>100</cp:revision>
  <dcterms:created xsi:type="dcterms:W3CDTF">2009-11-24T04:40:47Z</dcterms:created>
  <dcterms:modified xsi:type="dcterms:W3CDTF">2025-03-25T05:42:15Z</dcterms:modified>
</cp:coreProperties>
</file>