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8" r:id="rId2"/>
    <p:sldId id="280" r:id="rId3"/>
    <p:sldId id="281" r:id="rId4"/>
    <p:sldId id="282" r:id="rId5"/>
    <p:sldId id="283" r:id="rId6"/>
    <p:sldId id="285" r:id="rId7"/>
    <p:sldId id="286" r:id="rId8"/>
    <p:sldId id="323" r:id="rId9"/>
    <p:sldId id="324" r:id="rId10"/>
    <p:sldId id="361" r:id="rId11"/>
    <p:sldId id="363" r:id="rId12"/>
    <p:sldId id="366" r:id="rId13"/>
    <p:sldId id="470" r:id="rId14"/>
    <p:sldId id="367" r:id="rId15"/>
    <p:sldId id="473" r:id="rId16"/>
    <p:sldId id="376" r:id="rId17"/>
    <p:sldId id="377" r:id="rId18"/>
    <p:sldId id="471" r:id="rId19"/>
    <p:sldId id="472" r:id="rId20"/>
    <p:sldId id="378" r:id="rId21"/>
    <p:sldId id="380" r:id="rId22"/>
    <p:sldId id="381" r:id="rId23"/>
    <p:sldId id="382" r:id="rId24"/>
    <p:sldId id="384" r:id="rId25"/>
    <p:sldId id="451" r:id="rId26"/>
    <p:sldId id="469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FF"/>
    <a:srgbClr val="000066"/>
    <a:srgbClr val="FFCCFF"/>
    <a:srgbClr val="660033"/>
    <a:srgbClr val="00002E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72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2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0F8594F-59DD-42F0-9321-676AA70838B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458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8B16FF3-0069-4DA9-ADD7-85769CEE1E4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3121D0-CD0C-454A-A20D-2E99B4F57025}" type="slidenum">
              <a:rPr lang="en-US"/>
              <a:pPr/>
              <a:t>1</a:t>
            </a:fld>
            <a:endParaRPr lang="en-US"/>
          </a:p>
        </p:txBody>
      </p:sp>
      <p:sp>
        <p:nvSpPr>
          <p:cNvPr id="2775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CFE7F1-F33D-4E8A-BE8F-59C32BF54B6A}" type="slidenum">
              <a:rPr lang="en-US"/>
              <a:pPr/>
              <a:t>10</a:t>
            </a:fld>
            <a:endParaRPr lang="en-US"/>
          </a:p>
        </p:txBody>
      </p:sp>
      <p:sp>
        <p:nvSpPr>
          <p:cNvPr id="13824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138243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296FA3-26EA-497E-9A2D-19EC457EF17E}" type="slidenum">
              <a:rPr lang="en-US"/>
              <a:pPr/>
              <a:t>11</a:t>
            </a:fld>
            <a:endParaRPr lang="en-US"/>
          </a:p>
        </p:txBody>
      </p:sp>
      <p:sp>
        <p:nvSpPr>
          <p:cNvPr id="14233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0" y="303213"/>
            <a:ext cx="1588" cy="1587"/>
          </a:xfrm>
          <a:solidFill>
            <a:srgbClr val="FFFFFF"/>
          </a:solidFill>
          <a:ln/>
        </p:spPr>
      </p:sp>
      <p:sp>
        <p:nvSpPr>
          <p:cNvPr id="142339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503238" y="4316413"/>
            <a:ext cx="5856287" cy="4060825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6F0C92-7B5C-4F22-917F-8A164C18B209}" type="slidenum">
              <a:rPr lang="en-US"/>
              <a:pPr/>
              <a:t>12</a:t>
            </a:fld>
            <a:endParaRPr lang="en-US"/>
          </a:p>
        </p:txBody>
      </p:sp>
      <p:sp>
        <p:nvSpPr>
          <p:cNvPr id="14848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90600" y="303213"/>
            <a:ext cx="4876800" cy="3657600"/>
          </a:xfrm>
          <a:solidFill>
            <a:srgbClr val="FFFFFF"/>
          </a:solidFill>
          <a:ln/>
        </p:spPr>
      </p:sp>
      <p:sp>
        <p:nvSpPr>
          <p:cNvPr id="148483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468313" y="6750050"/>
            <a:ext cx="5856287" cy="1625600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CB88D0-0557-4130-9238-FE522E5FB570}" type="slidenum">
              <a:rPr lang="en-US"/>
              <a:pPr/>
              <a:t>13</a:t>
            </a:fld>
            <a:endParaRPr lang="en-US"/>
          </a:p>
        </p:txBody>
      </p:sp>
      <p:sp>
        <p:nvSpPr>
          <p:cNvPr id="3594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272575-E5E0-4EAA-9AA3-F79D45C46F4B}" type="slidenum">
              <a:rPr lang="en-US"/>
              <a:pPr/>
              <a:t>14</a:t>
            </a:fld>
            <a:endParaRPr lang="en-US"/>
          </a:p>
        </p:txBody>
      </p:sp>
      <p:sp>
        <p:nvSpPr>
          <p:cNvPr id="15053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990600" y="303213"/>
            <a:ext cx="4876800" cy="3657600"/>
          </a:xfrm>
          <a:solidFill>
            <a:srgbClr val="FFFFFF"/>
          </a:solidFill>
          <a:ln/>
        </p:spPr>
      </p:sp>
      <p:sp>
        <p:nvSpPr>
          <p:cNvPr id="150531" name="Rectangle 3"/>
          <p:cNvSpPr txBox="1">
            <a:spLocks noChangeArrowheads="1"/>
          </p:cNvSpPr>
          <p:nvPr>
            <p:ph type="body" idx="1"/>
          </p:nvPr>
        </p:nvSpPr>
        <p:spPr>
          <a:xfrm>
            <a:off x="468313" y="6750050"/>
            <a:ext cx="5856287" cy="1625600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0D0744-278D-40E9-A93D-F1F88BB1C4E6}" type="slidenum">
              <a:rPr lang="en-US"/>
              <a:pPr/>
              <a:t>15</a:t>
            </a:fld>
            <a:endParaRPr lang="en-US"/>
          </a:p>
        </p:txBody>
      </p:sp>
      <p:sp>
        <p:nvSpPr>
          <p:cNvPr id="3676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D004E4-0FAC-43EE-9F10-E96530CD2A7E}" type="slidenum">
              <a:rPr lang="en-US"/>
              <a:pPr/>
              <a:t>16</a:t>
            </a:fld>
            <a:endParaRPr lang="en-US"/>
          </a:p>
        </p:txBody>
      </p:sp>
      <p:sp>
        <p:nvSpPr>
          <p:cNvPr id="3624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F5D740-644B-4AC9-A2D5-ACB9AC88072B}" type="slidenum">
              <a:rPr lang="en-US"/>
              <a:pPr/>
              <a:t>17</a:t>
            </a:fld>
            <a:endParaRPr lang="en-US"/>
          </a:p>
        </p:txBody>
      </p:sp>
      <p:sp>
        <p:nvSpPr>
          <p:cNvPr id="3635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A115DF-B891-4ADF-8E0F-C1EC7E356107}" type="slidenum">
              <a:rPr lang="en-US"/>
              <a:pPr/>
              <a:t>20</a:t>
            </a:fld>
            <a:endParaRPr lang="en-US"/>
          </a:p>
        </p:txBody>
      </p:sp>
      <p:sp>
        <p:nvSpPr>
          <p:cNvPr id="3645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CCCA2A-9651-4FA4-9DD2-ACE171C11706}" type="slidenum">
              <a:rPr lang="en-US"/>
              <a:pPr/>
              <a:t>21</a:t>
            </a:fld>
            <a:endParaRPr lang="en-US"/>
          </a:p>
        </p:txBody>
      </p:sp>
      <p:sp>
        <p:nvSpPr>
          <p:cNvPr id="3655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9FA678-12EC-4C0B-BFA2-844C1D85B5E4}" type="slidenum">
              <a:rPr lang="en-US"/>
              <a:pPr/>
              <a:t>2</a:t>
            </a:fld>
            <a:endParaRPr lang="en-US"/>
          </a:p>
        </p:txBody>
      </p:sp>
      <p:sp>
        <p:nvSpPr>
          <p:cNvPr id="2969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1B8C3B-9D93-4CF1-A8DB-8DD13B74406F}" type="slidenum">
              <a:rPr lang="en-US"/>
              <a:pPr/>
              <a:t>22</a:t>
            </a:fld>
            <a:endParaRPr lang="en-US"/>
          </a:p>
        </p:txBody>
      </p:sp>
      <p:sp>
        <p:nvSpPr>
          <p:cNvPr id="3665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15A03E-A02A-4EDF-A459-F2DC4DE4BD9E}" type="slidenum">
              <a:rPr lang="en-US"/>
              <a:pPr/>
              <a:t>23</a:t>
            </a:fld>
            <a:endParaRPr lang="en-US"/>
          </a:p>
        </p:txBody>
      </p:sp>
      <p:sp>
        <p:nvSpPr>
          <p:cNvPr id="3686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9D0410-9C0E-467F-8B5C-0E5BD85A0176}" type="slidenum">
              <a:rPr lang="en-US"/>
              <a:pPr/>
              <a:t>24</a:t>
            </a:fld>
            <a:endParaRPr lang="en-US"/>
          </a:p>
        </p:txBody>
      </p:sp>
      <p:sp>
        <p:nvSpPr>
          <p:cNvPr id="3696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2E21DB-E06C-4B9D-B441-B18CA2E264FC}" type="slidenum">
              <a:rPr lang="en-US"/>
              <a:pPr/>
              <a:t>25</a:t>
            </a:fld>
            <a:endParaRPr lang="en-US"/>
          </a:p>
        </p:txBody>
      </p:sp>
      <p:sp>
        <p:nvSpPr>
          <p:cNvPr id="4096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CBCCB0-2142-43E1-A4D0-C620BB1040F1}" type="slidenum">
              <a:rPr lang="en-US"/>
              <a:pPr/>
              <a:t>26</a:t>
            </a:fld>
            <a:endParaRPr lang="en-US"/>
          </a:p>
        </p:txBody>
      </p:sp>
      <p:sp>
        <p:nvSpPr>
          <p:cNvPr id="4106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0DA8EE-0BC4-427C-A688-DF8486E47C84}" type="slidenum">
              <a:rPr lang="en-US"/>
              <a:pPr/>
              <a:t>3</a:t>
            </a:fld>
            <a:endParaRPr lang="en-US"/>
          </a:p>
        </p:txBody>
      </p:sp>
      <p:sp>
        <p:nvSpPr>
          <p:cNvPr id="2979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BE42F0-3035-424D-B581-F0116EE515ED}" type="slidenum">
              <a:rPr lang="en-US"/>
              <a:pPr/>
              <a:t>4</a:t>
            </a:fld>
            <a:endParaRPr lang="en-US"/>
          </a:p>
        </p:txBody>
      </p:sp>
      <p:sp>
        <p:nvSpPr>
          <p:cNvPr id="29901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8F8846-86C7-46E8-BCF1-7DB3D60B0BED}" type="slidenum">
              <a:rPr lang="en-US"/>
              <a:pPr/>
              <a:t>5</a:t>
            </a:fld>
            <a:endParaRPr lang="en-US"/>
          </a:p>
        </p:txBody>
      </p:sp>
      <p:sp>
        <p:nvSpPr>
          <p:cNvPr id="3000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26E4FB-6493-416E-BC72-043279853C71}" type="slidenum">
              <a:rPr lang="en-US"/>
              <a:pPr/>
              <a:t>6</a:t>
            </a:fld>
            <a:endParaRPr lang="en-US"/>
          </a:p>
        </p:txBody>
      </p:sp>
      <p:sp>
        <p:nvSpPr>
          <p:cNvPr id="30208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88C738-7816-4619-B11A-500F37DC982E}" type="slidenum">
              <a:rPr lang="en-US"/>
              <a:pPr/>
              <a:t>7</a:t>
            </a:fld>
            <a:endParaRPr lang="en-US"/>
          </a:p>
        </p:txBody>
      </p:sp>
      <p:sp>
        <p:nvSpPr>
          <p:cNvPr id="3031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4EFAA7-B3FB-4CDF-968B-4E073E93E92A}" type="slidenum">
              <a:rPr lang="en-US"/>
              <a:pPr/>
              <a:t>8</a:t>
            </a:fld>
            <a:endParaRPr lang="en-US"/>
          </a:p>
        </p:txBody>
      </p:sp>
      <p:sp>
        <p:nvSpPr>
          <p:cNvPr id="3205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29A788-D01C-48F0-A37B-C38D24916AC3}" type="slidenum">
              <a:rPr lang="en-US"/>
              <a:pPr/>
              <a:t>9</a:t>
            </a:fld>
            <a:endParaRPr lang="en-US"/>
          </a:p>
        </p:txBody>
      </p:sp>
      <p:sp>
        <p:nvSpPr>
          <p:cNvPr id="3215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DRLC03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66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81000"/>
            <a:ext cx="19431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81000"/>
            <a:ext cx="56769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600200"/>
            <a:ext cx="3810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810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600200"/>
            <a:ext cx="3810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00600" y="1600200"/>
            <a:ext cx="3810000" cy="4876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" name="Picture 51" descr="BDRLC03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00200"/>
            <a:ext cx="7772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76" name="Text Box 52"/>
          <p:cNvSpPr txBox="1">
            <a:spLocks noChangeArrowheads="1"/>
          </p:cNvSpPr>
          <p:nvPr userDrawn="1"/>
        </p:nvSpPr>
        <p:spPr bwMode="auto">
          <a:xfrm>
            <a:off x="304800" y="6400800"/>
            <a:ext cx="390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fld id="{8B2CB024-7F24-4F38-92B6-46B8601F69E5}" type="slidenum">
              <a:rPr lang="en-US" sz="1400"/>
              <a:pPr/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2800" b="1">
          <a:solidFill>
            <a:srgbClr val="660033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rgbClr val="660033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rgbClr val="660033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rgbClr val="660033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rgbClr val="660033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660033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660033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660033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660033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660033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0066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660033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Font typeface="Times New Roman" pitchFamily="18" charset="0"/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38200"/>
            <a:ext cx="7772400" cy="1600200"/>
          </a:xfrm>
        </p:spPr>
        <p:txBody>
          <a:bodyPr/>
          <a:lstStyle/>
          <a:p>
            <a:r>
              <a:rPr lang="en-US" sz="4400" dirty="0" smtClean="0"/>
              <a:t>Word </a:t>
            </a:r>
            <a:r>
              <a:rPr lang="en-US" sz="4400" dirty="0"/>
              <a:t>Sense Disambiguation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743200"/>
            <a:ext cx="7772400" cy="32766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</a:pPr>
            <a:endParaRPr lang="en-US" sz="1600" dirty="0"/>
          </a:p>
          <a:p>
            <a:pPr algn="l">
              <a:lnSpc>
                <a:spcPct val="80000"/>
              </a:lnSpc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05000"/>
            <a:ext cx="7848600" cy="1981200"/>
          </a:xfrm>
          <a:ln/>
        </p:spPr>
        <p:txBody>
          <a:bodyPr lIns="90000" tIns="46800" rIns="90000" bIns="46800"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dirty="0"/>
              <a:t/>
            </a:r>
            <a:br>
              <a:rPr lang="en-GB" sz="4400" dirty="0"/>
            </a:br>
            <a:r>
              <a:rPr lang="en-GB" sz="4400" dirty="0"/>
              <a:t>Minimally Supervised Methods for Word Sense Disambiguation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773988" cy="1144588"/>
          </a:xfrm>
          <a:ln/>
        </p:spPr>
        <p:txBody>
          <a:bodyPr lIns="90000" tIns="46800" rIns="90000" bIns="46800"/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Task Definition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3988" cy="4878388"/>
          </a:xfrm>
          <a:ln/>
        </p:spPr>
        <p:txBody>
          <a:bodyPr lIns="90000" tIns="46800" rIns="90000" bIns="46800"/>
          <a:lstStyle/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solidFill>
                  <a:srgbClr val="660033"/>
                </a:solidFill>
              </a:rPr>
              <a:t>Supervised</a:t>
            </a:r>
            <a:r>
              <a:rPr lang="en-GB" b="1">
                <a:solidFill>
                  <a:srgbClr val="660033"/>
                </a:solidFill>
              </a:rPr>
              <a:t> </a:t>
            </a:r>
            <a:r>
              <a:rPr lang="en-GB"/>
              <a:t>WSD = learning sense classifiers starting with annotated data</a:t>
            </a:r>
          </a:p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solidFill>
                  <a:srgbClr val="660033"/>
                </a:solidFill>
              </a:rPr>
              <a:t>Minimally supervised </a:t>
            </a:r>
            <a:r>
              <a:rPr lang="en-GB"/>
              <a:t>WSD = learning sense classifiers from annotated data, with </a:t>
            </a:r>
            <a:r>
              <a:rPr lang="en-GB" b="1"/>
              <a:t>minimal</a:t>
            </a:r>
            <a:r>
              <a:rPr lang="en-GB"/>
              <a:t> human supervision</a:t>
            </a:r>
          </a:p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Examples </a:t>
            </a:r>
          </a:p>
          <a:p>
            <a:pPr marL="741363" lvl="1" indent="-28416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Automatically bootstrap a corpus starting with </a:t>
            </a:r>
            <a:r>
              <a:rPr lang="en-GB" i="1"/>
              <a:t>a few human annotated examples</a:t>
            </a:r>
          </a:p>
          <a:p>
            <a:pPr marL="741363" lvl="1" indent="-28416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Use </a:t>
            </a:r>
            <a:r>
              <a:rPr lang="en-GB" i="1"/>
              <a:t>monosemous relatives / dictionary definitions </a:t>
            </a:r>
            <a:r>
              <a:rPr lang="en-GB"/>
              <a:t>to automatically construct sense tagged data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773988" cy="1144588"/>
          </a:xfrm>
          <a:ln/>
        </p:spPr>
        <p:txBody>
          <a:bodyPr lIns="0" tIns="0" rIns="0" bIns="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Bootstrapping</a:t>
            </a:r>
            <a:endParaRPr lang="en-GB" dirty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3988" cy="4878388"/>
          </a:xfrm>
          <a:ln/>
        </p:spPr>
        <p:txBody>
          <a:bodyPr lIns="0" tIns="0" rIns="0" bIns="0"/>
          <a:lstStyle/>
          <a:p>
            <a:pPr marL="341313" indent="-341313" defTabSz="449263">
              <a:lnSpc>
                <a:spcPct val="97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Requirements</a:t>
            </a:r>
            <a:endParaRPr lang="en-GB" dirty="0"/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(Some) </a:t>
            </a:r>
            <a:r>
              <a:rPr lang="en-GB" dirty="0" err="1">
                <a:solidFill>
                  <a:srgbClr val="DC2300"/>
                </a:solidFill>
              </a:rPr>
              <a:t>labeled</a:t>
            </a:r>
            <a:r>
              <a:rPr lang="en-GB" dirty="0">
                <a:solidFill>
                  <a:srgbClr val="DC2300"/>
                </a:solidFill>
              </a:rPr>
              <a:t> data</a:t>
            </a:r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(Large amounts of) </a:t>
            </a:r>
            <a:r>
              <a:rPr lang="en-GB" dirty="0">
                <a:solidFill>
                  <a:srgbClr val="000080"/>
                </a:solidFill>
              </a:rPr>
              <a:t>unlabeled data</a:t>
            </a:r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(One or more) </a:t>
            </a:r>
            <a:r>
              <a:rPr lang="en-GB" dirty="0">
                <a:solidFill>
                  <a:srgbClr val="355E00"/>
                </a:solidFill>
              </a:rPr>
              <a:t>basic classifiers</a:t>
            </a:r>
          </a:p>
          <a:p>
            <a: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Output</a:t>
            </a:r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Classifier that improves over the basic classifiers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5" name="Text Box 1027"/>
          <p:cNvSpPr txBox="1">
            <a:spLocks noChangeArrowheads="1"/>
          </p:cNvSpPr>
          <p:nvPr/>
        </p:nvSpPr>
        <p:spPr bwMode="auto">
          <a:xfrm>
            <a:off x="2438400" y="2819400"/>
            <a:ext cx="1752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69316" name="Text Box 1028"/>
          <p:cNvSpPr txBox="1">
            <a:spLocks noChangeArrowheads="1"/>
          </p:cNvSpPr>
          <p:nvPr/>
        </p:nvSpPr>
        <p:spPr bwMode="auto">
          <a:xfrm>
            <a:off x="990600" y="3048000"/>
            <a:ext cx="26955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… </a:t>
            </a:r>
            <a:r>
              <a:rPr lang="en-US">
                <a:solidFill>
                  <a:srgbClr val="660033"/>
                </a:solidFill>
              </a:rPr>
              <a:t>plants#1</a:t>
            </a:r>
            <a:r>
              <a:rPr lang="en-US"/>
              <a:t> and animals …</a:t>
            </a:r>
          </a:p>
          <a:p>
            <a:pPr eaLnBrk="0" hangingPunct="0"/>
            <a:r>
              <a:rPr lang="en-US"/>
              <a:t>… industry </a:t>
            </a:r>
            <a:r>
              <a:rPr lang="en-US">
                <a:solidFill>
                  <a:srgbClr val="660033"/>
                </a:solidFill>
              </a:rPr>
              <a:t>plant#2</a:t>
            </a:r>
            <a:r>
              <a:rPr lang="en-US"/>
              <a:t> …</a:t>
            </a:r>
          </a:p>
        </p:txBody>
      </p:sp>
      <p:sp>
        <p:nvSpPr>
          <p:cNvPr id="269317" name="Text Box 1029"/>
          <p:cNvSpPr txBox="1">
            <a:spLocks noChangeArrowheads="1"/>
          </p:cNvSpPr>
          <p:nvPr/>
        </p:nvSpPr>
        <p:spPr bwMode="auto">
          <a:xfrm>
            <a:off x="5029200" y="2209800"/>
            <a:ext cx="3521075" cy="2024063"/>
          </a:xfrm>
          <a:prstGeom prst="rect">
            <a:avLst/>
          </a:prstGeom>
          <a:noFill/>
          <a:ln w="9525">
            <a:solidFill>
              <a:srgbClr val="660033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… building the only atomic </a:t>
            </a:r>
            <a:r>
              <a:rPr lang="en-US">
                <a:solidFill>
                  <a:srgbClr val="660033"/>
                </a:solidFill>
              </a:rPr>
              <a:t>plant</a:t>
            </a:r>
            <a:r>
              <a:rPr lang="en-US"/>
              <a:t> …</a:t>
            </a:r>
          </a:p>
          <a:p>
            <a:pPr eaLnBrk="0" hangingPunct="0"/>
            <a:r>
              <a:rPr lang="en-US"/>
              <a:t>… </a:t>
            </a:r>
            <a:r>
              <a:rPr lang="en-US">
                <a:solidFill>
                  <a:srgbClr val="660033"/>
                </a:solidFill>
              </a:rPr>
              <a:t>plant</a:t>
            </a:r>
            <a:r>
              <a:rPr lang="en-US"/>
              <a:t> growth is retarded …</a:t>
            </a:r>
          </a:p>
          <a:p>
            <a:pPr eaLnBrk="0" hangingPunct="0"/>
            <a:r>
              <a:rPr lang="en-US"/>
              <a:t>… a herb or flowering </a:t>
            </a:r>
            <a:r>
              <a:rPr lang="en-US">
                <a:solidFill>
                  <a:srgbClr val="660033"/>
                </a:solidFill>
              </a:rPr>
              <a:t>plant</a:t>
            </a:r>
            <a:r>
              <a:rPr lang="en-US"/>
              <a:t> …</a:t>
            </a:r>
          </a:p>
          <a:p>
            <a:pPr eaLnBrk="0" hangingPunct="0"/>
            <a:r>
              <a:rPr lang="en-US"/>
              <a:t>… a nuclear power </a:t>
            </a:r>
            <a:r>
              <a:rPr lang="en-US">
                <a:solidFill>
                  <a:srgbClr val="660033"/>
                </a:solidFill>
              </a:rPr>
              <a:t>plant</a:t>
            </a:r>
            <a:r>
              <a:rPr lang="en-US"/>
              <a:t> …</a:t>
            </a:r>
          </a:p>
          <a:p>
            <a:pPr eaLnBrk="0" hangingPunct="0"/>
            <a:r>
              <a:rPr lang="en-US"/>
              <a:t>… building a new vehicle </a:t>
            </a:r>
            <a:r>
              <a:rPr lang="en-US">
                <a:solidFill>
                  <a:srgbClr val="660033"/>
                </a:solidFill>
              </a:rPr>
              <a:t>plant</a:t>
            </a:r>
            <a:r>
              <a:rPr lang="en-US"/>
              <a:t> …</a:t>
            </a:r>
          </a:p>
          <a:p>
            <a:pPr eaLnBrk="0" hangingPunct="0"/>
            <a:r>
              <a:rPr lang="en-US"/>
              <a:t>… the animal and </a:t>
            </a:r>
            <a:r>
              <a:rPr lang="en-US">
                <a:solidFill>
                  <a:srgbClr val="660033"/>
                </a:solidFill>
              </a:rPr>
              <a:t>plant</a:t>
            </a:r>
            <a:r>
              <a:rPr lang="en-US"/>
              <a:t> life …</a:t>
            </a:r>
          </a:p>
          <a:p>
            <a:pPr eaLnBrk="0" hangingPunct="0"/>
            <a:r>
              <a:rPr lang="en-US"/>
              <a:t>… the passion-fruit </a:t>
            </a:r>
            <a:r>
              <a:rPr lang="en-US">
                <a:solidFill>
                  <a:srgbClr val="660033"/>
                </a:solidFill>
              </a:rPr>
              <a:t>plant</a:t>
            </a:r>
            <a:r>
              <a:rPr lang="en-US"/>
              <a:t> …</a:t>
            </a:r>
          </a:p>
        </p:txBody>
      </p:sp>
      <p:grpSp>
        <p:nvGrpSpPr>
          <p:cNvPr id="269318" name="Group 1030"/>
          <p:cNvGrpSpPr>
            <a:grpSpLocks/>
          </p:cNvGrpSpPr>
          <p:nvPr/>
        </p:nvGrpSpPr>
        <p:grpSpPr bwMode="auto">
          <a:xfrm>
            <a:off x="1066800" y="3733800"/>
            <a:ext cx="4267200" cy="1052513"/>
            <a:chOff x="672" y="2352"/>
            <a:chExt cx="2688" cy="663"/>
          </a:xfrm>
        </p:grpSpPr>
        <p:sp>
          <p:nvSpPr>
            <p:cNvPr id="269319" name="Text Box 1031"/>
            <p:cNvSpPr txBox="1">
              <a:spLocks noChangeArrowheads="1"/>
            </p:cNvSpPr>
            <p:nvPr/>
          </p:nvSpPr>
          <p:spPr bwMode="auto">
            <a:xfrm>
              <a:off x="926" y="2784"/>
              <a:ext cx="8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0066"/>
                  </a:solidFill>
                </a:rPr>
                <a:t>Classifier 1</a:t>
              </a:r>
            </a:p>
          </p:txBody>
        </p:sp>
        <p:sp>
          <p:nvSpPr>
            <p:cNvPr id="269320" name="Line 1032"/>
            <p:cNvSpPr>
              <a:spLocks noChangeShapeType="1"/>
            </p:cNvSpPr>
            <p:nvPr/>
          </p:nvSpPr>
          <p:spPr bwMode="auto">
            <a:xfrm>
              <a:off x="672" y="235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9321" name="Line 1033"/>
            <p:cNvSpPr>
              <a:spLocks noChangeShapeType="1"/>
            </p:cNvSpPr>
            <p:nvPr/>
          </p:nvSpPr>
          <p:spPr bwMode="auto">
            <a:xfrm>
              <a:off x="672" y="29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9322" name="Line 1034"/>
            <p:cNvSpPr>
              <a:spLocks noChangeShapeType="1"/>
            </p:cNvSpPr>
            <p:nvPr/>
          </p:nvSpPr>
          <p:spPr bwMode="auto">
            <a:xfrm>
              <a:off x="1680" y="2928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9323" name="Line 1035"/>
            <p:cNvSpPr>
              <a:spLocks noChangeShapeType="1"/>
            </p:cNvSpPr>
            <p:nvPr/>
          </p:nvSpPr>
          <p:spPr bwMode="auto">
            <a:xfrm flipV="1">
              <a:off x="3360" y="268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9324" name="Group 1036"/>
          <p:cNvGrpSpPr>
            <a:grpSpLocks/>
          </p:cNvGrpSpPr>
          <p:nvPr/>
        </p:nvGrpSpPr>
        <p:grpSpPr bwMode="auto">
          <a:xfrm>
            <a:off x="1219200" y="3733800"/>
            <a:ext cx="4648200" cy="1585913"/>
            <a:chOff x="768" y="2352"/>
            <a:chExt cx="2928" cy="999"/>
          </a:xfrm>
        </p:grpSpPr>
        <p:sp>
          <p:nvSpPr>
            <p:cNvPr id="269325" name="Text Box 1037"/>
            <p:cNvSpPr txBox="1">
              <a:spLocks noChangeArrowheads="1"/>
            </p:cNvSpPr>
            <p:nvPr/>
          </p:nvSpPr>
          <p:spPr bwMode="auto">
            <a:xfrm>
              <a:off x="926" y="3120"/>
              <a:ext cx="8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solidFill>
                    <a:srgbClr val="000066"/>
                  </a:solidFill>
                </a:rPr>
                <a:t>Classifier 2</a:t>
              </a:r>
            </a:p>
          </p:txBody>
        </p:sp>
        <p:sp>
          <p:nvSpPr>
            <p:cNvPr id="269326" name="Line 1038"/>
            <p:cNvSpPr>
              <a:spLocks noChangeShapeType="1"/>
            </p:cNvSpPr>
            <p:nvPr/>
          </p:nvSpPr>
          <p:spPr bwMode="auto">
            <a:xfrm>
              <a:off x="768" y="2352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9327" name="Line 1039"/>
            <p:cNvSpPr>
              <a:spLocks noChangeShapeType="1"/>
            </p:cNvSpPr>
            <p:nvPr/>
          </p:nvSpPr>
          <p:spPr bwMode="auto">
            <a:xfrm>
              <a:off x="768" y="32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9328" name="Line 1040"/>
            <p:cNvSpPr>
              <a:spLocks noChangeShapeType="1"/>
            </p:cNvSpPr>
            <p:nvPr/>
          </p:nvSpPr>
          <p:spPr bwMode="auto">
            <a:xfrm>
              <a:off x="1728" y="3264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9329" name="Line 1041"/>
            <p:cNvSpPr>
              <a:spLocks noChangeShapeType="1"/>
            </p:cNvSpPr>
            <p:nvPr/>
          </p:nvSpPr>
          <p:spPr bwMode="auto">
            <a:xfrm flipV="1">
              <a:off x="3696" y="268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9330" name="Group 1042"/>
          <p:cNvGrpSpPr>
            <a:grpSpLocks/>
          </p:cNvGrpSpPr>
          <p:nvPr/>
        </p:nvGrpSpPr>
        <p:grpSpPr bwMode="auto">
          <a:xfrm>
            <a:off x="685800" y="1752600"/>
            <a:ext cx="4876800" cy="1981200"/>
            <a:chOff x="432" y="1104"/>
            <a:chExt cx="3072" cy="1248"/>
          </a:xfrm>
        </p:grpSpPr>
        <p:sp>
          <p:nvSpPr>
            <p:cNvPr id="269331" name="Line 1043"/>
            <p:cNvSpPr>
              <a:spLocks noChangeShapeType="1"/>
            </p:cNvSpPr>
            <p:nvPr/>
          </p:nvSpPr>
          <p:spPr bwMode="auto">
            <a:xfrm flipV="1">
              <a:off x="3504" y="11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9332" name="Line 1044"/>
            <p:cNvSpPr>
              <a:spLocks noChangeShapeType="1"/>
            </p:cNvSpPr>
            <p:nvPr/>
          </p:nvSpPr>
          <p:spPr bwMode="auto">
            <a:xfrm flipH="1">
              <a:off x="1392" y="1104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9333" name="Line 1045"/>
            <p:cNvSpPr>
              <a:spLocks noChangeShapeType="1"/>
            </p:cNvSpPr>
            <p:nvPr/>
          </p:nvSpPr>
          <p:spPr bwMode="auto">
            <a:xfrm>
              <a:off x="1392" y="11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9334" name="Text Box 1046"/>
            <p:cNvSpPr txBox="1">
              <a:spLocks noChangeArrowheads="1"/>
            </p:cNvSpPr>
            <p:nvPr/>
          </p:nvSpPr>
          <p:spPr bwMode="auto">
            <a:xfrm>
              <a:off x="528" y="1440"/>
              <a:ext cx="199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… </a:t>
              </a:r>
              <a:r>
                <a:rPr lang="en-US">
                  <a:solidFill>
                    <a:srgbClr val="660033"/>
                  </a:solidFill>
                </a:rPr>
                <a:t>plant#1</a:t>
              </a:r>
              <a:r>
                <a:rPr lang="en-US"/>
                <a:t> growth is retarded …</a:t>
              </a:r>
            </a:p>
            <a:p>
              <a:pPr eaLnBrk="0" hangingPunct="0"/>
              <a:r>
                <a:rPr lang="en-US"/>
                <a:t>… a nuclear power </a:t>
              </a:r>
              <a:r>
                <a:rPr lang="en-US">
                  <a:solidFill>
                    <a:srgbClr val="660033"/>
                  </a:solidFill>
                </a:rPr>
                <a:t>plant#2</a:t>
              </a:r>
              <a:r>
                <a:rPr lang="en-US"/>
                <a:t> …</a:t>
              </a:r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269335" name="Rectangle 1047"/>
            <p:cNvSpPr>
              <a:spLocks noChangeArrowheads="1"/>
            </p:cNvSpPr>
            <p:nvPr/>
          </p:nvSpPr>
          <p:spPr bwMode="auto">
            <a:xfrm>
              <a:off x="432" y="1392"/>
              <a:ext cx="2112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7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58813" y="165100"/>
            <a:ext cx="7772400" cy="1457325"/>
          </a:xfrm>
          <a:ln/>
        </p:spPr>
        <p:txBody>
          <a:bodyPr lIns="0" tIns="0" rIns="0" bIns="0"/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Co-training/Self-training 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895600"/>
            <a:ext cx="7772400" cy="3048000"/>
          </a:xfrm>
          <a:ln w="12700">
            <a:solidFill>
              <a:srgbClr val="003300"/>
            </a:solidFill>
          </a:ln>
        </p:spPr>
        <p:txBody>
          <a:bodyPr lIns="0" tIns="0" rIns="0" bIns="0"/>
          <a:lstStyle/>
          <a:p>
            <a:pPr marL="341313" indent="-341313" defTabSz="449263">
              <a:lnSpc>
                <a:spcPct val="97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1. Create a pool of examples U' </a:t>
            </a:r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choose P random examples from U</a:t>
            </a:r>
          </a:p>
          <a:p>
            <a:pPr marL="341313" indent="-34131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2. Loop for I iterations</a:t>
            </a:r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Train C</a:t>
            </a:r>
            <a:r>
              <a:rPr lang="en-GB" baseline="-33000"/>
              <a:t>i</a:t>
            </a:r>
            <a:r>
              <a:rPr lang="en-GB"/>
              <a:t> on L and label U'</a:t>
            </a:r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Select G most confident examples and add to L</a:t>
            </a:r>
          </a:p>
          <a:p>
            <a:pPr lvl="2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maintain distribution in L</a:t>
            </a:r>
          </a:p>
          <a:p>
            <a:pPr marL="741363" lvl="1" indent="-2841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Refill U' with examples from U</a:t>
            </a:r>
          </a:p>
          <a:p>
            <a:pPr lvl="2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/>
              <a:t>keep U' at constant size P</a:t>
            </a:r>
          </a:p>
        </p:txBody>
      </p:sp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609600" y="1371600"/>
            <a:ext cx="7772400" cy="119221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741363" lvl="1" indent="-284163" eaLnBrk="0" hangingPunct="0">
              <a:lnSpc>
                <a:spcPct val="97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/>
              <a:t>A set L of labeled training examples</a:t>
            </a:r>
          </a:p>
          <a:p>
            <a:pPr marL="741363" lvl="1" indent="-284163" eaLnBrk="0" hangingPunct="0">
              <a:lnSpc>
                <a:spcPct val="101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/>
              <a:t>A set U of unlabeled examples</a:t>
            </a:r>
          </a:p>
          <a:p>
            <a:pPr marL="741363" lvl="1" indent="-284163" eaLnBrk="0" hangingPunct="0">
              <a:lnSpc>
                <a:spcPct val="101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200"/>
              <a:t>Classifiers C</a:t>
            </a:r>
            <a:r>
              <a:rPr lang="en-GB" sz="2200" baseline="-33000"/>
              <a:t>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Bootstrapping Algorithm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772400" cy="4876800"/>
          </a:xfrm>
        </p:spPr>
        <p:txBody>
          <a:bodyPr/>
          <a:lstStyle/>
          <a:p>
            <a:r>
              <a:rPr lang="en-US" dirty="0"/>
              <a:t>Iterative procedure:</a:t>
            </a:r>
          </a:p>
          <a:p>
            <a:pPr lvl="1"/>
            <a:r>
              <a:rPr lang="en-US" dirty="0"/>
              <a:t>Train decision list algorithm on seed set</a:t>
            </a:r>
          </a:p>
          <a:p>
            <a:pPr lvl="1"/>
            <a:r>
              <a:rPr lang="en-US" dirty="0"/>
              <a:t>Classify residual data with decision list </a:t>
            </a:r>
          </a:p>
          <a:p>
            <a:pPr lvl="1"/>
            <a:r>
              <a:rPr lang="en-US" dirty="0"/>
              <a:t>Create new seed set by identifying samples that are tagged with a probability above a certain threshold</a:t>
            </a:r>
          </a:p>
          <a:p>
            <a:pPr lvl="1"/>
            <a:r>
              <a:rPr lang="en-US" dirty="0"/>
              <a:t>Retrain classifier on new seed set</a:t>
            </a:r>
          </a:p>
          <a:p>
            <a:r>
              <a:rPr lang="en-US" dirty="0"/>
              <a:t>Selecting training seeds</a:t>
            </a:r>
          </a:p>
          <a:p>
            <a:pPr lvl="1"/>
            <a:r>
              <a:rPr lang="en-US" dirty="0"/>
              <a:t>Initial training set should accurately distinguish among possible senses</a:t>
            </a:r>
          </a:p>
          <a:p>
            <a:pPr lvl="1"/>
            <a:r>
              <a:rPr lang="en-US" dirty="0"/>
              <a:t>Strategies:  </a:t>
            </a:r>
          </a:p>
          <a:p>
            <a:pPr lvl="2"/>
            <a:r>
              <a:rPr lang="en-US" dirty="0"/>
              <a:t>Select a single, defining seed collocation for each possible sense. </a:t>
            </a:r>
          </a:p>
          <a:p>
            <a:pPr lvl="2">
              <a:buFontTx/>
              <a:buNone/>
            </a:pPr>
            <a:r>
              <a:rPr lang="en-US" dirty="0"/>
              <a:t>    Ex: “</a:t>
            </a:r>
            <a:r>
              <a:rPr lang="en-US" b="1" dirty="0"/>
              <a:t>life</a:t>
            </a:r>
            <a:r>
              <a:rPr lang="en-US" dirty="0"/>
              <a:t>” and “</a:t>
            </a:r>
            <a:r>
              <a:rPr lang="en-US" b="1" dirty="0"/>
              <a:t>manufacturing</a:t>
            </a:r>
            <a:r>
              <a:rPr lang="en-US" dirty="0"/>
              <a:t>” for target </a:t>
            </a:r>
            <a:r>
              <a:rPr lang="en-US" i="1" dirty="0"/>
              <a:t>plant</a:t>
            </a:r>
          </a:p>
          <a:p>
            <a:pPr lvl="2"/>
            <a:r>
              <a:rPr lang="en-US" dirty="0"/>
              <a:t>Use words from dictionary definitions</a:t>
            </a:r>
          </a:p>
          <a:p>
            <a:pPr lvl="2"/>
            <a:r>
              <a:rPr lang="en-US" dirty="0"/>
              <a:t>Hand-label most frequent collocates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Yarowsky</a:t>
            </a:r>
            <a:r>
              <a:rPr lang="en-US" dirty="0"/>
              <a:t> Algorithm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(</a:t>
            </a:r>
            <a:r>
              <a:rPr lang="en-US" sz="2000" dirty="0" err="1"/>
              <a:t>Yarowsky</a:t>
            </a:r>
            <a:r>
              <a:rPr lang="en-US" sz="2000" dirty="0"/>
              <a:t> 1995</a:t>
            </a:r>
            <a:r>
              <a:rPr lang="en-US" sz="2000" dirty="0" smtClean="0"/>
              <a:t>)</a:t>
            </a:r>
            <a:endParaRPr lang="en-US" sz="1800" dirty="0"/>
          </a:p>
          <a:p>
            <a:pPr lvl="1"/>
            <a:endParaRPr lang="en-US" sz="1800" dirty="0"/>
          </a:p>
          <a:p>
            <a:r>
              <a:rPr lang="en-US" dirty="0"/>
              <a:t>Relies on two heuristics and a decision list</a:t>
            </a:r>
          </a:p>
          <a:p>
            <a:pPr lvl="1"/>
            <a:r>
              <a:rPr lang="en-US" dirty="0"/>
              <a:t>One sense per collocation :</a:t>
            </a:r>
          </a:p>
          <a:p>
            <a:pPr lvl="2"/>
            <a:r>
              <a:rPr lang="en-US" dirty="0"/>
              <a:t>Nearby words provide strong and consistent clues as to the sense of a target word</a:t>
            </a:r>
            <a:endParaRPr lang="en-US" b="1" dirty="0"/>
          </a:p>
          <a:p>
            <a:pPr lvl="1"/>
            <a:r>
              <a:rPr lang="en-US" dirty="0"/>
              <a:t>One sense per discourse :</a:t>
            </a:r>
          </a:p>
          <a:p>
            <a:pPr lvl="2"/>
            <a:r>
              <a:rPr lang="en-US" dirty="0"/>
              <a:t>The sense of a target word is highly consistent within a single document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Algorithm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28738"/>
            <a:ext cx="8031163" cy="574675"/>
          </a:xfrm>
        </p:spPr>
        <p:txBody>
          <a:bodyPr/>
          <a:lstStyle/>
          <a:p>
            <a:r>
              <a:rPr lang="en-US" sz="1600"/>
              <a:t>A decision list is used to classify instances of target word :</a:t>
            </a:r>
          </a:p>
          <a:p>
            <a:pPr>
              <a:buFontTx/>
              <a:buNone/>
            </a:pPr>
            <a:endParaRPr lang="en-US" sz="1600"/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1143000" y="1981200"/>
            <a:ext cx="6553200" cy="590550"/>
          </a:xfrm>
          <a:prstGeom prst="rect">
            <a:avLst/>
          </a:prstGeom>
          <a:noFill/>
          <a:ln w="12700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marL="396875" lvl="1" indent="-282575" algn="ctr">
              <a:spcBef>
                <a:spcPct val="20000"/>
              </a:spcBef>
            </a:pPr>
            <a:r>
              <a:rPr lang="en-US" sz="2000"/>
              <a:t>“the loss of animal and </a:t>
            </a:r>
            <a:r>
              <a:rPr lang="en-US" sz="2000" b="1"/>
              <a:t>plant </a:t>
            </a:r>
            <a:r>
              <a:rPr lang="en-US" sz="2000"/>
              <a:t>species through extinction …”</a:t>
            </a:r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457200" y="44958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660033"/>
              </a:buClr>
            </a:pPr>
            <a:endParaRPr lang="en-US" sz="200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660033"/>
              </a:buClr>
            </a:pPr>
            <a:endParaRPr lang="en-US" sz="200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660033"/>
              </a:buClr>
            </a:pPr>
            <a:endParaRPr lang="en-US" sz="2000"/>
          </a:p>
        </p:txBody>
      </p:sp>
      <p:sp>
        <p:nvSpPr>
          <p:cNvPr id="166918" name="Text Box 6"/>
          <p:cNvSpPr txBox="1">
            <a:spLocks noChangeArrowheads="1"/>
          </p:cNvSpPr>
          <p:nvPr/>
        </p:nvSpPr>
        <p:spPr bwMode="auto">
          <a:xfrm>
            <a:off x="1279525" y="519271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000">
              <a:latin typeface="Arial" charset="0"/>
            </a:endParaRPr>
          </a:p>
        </p:txBody>
      </p:sp>
      <p:sp>
        <p:nvSpPr>
          <p:cNvPr id="166919" name="Rectangle 7"/>
          <p:cNvSpPr>
            <a:spLocks noChangeArrowheads="1"/>
          </p:cNvSpPr>
          <p:nvPr/>
        </p:nvSpPr>
        <p:spPr bwMode="auto">
          <a:xfrm>
            <a:off x="490538" y="3205163"/>
            <a:ext cx="7848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660033"/>
              </a:buClr>
              <a:buFontTx/>
              <a:buChar char="•"/>
            </a:pPr>
            <a:r>
              <a:rPr lang="en-US" sz="2400"/>
              <a:t>Classification is based on the highest ranking rule that matches the target context</a:t>
            </a:r>
          </a:p>
        </p:txBody>
      </p:sp>
      <p:sp>
        <p:nvSpPr>
          <p:cNvPr id="166920" name="Text Box 8"/>
          <p:cNvSpPr txBox="1">
            <a:spLocks noChangeArrowheads="1"/>
          </p:cNvSpPr>
          <p:nvPr/>
        </p:nvSpPr>
        <p:spPr bwMode="auto">
          <a:xfrm>
            <a:off x="914400" y="5334000"/>
            <a:ext cx="731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000">
              <a:latin typeface="Arial" charset="0"/>
            </a:endParaRPr>
          </a:p>
        </p:txBody>
      </p:sp>
      <p:graphicFrame>
        <p:nvGraphicFramePr>
          <p:cNvPr id="166956" name="Group 44"/>
          <p:cNvGraphicFramePr>
            <a:graphicFrameLocks noGrp="1"/>
          </p:cNvGraphicFramePr>
          <p:nvPr>
            <p:ph sz="half" idx="2"/>
          </p:nvPr>
        </p:nvGraphicFramePr>
        <p:xfrm>
          <a:off x="914400" y="4038600"/>
          <a:ext cx="7239000" cy="2346960"/>
        </p:xfrm>
        <a:graphic>
          <a:graphicData uri="http://schemas.openxmlformats.org/drawingml/2006/table">
            <a:tbl>
              <a:tblPr/>
              <a:tblGrid>
                <a:gridCol w="1362075"/>
                <a:gridCol w="3867150"/>
                <a:gridCol w="2009775"/>
              </a:tblGrid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LogL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Collocation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Sense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…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…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Times New Roman" pitchFamily="18" charset="0"/>
                        </a:rPr>
                        <a:t>…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9.31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flower (within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+/-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 words)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buSzTx/>
                        <a:buFont typeface="Symbol" pitchFamily="18" charset="2"/>
                        <a:buChar char="®"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 (living)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9.24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job (within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+/-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 words)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buSzTx/>
                        <a:buFont typeface="Symbol" pitchFamily="18" charset="2"/>
                        <a:buChar char="®"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B (factory)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9.03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fruit (within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+/-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 words)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buSzTx/>
                        <a:buFont typeface="Symbol" pitchFamily="18" charset="2"/>
                        <a:buChar char="®"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 (living)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9.02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F4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plant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species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F4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buSzTx/>
                        <a:buFont typeface="Symbol" pitchFamily="18" charset="2"/>
                        <a:buChar char="®"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 (living)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F4FF"/>
                    </a:solidFill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...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...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…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err="1" smtClean="0">
                <a:solidFill>
                  <a:schemeClr val="tx2">
                    <a:satMod val="130000"/>
                  </a:schemeClr>
                </a:solidFill>
                <a:latin typeface="Times New Roman" pitchFamily="18" charset="0"/>
                <a:cs typeface="Times New Roman" pitchFamily="18" charset="0"/>
              </a:rPr>
              <a:t>Yarowsky’s</a:t>
            </a:r>
            <a:r>
              <a:rPr lang="en-US" sz="4400" dirty="0" smtClean="0">
                <a:solidFill>
                  <a:schemeClr val="tx2">
                    <a:satMod val="130000"/>
                  </a:schemeClr>
                </a:solidFill>
                <a:latin typeface="Times New Roman" pitchFamily="18" charset="0"/>
                <a:cs typeface="Times New Roman" pitchFamily="18" charset="0"/>
              </a:rPr>
              <a:t> Algorithm</a:t>
            </a:r>
            <a:endParaRPr lang="en-US" dirty="0">
              <a:solidFill>
                <a:schemeClr val="tx2">
                  <a:satMod val="13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67072"/>
          </a:xfrm>
        </p:spPr>
        <p:txBody>
          <a:bodyPr>
            <a:normAutofit fontScale="70000" lnSpcReduction="20000"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Algorithm Details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Step1:Store Word and its contexts as line</a:t>
            </a:r>
          </a:p>
          <a:p>
            <a:pPr marL="365760" indent="-283464" eaLnBrk="1" fontAlgn="auto" hangingPunct="1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	               e.g.:</a:t>
            </a:r>
            <a:r>
              <a:rPr lang="en-US" altLang="zh-CN" sz="3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….zonal distribution of plant life….. </a:t>
            </a:r>
          </a:p>
          <a:p>
            <a:pPr marL="365760" indent="-283464" eaLnBrk="1" fontAlgn="auto" hangingPunct="1">
              <a:spcAft>
                <a:spcPts val="0"/>
              </a:spcAft>
              <a:buFont typeface="Symbol" pitchFamily="18" charset="2"/>
              <a:buNone/>
              <a:defRPr/>
            </a:pPr>
            <a:endParaRPr lang="en-US" altLang="zh-CN" sz="34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altLang="zh-CN" sz="3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Step2: I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dentify a few words that represent the word Sense</a:t>
            </a:r>
          </a:p>
          <a:p>
            <a:pPr marL="365760" indent="-283464" eaLnBrk="1" fontAlgn="auto" hangingPunct="1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	               e.g. plant(manufacturing/life)</a:t>
            </a:r>
          </a:p>
          <a:p>
            <a:pPr marL="365760" indent="-283464" eaLnBrk="1" fontAlgn="auto" hangingPunct="1">
              <a:spcAft>
                <a:spcPts val="0"/>
              </a:spcAft>
              <a:buFont typeface="Symbol" pitchFamily="18" charset="2"/>
              <a:buNone/>
              <a:defRPr/>
            </a:pPr>
            <a:endParaRPr lang="en-US" sz="3400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Step3a: Get rules from the training set</a:t>
            </a:r>
          </a:p>
          <a:p>
            <a:pPr marL="365760" indent="-283464" eaLnBrk="1" fontAlgn="auto" hangingPunct="1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altLang="zh-CN" sz="3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plant + X =&gt; A, weight</a:t>
            </a:r>
          </a:p>
          <a:p>
            <a:pPr marL="365760" indent="-283464" eaLnBrk="1" fontAlgn="auto" hangingPunct="1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altLang="zh-CN" sz="3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plant + Y =&gt; B, weight</a:t>
            </a:r>
          </a:p>
          <a:p>
            <a:pPr marL="365760" indent="-283464" eaLnBrk="1" fontAlgn="auto" hangingPunct="1">
              <a:spcAft>
                <a:spcPts val="0"/>
              </a:spcAft>
              <a:buFont typeface="Symbol" pitchFamily="18" charset="2"/>
              <a:buNone/>
              <a:defRPr/>
            </a:pPr>
            <a:endParaRPr lang="en-US" sz="3400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Step3b:</a:t>
            </a:r>
            <a:r>
              <a:rPr lang="en-US" altLang="zh-CN" sz="3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Use the rules created in 3a to classify all occurrences of plant sample set. </a:t>
            </a:r>
            <a:endParaRPr lang="en-US" sz="3400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i="1" dirty="0">
              <a:solidFill>
                <a:schemeClr val="tx2">
                  <a:satMod val="13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Step3c: 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Use one-sense-per-discourse rule to filter or augment this addition 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Step3d: Repeat Step 3 a-b-c iteratively.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Step4:  the training converges on a stable residual set.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 5: R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</a:rPr>
              <a:t>esult will be a set of rules. Those rules will be used to disambiguate the word “plant”. 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e.g. 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</a:rPr>
              <a:t>plant + growth =&gt; life</a:t>
            </a: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zh-CN" sz="2400" dirty="0" smtClean="0">
                <a:latin typeface="Times New Roman" pitchFamily="18" charset="0"/>
                <a:ea typeface="宋体" pitchFamily="2" charset="-122"/>
              </a:rPr>
              <a:t>	                  plant + car =&gt; manufacturing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Approaches to Word Sense Disambiguation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875"/>
            <a:ext cx="8001000" cy="47180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Knowledge-Based Disambiguation</a:t>
            </a:r>
          </a:p>
          <a:p>
            <a:pPr lvl="1">
              <a:lnSpc>
                <a:spcPct val="80000"/>
              </a:lnSpc>
            </a:pPr>
            <a:r>
              <a:rPr lang="en-US"/>
              <a:t>use of external lexical resources such as dictionaries and thesauri</a:t>
            </a:r>
          </a:p>
          <a:p>
            <a:pPr lvl="1">
              <a:lnSpc>
                <a:spcPct val="80000"/>
              </a:lnSpc>
            </a:pPr>
            <a:r>
              <a:rPr lang="en-US"/>
              <a:t>discourse properties</a:t>
            </a:r>
          </a:p>
          <a:p>
            <a:pPr>
              <a:lnSpc>
                <a:spcPct val="80000"/>
              </a:lnSpc>
            </a:pPr>
            <a:r>
              <a:rPr lang="en-US"/>
              <a:t>Supervised Disambiguation</a:t>
            </a:r>
          </a:p>
          <a:p>
            <a:pPr lvl="1">
              <a:lnSpc>
                <a:spcPct val="80000"/>
              </a:lnSpc>
            </a:pPr>
            <a:r>
              <a:rPr lang="en-US"/>
              <a:t>based on a labeled training set</a:t>
            </a:r>
          </a:p>
          <a:p>
            <a:pPr lvl="1">
              <a:lnSpc>
                <a:spcPct val="80000"/>
              </a:lnSpc>
            </a:pPr>
            <a:r>
              <a:rPr lang="en-US"/>
              <a:t>the learning system has: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a training set of feature-encoded inputs AND 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their appropriate sense label (category) </a:t>
            </a:r>
          </a:p>
          <a:p>
            <a:pPr>
              <a:lnSpc>
                <a:spcPct val="80000"/>
              </a:lnSpc>
            </a:pPr>
            <a:r>
              <a:rPr lang="en-US"/>
              <a:t>Unsupervised Disambiguation</a:t>
            </a:r>
          </a:p>
          <a:p>
            <a:pPr lvl="1">
              <a:lnSpc>
                <a:spcPct val="80000"/>
              </a:lnSpc>
            </a:pPr>
            <a:r>
              <a:rPr lang="en-US"/>
              <a:t>based on unlabeled corpora</a:t>
            </a:r>
          </a:p>
          <a:p>
            <a:pPr lvl="1">
              <a:lnSpc>
                <a:spcPct val="80000"/>
              </a:lnSpc>
            </a:pPr>
            <a:r>
              <a:rPr lang="en-US"/>
              <a:t>The learning system has: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a training set of feature-encoded inputs BUT 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NOT their appropriate sense label (category) </a:t>
            </a:r>
          </a:p>
          <a:p>
            <a:pPr lvl="1">
              <a:lnSpc>
                <a:spcPct val="80000"/>
              </a:lnSpc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38" name="Picture 2"/>
          <p:cNvPicPr>
            <a:picLocks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133600" y="1219200"/>
            <a:ext cx="5121275" cy="4327525"/>
          </a:xfrm>
          <a:noFill/>
          <a:ln/>
        </p:spPr>
      </p:pic>
      <p:sp>
        <p:nvSpPr>
          <p:cNvPr id="167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Bootstrapping Algorithm</a:t>
            </a:r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685800" y="5532438"/>
            <a:ext cx="8031163" cy="102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34950" indent="-234950">
              <a:spcBef>
                <a:spcPct val="20000"/>
              </a:spcBef>
              <a:buClr>
                <a:srgbClr val="660033"/>
              </a:buClr>
              <a:buFontTx/>
              <a:buChar char="•"/>
              <a:tabLst>
                <a:tab pos="0" algn="l"/>
              </a:tabLst>
            </a:pPr>
            <a:r>
              <a:rPr lang="en-US" sz="2000"/>
              <a:t>All occurrences of the target word are identified</a:t>
            </a:r>
          </a:p>
          <a:p>
            <a:pPr marL="234950" indent="-234950">
              <a:spcBef>
                <a:spcPct val="20000"/>
              </a:spcBef>
              <a:buClr>
                <a:srgbClr val="660033"/>
              </a:buClr>
              <a:buFontTx/>
              <a:buChar char="•"/>
              <a:tabLst>
                <a:tab pos="0" algn="l"/>
              </a:tabLst>
            </a:pPr>
            <a:r>
              <a:rPr lang="en-US" sz="2000"/>
              <a:t>A small training set of seed data is tagged with word sense</a:t>
            </a:r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7010400" y="3962400"/>
            <a:ext cx="184467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Sense-B: </a:t>
            </a:r>
            <a:r>
              <a:rPr lang="en-US" sz="2000" i="1">
                <a:latin typeface="Arial" charset="0"/>
              </a:rPr>
              <a:t>factory</a:t>
            </a:r>
          </a:p>
        </p:txBody>
      </p:sp>
      <p:sp>
        <p:nvSpPr>
          <p:cNvPr id="167942" name="Rectangle 6"/>
          <p:cNvSpPr>
            <a:spLocks noChangeArrowheads="1"/>
          </p:cNvSpPr>
          <p:nvPr/>
        </p:nvSpPr>
        <p:spPr bwMode="auto">
          <a:xfrm>
            <a:off x="381000" y="2514600"/>
            <a:ext cx="1997075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latin typeface="Arial" charset="0"/>
              </a:rPr>
              <a:t>Sense-A: </a:t>
            </a:r>
            <a:r>
              <a:rPr lang="en-US" sz="2000" i="1">
                <a:latin typeface="Arial" charset="0"/>
              </a:rPr>
              <a:t>life</a:t>
            </a:r>
          </a:p>
        </p:txBody>
      </p:sp>
      <p:sp>
        <p:nvSpPr>
          <p:cNvPr id="167943" name="Line 7"/>
          <p:cNvSpPr>
            <a:spLocks noChangeShapeType="1"/>
          </p:cNvSpPr>
          <p:nvPr/>
        </p:nvSpPr>
        <p:spPr bwMode="auto">
          <a:xfrm flipV="1">
            <a:off x="1295400" y="2057400"/>
            <a:ext cx="1387475" cy="320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7944" name="Line 8"/>
          <p:cNvSpPr>
            <a:spLocks noChangeShapeType="1"/>
          </p:cNvSpPr>
          <p:nvPr/>
        </p:nvSpPr>
        <p:spPr bwMode="auto">
          <a:xfrm flipH="1">
            <a:off x="6215063" y="4413250"/>
            <a:ext cx="809625" cy="306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986" name="Picture 2"/>
          <p:cNvPicPr>
            <a:picLocks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976438" y="1250950"/>
            <a:ext cx="5103812" cy="4725988"/>
          </a:xfrm>
          <a:noFill/>
          <a:ln/>
        </p:spPr>
      </p:pic>
      <p:sp>
        <p:nvSpPr>
          <p:cNvPr id="1699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Bootstrapping Algorithm</a:t>
            </a:r>
          </a:p>
        </p:txBody>
      </p:sp>
      <p:sp>
        <p:nvSpPr>
          <p:cNvPr id="16998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147763" y="6067425"/>
            <a:ext cx="7772400" cy="64135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/>
              <a:t>Seed set grows and residual set shrinks 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010" name="Picture 2"/>
          <p:cNvPicPr>
            <a:picLocks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2133600" y="1600200"/>
            <a:ext cx="4954588" cy="4368800"/>
          </a:xfrm>
          <a:noFill/>
          <a:ln/>
        </p:spPr>
      </p:pic>
      <p:sp>
        <p:nvSpPr>
          <p:cNvPr id="171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Bootstrapping Algorithm</a:t>
            </a:r>
          </a:p>
        </p:txBody>
      </p:sp>
      <p:sp>
        <p:nvSpPr>
          <p:cNvPr id="17101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52450" y="6026150"/>
            <a:ext cx="8153400" cy="701675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2000"/>
              <a:t>Convergence: Stop when residual set stabilizes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772400" cy="4530725"/>
          </a:xfrm>
        </p:spPr>
        <p:txBody>
          <a:bodyPr/>
          <a:lstStyle/>
          <a:p>
            <a:r>
              <a:rPr lang="en-US" sz="2000" dirty="0"/>
              <a:t>Test corpus: extracted from 460 million word corpus of multiple sources (news articles, transcripts, novels, etc.)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172101" name="Group 69"/>
          <p:cNvGraphicFramePr>
            <a:graphicFrameLocks noGrp="1"/>
          </p:cNvGraphicFramePr>
          <p:nvPr/>
        </p:nvGraphicFramePr>
        <p:xfrm>
          <a:off x="1447800" y="2819400"/>
          <a:ext cx="6858000" cy="2615883"/>
        </p:xfrm>
        <a:graphic>
          <a:graphicData uri="http://schemas.openxmlformats.org/drawingml/2006/table">
            <a:tbl>
              <a:tblPr/>
              <a:tblGrid>
                <a:gridCol w="904875"/>
                <a:gridCol w="1703388"/>
                <a:gridCol w="1193800"/>
                <a:gridCol w="1460500"/>
                <a:gridCol w="1595437"/>
              </a:tblGrid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Word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Senses 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Supervised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Unsupervised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Unsupervised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Bootstrapping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plant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living/factory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97.7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98.6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space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volume/outer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93.9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93.6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tank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vehicle/container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97.1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96.5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motion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legal/physical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98.0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97.9 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Avg.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96.1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92.2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60033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96.5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 as a </a:t>
            </a:r>
            <a:r>
              <a:rPr lang="en-US" dirty="0" smtClean="0"/>
              <a:t>Corpus</a:t>
            </a:r>
            <a:endParaRPr lang="en-US" dirty="0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the Web as a large textual corpus</a:t>
            </a:r>
          </a:p>
          <a:p>
            <a:pPr lvl="1"/>
            <a:r>
              <a:rPr lang="en-US"/>
              <a:t>Build annotated corpora using monosemous relatives</a:t>
            </a:r>
          </a:p>
          <a:p>
            <a:pPr lvl="1"/>
            <a:r>
              <a:rPr lang="en-US"/>
              <a:t>Bootstrap annotated corpora starting with few seeds</a:t>
            </a:r>
          </a:p>
          <a:p>
            <a:pPr lvl="2"/>
            <a:r>
              <a:rPr lang="en-US"/>
              <a:t>Similar to (Yarowsky 1995)</a:t>
            </a:r>
          </a:p>
          <a:p>
            <a:r>
              <a:rPr lang="en-US"/>
              <a:t>Use the (semi)automatically tagged data to train WSD classifiers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Senseval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Evaluation of WSD </a:t>
            </a:r>
            <a:r>
              <a:rPr lang="en-US" dirty="0" smtClean="0"/>
              <a:t>systems</a:t>
            </a:r>
            <a:endParaRPr lang="en-US" dirty="0"/>
          </a:p>
          <a:p>
            <a:r>
              <a:rPr lang="en-US" dirty="0" err="1"/>
              <a:t>Senseval</a:t>
            </a:r>
            <a:r>
              <a:rPr lang="en-US" dirty="0"/>
              <a:t> 1: 1999 – about 10 teams</a:t>
            </a:r>
          </a:p>
          <a:p>
            <a:r>
              <a:rPr lang="en-US" dirty="0" err="1"/>
              <a:t>Senseval</a:t>
            </a:r>
            <a:r>
              <a:rPr lang="en-US" dirty="0"/>
              <a:t> 2: 2001 – about 30 teams</a:t>
            </a:r>
          </a:p>
          <a:p>
            <a:r>
              <a:rPr lang="en-US" dirty="0" err="1"/>
              <a:t>Senseval</a:t>
            </a:r>
            <a:r>
              <a:rPr lang="en-US" dirty="0"/>
              <a:t> 3: 2004 – about 55 teams</a:t>
            </a:r>
          </a:p>
          <a:p>
            <a:r>
              <a:rPr lang="en-US" dirty="0" err="1"/>
              <a:t>Senseval</a:t>
            </a:r>
            <a:r>
              <a:rPr lang="en-US" dirty="0"/>
              <a:t> 4: </a:t>
            </a:r>
            <a:r>
              <a:rPr lang="en-US" dirty="0" smtClean="0"/>
              <a:t>2007</a:t>
            </a:r>
          </a:p>
          <a:p>
            <a:r>
              <a:rPr lang="en-US" dirty="0" err="1" smtClean="0"/>
              <a:t>Senseval</a:t>
            </a:r>
            <a:r>
              <a:rPr lang="en-US" dirty="0" smtClean="0"/>
              <a:t> 5 : 2010</a:t>
            </a:r>
            <a:endParaRPr lang="en-US" dirty="0"/>
          </a:p>
          <a:p>
            <a:r>
              <a:rPr lang="en-US" dirty="0"/>
              <a:t>Provides sense annotated data for many languages, for several tasks</a:t>
            </a:r>
          </a:p>
          <a:p>
            <a:pPr lvl="1"/>
            <a:r>
              <a:rPr lang="en-US" dirty="0"/>
              <a:t>Languages: English, Romanian, Chinese, Basque, Spanish, etc.</a:t>
            </a:r>
          </a:p>
          <a:p>
            <a:pPr lvl="1"/>
            <a:r>
              <a:rPr lang="en-US" dirty="0"/>
              <a:t>Tasks: Lexical Sample, All words, etc.</a:t>
            </a:r>
          </a:p>
          <a:p>
            <a:r>
              <a:rPr lang="en-US" dirty="0"/>
              <a:t>Provides evaluation software</a:t>
            </a:r>
          </a:p>
          <a:p>
            <a:r>
              <a:rPr lang="en-US" dirty="0"/>
              <a:t>Provides results of other participating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>
              <a:solidFill>
                <a:srgbClr val="0033CC"/>
              </a:solidFill>
            </a:endParaRPr>
          </a:p>
          <a:p>
            <a:endParaRPr lang="en-US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524000" y="2057400"/>
            <a:ext cx="4648200" cy="381000"/>
          </a:xfrm>
          <a:prstGeom prst="rect">
            <a:avLst/>
          </a:prstGeom>
          <a:noFill/>
          <a:ln w="12700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 Words Word Sense Disambiguation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Attempt to disambiguate all open-class words in a text</a:t>
            </a:r>
          </a:p>
          <a:p>
            <a:pPr lvl="1">
              <a:buFont typeface="Times New Roman" pitchFamily="18" charset="0"/>
              <a:buNone/>
            </a:pPr>
            <a:r>
              <a:rPr lang="en-US"/>
              <a:t>    “He </a:t>
            </a:r>
            <a:r>
              <a:rPr lang="en-US">
                <a:solidFill>
                  <a:srgbClr val="660033"/>
                </a:solidFill>
              </a:rPr>
              <a:t>put</a:t>
            </a:r>
            <a:r>
              <a:rPr lang="en-US"/>
              <a:t> his </a:t>
            </a:r>
            <a:r>
              <a:rPr lang="en-US">
                <a:solidFill>
                  <a:srgbClr val="660033"/>
                </a:solidFill>
              </a:rPr>
              <a:t>suit</a:t>
            </a:r>
            <a:r>
              <a:rPr lang="en-US"/>
              <a:t> over the </a:t>
            </a:r>
            <a:r>
              <a:rPr lang="en-US">
                <a:solidFill>
                  <a:srgbClr val="660033"/>
                </a:solidFill>
              </a:rPr>
              <a:t>back</a:t>
            </a:r>
            <a:r>
              <a:rPr lang="en-US"/>
              <a:t> of the </a:t>
            </a:r>
            <a:r>
              <a:rPr lang="en-US">
                <a:solidFill>
                  <a:srgbClr val="660033"/>
                </a:solidFill>
              </a:rPr>
              <a:t>chair</a:t>
            </a:r>
            <a:r>
              <a:rPr lang="en-US"/>
              <a:t>”</a:t>
            </a:r>
          </a:p>
          <a:p>
            <a:endParaRPr lang="en-US"/>
          </a:p>
          <a:p>
            <a:r>
              <a:rPr lang="en-US"/>
              <a:t>Use information from dictionaries</a:t>
            </a:r>
          </a:p>
          <a:p>
            <a:pPr lvl="1"/>
            <a:r>
              <a:rPr lang="en-US"/>
              <a:t>Definitions / Examples for each meaning</a:t>
            </a:r>
          </a:p>
          <a:p>
            <a:pPr lvl="2"/>
            <a:r>
              <a:rPr lang="en-US"/>
              <a:t>Find similarity between definitions and current context</a:t>
            </a:r>
          </a:p>
          <a:p>
            <a:r>
              <a:rPr lang="en-US"/>
              <a:t>Position in a semantic network</a:t>
            </a:r>
          </a:p>
          <a:p>
            <a:pPr lvl="2"/>
            <a:r>
              <a:rPr lang="en-US"/>
              <a:t>Find that “</a:t>
            </a:r>
            <a:r>
              <a:rPr lang="en-US">
                <a:solidFill>
                  <a:srgbClr val="000066"/>
                </a:solidFill>
              </a:rPr>
              <a:t>table</a:t>
            </a:r>
            <a:r>
              <a:rPr lang="en-US"/>
              <a:t>” is closer to “</a:t>
            </a:r>
            <a:r>
              <a:rPr lang="en-US">
                <a:solidFill>
                  <a:srgbClr val="000066"/>
                </a:solidFill>
              </a:rPr>
              <a:t>chair/furniture</a:t>
            </a:r>
            <a:r>
              <a:rPr lang="en-US"/>
              <a:t>” than to “</a:t>
            </a:r>
            <a:r>
              <a:rPr lang="en-US">
                <a:solidFill>
                  <a:srgbClr val="000066"/>
                </a:solidFill>
              </a:rPr>
              <a:t>chair/person</a:t>
            </a:r>
            <a:r>
              <a:rPr lang="en-US"/>
              <a:t>”</a:t>
            </a:r>
          </a:p>
          <a:p>
            <a:r>
              <a:rPr lang="en-US"/>
              <a:t>Use discourse properties</a:t>
            </a:r>
          </a:p>
          <a:p>
            <a:pPr lvl="2"/>
            <a:r>
              <a:rPr lang="en-US"/>
              <a:t>A word exhibits the same sense in a discourse / in a collocation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 Words Word Sense Disambiguation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Minimally supervised approaches</a:t>
            </a:r>
          </a:p>
          <a:p>
            <a:pPr lvl="1"/>
            <a:r>
              <a:rPr lang="en-US" dirty="0"/>
              <a:t>Learn to disambiguate words using small annotated corpora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err="1"/>
              <a:t>SemCor</a:t>
            </a:r>
            <a:r>
              <a:rPr lang="en-US" dirty="0"/>
              <a:t> – corpus where all open class words are disambiguated</a:t>
            </a:r>
          </a:p>
          <a:p>
            <a:pPr lvl="2"/>
            <a:r>
              <a:rPr lang="en-US" dirty="0"/>
              <a:t>200,000 running words</a:t>
            </a:r>
          </a:p>
          <a:p>
            <a:r>
              <a:rPr lang="en-US" dirty="0"/>
              <a:t>Most frequent sense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600200" y="1981200"/>
            <a:ext cx="4343400" cy="685800"/>
          </a:xfrm>
          <a:prstGeom prst="rect">
            <a:avLst/>
          </a:prstGeom>
          <a:noFill/>
          <a:ln w="12700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Targeted Word Sense </a:t>
            </a:r>
            <a:r>
              <a:rPr lang="en-US" dirty="0" smtClean="0"/>
              <a:t>Disambiguation</a:t>
            </a:r>
            <a:endParaRPr lang="en-US" dirty="0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1313" indent="-341313" defTabSz="457200"/>
            <a:r>
              <a:rPr lang="en-US" sz="2000"/>
              <a:t>Disambiguate one target word</a:t>
            </a:r>
          </a:p>
          <a:p>
            <a:pPr lvl="2" defTabSz="457200">
              <a:buFontTx/>
              <a:buNone/>
            </a:pPr>
            <a:r>
              <a:rPr lang="en-US" sz="1700"/>
              <a:t>“Take a seat on this </a:t>
            </a:r>
            <a:r>
              <a:rPr lang="en-US" sz="1700">
                <a:solidFill>
                  <a:srgbClr val="000066"/>
                </a:solidFill>
              </a:rPr>
              <a:t>chair</a:t>
            </a:r>
            <a:r>
              <a:rPr lang="en-US" sz="1700"/>
              <a:t>”</a:t>
            </a:r>
          </a:p>
          <a:p>
            <a:pPr lvl="2" defTabSz="457200">
              <a:buFontTx/>
              <a:buNone/>
            </a:pPr>
            <a:r>
              <a:rPr lang="en-US" sz="1700"/>
              <a:t>“The </a:t>
            </a:r>
            <a:r>
              <a:rPr lang="en-US" sz="1700">
                <a:solidFill>
                  <a:srgbClr val="000066"/>
                </a:solidFill>
              </a:rPr>
              <a:t>chair</a:t>
            </a:r>
            <a:r>
              <a:rPr lang="en-US" sz="1700"/>
              <a:t> of the Math Department”</a:t>
            </a:r>
          </a:p>
          <a:p>
            <a:pPr marL="341313" indent="-341313" defTabSz="457200"/>
            <a:endParaRPr lang="en-US" sz="1700"/>
          </a:p>
          <a:p>
            <a:pPr marL="341313" indent="-341313" defTabSz="457200"/>
            <a:r>
              <a:rPr lang="en-US" sz="2000"/>
              <a:t>WSD is viewed as a typical classification problem</a:t>
            </a:r>
          </a:p>
          <a:p>
            <a:pPr marL="741363" lvl="1" indent="-284163" defTabSz="457200"/>
            <a:r>
              <a:rPr lang="en-US" sz="1800"/>
              <a:t>use machine learning techniques to train a system</a:t>
            </a:r>
          </a:p>
          <a:p>
            <a:pPr marL="341313" indent="-341313" defTabSz="457200"/>
            <a:r>
              <a:rPr lang="en-US" sz="2000"/>
              <a:t>Training:</a:t>
            </a:r>
          </a:p>
          <a:p>
            <a:pPr marL="741363" lvl="1" indent="-284163" defTabSz="457200"/>
            <a:r>
              <a:rPr lang="en-US"/>
              <a:t>Corpus of occurrences of the target word, each occurrence annotated with appropriate sense</a:t>
            </a:r>
            <a:endParaRPr lang="en-US" sz="1800"/>
          </a:p>
          <a:p>
            <a:pPr marL="741363" lvl="1" indent="-284163" defTabSz="457200"/>
            <a:r>
              <a:rPr lang="en-US"/>
              <a:t>Build feature vectors:</a:t>
            </a:r>
          </a:p>
          <a:p>
            <a:pPr lvl="2" defTabSz="457200"/>
            <a:r>
              <a:rPr lang="en-US"/>
              <a:t>a vector of relevant linguistic features that represents the context (ex: a window of words around the target word)</a:t>
            </a:r>
            <a:endParaRPr lang="en-US" sz="1600"/>
          </a:p>
          <a:p>
            <a:pPr marL="341313" indent="-341313" defTabSz="457200"/>
            <a:r>
              <a:rPr lang="en-US" sz="2000"/>
              <a:t>Disambiguation:</a:t>
            </a:r>
          </a:p>
          <a:p>
            <a:pPr marL="741363" lvl="1" indent="-284163" defTabSz="457200"/>
            <a:r>
              <a:rPr lang="en-US" sz="1800"/>
              <a:t>Disambiguate the target word in new unseen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Unsupervised Disambiguation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545388" cy="4876800"/>
          </a:xfrm>
        </p:spPr>
        <p:txBody>
          <a:bodyPr/>
          <a:lstStyle/>
          <a:p>
            <a:r>
              <a:rPr lang="en-US" sz="2100"/>
              <a:t>Disambiguate word senses:</a:t>
            </a:r>
          </a:p>
          <a:p>
            <a:pPr lvl="1"/>
            <a:r>
              <a:rPr lang="en-US"/>
              <a:t>without supporting tools such as dictionaries and thesauri </a:t>
            </a:r>
          </a:p>
          <a:p>
            <a:pPr lvl="1"/>
            <a:r>
              <a:rPr lang="en-US"/>
              <a:t>without a labeled training text </a:t>
            </a:r>
          </a:p>
          <a:p>
            <a:r>
              <a:rPr lang="en-US" sz="2100"/>
              <a:t>Without such resources, word senses are not </a:t>
            </a:r>
            <a:r>
              <a:rPr lang="en-US" sz="2100" i="1"/>
              <a:t>labeled</a:t>
            </a:r>
            <a:endParaRPr lang="en-US" sz="2100"/>
          </a:p>
          <a:p>
            <a:pPr lvl="1"/>
            <a:r>
              <a:rPr lang="en-US"/>
              <a:t>We cannot say “</a:t>
            </a:r>
            <a:r>
              <a:rPr lang="en-US">
                <a:solidFill>
                  <a:srgbClr val="000066"/>
                </a:solidFill>
              </a:rPr>
              <a:t>chair/furniture”</a:t>
            </a:r>
            <a:r>
              <a:rPr lang="en-US"/>
              <a:t> or “</a:t>
            </a:r>
            <a:r>
              <a:rPr lang="en-US">
                <a:solidFill>
                  <a:srgbClr val="000066"/>
                </a:solidFill>
              </a:rPr>
              <a:t>chair/person”</a:t>
            </a:r>
          </a:p>
          <a:p>
            <a:r>
              <a:rPr lang="en-US" sz="2100"/>
              <a:t>We can:</a:t>
            </a:r>
          </a:p>
          <a:p>
            <a:pPr lvl="1"/>
            <a:r>
              <a:rPr lang="en-US"/>
              <a:t>Cluster/group the contexts of an ambiguous word into a number of groups </a:t>
            </a:r>
          </a:p>
          <a:p>
            <a:pPr lvl="1"/>
            <a:r>
              <a:rPr lang="en-US" i="1"/>
              <a:t>Discriminate </a:t>
            </a:r>
            <a:r>
              <a:rPr lang="en-US"/>
              <a:t>between these groups without actually labeling them</a:t>
            </a:r>
          </a:p>
          <a:p>
            <a:endParaRPr lang="en-US" sz="2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1600200" y="4267200"/>
            <a:ext cx="4114800" cy="1447800"/>
          </a:xfrm>
          <a:prstGeom prst="rect">
            <a:avLst/>
          </a:prstGeom>
          <a:noFill/>
          <a:ln w="12700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Unsupervised Disambiguation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/>
              <a:t>Hypothesis: same senses of words will have similar neighboring words</a:t>
            </a:r>
          </a:p>
          <a:p>
            <a:r>
              <a:rPr lang="en-US" sz="2000"/>
              <a:t>Disambiguation algorithm</a:t>
            </a:r>
          </a:p>
          <a:p>
            <a:pPr lvl="1"/>
            <a:r>
              <a:rPr lang="en-US" sz="1800"/>
              <a:t>Identify context vectors corresponding to all occurrences of a particular word </a:t>
            </a:r>
          </a:p>
          <a:p>
            <a:pPr lvl="1"/>
            <a:r>
              <a:rPr lang="en-US" sz="1800"/>
              <a:t>Partition them into regions of high density</a:t>
            </a:r>
          </a:p>
          <a:p>
            <a:pPr lvl="1"/>
            <a:r>
              <a:rPr lang="en-US" sz="1800"/>
              <a:t>Assign a sense to each such region</a:t>
            </a:r>
          </a:p>
          <a:p>
            <a:pPr lvl="2">
              <a:buFontTx/>
              <a:buNone/>
            </a:pPr>
            <a:r>
              <a:rPr lang="en-US" sz="1600"/>
              <a:t>	</a:t>
            </a:r>
          </a:p>
          <a:p>
            <a:pPr lvl="2">
              <a:buFontTx/>
              <a:buNone/>
            </a:pPr>
            <a:r>
              <a:rPr lang="en-US"/>
              <a:t>“Sit on a </a:t>
            </a:r>
            <a:r>
              <a:rPr lang="en-US">
                <a:solidFill>
                  <a:srgbClr val="000066"/>
                </a:solidFill>
              </a:rPr>
              <a:t>chair</a:t>
            </a:r>
            <a:r>
              <a:rPr lang="en-US"/>
              <a:t>”  </a:t>
            </a:r>
          </a:p>
          <a:p>
            <a:pPr lvl="2">
              <a:buFontTx/>
              <a:buNone/>
            </a:pPr>
            <a:r>
              <a:rPr lang="en-US"/>
              <a:t>“Take a seat on this </a:t>
            </a:r>
            <a:r>
              <a:rPr lang="en-US">
                <a:solidFill>
                  <a:srgbClr val="000066"/>
                </a:solidFill>
              </a:rPr>
              <a:t>chair</a:t>
            </a:r>
            <a:r>
              <a:rPr lang="en-US"/>
              <a:t>”</a:t>
            </a:r>
          </a:p>
          <a:p>
            <a:pPr lvl="2">
              <a:buFontTx/>
              <a:buNone/>
            </a:pPr>
            <a:r>
              <a:rPr lang="en-US"/>
              <a:t>“The </a:t>
            </a:r>
            <a:r>
              <a:rPr lang="en-US">
                <a:solidFill>
                  <a:srgbClr val="000066"/>
                </a:solidFill>
              </a:rPr>
              <a:t>chair</a:t>
            </a:r>
            <a:r>
              <a:rPr lang="en-US"/>
              <a:t> of the Math Department” </a:t>
            </a:r>
          </a:p>
          <a:p>
            <a:pPr lvl="2">
              <a:buFontTx/>
              <a:buNone/>
            </a:pPr>
            <a:r>
              <a:rPr lang="en-US"/>
              <a:t>“The </a:t>
            </a:r>
            <a:r>
              <a:rPr lang="en-US">
                <a:solidFill>
                  <a:srgbClr val="000066"/>
                </a:solidFill>
              </a:rPr>
              <a:t>chair</a:t>
            </a:r>
            <a:r>
              <a:rPr lang="en-US"/>
              <a:t> of the meeting”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1143000" y="2667000"/>
            <a:ext cx="7315200" cy="762000"/>
          </a:xfrm>
          <a:prstGeom prst="rect">
            <a:avLst/>
          </a:prstGeom>
          <a:noFill/>
          <a:ln w="12700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1">
              <a:spcBef>
                <a:spcPct val="20000"/>
              </a:spcBef>
              <a:buClr>
                <a:srgbClr val="000066"/>
              </a:buClr>
              <a:buFont typeface="Times New Roman" pitchFamily="18" charset="0"/>
              <a:buNone/>
            </a:pPr>
            <a:r>
              <a:rPr lang="en-US" sz="2000"/>
              <a:t>E.g. The ambiguous word</a:t>
            </a:r>
            <a:r>
              <a:rPr lang="en-US" sz="2000">
                <a:solidFill>
                  <a:srgbClr val="000066"/>
                </a:solidFill>
              </a:rPr>
              <a:t>  PLANT </a:t>
            </a:r>
            <a:r>
              <a:rPr lang="en-US" sz="2000"/>
              <a:t>occurs 10 times in a discourse </a:t>
            </a:r>
          </a:p>
          <a:p>
            <a:pPr lvl="1">
              <a:spcBef>
                <a:spcPct val="20000"/>
              </a:spcBef>
              <a:buClr>
                <a:srgbClr val="000066"/>
              </a:buClr>
              <a:buFont typeface="Times New Roman" pitchFamily="18" charset="0"/>
              <a:buNone/>
            </a:pPr>
            <a:r>
              <a:rPr lang="en-US" sz="2000">
                <a:sym typeface="Wingdings" pitchFamily="2" charset="2"/>
              </a:rPr>
              <a:t>        all instances of</a:t>
            </a:r>
            <a:r>
              <a:rPr lang="en-US" sz="2000">
                <a:solidFill>
                  <a:srgbClr val="000066"/>
                </a:solidFill>
                <a:sym typeface="Wingdings" pitchFamily="2" charset="2"/>
              </a:rPr>
              <a:t> “plant” </a:t>
            </a:r>
            <a:r>
              <a:rPr lang="en-US" sz="2000">
                <a:sym typeface="Wingdings" pitchFamily="2" charset="2"/>
              </a:rPr>
              <a:t>carry the same meaning</a:t>
            </a:r>
            <a:endParaRPr lang="en-US" sz="200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 Sense Per Discourse</a:t>
            </a:r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1313" indent="-341313" defTabSz="457200"/>
            <a:r>
              <a:rPr lang="en-US" sz="2000" dirty="0"/>
              <a:t>A word tends to preserve its meaning across all its occurrences in a  given discourse </a:t>
            </a:r>
            <a:r>
              <a:rPr lang="en-US" sz="1600" dirty="0"/>
              <a:t>(Gale, Church, </a:t>
            </a:r>
            <a:r>
              <a:rPr lang="en-US" sz="1600" dirty="0" err="1"/>
              <a:t>Yarowksy</a:t>
            </a:r>
            <a:r>
              <a:rPr lang="en-US" sz="1600" dirty="0"/>
              <a:t> 1992)</a:t>
            </a:r>
          </a:p>
          <a:p>
            <a:pPr marL="341313" indent="-341313" defTabSz="457200"/>
            <a:r>
              <a:rPr lang="en-US" sz="2000" dirty="0"/>
              <a:t>What does this mean?</a:t>
            </a:r>
          </a:p>
          <a:p>
            <a:pPr marL="341313" indent="-341313" defTabSz="457200"/>
            <a:endParaRPr lang="en-US" sz="2000" dirty="0"/>
          </a:p>
          <a:p>
            <a:pPr marL="341313" indent="-341313" defTabSz="457200"/>
            <a:endParaRPr lang="en-US" sz="2000" dirty="0"/>
          </a:p>
          <a:p>
            <a:pPr marL="341313" indent="-341313" defTabSz="457200"/>
            <a:r>
              <a:rPr lang="en-US" sz="2000" dirty="0"/>
              <a:t>Evaluation: </a:t>
            </a:r>
          </a:p>
          <a:p>
            <a:pPr marL="741363" lvl="1" indent="-284163" defTabSz="457200"/>
            <a:r>
              <a:rPr lang="en-US" sz="1800" dirty="0"/>
              <a:t>8 words with two-way ambiguity, e.g. </a:t>
            </a:r>
            <a:r>
              <a:rPr lang="en-US" sz="1800" dirty="0">
                <a:solidFill>
                  <a:srgbClr val="000066"/>
                </a:solidFill>
              </a:rPr>
              <a:t>plant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0066"/>
                </a:solidFill>
              </a:rPr>
              <a:t>crane</a:t>
            </a:r>
            <a:r>
              <a:rPr lang="en-US" sz="1800" dirty="0"/>
              <a:t>, etc.</a:t>
            </a:r>
          </a:p>
          <a:p>
            <a:pPr marL="741363" lvl="1" indent="-284163" defTabSz="457200"/>
            <a:r>
              <a:rPr lang="en-US" sz="1800" dirty="0"/>
              <a:t>98% of the two-word occurrences in the same discourse carry the same </a:t>
            </a:r>
            <a:r>
              <a:rPr lang="en-US" sz="1800" dirty="0" smtClean="0"/>
              <a:t>meaning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1066800" y="3352800"/>
            <a:ext cx="7391400" cy="1066800"/>
          </a:xfrm>
          <a:prstGeom prst="rect">
            <a:avLst/>
          </a:prstGeom>
          <a:noFill/>
          <a:ln w="12700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lvl="1">
              <a:spcBef>
                <a:spcPct val="20000"/>
              </a:spcBef>
              <a:buClr>
                <a:srgbClr val="000066"/>
              </a:buClr>
              <a:buFont typeface="Times New Roman" pitchFamily="18" charset="0"/>
              <a:buNone/>
            </a:pPr>
            <a:r>
              <a:rPr lang="en-US" sz="2000"/>
              <a:t>The ambiguous word</a:t>
            </a:r>
            <a:r>
              <a:rPr lang="en-US" sz="2000">
                <a:solidFill>
                  <a:srgbClr val="000066"/>
                </a:solidFill>
              </a:rPr>
              <a:t> PLANT </a:t>
            </a:r>
            <a:r>
              <a:rPr lang="en-US" sz="2000"/>
              <a:t>preserves its meaning in all its </a:t>
            </a:r>
          </a:p>
          <a:p>
            <a:pPr lvl="1">
              <a:spcBef>
                <a:spcPct val="20000"/>
              </a:spcBef>
              <a:buClr>
                <a:srgbClr val="000066"/>
              </a:buClr>
              <a:buFont typeface="Times New Roman" pitchFamily="18" charset="0"/>
              <a:buNone/>
            </a:pPr>
            <a:r>
              <a:rPr lang="en-US" sz="2000"/>
              <a:t>occurrences within the collocation</a:t>
            </a:r>
            <a:r>
              <a:rPr lang="en-US" sz="2000">
                <a:solidFill>
                  <a:srgbClr val="000066"/>
                </a:solidFill>
              </a:rPr>
              <a:t> “industrial plant”, </a:t>
            </a:r>
            <a:r>
              <a:rPr lang="en-US" sz="2000"/>
              <a:t>regardless </a:t>
            </a:r>
          </a:p>
          <a:p>
            <a:pPr lvl="1">
              <a:spcBef>
                <a:spcPct val="20000"/>
              </a:spcBef>
              <a:buClr>
                <a:srgbClr val="000066"/>
              </a:buClr>
              <a:buFont typeface="Times New Roman" pitchFamily="18" charset="0"/>
              <a:buNone/>
            </a:pPr>
            <a:r>
              <a:rPr lang="en-US" sz="2000"/>
              <a:t>of the context where this collocation occurs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 Sense per Collocation</a:t>
            </a:r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1313" indent="-341313" defTabSz="457200"/>
            <a:r>
              <a:rPr lang="en-US" sz="2000" dirty="0"/>
              <a:t>A word tends to preserve its meaning when used in the same collocation </a:t>
            </a:r>
            <a:r>
              <a:rPr lang="en-US" sz="1600" dirty="0"/>
              <a:t>(</a:t>
            </a:r>
            <a:r>
              <a:rPr lang="en-US" sz="1600" dirty="0" err="1"/>
              <a:t>Yarowsky</a:t>
            </a:r>
            <a:r>
              <a:rPr lang="en-US" sz="1600" dirty="0"/>
              <a:t> 1993)</a:t>
            </a:r>
          </a:p>
          <a:p>
            <a:pPr marL="741363" lvl="1" indent="-284163" defTabSz="457200"/>
            <a:r>
              <a:rPr lang="en-US" sz="1800" dirty="0"/>
              <a:t>Strong for adjacent collocations</a:t>
            </a:r>
          </a:p>
          <a:p>
            <a:pPr marL="741363" lvl="1" indent="-284163" defTabSz="457200"/>
            <a:r>
              <a:rPr lang="en-US" sz="1800" dirty="0"/>
              <a:t>Weaker as the distance between words increases</a:t>
            </a:r>
          </a:p>
          <a:p>
            <a:pPr marL="341313" indent="-341313" defTabSz="457200"/>
            <a:r>
              <a:rPr lang="en-US" sz="2000" dirty="0"/>
              <a:t>An example</a:t>
            </a:r>
          </a:p>
          <a:p>
            <a:pPr marL="341313" indent="-341313" defTabSz="457200"/>
            <a:endParaRPr lang="en-US" sz="2000" dirty="0"/>
          </a:p>
          <a:p>
            <a:pPr marL="341313" indent="-341313" defTabSz="457200"/>
            <a:endParaRPr lang="en-US" sz="2000" dirty="0"/>
          </a:p>
          <a:p>
            <a:pPr marL="341313" indent="-341313" defTabSz="457200"/>
            <a:endParaRPr lang="en-US" sz="2000" dirty="0"/>
          </a:p>
          <a:p>
            <a:pPr marL="341313" indent="-341313" defTabSz="457200"/>
            <a:r>
              <a:rPr lang="en-US" sz="2000" dirty="0"/>
              <a:t>Evaluation:</a:t>
            </a:r>
          </a:p>
          <a:p>
            <a:pPr marL="741363" lvl="1" indent="-284163" defTabSz="457200"/>
            <a:r>
              <a:rPr lang="en-US" sz="1800" dirty="0"/>
              <a:t>97% precision on words with two-way </a:t>
            </a:r>
            <a:r>
              <a:rPr lang="en-US" sz="1800" dirty="0" smtClean="0"/>
              <a:t>ambiguity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tebook">
  <a:themeElements>
    <a:clrScheme name="Notebook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otebook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1146</TotalTime>
  <Words>1324</Words>
  <Application>Microsoft PowerPoint</Application>
  <PresentationFormat>On-screen Show (4:3)</PresentationFormat>
  <Paragraphs>287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Times New Roman</vt:lpstr>
      <vt:lpstr>Wingdings</vt:lpstr>
      <vt:lpstr>Arial</vt:lpstr>
      <vt:lpstr>Comic Sans MS</vt:lpstr>
      <vt:lpstr>宋体</vt:lpstr>
      <vt:lpstr>Symbol</vt:lpstr>
      <vt:lpstr>Times</vt:lpstr>
      <vt:lpstr>Notebook</vt:lpstr>
      <vt:lpstr>Word Sense Disambiguation</vt:lpstr>
      <vt:lpstr>Approaches to Word Sense Disambiguation</vt:lpstr>
      <vt:lpstr>All Words Word Sense Disambiguation</vt:lpstr>
      <vt:lpstr>All Words Word Sense Disambiguation</vt:lpstr>
      <vt:lpstr>Targeted Word Sense Disambiguation</vt:lpstr>
      <vt:lpstr>Unsupervised Disambiguation</vt:lpstr>
      <vt:lpstr>Unsupervised Disambiguation</vt:lpstr>
      <vt:lpstr>One Sense Per Discourse</vt:lpstr>
      <vt:lpstr>One Sense per Collocation</vt:lpstr>
      <vt:lpstr> Minimally Supervised Methods for Word Sense Disambiguation</vt:lpstr>
      <vt:lpstr>Task Definition</vt:lpstr>
      <vt:lpstr>Bootstrapping</vt:lpstr>
      <vt:lpstr>Slide 13</vt:lpstr>
      <vt:lpstr>Co-training/Self-training </vt:lpstr>
      <vt:lpstr>Bootstrapping Algorithm</vt:lpstr>
      <vt:lpstr>Yarowsky Algorithm</vt:lpstr>
      <vt:lpstr>Learning Algorithm</vt:lpstr>
      <vt:lpstr>Yarowsky’s Algorithm</vt:lpstr>
      <vt:lpstr>Slide 19</vt:lpstr>
      <vt:lpstr>Bootstrapping Algorithm</vt:lpstr>
      <vt:lpstr>Bootstrapping Algorithm</vt:lpstr>
      <vt:lpstr>Bootstrapping Algorithm</vt:lpstr>
      <vt:lpstr>Evaluation</vt:lpstr>
      <vt:lpstr>The Web as a Corpus</vt:lpstr>
      <vt:lpstr>Senseval</vt:lpstr>
      <vt:lpstr>Thank You!</vt:lpstr>
    </vt:vector>
  </TitlesOfParts>
  <Company>UNT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Notebook</dc:title>
  <dc:creator>Rada</dc:creator>
  <cp:lastModifiedBy>vipin.tyagi</cp:lastModifiedBy>
  <cp:revision>46</cp:revision>
  <dcterms:created xsi:type="dcterms:W3CDTF">2004-09-17T04:54:54Z</dcterms:created>
  <dcterms:modified xsi:type="dcterms:W3CDTF">2025-04-11T05:34:01Z</dcterms:modified>
</cp:coreProperties>
</file>