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6"/>
  </p:handoutMasterIdLst>
  <p:sldIdLst>
    <p:sldId id="401" r:id="rId4"/>
    <p:sldId id="373" r:id="rId6"/>
    <p:sldId id="374" r:id="rId7"/>
    <p:sldId id="375" r:id="rId8"/>
    <p:sldId id="400" r:id="rId9"/>
    <p:sldId id="376" r:id="rId10"/>
    <p:sldId id="377" r:id="rId11"/>
    <p:sldId id="378" r:id="rId12"/>
    <p:sldId id="379" r:id="rId13"/>
    <p:sldId id="381" r:id="rId14"/>
    <p:sldId id="382" r:id="rId15"/>
    <p:sldId id="419" r:id="rId16"/>
    <p:sldId id="383" r:id="rId17"/>
    <p:sldId id="384" r:id="rId18"/>
    <p:sldId id="385" r:id="rId19"/>
    <p:sldId id="386" r:id="rId20"/>
    <p:sldId id="387" r:id="rId21"/>
    <p:sldId id="388" r:id="rId22"/>
    <p:sldId id="389" r:id="rId23"/>
    <p:sldId id="420" r:id="rId24"/>
    <p:sldId id="421" r:id="rId2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6"/>
    <p:restoredTop sz="64550"/>
  </p:normalViewPr>
  <p:slideViewPr>
    <p:cSldViewPr showGuides="1">
      <p:cViewPr varScale="1">
        <p:scale>
          <a:sx n="68" d="100"/>
          <a:sy n="68" d="100"/>
        </p:scale>
        <p:origin x="-11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30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endParaRPr>
          </a:p>
        </p:txBody>
      </p:sp>
      <p:sp>
        <p:nvSpPr>
          <p:cNvPr id="17305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endParaRPr>
          </a:p>
        </p:txBody>
      </p:sp>
      <p:sp>
        <p:nvSpPr>
          <p:cNvPr id="17306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endParaRPr>
          </a:p>
        </p:txBody>
      </p:sp>
      <p:sp>
        <p:nvSpPr>
          <p:cNvPr id="17306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GB" altLang="x-none" sz="1200" dirty="0">
                <a:latin typeface="Times New Roman" panose="02020603050405020304" pitchFamily="18" charset="0"/>
              </a:rPr>
            </a:fld>
            <a:endParaRPr lang="en-GB" altLang="x-none"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endParaRPr>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endParaRPr>
          </a:p>
        </p:txBody>
      </p:sp>
      <p:sp>
        <p:nvSpPr>
          <p:cNvPr id="3379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rPr>
              <a:t>Click to edit Master text styles</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rPr>
              <a:t>Second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rPr>
              <a:t>Third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rPr>
              <a:t>Fourth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rPr>
              <a:t>Fifth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Arial" panose="020B0604020202020204" pitchFamily="34" charset="0"/>
            </a:endParaRP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endParaRPr>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sz="1200" dirty="0">
                <a:latin typeface="Times New Roman" panose="02020603050405020304" pitchFamily="18" charset="0"/>
              </a:rPr>
            </a:fld>
            <a:endParaRPr 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Image Placeholder 1"/>
          <p:cNvSpPr>
            <a:spLocks noGrp="1" noRot="1" noChangeAspect="1" noTextEdit="1"/>
          </p:cNvSpPr>
          <p:nvPr>
            <p:ph type="sldImg"/>
          </p:nvPr>
        </p:nvSpPr>
        <p:spPr>
          <a:xfrm>
            <a:off x="1298575" y="800100"/>
            <a:ext cx="4260850" cy="3195638"/>
          </a:xfrm>
          <a:ln/>
        </p:spPr>
      </p:sp>
      <p:sp>
        <p:nvSpPr>
          <p:cNvPr id="34819" name="Notes Placeholder 2"/>
          <p:cNvSpPr>
            <a:spLocks noGrp="1"/>
          </p:cNvSpPr>
          <p:nvPr>
            <p:ph type="body" idx="1"/>
          </p:nvPr>
        </p:nvSpPr>
        <p:spPr>
          <a:ln/>
        </p:spPr>
        <p:txBody>
          <a:bodyPr wrap="square" lIns="91440" tIns="45720" rIns="91440" bIns="45720" anchor="t" anchorCtr="0"/>
          <a:p>
            <a:pPr lvl="0"/>
            <a:endParaRPr lang="en-GB" altLang="x-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GB" altLang="x-none" sz="1200" dirty="0">
                <a:latin typeface="Times New Roman" panose="02020603050405020304" pitchFamily="18" charset="0"/>
              </a:rPr>
            </a:fld>
            <a:endParaRPr lang="en-GB" altLang="x-none" sz="1200" dirty="0">
              <a:latin typeface="Times New Roman" panose="02020603050405020304" pitchFamily="18" charset="0"/>
            </a:endParaRPr>
          </a:p>
        </p:txBody>
      </p:sp>
      <p:sp>
        <p:nvSpPr>
          <p:cNvPr id="44035" name="Rectangle 2"/>
          <p:cNvSpPr>
            <a:spLocks noTextEdit="1"/>
          </p:cNvSpPr>
          <p:nvPr>
            <p:ph type="sldImg"/>
          </p:nvPr>
        </p:nvSpPr>
        <p:spPr>
          <a:ln/>
        </p:spPr>
      </p:sp>
      <p:sp>
        <p:nvSpPr>
          <p:cNvPr id="44036" name="Rectangle 3"/>
          <p:cNvSpPr>
            <a:spLocks noGrp="1"/>
          </p:cNvSpPr>
          <p:nvPr>
            <p:ph type="body" idx="1"/>
          </p:nvPr>
        </p:nvSpPr>
        <p:spPr>
          <a:ln/>
        </p:spPr>
        <p:txBody>
          <a:bodyPr wrap="square" lIns="91440" tIns="45720" rIns="91440" bIns="45720" anchor="t" anchorCtr="0"/>
          <a:p>
            <a:pPr lvl="0" eaLnBrk="1" hangingPunct="1">
              <a:buChar char="•"/>
            </a:pPr>
            <a:r>
              <a:rPr lang="en-GB" altLang="x-none" dirty="0"/>
              <a:t>For an example of a “hybrid” AI river system, see…</a:t>
            </a:r>
            <a:endParaRPr lang="en-GB" altLang="x-none" dirty="0"/>
          </a:p>
          <a:p>
            <a:pPr lvl="0" eaLnBrk="1" hangingPunct="1">
              <a:buChar char="•"/>
            </a:pPr>
            <a:r>
              <a:rPr lang="en-GB" altLang="x-none" dirty="0"/>
              <a:t>See, L. and Openshaw, S. 2000. A hybrid multi-model approach to river level forecasting. Hydrological Sciences Journal, v.45, 523-536. </a:t>
            </a:r>
            <a:endParaRPr lang="en-GB" altLang="x-none" dirty="0"/>
          </a:p>
          <a:p>
            <a:pPr lvl="0" eaLnBrk="1" hangingPunct="1">
              <a:buChar char="•"/>
            </a:pPr>
            <a:r>
              <a:rPr lang="en-GB" altLang="x-none" dirty="0"/>
              <a:t>One of the most popular and populist introductions to Fuzzy Logic is Bart Kosko’s Fuzzy Thinking…</a:t>
            </a:r>
            <a:endParaRPr lang="en-GB" altLang="x-none" dirty="0"/>
          </a:p>
          <a:p>
            <a:pPr lvl="0" eaLnBrk="1" hangingPunct="1">
              <a:buChar char="•"/>
            </a:pPr>
            <a:r>
              <a:rPr dirty="0"/>
              <a:t>http://www.amazon.co.uk/exec/obidos/ASIN/0006547133/</a:t>
            </a:r>
            <a:endParaRPr lang="en-GB" altLang="x-none" dirty="0"/>
          </a:p>
          <a:p>
            <a:pPr lvl="0" eaLnBrk="1" hangingPunct="1">
              <a:buChar char="•"/>
            </a:pPr>
            <a:r>
              <a:rPr lang="en-GB" altLang="x-none" dirty="0"/>
              <a:t>Which isn’t as bad as the reviews suggest.</a:t>
            </a:r>
            <a:endParaRPr lang="en-GB" altLang="x-none" dirty="0"/>
          </a:p>
          <a:p>
            <a:pPr lvl="0" eaLnBrk="1" hangingPunct="1">
              <a:buChar char="•"/>
            </a:pPr>
            <a:r>
              <a:rPr lang="en-GB" altLang="x-none" dirty="0"/>
              <a:t>You can download a demo of a Fuzzy Logic system from FuzzyTech.</a:t>
            </a:r>
            <a:endParaRPr lang="en-GB" altLang="x-none" dirty="0"/>
          </a:p>
          <a:p>
            <a:pPr lvl="0" eaLnBrk="1" hangingPunct="1">
              <a:buChar char="•"/>
            </a:pPr>
            <a:r>
              <a:rPr dirty="0"/>
              <a:t>http://www.fuzzytech.com/</a:t>
            </a:r>
            <a:endParaRPr lang="en-GB" altLang="x-none" dirty="0"/>
          </a:p>
          <a:p>
            <a:pPr lvl="0" eaLnBrk="1" hangingPunct="1">
              <a:buChar char="•"/>
            </a:pPr>
            <a:r>
              <a:rPr lang="en-GB" altLang="x-none" dirty="0"/>
              <a:t>For more complex models you might want to look at MatLab, which has a very good Fuzzy Logic module.</a:t>
            </a:r>
            <a:endParaRPr lang="en-GB" altLang="x-none" dirty="0"/>
          </a:p>
          <a:p>
            <a:pPr lvl="0" eaLnBrk="1" hangingPunct="1">
              <a:buChar char="•"/>
            </a:pPr>
            <a:r>
              <a:rPr dirty="0"/>
              <a:t>http://www.mathworks.com/</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GB" altLang="x-none" sz="1200" dirty="0">
                <a:latin typeface="Times New Roman" panose="02020603050405020304" pitchFamily="18" charset="0"/>
              </a:rPr>
            </a:fld>
            <a:endParaRPr lang="en-GB" altLang="x-none" sz="1200" dirty="0">
              <a:latin typeface="Times New Roman" panose="02020603050405020304" pitchFamily="18" charset="0"/>
            </a:endParaRPr>
          </a:p>
        </p:txBody>
      </p:sp>
      <p:sp>
        <p:nvSpPr>
          <p:cNvPr id="35843" name="Rectangle 2"/>
          <p:cNvSpPr>
            <a:spLocks noTextEdit="1"/>
          </p:cNvSpPr>
          <p:nvPr>
            <p:ph type="sldImg"/>
          </p:nvPr>
        </p:nvSpPr>
        <p:spPr>
          <a:ln/>
        </p:spPr>
      </p:sp>
      <p:sp>
        <p:nvSpPr>
          <p:cNvPr id="35844" name="Rectangle 3"/>
          <p:cNvSpPr>
            <a:spLocks noGrp="1"/>
          </p:cNvSpPr>
          <p:nvPr>
            <p:ph type="body" idx="1"/>
          </p:nvPr>
        </p:nvSpPr>
        <p:spPr>
          <a:ln/>
        </p:spPr>
        <p:txBody>
          <a:bodyPr wrap="square" lIns="91440" tIns="45720" rIns="91440" bIns="45720" anchor="t" anchorCtr="0"/>
          <a:p>
            <a:pPr lvl="0" eaLnBrk="1" hangingPunct="1">
              <a:buChar char="•"/>
            </a:pPr>
            <a:r>
              <a:rPr lang="en-GB" altLang="x-none" dirty="0"/>
              <a:t>People always blame poor old Aristotle for setting up the notion (called the Law of the Excluded Middle) that something is either one thing or another. Personally I think he’s been a little hard done by, but if you want to judge for yourself, you can find the arguments in his Metaphysics, though it’s not a light read…</a:t>
            </a:r>
            <a:endParaRPr lang="en-GB" altLang="x-none" dirty="0"/>
          </a:p>
          <a:p>
            <a:pPr lvl="0" eaLnBrk="1" hangingPunct="1">
              <a:buChar char="•"/>
            </a:pPr>
            <a:r>
              <a:rPr lang="en-GB" altLang="x-none" dirty="0"/>
              <a:t>http://classics.mit.edu/Aristotle/metaphysics.html</a:t>
            </a:r>
            <a:endParaRPr lang="en-GB" altLang="x-none" dirty="0"/>
          </a:p>
          <a:p>
            <a:pPr lvl="0" eaLnBrk="1" hangingPunct="1">
              <a:buChar char="•"/>
            </a:pPr>
            <a:r>
              <a:rPr lang="en-GB" altLang="x-none" dirty="0"/>
              <a:t>You can find a very extensive overview of the Sorites paradox in the Stanford Encyclopaedia of Philosophy…</a:t>
            </a:r>
            <a:endParaRPr lang="en-GB" altLang="x-none" dirty="0"/>
          </a:p>
          <a:p>
            <a:pPr lvl="0" eaLnBrk="1" hangingPunct="1">
              <a:buChar char="•"/>
            </a:pPr>
            <a:r>
              <a:rPr dirty="0"/>
              <a:t>http://plato.stanford.edu/entries/sorites-paradox/</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GB" altLang="x-none" sz="1200" dirty="0">
                <a:latin typeface="Times New Roman" panose="02020603050405020304" pitchFamily="18" charset="0"/>
              </a:rPr>
            </a:fld>
            <a:endParaRPr lang="en-GB" altLang="x-none" sz="1200" dirty="0">
              <a:latin typeface="Times New Roman" panose="02020603050405020304" pitchFamily="18" charset="0"/>
            </a:endParaRPr>
          </a:p>
        </p:txBody>
      </p:sp>
      <p:sp>
        <p:nvSpPr>
          <p:cNvPr id="36867" name="Rectangle 2"/>
          <p:cNvSpPr>
            <a:spLocks noTextEdit="1"/>
          </p:cNvSpPr>
          <p:nvPr>
            <p:ph type="sldImg"/>
          </p:nvPr>
        </p:nvSpPr>
        <p:spPr>
          <a:ln/>
        </p:spPr>
      </p:sp>
      <p:sp>
        <p:nvSpPr>
          <p:cNvPr id="36868" name="Rectangle 3"/>
          <p:cNvSpPr>
            <a:spLocks noGrp="1"/>
          </p:cNvSpPr>
          <p:nvPr>
            <p:ph type="body" idx="1"/>
          </p:nvPr>
        </p:nvSpPr>
        <p:spPr>
          <a:ln/>
        </p:spPr>
        <p:txBody>
          <a:bodyPr wrap="square" lIns="91440" tIns="45720" rIns="91440" bIns="45720" anchor="t" anchorCtr="0"/>
          <a:p>
            <a:pPr lvl="0" eaLnBrk="1" hangingPunct="1">
              <a:buChar char="•"/>
            </a:pPr>
            <a:r>
              <a:rPr lang="en-GB" altLang="x-none" dirty="0"/>
              <a:t>A Bertrand Russell webpage…</a:t>
            </a:r>
            <a:endParaRPr lang="en-GB" altLang="x-none" dirty="0"/>
          </a:p>
          <a:p>
            <a:pPr lvl="0" eaLnBrk="1" hangingPunct="1">
              <a:buChar char="•"/>
            </a:pPr>
            <a:r>
              <a:rPr lang="en-GB" altLang="x-none" dirty="0"/>
              <a:t>http://plato.stanford.edu/entries/russell/</a:t>
            </a:r>
            <a:endParaRPr lang="en-GB" altLang="x-none" dirty="0"/>
          </a:p>
          <a:p>
            <a:pPr lvl="0" eaLnBrk="1" hangingPunct="1">
              <a:buChar char="•"/>
            </a:pPr>
            <a:r>
              <a:rPr lang="en-GB" altLang="x-none" dirty="0"/>
              <a:t>A Max Black biography…</a:t>
            </a:r>
            <a:endParaRPr lang="en-GB" altLang="x-none" dirty="0"/>
          </a:p>
          <a:p>
            <a:pPr lvl="0" eaLnBrk="1" hangingPunct="1">
              <a:buChar char="•"/>
            </a:pPr>
            <a:r>
              <a:rPr lang="en-GB" altLang="x-none" dirty="0"/>
              <a:t>http://www-groups.dcs.st-andrews.ac.uk/~history/Mathematicians/Black.html</a:t>
            </a:r>
            <a:endParaRPr lang="en-GB" altLang="x-none" dirty="0"/>
          </a:p>
          <a:p>
            <a:pPr lvl="0" eaLnBrk="1" hangingPunct="1">
              <a:buChar char="•"/>
            </a:pPr>
            <a:r>
              <a:rPr lang="en-GB" altLang="x-none" dirty="0"/>
              <a:t>Ebrahim Mamdani’s webpage… </a:t>
            </a:r>
            <a:endParaRPr lang="en-GB" altLang="x-none" dirty="0"/>
          </a:p>
          <a:p>
            <a:pPr lvl="0" eaLnBrk="1" hangingPunct="1">
              <a:buChar char="•"/>
            </a:pPr>
            <a:r>
              <a:rPr dirty="0"/>
              <a:t>http://www.iis.ee.ic.ac.uk/~e.mamdani/</a:t>
            </a:r>
            <a:endParaRPr lang="en-GB" altLang="x-none" dirty="0"/>
          </a:p>
          <a:p>
            <a:pPr lvl="0" eaLnBrk="1" hangingPunct="1">
              <a:buChar char="•"/>
            </a:pPr>
            <a:r>
              <a:rPr lang="en-GB" altLang="x-none" dirty="0"/>
              <a:t>Lotfi Zadeh’s webpage</a:t>
            </a:r>
            <a:endParaRPr lang="en-GB" altLang="x-none" dirty="0"/>
          </a:p>
          <a:p>
            <a:pPr lvl="0" eaLnBrk="1" hangingPunct="1">
              <a:buChar char="•"/>
            </a:pPr>
            <a:r>
              <a:rPr dirty="0"/>
              <a:t>http://www.cs.berkeley.edu/People/Faculty/Homepages/zadeh.html</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GB" altLang="x-none" sz="1200" dirty="0">
                <a:latin typeface="Times New Roman" panose="02020603050405020304" pitchFamily="18" charset="0"/>
              </a:rPr>
            </a:fld>
            <a:endParaRPr lang="en-GB" altLang="x-none" sz="1200" dirty="0">
              <a:latin typeface="Times New Roman" panose="02020603050405020304" pitchFamily="18" charset="0"/>
            </a:endParaRPr>
          </a:p>
        </p:txBody>
      </p:sp>
      <p:sp>
        <p:nvSpPr>
          <p:cNvPr id="37891" name="Rectangle 2"/>
          <p:cNvSpPr>
            <a:spLocks noTextEdit="1"/>
          </p:cNvSpPr>
          <p:nvPr>
            <p:ph type="sldImg"/>
          </p:nvPr>
        </p:nvSpPr>
        <p:spPr>
          <a:ln/>
        </p:spPr>
      </p:sp>
      <p:sp>
        <p:nvSpPr>
          <p:cNvPr id="37892" name="Rectangle 3"/>
          <p:cNvSpPr>
            <a:spLocks noGrp="1"/>
          </p:cNvSpPr>
          <p:nvPr>
            <p:ph type="body" idx="1"/>
          </p:nvPr>
        </p:nvSpPr>
        <p:spPr>
          <a:ln/>
        </p:spPr>
        <p:txBody>
          <a:bodyPr wrap="square" lIns="91440" tIns="45720" rIns="91440" bIns="45720" anchor="t" anchorCtr="0"/>
          <a:p>
            <a:pPr lvl="0" eaLnBrk="1" hangingPunct="1">
              <a:buChar char="•"/>
            </a:pPr>
            <a:r>
              <a:rPr dirty="0"/>
              <a:t>William Kahan</a:t>
            </a:r>
            <a:r>
              <a:rPr lang="en-GB" altLang="x-none" dirty="0"/>
              <a:t>’s webpage…</a:t>
            </a:r>
            <a:endParaRPr lang="en-GB" altLang="x-none" dirty="0"/>
          </a:p>
          <a:p>
            <a:pPr lvl="0" eaLnBrk="1" hangingPunct="1">
              <a:buChar char="•"/>
            </a:pPr>
            <a:r>
              <a:rPr dirty="0"/>
              <a:t>http://www.cs.berkeley.edu/~wkahan/</a:t>
            </a:r>
            <a:endParaRPr lang="en-GB" altLang="x-none" dirty="0"/>
          </a:p>
          <a:p>
            <a:pPr lvl="0" eaLnBrk="1" hangingPunct="1">
              <a:buChar char="•"/>
            </a:pPr>
            <a:r>
              <a:rPr lang="en-GB" altLang="x-none" dirty="0"/>
              <a:t>This quote was meant to destroy Fuzzy Logic, which just goes to show how badly scientists can misjudge each other…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GB" altLang="x-none" sz="1200" dirty="0">
                <a:latin typeface="Times New Roman" panose="02020603050405020304" pitchFamily="18" charset="0"/>
              </a:rPr>
            </a:fld>
            <a:endParaRPr lang="en-GB" altLang="x-none" sz="1200" dirty="0">
              <a:latin typeface="Times New Roman" panose="02020603050405020304" pitchFamily="18" charset="0"/>
            </a:endParaRPr>
          </a:p>
        </p:txBody>
      </p:sp>
      <p:sp>
        <p:nvSpPr>
          <p:cNvPr id="38915" name="Rectangle 2"/>
          <p:cNvSpPr>
            <a:spLocks noTextEdit="1"/>
          </p:cNvSpPr>
          <p:nvPr>
            <p:ph type="sldImg"/>
          </p:nvPr>
        </p:nvSpPr>
        <p:spPr>
          <a:ln/>
        </p:spPr>
      </p:sp>
      <p:sp>
        <p:nvSpPr>
          <p:cNvPr id="38916" name="Rectangle 3"/>
          <p:cNvSpPr>
            <a:spLocks noGrp="1"/>
          </p:cNvSpPr>
          <p:nvPr>
            <p:ph type="body" idx="1"/>
          </p:nvPr>
        </p:nvSpPr>
        <p:spPr>
          <a:ln/>
        </p:spPr>
        <p:txBody>
          <a:bodyPr wrap="square" lIns="91440" tIns="45720" rIns="91440" bIns="45720" anchor="t" anchorCtr="0"/>
          <a:p>
            <a:pPr lvl="0" eaLnBrk="1" hangingPunct="1">
              <a:buChar char="•"/>
            </a:pPr>
            <a:r>
              <a:rPr lang="en-GB" altLang="x-none" dirty="0"/>
              <a:t>It goes without saying that fuzziness is not the same a probability. A fuzzy member </a:t>
            </a:r>
            <a:r>
              <a:rPr lang="en-GB" altLang="x-none" i="1" dirty="0"/>
              <a:t>is</a:t>
            </a:r>
            <a:r>
              <a:rPr lang="en-GB" altLang="x-none" dirty="0"/>
              <a:t> both things, a probability gives a measure that something </a:t>
            </a:r>
            <a:r>
              <a:rPr lang="en-GB" altLang="x-none" i="1" dirty="0"/>
              <a:t>might</a:t>
            </a:r>
            <a:r>
              <a:rPr lang="en-GB" altLang="x-none" dirty="0"/>
              <a:t> be one thing or another.</a:t>
            </a:r>
            <a:endParaRPr lang="en-GB" altLang="x-none" dirty="0"/>
          </a:p>
          <a:p>
            <a:pPr lvl="0" eaLnBrk="1" hangingPunct="1">
              <a:buChar char="•"/>
            </a:pPr>
            <a:r>
              <a:rPr lang="en-GB" altLang="x-none" dirty="0"/>
              <a:t> We might construct these sets by asking 1000 people what they consider to be “young”.</a:t>
            </a:r>
            <a:endParaRPr lang="en-GB" altLang="x-none" dirty="0"/>
          </a:p>
          <a:p>
            <a:pPr lvl="0" eaLnBrk="1" hangingPunct="1">
              <a:buChar char="•"/>
            </a:pPr>
            <a:r>
              <a:rPr lang="en-GB" altLang="x-none" dirty="0"/>
              <a:t>A lot of work on fuzzy systems was done by Bart Kosko…</a:t>
            </a:r>
            <a:endParaRPr lang="en-GB" altLang="x-none" dirty="0"/>
          </a:p>
          <a:p>
            <a:pPr lvl="0" eaLnBrk="1" hangingPunct="1">
              <a:buChar char="•"/>
            </a:pPr>
            <a:r>
              <a:rPr lang="en-GB" altLang="x-none" dirty="0"/>
              <a:t>http://sipi.usc.edu/~kosko/</a:t>
            </a:r>
            <a:endParaRPr lang="en-GB" altLang="x-none" dirty="0"/>
          </a:p>
          <a:p>
            <a:pPr lvl="0" eaLnBrk="1" hangingPunct="1">
              <a:buChar char="•"/>
            </a:pPr>
            <a:endParaRPr lang="en-GB" altLang="x-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GB" altLang="x-none" sz="1200" dirty="0">
                <a:latin typeface="Times New Roman" panose="02020603050405020304" pitchFamily="18" charset="0"/>
              </a:rPr>
            </a:fld>
            <a:endParaRPr lang="en-GB" altLang="x-none" sz="1200" dirty="0">
              <a:latin typeface="Times New Roman" panose="02020603050405020304" pitchFamily="18" charset="0"/>
            </a:endParaRPr>
          </a:p>
        </p:txBody>
      </p:sp>
      <p:sp>
        <p:nvSpPr>
          <p:cNvPr id="39939" name="Rectangle 2"/>
          <p:cNvSpPr>
            <a:spLocks noTextEdit="1"/>
          </p:cNvSpPr>
          <p:nvPr>
            <p:ph type="sldImg"/>
          </p:nvPr>
        </p:nvSpPr>
        <p:spPr>
          <a:ln/>
        </p:spPr>
      </p:sp>
      <p:sp>
        <p:nvSpPr>
          <p:cNvPr id="39940" name="Rectangle 3"/>
          <p:cNvSpPr>
            <a:spLocks noGrp="1"/>
          </p:cNvSpPr>
          <p:nvPr>
            <p:ph type="body" idx="1"/>
          </p:nvPr>
        </p:nvSpPr>
        <p:spPr>
          <a:ln/>
        </p:spPr>
        <p:txBody>
          <a:bodyPr wrap="square" lIns="91440" tIns="45720" rIns="91440" bIns="45720" anchor="t" anchorCtr="0"/>
          <a:p>
            <a:pPr lvl="0" eaLnBrk="1" hangingPunct="1">
              <a:buChar char="•"/>
            </a:pPr>
            <a:r>
              <a:rPr lang="en-GB" altLang="x-none" dirty="0"/>
              <a:t>Fuzzy Logic tutorial</a:t>
            </a:r>
            <a:endParaRPr lang="en-GB" altLang="x-none" dirty="0"/>
          </a:p>
          <a:p>
            <a:pPr lvl="0" eaLnBrk="1" hangingPunct="1">
              <a:buChar char="•"/>
            </a:pPr>
            <a:r>
              <a:rPr dirty="0"/>
              <a:t>http://www.seattlerobotics.org/encoder/mar98/fuz/flindex.html</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ln/>
        </p:spPr>
        <p:txBody>
          <a:bodyPr wrap="square" lIns="91440" tIns="45720" rIns="91440" bIns="45720" anchor="t" anchorCtr="0"/>
          <a:p>
            <a:pPr lvl="0">
              <a:buChar char="•"/>
            </a:pPr>
            <a:r>
              <a:rPr lang="en-GB" altLang="x-none" dirty="0"/>
              <a:t> You can find some Fuzzy Logic software at:</a:t>
            </a:r>
            <a:endParaRPr lang="en-GB" altLang="x-none" dirty="0"/>
          </a:p>
          <a:p>
            <a:pPr lvl="0">
              <a:buChar char="•"/>
            </a:pPr>
            <a:r>
              <a:rPr lang="en-GB" altLang="x-none" dirty="0"/>
              <a:t> http://jfuzzylogic.sourceforge.net/html/index.html</a:t>
            </a:r>
            <a:endParaRPr lang="en-GB" altLang="x-none" dirty="0"/>
          </a:p>
          <a:p>
            <a:pPr lvl="0">
              <a:buChar char="•"/>
            </a:pPr>
            <a:r>
              <a:rPr lang="en-GB" altLang="x-none" dirty="0"/>
              <a:t> A package for doing fuzzy logic in Java. </a:t>
            </a:r>
            <a:endParaRPr lang="en-GB" altLang="x-none" dirty="0"/>
          </a:p>
          <a:p>
            <a:pPr lvl="0">
              <a:buChar char="•"/>
            </a:pPr>
            <a:r>
              <a:rPr lang="en-GB" altLang="x-none" dirty="0"/>
              <a:t> You can find other tools at: http://en.wikipedia.org/wiki/Fuzzy_logic</a:t>
            </a:r>
            <a:endParaRPr lang="en-GB" altLang="x-none" dirty="0"/>
          </a:p>
        </p:txBody>
      </p:sp>
      <p:sp>
        <p:nvSpPr>
          <p:cNvPr id="4096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latin typeface="Times New Roman" panose="02020603050405020304" pitchFamily="18" charset="0"/>
              </a:rPr>
            </a:fld>
            <a:endParaRPr lang="en-US" sz="1200"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GB" altLang="x-none" sz="1200" dirty="0">
                <a:latin typeface="Times New Roman" panose="02020603050405020304" pitchFamily="18" charset="0"/>
              </a:rPr>
            </a:fld>
            <a:endParaRPr lang="en-GB" altLang="x-none" sz="1200" dirty="0">
              <a:latin typeface="Times New Roman" panose="02020603050405020304" pitchFamily="18" charset="0"/>
            </a:endParaRPr>
          </a:p>
        </p:txBody>
      </p:sp>
      <p:sp>
        <p:nvSpPr>
          <p:cNvPr id="41987" name="Rectangle 2"/>
          <p:cNvSpPr>
            <a:spLocks noTextEdit="1"/>
          </p:cNvSpPr>
          <p:nvPr>
            <p:ph type="sldImg"/>
          </p:nvPr>
        </p:nvSpPr>
        <p:spPr>
          <a:ln/>
        </p:spPr>
      </p:sp>
      <p:sp>
        <p:nvSpPr>
          <p:cNvPr id="41988" name="Rectangle 3"/>
          <p:cNvSpPr>
            <a:spLocks noGrp="1"/>
          </p:cNvSpPr>
          <p:nvPr>
            <p:ph type="body" idx="1"/>
          </p:nvPr>
        </p:nvSpPr>
        <p:spPr>
          <a:ln/>
        </p:spPr>
        <p:txBody>
          <a:bodyPr wrap="square" lIns="91440" tIns="45720" rIns="91440" bIns="45720" anchor="t" anchorCtr="0"/>
          <a:p>
            <a:pPr lvl="0" eaLnBrk="1" hangingPunct="1">
              <a:buChar char="•"/>
            </a:pPr>
            <a:r>
              <a:rPr lang="en-GB" altLang="x-none" dirty="0"/>
              <a:t>Stan Openshaw (1998) ‘Towards the marketing machine that thinks’ </a:t>
            </a:r>
            <a:endParaRPr lang="en-GB" altLang="x-none" dirty="0"/>
          </a:p>
          <a:p>
            <a:pPr lvl="0" eaLnBrk="1" hangingPunct="1">
              <a:buChar char="•"/>
            </a:pPr>
            <a:r>
              <a:rPr lang="en-GB" altLang="x-none" dirty="0"/>
              <a:t>Presentation at the 3rd Annual lecture of the Institute of Direct Marketing, London, 26 March 1998 </a:t>
            </a:r>
            <a:endParaRPr lang="en-GB" altLang="x-none" dirty="0"/>
          </a:p>
          <a:p>
            <a:pPr lvl="0" eaLnBrk="1" hangingPunct="1">
              <a:buChar char="•"/>
            </a:pPr>
            <a:r>
              <a:rPr dirty="0"/>
              <a:t>http://www.geog.leeds.ac.uk/research/presentations/98-8/</a:t>
            </a:r>
            <a:endParaRPr lang="en-GB" altLang="x-none" dirty="0"/>
          </a:p>
          <a:p>
            <a:pPr lvl="0" eaLnBrk="1" hangingPunct="1">
              <a:buChar char="•"/>
            </a:pPr>
            <a:r>
              <a:rPr dirty="0"/>
              <a:t>Openshaw, S. (1996)  'Neurocomputing: new opportunities in physical geography' </a:t>
            </a:r>
            <a:endParaRPr lang="en-GB" altLang="x-none" dirty="0"/>
          </a:p>
          <a:p>
            <a:pPr lvl="0" eaLnBrk="1" hangingPunct="1">
              <a:buChar char="•"/>
            </a:pPr>
            <a:r>
              <a:rPr dirty="0"/>
              <a:t>Proceedings RGS-IBG Annual Conference (Abstract),</a:t>
            </a:r>
            <a:r>
              <a:rPr lang="en-GB" altLang="x-none" dirty="0"/>
              <a:t> </a:t>
            </a:r>
            <a:r>
              <a:rPr dirty="0"/>
              <a:t>University of Strathclyde, January 1996 </a:t>
            </a:r>
            <a:endParaRPr lang="en-GB" altLang="x-none" dirty="0"/>
          </a:p>
          <a:p>
            <a:pPr lvl="0" eaLnBrk="1" hangingPunct="1">
              <a:buChar char="•"/>
            </a:pPr>
            <a:r>
              <a:rPr dirty="0"/>
              <a:t>http://www.ccg.leeds.ac.uk/staff/s.openshaw/kiruna/index.html</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GB" altLang="x-none" sz="1200" dirty="0">
                <a:latin typeface="Times New Roman" panose="02020603050405020304" pitchFamily="18" charset="0"/>
              </a:rPr>
            </a:fld>
            <a:endParaRPr lang="en-GB" altLang="x-none" sz="1200" dirty="0">
              <a:latin typeface="Times New Roman" panose="02020603050405020304" pitchFamily="18" charset="0"/>
            </a:endParaRPr>
          </a:p>
        </p:txBody>
      </p:sp>
      <p:sp>
        <p:nvSpPr>
          <p:cNvPr id="43011" name="Rectangle 2"/>
          <p:cNvSpPr>
            <a:spLocks noTextEdit="1"/>
          </p:cNvSpPr>
          <p:nvPr>
            <p:ph type="sldImg"/>
          </p:nvPr>
        </p:nvSpPr>
        <p:spPr>
          <a:ln/>
        </p:spPr>
      </p:sp>
      <p:sp>
        <p:nvSpPr>
          <p:cNvPr id="43012" name="Rectangle 3"/>
          <p:cNvSpPr>
            <a:spLocks noGrp="1"/>
          </p:cNvSpPr>
          <p:nvPr>
            <p:ph type="body" idx="1"/>
          </p:nvPr>
        </p:nvSpPr>
        <p:spPr>
          <a:ln/>
        </p:spPr>
        <p:txBody>
          <a:bodyPr wrap="square" lIns="91440" tIns="45720" rIns="91440" bIns="45720" anchor="t" anchorCtr="0"/>
          <a:p>
            <a:pPr lvl="0" eaLnBrk="1" hangingPunct="1">
              <a:buChar char="•"/>
            </a:pPr>
            <a:r>
              <a:rPr dirty="0"/>
              <a:t>Corne, S., Murray, T., Openshaw, S., See, L. and Turton, I. 1999. Using artificial intelligence techniques to model sub-glacial water systems. Journal of Geographical Systems, v.1, 37-60. </a:t>
            </a:r>
            <a:endParaRPr lang="en-GB" altLang="x-none" dirty="0"/>
          </a:p>
          <a:p>
            <a:pPr lvl="0" eaLnBrk="1" hangingPunct="1">
              <a:buChar char="•"/>
            </a:pPr>
            <a:r>
              <a:rPr dirty="0"/>
              <a:t>See, L. and Openshaw, S. 1998. Some empirical experiments in building fuzzy models of spatial data. In: Innovations in GIS 5, S.Carver (ed.). Taylor &amp; Francis, London, pp. 98-107. </a:t>
            </a:r>
            <a:endParaRPr lang="en-GB" altLang="x-none" dirty="0"/>
          </a:p>
          <a:p>
            <a:pPr lvl="0" eaLnBrk="1" hangingPunct="1">
              <a:buChar char="•"/>
            </a:pPr>
            <a:r>
              <a:rPr lang="en-GB" altLang="x-none" dirty="0"/>
              <a:t>Fuzzy Logic has been used in fraud detection…</a:t>
            </a:r>
            <a:endParaRPr lang="en-GB" altLang="x-none" dirty="0"/>
          </a:p>
          <a:p>
            <a:pPr lvl="0" eaLnBrk="1" hangingPunct="1">
              <a:buChar char="•"/>
            </a:pPr>
            <a:r>
              <a:rPr dirty="0"/>
              <a:t>http://dinkla.net/fraud/fraud.html</a:t>
            </a:r>
            <a:endParaRPr dirty="0"/>
          </a:p>
          <a:p>
            <a:pPr lvl="0" eaLnBrk="1" hangingPunct="1">
              <a:buChar char="•"/>
            </a:pPr>
            <a:r>
              <a:rPr dirty="0"/>
              <a:t>http://www-xdiv.lanl.gov/XCM/research/genalg/members/hillol/datam_lanl.html</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11" name="Rounded Rectangle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ectangle 14"/>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6" name="Date Placeholder 27"/>
          <p:cNvSpPr>
            <a:spLocks noGrp="1"/>
          </p:cNvSpPr>
          <p:nvPr>
            <p:ph type="dt" sz="half" idx="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7" name="Footer Placeholder 16"/>
          <p:cNvSpPr>
            <a:spLocks noGrp="1"/>
          </p:cNvSpPr>
          <p:nvPr>
            <p:ph type="ftr" sz="quarter" idx="3"/>
          </p:nvPr>
        </p:nvSpPr>
        <p:spPr>
          <a:xfrm>
            <a:off x="914400" y="6172200"/>
            <a:ext cx="39624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8" name="Slide Number Placeholder 28"/>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p>
            <a:pPr algn="ctr">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Date Placeholder 3"/>
          <p:cNvSpPr>
            <a:spLocks noGrp="1"/>
          </p:cNvSpPr>
          <p:nvPr>
            <p:ph type="dt" sz="half" idx="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914400" y="6172200"/>
            <a:ext cx="39624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2" name="Slide Number Placeholder 5"/>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p>
            <a:pPr algn="ctr">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Date Placeholder 3"/>
          <p:cNvSpPr>
            <a:spLocks noGrp="1"/>
          </p:cNvSpPr>
          <p:nvPr>
            <p:ph type="dt" sz="half" idx="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914400" y="6172200"/>
            <a:ext cx="39624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2" name="Slide Number Placeholder 5"/>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p>
            <a:pPr algn="ctr">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GB" altLang="x-none" dirty="0">
                <a:latin typeface="Arial" panose="020B0604020202020204" pitchFamily="34" charset="0"/>
              </a:rPr>
            </a:fld>
            <a:endParaRPr lang="en-GB" altLang="x-none"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GB" altLang="x-none" dirty="0">
                <a:latin typeface="Arial" panose="020B0604020202020204" pitchFamily="34" charset="0"/>
              </a:rPr>
            </a:fld>
            <a:endParaRPr lang="en-GB" altLang="x-none"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GB" altLang="x-none" dirty="0">
                <a:latin typeface="Arial" panose="020B0604020202020204" pitchFamily="34" charset="0"/>
              </a:rPr>
            </a:fld>
            <a:endParaRPr lang="en-GB" altLang="x-none"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GB" altLang="x-none" dirty="0">
                <a:latin typeface="Arial" panose="020B0604020202020204" pitchFamily="34" charset="0"/>
              </a:rPr>
            </a:fld>
            <a:endParaRPr lang="en-GB" altLang="x-none"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GB" altLang="x-none" dirty="0">
                <a:latin typeface="Arial" panose="020B0604020202020204" pitchFamily="34" charset="0"/>
              </a:rPr>
            </a:fld>
            <a:endParaRPr lang="en-GB" altLang="x-none"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GB" altLang="x-none" dirty="0">
                <a:latin typeface="Arial" panose="020B0604020202020204" pitchFamily="34" charset="0"/>
              </a:rPr>
            </a:fld>
            <a:endParaRPr lang="en-GB" altLang="x-none"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GB" altLang="x-none" dirty="0">
                <a:latin typeface="Arial" panose="020B0604020202020204" pitchFamily="34" charset="0"/>
              </a:rPr>
            </a:fld>
            <a:endParaRPr lang="en-GB" altLang="x-none"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GB" altLang="x-none" dirty="0">
                <a:latin typeface="Arial" panose="020B0604020202020204" pitchFamily="34" charset="0"/>
              </a:rPr>
            </a:fld>
            <a:endParaRPr lang="en-GB" altLang="x-none"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Date Placeholder 3"/>
          <p:cNvSpPr>
            <a:spLocks noGrp="1"/>
          </p:cNvSpPr>
          <p:nvPr>
            <p:ph type="dt" sz="half" idx="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1" name="Footer Placeholder 4"/>
          <p:cNvSpPr>
            <a:spLocks noGrp="1"/>
          </p:cNvSpPr>
          <p:nvPr>
            <p:ph type="ftr" sz="quarter" idx="3"/>
          </p:nvPr>
        </p:nvSpPr>
        <p:spPr>
          <a:xfrm>
            <a:off x="914400" y="6172200"/>
            <a:ext cx="39624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2" name="Slide Number Placeholder 5"/>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p>
            <a:pPr algn="ctr">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GB"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GB" altLang="x-none" dirty="0">
                <a:latin typeface="Arial" panose="020B0604020202020204" pitchFamily="34" charset="0"/>
              </a:rPr>
            </a:fld>
            <a:endParaRPr lang="en-GB" altLang="x-none"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GB" altLang="x-none" dirty="0">
                <a:latin typeface="Arial" panose="020B0604020202020204" pitchFamily="34" charset="0"/>
              </a:rPr>
            </a:fld>
            <a:endParaRPr lang="en-GB" altLang="x-none"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GB" altLang="x-none" dirty="0">
                <a:latin typeface="Arial" panose="020B0604020202020204" pitchFamily="34" charset="0"/>
              </a:rPr>
            </a:fld>
            <a:endParaRPr lang="en-GB" altLang="x-none"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4"/>
          <p:cNvSpPr>
            <a:spLocks noGrp="1"/>
          </p:cNvSpPr>
          <p:nvPr>
            <p:ph type="dt" sz="half" idx="12"/>
          </p:nvPr>
        </p:nvSpPr>
        <p:spPr>
          <a:xfrm>
            <a:off x="457200" y="6248400"/>
            <a:ext cx="2133600" cy="457200"/>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8" name="Footer Placeholder 5"/>
          <p:cNvSpPr>
            <a:spLocks noGrp="1"/>
          </p:cNvSpPr>
          <p:nvPr>
            <p:ph type="ftr" sz="quarter" idx="3"/>
          </p:nvPr>
        </p:nvSpPr>
        <p:spPr>
          <a:xfrm>
            <a:off x="3124200" y="6248400"/>
            <a:ext cx="2895600" cy="457200"/>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9" name="Slide Number Placeholder 6"/>
          <p:cNvSpPr>
            <a:spLocks noGrp="1"/>
          </p:cNvSpPr>
          <p:nvPr>
            <p:ph type="sldNum" sz="quarter" idx="4"/>
          </p:nvPr>
        </p:nvSpPr>
        <p:spPr>
          <a:xfrm>
            <a:off x="6553200" y="6248400"/>
            <a:ext cx="2133600" cy="457200"/>
          </a:xfrm>
          <a:prstGeom prst="rect">
            <a:avLst/>
          </a:prstGeom>
        </p:spPr>
        <p:txBody>
          <a:bodyPr vert="horz" lIns="91440" tIns="45720" rIns="91440" bIns="45720" rtlCol="0" anchor="ctr"/>
          <a:p>
            <a:pPr algn="r">
              <a:buNone/>
            </a:pPr>
            <a:fld id="{9A0DB2DC-4C9A-4742-B13C-FB6460FD3503}" type="slidenum">
              <a:rPr lang="en-GB" altLang="x-none" dirty="0"/>
            </a:fld>
            <a:endParaRPr lang="en-GB" altLang="x-non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11" name="Rounded Rectangle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a:xfrm>
            <a:off x="69850" y="2341563"/>
            <a:ext cx="901382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ectangle 14"/>
          <p:cNvSpPr/>
          <p:nvPr/>
        </p:nvSpPr>
        <p:spPr>
          <a:xfrm>
            <a:off x="68263" y="2468563"/>
            <a:ext cx="9015413" cy="4603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16" name="Date Placeholder 3"/>
          <p:cNvSpPr>
            <a:spLocks noGrp="1"/>
          </p:cNvSpPr>
          <p:nvPr>
            <p:ph type="dt" sz="half" idx="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7" name="Footer Placeholder 4"/>
          <p:cNvSpPr>
            <a:spLocks noGrp="1"/>
          </p:cNvSpPr>
          <p:nvPr>
            <p:ph type="ftr" sz="quarter" idx="3"/>
          </p:nvPr>
        </p:nvSpPr>
        <p:spPr>
          <a:xfrm>
            <a:off x="800100" y="6172200"/>
            <a:ext cx="40005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8" name="Slide Number Placeholder 5"/>
          <p:cNvSpPr>
            <a:spLocks noGrp="1"/>
          </p:cNvSpPr>
          <p:nvPr>
            <p:ph type="sldNum" sz="quarter" idx="4"/>
          </p:nvPr>
        </p:nvSpPr>
        <p:spPr>
          <a:xfrm>
            <a:off x="146050" y="6208713"/>
            <a:ext cx="457200" cy="457200"/>
          </a:xfrm>
          <a:prstGeom prst="ellipse">
            <a:avLst/>
          </a:prstGeom>
          <a:solidFill>
            <a:schemeClr val="accent1"/>
          </a:solidFill>
        </p:spPr>
        <p:txBody>
          <a:bodyPr wrap="none" lIns="0" tIns="0" rIns="0" bIns="0" anchor="ctr" anchorCtr="1">
            <a:noAutofit/>
          </a:bodyPr>
          <a:p>
            <a:pPr algn="ctr">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Date Placeholder 4"/>
          <p:cNvSpPr>
            <a:spLocks noGrp="1"/>
          </p:cNvSpPr>
          <p:nvPr>
            <p:ph type="dt" sz="half" idx="1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3" name="Footer Placeholder 5"/>
          <p:cNvSpPr>
            <a:spLocks noGrp="1"/>
          </p:cNvSpPr>
          <p:nvPr>
            <p:ph type="ftr" sz="quarter" idx="3"/>
          </p:nvPr>
        </p:nvSpPr>
        <p:spPr>
          <a:xfrm>
            <a:off x="914400" y="6172200"/>
            <a:ext cx="39624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2" name="Slide Number Placeholder 6"/>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p>
            <a:pPr algn="ctr">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Date Placeholder 6"/>
          <p:cNvSpPr>
            <a:spLocks noGrp="1"/>
          </p:cNvSpPr>
          <p:nvPr>
            <p:ph type="dt" sz="half" idx="1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Footer Placeholder 7"/>
          <p:cNvSpPr>
            <a:spLocks noGrp="1"/>
          </p:cNvSpPr>
          <p:nvPr>
            <p:ph type="ftr" sz="quarter" idx="13"/>
          </p:nvPr>
        </p:nvSpPr>
        <p:spPr>
          <a:xfrm>
            <a:off x="914400" y="6172200"/>
            <a:ext cx="39624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2" name="Slide Number Placeholder 8"/>
          <p:cNvSpPr>
            <a:spLocks noGrp="1"/>
          </p:cNvSpPr>
          <p:nvPr>
            <p:ph type="sldNum" sz="quarter" idx="14"/>
          </p:nvPr>
        </p:nvSpPr>
        <p:spPr>
          <a:xfrm>
            <a:off x="146050" y="6210300"/>
            <a:ext cx="457200" cy="457200"/>
          </a:xfrm>
          <a:prstGeom prst="ellipse">
            <a:avLst/>
          </a:prstGeom>
          <a:solidFill>
            <a:schemeClr val="accent1"/>
          </a:solidFill>
        </p:spPr>
        <p:txBody>
          <a:bodyPr wrap="none" lIns="0" tIns="0" rIns="0" bIns="0" anchor="ctr" anchorCtr="1">
            <a:noAutofit/>
          </a:bodyPr>
          <a:p>
            <a:pPr algn="ctr">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Date Placeholder 2"/>
          <p:cNvSpPr>
            <a:spLocks noGrp="1"/>
          </p:cNvSpPr>
          <p:nvPr>
            <p:ph type="dt" sz="half" idx="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1" name="Footer Placeholder 3"/>
          <p:cNvSpPr>
            <a:spLocks noGrp="1"/>
          </p:cNvSpPr>
          <p:nvPr>
            <p:ph type="ftr" sz="quarter" idx="3"/>
          </p:nvPr>
        </p:nvSpPr>
        <p:spPr>
          <a:xfrm>
            <a:off x="914400" y="6172200"/>
            <a:ext cx="39624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2" name="Slide Number Placeholder 4"/>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p>
            <a:pPr algn="ctr">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Date Placeholder 1"/>
          <p:cNvSpPr>
            <a:spLocks noGrp="1"/>
          </p:cNvSpPr>
          <p:nvPr>
            <p:ph type="dt" sz="half" idx="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1" name="Footer Placeholder 2"/>
          <p:cNvSpPr>
            <a:spLocks noGrp="1"/>
          </p:cNvSpPr>
          <p:nvPr>
            <p:ph type="ftr" sz="quarter" idx="3"/>
          </p:nvPr>
        </p:nvSpPr>
        <p:spPr>
          <a:xfrm>
            <a:off x="914400" y="6172200"/>
            <a:ext cx="39624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2" name="Slide Number Placeholder 3"/>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p>
            <a:pPr algn="ctr">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4" name="Rounded Rectangle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Date Placeholder 4"/>
          <p:cNvSpPr>
            <a:spLocks noGrp="1"/>
          </p:cNvSpPr>
          <p:nvPr>
            <p:ph type="dt" sz="half" idx="1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3" name="Footer Placeholder 5"/>
          <p:cNvSpPr>
            <a:spLocks noGrp="1"/>
          </p:cNvSpPr>
          <p:nvPr>
            <p:ph type="ftr" sz="quarter" idx="3"/>
          </p:nvPr>
        </p:nvSpPr>
        <p:spPr>
          <a:xfrm>
            <a:off x="914400" y="6172200"/>
            <a:ext cx="39624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5" name="Slide Number Placeholder 6"/>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p>
            <a:pPr algn="ctr">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0" name="Rectangle 9"/>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a:xfrm>
            <a:off x="68263" y="4649788"/>
            <a:ext cx="900747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Date Placeholder 4"/>
          <p:cNvSpPr>
            <a:spLocks noGrp="1"/>
          </p:cNvSpPr>
          <p:nvPr>
            <p:ph type="dt" sz="half" idx="1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5" name="Footer Placeholder 5"/>
          <p:cNvSpPr>
            <a:spLocks noGrp="1"/>
          </p:cNvSpPr>
          <p:nvPr>
            <p:ph type="ftr" sz="quarter" idx="3"/>
          </p:nvPr>
        </p:nvSpPr>
        <p:spPr>
          <a:xfrm>
            <a:off x="914400" y="6172200"/>
            <a:ext cx="38862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6" name="Slide Number Placeholder 6"/>
          <p:cNvSpPr>
            <a:spLocks noGrp="1"/>
          </p:cNvSpPr>
          <p:nvPr>
            <p:ph type="sldNum" sz="quarter" idx="4"/>
          </p:nvPr>
        </p:nvSpPr>
        <p:spPr>
          <a:xfrm>
            <a:off x="146050" y="6208713"/>
            <a:ext cx="457200" cy="457200"/>
          </a:xfrm>
          <a:prstGeom prst="ellipse">
            <a:avLst/>
          </a:prstGeom>
          <a:solidFill>
            <a:schemeClr val="accent1"/>
          </a:solidFill>
        </p:spPr>
        <p:txBody>
          <a:bodyPr wrap="none" lIns="0" tIns="0" rIns="0" bIns="0" anchor="ctr" anchorCtr="1">
            <a:noAutofit/>
          </a:bodyPr>
          <a:p>
            <a:pPr algn="ctr">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8" name="Title Placeholder 21"/>
          <p:cNvSpPr>
            <a:spLocks noGrp="1"/>
          </p:cNvSpPr>
          <p:nvPr>
            <p:ph type="title"/>
          </p:nvPr>
        </p:nvSpPr>
        <p:spPr>
          <a:xfrm>
            <a:off x="914400" y="274638"/>
            <a:ext cx="7772400" cy="1143000"/>
          </a:xfrm>
          <a:prstGeom prst="rect">
            <a:avLst/>
          </a:prstGeom>
          <a:noFill/>
          <a:ln w="9525">
            <a:noFill/>
          </a:ln>
        </p:spPr>
        <p:txBody>
          <a:bodyPr bIns="91440" anchor="b" anchorCtr="0"/>
          <a:p>
            <a:pPr lvl="0"/>
            <a:r>
              <a:rPr dirty="0"/>
              <a:t>Click to edit Master title style</a:t>
            </a:r>
            <a:endParaRPr dirty="0"/>
          </a:p>
        </p:txBody>
      </p:sp>
      <p:sp>
        <p:nvSpPr>
          <p:cNvPr id="1029" name="Text Placeholder 12"/>
          <p:cNvSpPr>
            <a:spLocks noGrp="1"/>
          </p:cNvSpPr>
          <p:nvPr>
            <p:ph type="body" idx="1"/>
          </p:nvPr>
        </p:nvSpPr>
        <p:spPr>
          <a:xfrm>
            <a:off x="914400" y="1447800"/>
            <a:ext cx="7772400" cy="45720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a:defRPr sz="1400">
                <a:solidFill>
                  <a:srgbClr val="FFFFFF"/>
                </a:solidFill>
                <a:latin typeface="Calibri" panose="020F0502020204030204" pitchFamily="34" charset="0"/>
              </a:defRPr>
            </a:lvl1pPr>
          </a:lstStyle>
          <a:p>
            <a:pPr lvl="0" eaLnBrk="1" hangingPunct="1">
              <a:buNone/>
            </a:pPr>
            <a:fld id="{9A0DB2DC-4C9A-4742-B13C-FB6460FD3503}" type="slidenum">
              <a:rPr lang="en-GB" altLang="x-none" dirty="0"/>
            </a:fld>
            <a:endParaRPr lang="en-GB" altLang="x-none"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anose="020F0502020204030204" pitchFamily="34" charset="0"/>
        </a:defRPr>
      </a:lvl2pPr>
      <a:lvl3pPr algn="l" rtl="0" eaLnBrk="0" fontAlgn="base" hangingPunct="0">
        <a:spcBef>
          <a:spcPct val="0"/>
        </a:spcBef>
        <a:spcAft>
          <a:spcPct val="0"/>
        </a:spcAft>
        <a:defRPr sz="4000">
          <a:solidFill>
            <a:schemeClr val="tx2"/>
          </a:solidFill>
          <a:latin typeface="Calibri" panose="020F0502020204030204" pitchFamily="34" charset="0"/>
        </a:defRPr>
      </a:lvl3pPr>
      <a:lvl4pPr algn="l" rtl="0" eaLnBrk="0" fontAlgn="base" hangingPunct="0">
        <a:spcBef>
          <a:spcPct val="0"/>
        </a:spcBef>
        <a:spcAft>
          <a:spcPct val="0"/>
        </a:spcAft>
        <a:defRPr sz="4000">
          <a:solidFill>
            <a:schemeClr val="tx2"/>
          </a:solidFill>
          <a:latin typeface="Calibri" panose="020F0502020204030204" pitchFamily="34" charset="0"/>
        </a:defRPr>
      </a:lvl4pPr>
      <a:lvl5pPr algn="l" rtl="0" eaLnBrk="0" fontAlgn="base" hangingPunct="0">
        <a:spcBef>
          <a:spcPct val="0"/>
        </a:spcBef>
        <a:spcAft>
          <a:spcPct val="0"/>
        </a:spcAft>
        <a:defRPr sz="4000">
          <a:solidFill>
            <a:schemeClr val="tx2"/>
          </a:solidFill>
          <a:latin typeface="Calibri" panose="020F0502020204030204" pitchFamily="34" charset="0"/>
        </a:defRPr>
      </a:lvl5pPr>
      <a:lvl6pPr marL="457200" algn="l" rtl="0" eaLnBrk="1" fontAlgn="base" hangingPunct="1">
        <a:spcBef>
          <a:spcPct val="0"/>
        </a:spcBef>
        <a:spcAft>
          <a:spcPct val="0"/>
        </a:spcAft>
        <a:defRPr sz="4000">
          <a:solidFill>
            <a:schemeClr val="tx2"/>
          </a:solidFill>
          <a:latin typeface="Calibri" panose="020F0502020204030204" pitchFamily="34" charset="0"/>
        </a:defRPr>
      </a:lvl6pPr>
      <a:lvl7pPr marL="914400" algn="l" rtl="0" eaLnBrk="1" fontAlgn="base" hangingPunct="1">
        <a:spcBef>
          <a:spcPct val="0"/>
        </a:spcBef>
        <a:spcAft>
          <a:spcPct val="0"/>
        </a:spcAft>
        <a:defRPr sz="4000">
          <a:solidFill>
            <a:schemeClr val="tx2"/>
          </a:solidFill>
          <a:latin typeface="Calibri" panose="020F0502020204030204" pitchFamily="34" charset="0"/>
        </a:defRPr>
      </a:lvl7pPr>
      <a:lvl8pPr marL="1371600" algn="l" rtl="0" eaLnBrk="1" fontAlgn="base" hangingPunct="1">
        <a:spcBef>
          <a:spcPct val="0"/>
        </a:spcBef>
        <a:spcAft>
          <a:spcPct val="0"/>
        </a:spcAft>
        <a:defRPr sz="4000">
          <a:solidFill>
            <a:schemeClr val="tx2"/>
          </a:solidFill>
          <a:latin typeface="Calibri" panose="020F0502020204030204" pitchFamily="34" charset="0"/>
        </a:defRPr>
      </a:lvl8pPr>
      <a:lvl9pPr marL="1828800" algn="l" rtl="0" eaLnBrk="1" fontAlgn="base" hangingPunct="1">
        <a:spcBef>
          <a:spcPct val="0"/>
        </a:spcBef>
        <a:spcAft>
          <a:spcPct val="0"/>
        </a:spcAft>
        <a:defRPr sz="4000">
          <a:solidFill>
            <a:schemeClr val="tx2"/>
          </a:solidFill>
          <a:latin typeface="Calibri" panose="020F050202020403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7B7B7"/>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375"/>
        </a:spcBef>
        <a:spcAft>
          <a:spcPct val="0"/>
        </a:spcAft>
        <a:buClr>
          <a:srgbClr val="A8CDD7"/>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8CDD7"/>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050"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dirty="0"/>
              <a:t>Click to edit Master title style</a:t>
            </a:r>
            <a:endParaRPr lang="en-GB" altLang="x-none" dirty="0"/>
          </a:p>
        </p:txBody>
      </p:sp>
      <p:sp>
        <p:nvSpPr>
          <p:cNvPr id="2051" name="Text Placeholder 2"/>
          <p:cNvSpPr>
            <a:spLocks noGrp="1"/>
          </p:cNvSpPr>
          <p:nvPr>
            <p:ph type="body" idx="1"/>
          </p:nvPr>
        </p:nvSpPr>
        <p:spPr>
          <a:xfrm>
            <a:off x="457200" y="1600200"/>
            <a:ext cx="8229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lang="en-GB" altLang="x-none"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prstClr val="black">
                    <a:tint val="75000"/>
                  </a:prst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prstClr val="black">
                    <a:tint val="75000"/>
                  </a:prstClr>
                </a:solidFill>
                <a:latin typeface="Arial" panose="020B0604020202020204" pitchFamily="34" charset="0"/>
                <a:cs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buNone/>
            </a:pPr>
            <a:fld id="{9A0DB2DC-4C9A-4742-B13C-FB6460FD3503}" type="slidenum">
              <a:rPr lang="en-GB" altLang="x-none" dirty="0">
                <a:latin typeface="Arial" panose="020B0604020202020204" pitchFamily="34" charset="0"/>
              </a:rPr>
            </a:fld>
            <a:endParaRPr lang="en-GB" altLang="x-none"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3"/>
          <p:cNvSpPr>
            <a:spLocks noGrp="1"/>
          </p:cNvSpPr>
          <p:nvPr>
            <p:ph type="ctrTitle"/>
          </p:nvPr>
        </p:nvSpPr>
        <p:spPr>
          <a:ln/>
        </p:spPr>
        <p:txBody>
          <a:bodyPr vert="horz" wrap="square" lIns="91440" tIns="45720" rIns="91440" bIns="45720" anchor="ctr" anchorCtr="0"/>
          <a:p>
            <a:pPr algn="r" eaLnBrk="1" hangingPunct="1">
              <a:buClrTx/>
              <a:buSzTx/>
              <a:buFontTx/>
            </a:pPr>
            <a:r>
              <a:rPr lang="en-GB" altLang="x-none" sz="2800" dirty="0"/>
              <a:t>Programming for </a:t>
            </a:r>
            <a:br>
              <a:rPr lang="en-GB" altLang="x-none" sz="2800" dirty="0"/>
            </a:br>
            <a:r>
              <a:rPr lang="en-GB" altLang="x-none" sz="2800" dirty="0"/>
              <a:t>Geographical Information Analysis:</a:t>
            </a:r>
            <a:br>
              <a:rPr lang="en-GB" altLang="x-none" sz="2800" dirty="0"/>
            </a:br>
            <a:r>
              <a:rPr lang="en-GB" altLang="x-none" sz="2800" dirty="0"/>
              <a:t>Advanced Skills</a:t>
            </a:r>
            <a:endParaRPr lang="en-GB" altLang="x-none" sz="2800" dirty="0"/>
          </a:p>
        </p:txBody>
      </p:sp>
      <p:sp>
        <p:nvSpPr>
          <p:cNvPr id="3" name="Subtitle 2"/>
          <p:cNvSpPr>
            <a:spLocks noGrp="1"/>
          </p:cNvSpPr>
          <p:nvPr>
            <p:ph type="subTitle" idx="1"/>
          </p:nvPr>
        </p:nvSpPr>
        <p:spPr>
          <a:xfrm>
            <a:off x="539750" y="3716338"/>
            <a:ext cx="7912100" cy="1752600"/>
          </a:xfrm>
        </p:spPr>
        <p:txBody>
          <a:bodyPr vert="horz" wrap="square" lIns="91440" tIns="45720" rIns="91440" bIns="45720" numCol="1" rtlCol="0" anchor="t" anchorCtr="0" compatLnSpc="1">
            <a:norm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100" b="0" i="0" u="none" strike="noStrike" kern="1200" cap="none" spc="0" normalizeH="0" baseline="0" noProof="0" dirty="0" smtClean="0">
                <a:ln>
                  <a:noFill/>
                </a:ln>
                <a:solidFill>
                  <a:prstClr val="black"/>
                </a:solidFill>
                <a:effectLst/>
                <a:uLnTx/>
                <a:uFillTx/>
                <a:latin typeface="+mn-lt"/>
                <a:ea typeface="+mn-ea"/>
                <a:cs typeface="Arial" panose="020B0604020202020204" pitchFamily="34" charset="0"/>
              </a:rPr>
              <a:t>Online mini-lecture: </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Introduction to Fuzzy Logic</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tint val="75000"/>
                  </a:schemeClr>
                </a:solidFill>
                <a:effectLst/>
                <a:uLnTx/>
                <a:uFillTx/>
                <a:latin typeface="+mn-lt"/>
                <a:ea typeface="+mn-ea"/>
                <a:cs typeface="+mn-cs"/>
              </a:rPr>
              <a:t>Dr Andy Evans</a:t>
            </a:r>
            <a:endParaRPr kumimoji="0" lang="en-GB"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000125" y="928688"/>
            <a:ext cx="7772400" cy="1143000"/>
          </a:xfrm>
          <a:ln/>
        </p:spPr>
        <p:txBody>
          <a:bodyPr vert="horz" wrap="square" lIns="91440" tIns="45720" rIns="91440" bIns="91440" anchor="b" anchorCtr="0"/>
          <a:p>
            <a:pPr algn="r" eaLnBrk="1" hangingPunct="1"/>
            <a:r>
              <a:rPr lang="en-GB" altLang="x-none" dirty="0"/>
              <a:t>Fuzzy Logic models</a:t>
            </a:r>
            <a:endParaRPr lang="en-GB" altLang="x-none" dirty="0"/>
          </a:p>
        </p:txBody>
      </p:sp>
      <p:sp>
        <p:nvSpPr>
          <p:cNvPr id="51203" name="Rectangle 3"/>
          <p:cNvSpPr>
            <a:spLocks noGrp="1" noChangeArrowheads="1"/>
          </p:cNvSpPr>
          <p:nvPr>
            <p:ph sz="quarter" idx="1"/>
          </p:nvPr>
        </p:nvSpPr>
        <p:spPr>
          <a:xfrm>
            <a:off x="357188" y="2714625"/>
            <a:ext cx="7772400" cy="371475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We give our variables membership functions, and express the variables as nouns (“length”, “temperature”) or adjectives (“long”, “hot”).</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We can then build up linguistic equations (“IF length long, AND temperature hot, THEN </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openWindow</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17"/>
          <p:cNvSpPr/>
          <p:nvPr/>
        </p:nvSpPr>
        <p:spPr>
          <a:xfrm>
            <a:off x="827088" y="188913"/>
            <a:ext cx="3384550" cy="1368425"/>
          </a:xfrm>
          <a:prstGeom prst="rect">
            <a:avLst/>
          </a:prstGeom>
          <a:solidFill>
            <a:schemeClr val="bg1"/>
          </a:solidFill>
          <a:ln w="9525">
            <a:noFill/>
          </a:ln>
        </p:spPr>
        <p:txBody>
          <a:bodyPr wrap="none" anchor="ctr" anchorCtr="0"/>
          <a:p>
            <a:endParaRPr dirty="0">
              <a:latin typeface="Arial" panose="020B0604020202020204" pitchFamily="34" charset="0"/>
            </a:endParaRPr>
          </a:p>
        </p:txBody>
      </p:sp>
      <p:sp>
        <p:nvSpPr>
          <p:cNvPr id="25603" name="Rectangle 2"/>
          <p:cNvSpPr>
            <a:spLocks noGrp="1"/>
          </p:cNvSpPr>
          <p:nvPr>
            <p:ph type="title"/>
          </p:nvPr>
        </p:nvSpPr>
        <p:spPr>
          <a:xfrm>
            <a:off x="4038600" y="228600"/>
            <a:ext cx="4876800" cy="685800"/>
          </a:xfrm>
          <a:ln/>
        </p:spPr>
        <p:txBody>
          <a:bodyPr vert="horz" wrap="square" lIns="91440" tIns="45720" rIns="91440" bIns="91440" anchor="b" anchorCtr="0"/>
          <a:p>
            <a:pPr eaLnBrk="1" hangingPunct="1"/>
            <a:r>
              <a:rPr lang="en-GB" altLang="x-none" dirty="0"/>
              <a:t>How the models work</a:t>
            </a:r>
            <a:endParaRPr lang="en-GB" altLang="x-none" dirty="0"/>
          </a:p>
        </p:txBody>
      </p:sp>
      <p:sp>
        <p:nvSpPr>
          <p:cNvPr id="52228" name="Rectangle 3"/>
          <p:cNvSpPr>
            <a:spLocks noGrp="1" noChangeArrowheads="1"/>
          </p:cNvSpPr>
          <p:nvPr>
            <p:ph sz="quarter" idx="1"/>
          </p:nvPr>
        </p:nvSpPr>
        <p:spPr>
          <a:xfrm>
            <a:off x="5072063" y="1143000"/>
            <a:ext cx="3843338" cy="54864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Inputs converted to degrees of membership of fuzzy sets.</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Fuzzy rules applied to get new sets of members.</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These sets are then converted back to real numbers.</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5605" name="Text Box 5"/>
          <p:cNvSpPr txBox="1"/>
          <p:nvPr/>
        </p:nvSpPr>
        <p:spPr>
          <a:xfrm>
            <a:off x="1668463" y="312738"/>
            <a:ext cx="1836737" cy="547687"/>
          </a:xfrm>
          <a:prstGeom prst="rect">
            <a:avLst/>
          </a:prstGeom>
          <a:noFill/>
          <a:ln w="28575" cap="flat" cmpd="sng">
            <a:solidFill>
              <a:schemeClr val="accent1"/>
            </a:solidFill>
            <a:prstDash val="solid"/>
            <a:miter/>
            <a:headEnd type="none" w="med" len="med"/>
            <a:tailEnd type="none" w="med" len="med"/>
          </a:ln>
        </p:spPr>
        <p:txBody>
          <a:bodyPr wrap="none">
            <a:spAutoFit/>
          </a:bodyPr>
          <a:p>
            <a:pPr algn="ctr"/>
            <a:r>
              <a:rPr lang="en-GB" altLang="x-none" sz="2800" dirty="0">
                <a:latin typeface="Arial Unicode MS" panose="020B0604020202020204" pitchFamily="34" charset="-128"/>
                <a:cs typeface="Times New Roman" panose="02020603050405020304" pitchFamily="18" charset="0"/>
              </a:rPr>
              <a:t>Crisp data</a:t>
            </a:r>
            <a:endParaRPr lang="en-GB" altLang="x-none" sz="2800" dirty="0">
              <a:latin typeface="Arial Unicode MS" panose="020B0604020202020204" pitchFamily="34" charset="-128"/>
              <a:ea typeface="Times New Roman" panose="02020603050405020304" pitchFamily="18" charset="0"/>
            </a:endParaRPr>
          </a:p>
        </p:txBody>
      </p:sp>
      <p:sp>
        <p:nvSpPr>
          <p:cNvPr id="25606" name="Text Box 6"/>
          <p:cNvSpPr txBox="1"/>
          <p:nvPr/>
        </p:nvSpPr>
        <p:spPr>
          <a:xfrm>
            <a:off x="611188" y="1066800"/>
            <a:ext cx="4105275" cy="1401763"/>
          </a:xfrm>
          <a:prstGeom prst="rect">
            <a:avLst/>
          </a:prstGeom>
          <a:noFill/>
          <a:ln w="28575" cap="flat" cmpd="sng">
            <a:solidFill>
              <a:schemeClr val="accent1"/>
            </a:solidFill>
            <a:prstDash val="solid"/>
            <a:miter/>
            <a:headEnd type="none" w="med" len="med"/>
            <a:tailEnd type="none" w="med" len="med"/>
          </a:ln>
        </p:spPr>
        <p:txBody>
          <a:bodyPr>
            <a:spAutoFit/>
          </a:bodyPr>
          <a:p>
            <a:pPr algn="ctr"/>
            <a:r>
              <a:rPr lang="en-GB" altLang="x-none" sz="2800" dirty="0">
                <a:latin typeface="Arial Unicode MS" panose="020B0604020202020204" pitchFamily="34" charset="-128"/>
                <a:cs typeface="Times New Roman" panose="02020603050405020304" pitchFamily="18" charset="0"/>
              </a:rPr>
              <a:t>Fuzzifier</a:t>
            </a:r>
            <a:endParaRPr lang="en-GB" altLang="x-none" sz="2800" dirty="0">
              <a:latin typeface="Arial Unicode MS" panose="020B0604020202020204" pitchFamily="34" charset="-128"/>
              <a:cs typeface="Times New Roman" panose="02020603050405020304" pitchFamily="18" charset="0"/>
            </a:endParaRPr>
          </a:p>
          <a:p>
            <a:pPr algn="ctr"/>
            <a:r>
              <a:rPr lang="en-GB" altLang="x-none" sz="2800" dirty="0">
                <a:latin typeface="Arial Unicode MS" panose="020B0604020202020204" pitchFamily="34" charset="-128"/>
                <a:cs typeface="Times New Roman" panose="02020603050405020304" pitchFamily="18" charset="0"/>
              </a:rPr>
              <a:t>Member 90% hot</a:t>
            </a:r>
            <a:endParaRPr lang="en-GB" altLang="x-none" sz="2800" dirty="0">
              <a:latin typeface="Arial Unicode MS" panose="020B0604020202020204" pitchFamily="34" charset="-128"/>
              <a:cs typeface="Times New Roman" panose="02020603050405020304" pitchFamily="18" charset="0"/>
            </a:endParaRPr>
          </a:p>
          <a:p>
            <a:pPr algn="ctr"/>
            <a:r>
              <a:rPr lang="en-GB" altLang="x-none" sz="2800" dirty="0">
                <a:latin typeface="Arial Unicode MS" panose="020B0604020202020204" pitchFamily="34" charset="-128"/>
                <a:cs typeface="Times New Roman" panose="02020603050405020304" pitchFamily="18" charset="0"/>
              </a:rPr>
              <a:t>10% cold</a:t>
            </a:r>
            <a:endParaRPr lang="en-GB" altLang="x-none" sz="2800" dirty="0">
              <a:latin typeface="Arial Unicode MS" panose="020B0604020202020204" pitchFamily="34" charset="-128"/>
              <a:ea typeface="Times New Roman" panose="02020603050405020304" pitchFamily="18" charset="0"/>
            </a:endParaRPr>
          </a:p>
        </p:txBody>
      </p:sp>
      <p:sp>
        <p:nvSpPr>
          <p:cNvPr id="25607" name="Text Box 8"/>
          <p:cNvSpPr txBox="1"/>
          <p:nvPr/>
        </p:nvSpPr>
        <p:spPr>
          <a:xfrm>
            <a:off x="250825" y="2667000"/>
            <a:ext cx="4752975" cy="1216025"/>
          </a:xfrm>
          <a:prstGeom prst="rect">
            <a:avLst/>
          </a:prstGeom>
          <a:noFill/>
          <a:ln w="28575" cap="flat" cmpd="sng">
            <a:solidFill>
              <a:schemeClr val="accent1"/>
            </a:solidFill>
            <a:prstDash val="solid"/>
            <a:miter/>
            <a:headEnd type="none" w="med" len="med"/>
            <a:tailEnd type="none" w="med" len="med"/>
          </a:ln>
        </p:spPr>
        <p:txBody>
          <a:bodyPr>
            <a:spAutoFit/>
          </a:bodyPr>
          <a:p>
            <a:pPr algn="ctr"/>
            <a:r>
              <a:rPr lang="en-GB" altLang="x-none" sz="2400" dirty="0">
                <a:latin typeface="Arial Unicode MS" panose="020B0604020202020204" pitchFamily="34" charset="-128"/>
                <a:cs typeface="Times New Roman" panose="02020603050405020304" pitchFamily="18" charset="0"/>
              </a:rPr>
              <a:t>Fuzzy rules</a:t>
            </a:r>
            <a:endParaRPr lang="en-GB" altLang="x-none" sz="2400" dirty="0">
              <a:latin typeface="Arial Unicode MS" panose="020B0604020202020204" pitchFamily="34" charset="-128"/>
              <a:cs typeface="Times New Roman" panose="02020603050405020304" pitchFamily="18" charset="0"/>
            </a:endParaRPr>
          </a:p>
          <a:p>
            <a:pPr algn="ctr"/>
            <a:r>
              <a:rPr lang="en-GB" altLang="x-none" sz="2400" dirty="0">
                <a:latin typeface="Arial Unicode MS" panose="020B0604020202020204" pitchFamily="34" charset="-128"/>
                <a:cs typeface="Times New Roman" panose="02020603050405020304" pitchFamily="18" charset="0"/>
              </a:rPr>
              <a:t>IF 90% hot THEN 80% open</a:t>
            </a:r>
            <a:endParaRPr lang="en-GB" altLang="x-none" sz="2400" dirty="0">
              <a:latin typeface="Arial Unicode MS" panose="020B0604020202020204" pitchFamily="34" charset="-128"/>
              <a:cs typeface="Times New Roman" panose="02020603050405020304" pitchFamily="18" charset="0"/>
            </a:endParaRPr>
          </a:p>
          <a:p>
            <a:pPr algn="ctr"/>
            <a:r>
              <a:rPr lang="en-GB" altLang="x-none" sz="2400" dirty="0">
                <a:latin typeface="Arial Unicode MS" panose="020B0604020202020204" pitchFamily="34" charset="-128"/>
                <a:cs typeface="Times New Roman" panose="02020603050405020304" pitchFamily="18" charset="0"/>
              </a:rPr>
              <a:t>IF 10% cold THEN 20% closed</a:t>
            </a:r>
            <a:endParaRPr lang="en-GB" altLang="x-none" sz="2400" dirty="0">
              <a:latin typeface="Arial Unicode MS" panose="020B0604020202020204" pitchFamily="34" charset="-128"/>
              <a:ea typeface="Times New Roman" panose="02020603050405020304" pitchFamily="18" charset="0"/>
            </a:endParaRPr>
          </a:p>
        </p:txBody>
      </p:sp>
      <p:sp>
        <p:nvSpPr>
          <p:cNvPr id="25608" name="Text Box 9"/>
          <p:cNvSpPr txBox="1"/>
          <p:nvPr/>
        </p:nvSpPr>
        <p:spPr>
          <a:xfrm>
            <a:off x="776288" y="4198938"/>
            <a:ext cx="3336925" cy="830262"/>
          </a:xfrm>
          <a:prstGeom prst="rect">
            <a:avLst/>
          </a:prstGeom>
          <a:noFill/>
          <a:ln w="28575" cap="flat" cmpd="sng">
            <a:solidFill>
              <a:schemeClr val="accent1"/>
            </a:solidFill>
            <a:prstDash val="solid"/>
            <a:miter/>
            <a:headEnd type="none" w="med" len="med"/>
            <a:tailEnd type="none" w="med" len="med"/>
          </a:ln>
        </p:spPr>
        <p:txBody>
          <a:bodyPr wrap="none">
            <a:spAutoFit/>
          </a:bodyPr>
          <a:p>
            <a:pPr algn="ctr"/>
            <a:r>
              <a:rPr lang="en-GB" altLang="x-none" sz="2400" dirty="0">
                <a:latin typeface="Arial Unicode MS" panose="020B0604020202020204" pitchFamily="34" charset="-128"/>
                <a:cs typeface="Times New Roman" panose="02020603050405020304" pitchFamily="18" charset="0"/>
              </a:rPr>
              <a:t>Fuzzy output set</a:t>
            </a:r>
            <a:endParaRPr lang="en-GB" altLang="x-none" sz="2400" dirty="0">
              <a:latin typeface="Arial Unicode MS" panose="020B0604020202020204" pitchFamily="34" charset="-128"/>
              <a:cs typeface="Times New Roman" panose="02020603050405020304" pitchFamily="18" charset="0"/>
            </a:endParaRPr>
          </a:p>
          <a:p>
            <a:pPr algn="ctr"/>
            <a:r>
              <a:rPr lang="en-GB" altLang="x-none" sz="2400" dirty="0">
                <a:latin typeface="Arial Unicode MS" panose="020B0604020202020204" pitchFamily="34" charset="-128"/>
                <a:cs typeface="Times New Roman" panose="02020603050405020304" pitchFamily="18" charset="0"/>
              </a:rPr>
              <a:t>80% open, 20% closed</a:t>
            </a:r>
            <a:endParaRPr lang="en-GB" altLang="x-none" sz="2400" dirty="0">
              <a:latin typeface="Arial Unicode MS" panose="020B0604020202020204" pitchFamily="34" charset="-128"/>
              <a:ea typeface="Times New Roman" panose="02020603050405020304" pitchFamily="18" charset="0"/>
            </a:endParaRPr>
          </a:p>
        </p:txBody>
      </p:sp>
      <p:sp>
        <p:nvSpPr>
          <p:cNvPr id="25609" name="Text Box 10"/>
          <p:cNvSpPr txBox="1"/>
          <p:nvPr/>
        </p:nvSpPr>
        <p:spPr>
          <a:xfrm>
            <a:off x="1619250" y="5300663"/>
            <a:ext cx="1895475" cy="547687"/>
          </a:xfrm>
          <a:prstGeom prst="rect">
            <a:avLst/>
          </a:prstGeom>
          <a:noFill/>
          <a:ln w="28575" cap="flat" cmpd="sng">
            <a:solidFill>
              <a:schemeClr val="accent1"/>
            </a:solidFill>
            <a:prstDash val="solid"/>
            <a:miter/>
            <a:headEnd type="none" w="med" len="med"/>
            <a:tailEnd type="none" w="med" len="med"/>
          </a:ln>
        </p:spPr>
        <p:txBody>
          <a:bodyPr wrap="none">
            <a:spAutoFit/>
          </a:bodyPr>
          <a:p>
            <a:r>
              <a:rPr lang="en-GB" altLang="x-none" sz="2800" dirty="0">
                <a:latin typeface="Arial Unicode MS" panose="020B0604020202020204" pitchFamily="34" charset="-128"/>
                <a:cs typeface="Times New Roman" panose="02020603050405020304" pitchFamily="18" charset="0"/>
              </a:rPr>
              <a:t>Defuzzifier</a:t>
            </a:r>
            <a:endParaRPr lang="en-GB" altLang="x-none" sz="2400" b="1" dirty="0">
              <a:latin typeface="Arial Unicode MS" panose="020B0604020202020204" pitchFamily="34" charset="-128"/>
              <a:ea typeface="Times New Roman" panose="02020603050405020304" pitchFamily="18" charset="0"/>
            </a:endParaRPr>
          </a:p>
        </p:txBody>
      </p:sp>
      <p:sp>
        <p:nvSpPr>
          <p:cNvPr id="25610" name="Text Box 11"/>
          <p:cNvSpPr txBox="1"/>
          <p:nvPr/>
        </p:nvSpPr>
        <p:spPr>
          <a:xfrm>
            <a:off x="1668463" y="6103938"/>
            <a:ext cx="1836737" cy="547687"/>
          </a:xfrm>
          <a:prstGeom prst="rect">
            <a:avLst/>
          </a:prstGeom>
          <a:noFill/>
          <a:ln w="28575" cap="flat" cmpd="sng">
            <a:solidFill>
              <a:schemeClr val="accent1"/>
            </a:solidFill>
            <a:prstDash val="solid"/>
            <a:miter/>
            <a:headEnd type="none" w="med" len="med"/>
            <a:tailEnd type="none" w="med" len="med"/>
          </a:ln>
        </p:spPr>
        <p:txBody>
          <a:bodyPr wrap="none">
            <a:spAutoFit/>
          </a:bodyPr>
          <a:p>
            <a:pPr algn="ctr"/>
            <a:r>
              <a:rPr lang="en-GB" altLang="x-none" sz="2800" dirty="0">
                <a:latin typeface="Arial Unicode MS" panose="020B0604020202020204" pitchFamily="34" charset="-128"/>
                <a:cs typeface="Times New Roman" panose="02020603050405020304" pitchFamily="18" charset="0"/>
              </a:rPr>
              <a:t>Crisp data</a:t>
            </a:r>
            <a:endParaRPr lang="en-GB" altLang="x-none" sz="2800" dirty="0">
              <a:latin typeface="Arial Unicode MS" panose="020B0604020202020204" pitchFamily="34" charset="-128"/>
              <a:ea typeface="Times New Roman" panose="02020603050405020304" pitchFamily="18" charset="0"/>
            </a:endParaRPr>
          </a:p>
        </p:txBody>
      </p:sp>
      <p:sp>
        <p:nvSpPr>
          <p:cNvPr id="25611" name="AutoShape 12"/>
          <p:cNvSpPr/>
          <p:nvPr/>
        </p:nvSpPr>
        <p:spPr>
          <a:xfrm>
            <a:off x="2514600" y="762000"/>
            <a:ext cx="152400" cy="457200"/>
          </a:xfrm>
          <a:prstGeom prst="down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dirty="0">
              <a:latin typeface="Arial" panose="020B0604020202020204" pitchFamily="34" charset="0"/>
            </a:endParaRPr>
          </a:p>
        </p:txBody>
      </p:sp>
      <p:sp>
        <p:nvSpPr>
          <p:cNvPr id="25612" name="AutoShape 13"/>
          <p:cNvSpPr/>
          <p:nvPr/>
        </p:nvSpPr>
        <p:spPr>
          <a:xfrm>
            <a:off x="2514600" y="2362200"/>
            <a:ext cx="152400" cy="457200"/>
          </a:xfrm>
          <a:prstGeom prst="down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dirty="0">
              <a:latin typeface="Arial" panose="020B0604020202020204" pitchFamily="34" charset="0"/>
            </a:endParaRPr>
          </a:p>
        </p:txBody>
      </p:sp>
      <p:sp>
        <p:nvSpPr>
          <p:cNvPr id="25613" name="AutoShape 14"/>
          <p:cNvSpPr/>
          <p:nvPr/>
        </p:nvSpPr>
        <p:spPr>
          <a:xfrm>
            <a:off x="2514600" y="3810000"/>
            <a:ext cx="152400" cy="457200"/>
          </a:xfrm>
          <a:prstGeom prst="down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dirty="0">
              <a:latin typeface="Arial" panose="020B0604020202020204" pitchFamily="34" charset="0"/>
            </a:endParaRPr>
          </a:p>
        </p:txBody>
      </p:sp>
      <p:sp>
        <p:nvSpPr>
          <p:cNvPr id="25614" name="AutoShape 15"/>
          <p:cNvSpPr/>
          <p:nvPr/>
        </p:nvSpPr>
        <p:spPr>
          <a:xfrm>
            <a:off x="2514600" y="4953000"/>
            <a:ext cx="152400" cy="457200"/>
          </a:xfrm>
          <a:prstGeom prst="down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dirty="0">
              <a:latin typeface="Arial" panose="020B0604020202020204" pitchFamily="34" charset="0"/>
            </a:endParaRPr>
          </a:p>
        </p:txBody>
      </p:sp>
      <p:sp>
        <p:nvSpPr>
          <p:cNvPr id="25615" name="AutoShape 16"/>
          <p:cNvSpPr/>
          <p:nvPr/>
        </p:nvSpPr>
        <p:spPr>
          <a:xfrm>
            <a:off x="2514600" y="5715000"/>
            <a:ext cx="152400" cy="457200"/>
          </a:xfrm>
          <a:prstGeom prst="down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214313" y="228600"/>
            <a:ext cx="8701087" cy="1039813"/>
          </a:xfrm>
          <a:ln/>
        </p:spPr>
        <p:txBody>
          <a:bodyPr vert="horz" wrap="square" lIns="91440" tIns="45720" rIns="91440" bIns="91440" anchor="b" anchorCtr="0"/>
          <a:p>
            <a:pPr algn="r" eaLnBrk="1" hangingPunct="1"/>
            <a:r>
              <a:rPr lang="en-GB" altLang="x-none" dirty="0"/>
              <a:t>A model to work out time by foot itchiness</a:t>
            </a:r>
            <a:endParaRPr dirty="0"/>
          </a:p>
        </p:txBody>
      </p:sp>
      <p:sp>
        <p:nvSpPr>
          <p:cNvPr id="26627" name="Rectangle 3"/>
          <p:cNvSpPr>
            <a:spLocks noGrp="1"/>
          </p:cNvSpPr>
          <p:nvPr>
            <p:ph sz="quarter" idx="1"/>
          </p:nvPr>
        </p:nvSpPr>
        <p:spPr>
          <a:xfrm>
            <a:off x="323850" y="1295400"/>
            <a:ext cx="8591550" cy="838200"/>
          </a:xfrm>
          <a:ln/>
        </p:spPr>
        <p:txBody>
          <a:bodyPr vert="horz" wrap="square" lIns="91440" tIns="45720" rIns="91440" bIns="45720" anchor="t" anchorCtr="0"/>
          <a:p>
            <a:pPr marL="0" indent="0" eaLnBrk="1" hangingPunct="1">
              <a:buNone/>
            </a:pPr>
            <a:r>
              <a:rPr lang="en-GB" altLang="x-none" sz="2800" dirty="0"/>
              <a:t>Work out how bored you are (take a poll of happiness vs. foot itchiness)…</a:t>
            </a:r>
            <a:endParaRPr sz="2800" dirty="0"/>
          </a:p>
        </p:txBody>
      </p:sp>
      <p:sp>
        <p:nvSpPr>
          <p:cNvPr id="26628" name="Line 4"/>
          <p:cNvSpPr/>
          <p:nvPr/>
        </p:nvSpPr>
        <p:spPr>
          <a:xfrm>
            <a:off x="1828800" y="5562600"/>
            <a:ext cx="6019800" cy="0"/>
          </a:xfrm>
          <a:prstGeom prst="line">
            <a:avLst/>
          </a:prstGeom>
          <a:ln w="9525" cap="flat" cmpd="sng">
            <a:solidFill>
              <a:schemeClr val="tx1"/>
            </a:solidFill>
            <a:prstDash val="solid"/>
            <a:headEnd type="none" w="med" len="med"/>
            <a:tailEnd type="triangle" w="med" len="med"/>
          </a:ln>
        </p:spPr>
      </p:sp>
      <p:sp>
        <p:nvSpPr>
          <p:cNvPr id="26629" name="Line 5"/>
          <p:cNvSpPr/>
          <p:nvPr/>
        </p:nvSpPr>
        <p:spPr>
          <a:xfrm flipV="1">
            <a:off x="1828800" y="2667000"/>
            <a:ext cx="0" cy="2895600"/>
          </a:xfrm>
          <a:prstGeom prst="line">
            <a:avLst/>
          </a:prstGeom>
          <a:ln w="9525" cap="flat" cmpd="sng">
            <a:solidFill>
              <a:schemeClr val="tx1"/>
            </a:solidFill>
            <a:prstDash val="solid"/>
            <a:headEnd type="none" w="med" len="med"/>
            <a:tailEnd type="triangle" w="med" len="med"/>
          </a:ln>
        </p:spPr>
      </p:sp>
      <p:sp>
        <p:nvSpPr>
          <p:cNvPr id="26630" name="Text Box 6"/>
          <p:cNvSpPr txBox="1"/>
          <p:nvPr/>
        </p:nvSpPr>
        <p:spPr>
          <a:xfrm>
            <a:off x="6156325" y="5805488"/>
            <a:ext cx="2065338" cy="457200"/>
          </a:xfrm>
          <a:prstGeom prst="rect">
            <a:avLst/>
          </a:prstGeom>
          <a:noFill/>
          <a:ln w="9525">
            <a:noFill/>
          </a:ln>
        </p:spPr>
        <p:txBody>
          <a:bodyPr wrap="none">
            <a:spAutoFit/>
          </a:bodyPr>
          <a:p>
            <a:r>
              <a:rPr lang="en-GB" altLang="x-none" sz="2400" dirty="0">
                <a:latin typeface="Arial Unicode MS" panose="020B0604020202020204" pitchFamily="34" charset="-128"/>
                <a:cs typeface="Times New Roman" panose="02020603050405020304" pitchFamily="18" charset="0"/>
              </a:rPr>
              <a:t>Foot itchiness</a:t>
            </a:r>
            <a:endParaRPr lang="en-GB" altLang="x-none" sz="2400" dirty="0">
              <a:latin typeface="Arial Unicode MS" panose="020B0604020202020204" pitchFamily="34" charset="-128"/>
              <a:ea typeface="Times New Roman" panose="02020603050405020304" pitchFamily="18" charset="0"/>
            </a:endParaRPr>
          </a:p>
        </p:txBody>
      </p:sp>
      <p:sp>
        <p:nvSpPr>
          <p:cNvPr id="26631" name="Text Box 7"/>
          <p:cNvSpPr txBox="1"/>
          <p:nvPr/>
        </p:nvSpPr>
        <p:spPr>
          <a:xfrm rot="-5400000">
            <a:off x="-644525" y="3765550"/>
            <a:ext cx="3287713" cy="457200"/>
          </a:xfrm>
          <a:prstGeom prst="rect">
            <a:avLst/>
          </a:prstGeom>
          <a:noFill/>
          <a:ln w="9525">
            <a:noFill/>
          </a:ln>
        </p:spPr>
        <p:txBody>
          <a:bodyPr wrap="none">
            <a:spAutoFit/>
          </a:bodyPr>
          <a:p>
            <a:r>
              <a:rPr lang="en-GB" altLang="x-none" sz="2400" dirty="0">
                <a:solidFill>
                  <a:schemeClr val="tx2"/>
                </a:solidFill>
                <a:latin typeface="Arial Unicode MS" panose="020B0604020202020204" pitchFamily="34" charset="-128"/>
                <a:cs typeface="Times New Roman" panose="02020603050405020304" pitchFamily="18" charset="0"/>
              </a:rPr>
              <a:t>Degree of membership</a:t>
            </a:r>
            <a:endParaRPr lang="en-GB" altLang="x-none" sz="2400" dirty="0">
              <a:solidFill>
                <a:schemeClr val="tx2"/>
              </a:solidFill>
              <a:latin typeface="Arial Unicode MS" panose="020B0604020202020204" pitchFamily="34" charset="-128"/>
              <a:ea typeface="Times New Roman" panose="02020603050405020304" pitchFamily="18" charset="0"/>
            </a:endParaRPr>
          </a:p>
        </p:txBody>
      </p:sp>
      <p:sp>
        <p:nvSpPr>
          <p:cNvPr id="26632" name="Text Box 8"/>
          <p:cNvSpPr txBox="1"/>
          <p:nvPr/>
        </p:nvSpPr>
        <p:spPr>
          <a:xfrm>
            <a:off x="1524000" y="5613400"/>
            <a:ext cx="300038" cy="396875"/>
          </a:xfrm>
          <a:prstGeom prst="rect">
            <a:avLst/>
          </a:prstGeom>
          <a:noFill/>
          <a:ln w="9525">
            <a:noFill/>
          </a:ln>
        </p:spPr>
        <p:txBody>
          <a:bodyPr wrap="none">
            <a:spAutoFit/>
          </a:bodyPr>
          <a:p>
            <a:r>
              <a:rPr lang="en-GB" altLang="x-none" sz="2000" dirty="0">
                <a:latin typeface="Arial Narrow" panose="020B0606020202030204" pitchFamily="34" charset="0"/>
                <a:cs typeface="Times New Roman" panose="02020603050405020304" pitchFamily="18" charset="0"/>
              </a:rPr>
              <a:t>0</a:t>
            </a:r>
            <a:endParaRPr lang="en-GB" altLang="x-none" sz="2000" dirty="0">
              <a:latin typeface="Arial Narrow" panose="020B0606020202030204" pitchFamily="34" charset="0"/>
              <a:ea typeface="Times New Roman" panose="02020603050405020304" pitchFamily="18" charset="0"/>
            </a:endParaRPr>
          </a:p>
        </p:txBody>
      </p:sp>
      <p:sp>
        <p:nvSpPr>
          <p:cNvPr id="26633" name="Text Box 9"/>
          <p:cNvSpPr txBox="1"/>
          <p:nvPr/>
        </p:nvSpPr>
        <p:spPr>
          <a:xfrm>
            <a:off x="1447800" y="2438400"/>
            <a:ext cx="323850" cy="457200"/>
          </a:xfrm>
          <a:prstGeom prst="rect">
            <a:avLst/>
          </a:prstGeom>
          <a:noFill/>
          <a:ln w="9525">
            <a:noFill/>
          </a:ln>
        </p:spPr>
        <p:txBody>
          <a:bodyPr wrap="none">
            <a:spAutoFit/>
          </a:bodyPr>
          <a:p>
            <a:r>
              <a:rPr lang="en-GB" altLang="x-none" sz="2400" dirty="0">
                <a:latin typeface="Arial Narrow" panose="020B0606020202030204" pitchFamily="34" charset="0"/>
                <a:cs typeface="Times New Roman" panose="02020603050405020304" pitchFamily="18" charset="0"/>
              </a:rPr>
              <a:t>1</a:t>
            </a:r>
            <a:endParaRPr lang="en-GB" altLang="x-none" sz="2400" dirty="0">
              <a:latin typeface="Arial Narrow" panose="020B0606020202030204" pitchFamily="34" charset="0"/>
              <a:ea typeface="Times New Roman" panose="02020603050405020304" pitchFamily="18" charset="0"/>
            </a:endParaRPr>
          </a:p>
        </p:txBody>
      </p:sp>
      <p:sp>
        <p:nvSpPr>
          <p:cNvPr id="26634" name="Text Box 10"/>
          <p:cNvSpPr txBox="1"/>
          <p:nvPr/>
        </p:nvSpPr>
        <p:spPr>
          <a:xfrm>
            <a:off x="6400800" y="5562600"/>
            <a:ext cx="415925" cy="396875"/>
          </a:xfrm>
          <a:prstGeom prst="rect">
            <a:avLst/>
          </a:prstGeom>
          <a:noFill/>
          <a:ln w="9525">
            <a:noFill/>
          </a:ln>
        </p:spPr>
        <p:txBody>
          <a:bodyPr wrap="none">
            <a:spAutoFit/>
          </a:bodyPr>
          <a:p>
            <a:r>
              <a:rPr lang="en-GB" altLang="x-none" sz="2000" dirty="0">
                <a:latin typeface="Arial Narrow" panose="020B0606020202030204" pitchFamily="34" charset="0"/>
                <a:cs typeface="Times New Roman" panose="02020603050405020304" pitchFamily="18" charset="0"/>
              </a:rPr>
              <a:t>10</a:t>
            </a:r>
            <a:endParaRPr lang="en-GB" altLang="x-none" sz="2000" dirty="0">
              <a:latin typeface="Arial Narrow" panose="020B0606020202030204" pitchFamily="34" charset="0"/>
              <a:ea typeface="Times New Roman" panose="02020603050405020304" pitchFamily="18" charset="0"/>
            </a:endParaRPr>
          </a:p>
        </p:txBody>
      </p:sp>
      <p:sp>
        <p:nvSpPr>
          <p:cNvPr id="26635" name="Line 12"/>
          <p:cNvSpPr/>
          <p:nvPr/>
        </p:nvSpPr>
        <p:spPr>
          <a:xfrm>
            <a:off x="1828800" y="2895600"/>
            <a:ext cx="2819400" cy="2667000"/>
          </a:xfrm>
          <a:prstGeom prst="line">
            <a:avLst/>
          </a:prstGeom>
          <a:ln w="9525" cap="flat" cmpd="sng">
            <a:solidFill>
              <a:schemeClr val="tx1"/>
            </a:solidFill>
            <a:prstDash val="solid"/>
            <a:headEnd type="none" w="med" len="med"/>
            <a:tailEnd type="none" w="med" len="med"/>
          </a:ln>
        </p:spPr>
      </p:sp>
      <p:sp>
        <p:nvSpPr>
          <p:cNvPr id="26636" name="Line 13"/>
          <p:cNvSpPr/>
          <p:nvPr/>
        </p:nvSpPr>
        <p:spPr>
          <a:xfrm flipV="1">
            <a:off x="1828800" y="2971800"/>
            <a:ext cx="2286000" cy="2590800"/>
          </a:xfrm>
          <a:prstGeom prst="line">
            <a:avLst/>
          </a:prstGeom>
          <a:ln w="9525" cap="flat" cmpd="sng">
            <a:solidFill>
              <a:schemeClr val="tx1"/>
            </a:solidFill>
            <a:prstDash val="solid"/>
            <a:headEnd type="none" w="med" len="med"/>
            <a:tailEnd type="none" w="med" len="med"/>
          </a:ln>
        </p:spPr>
      </p:sp>
      <p:sp>
        <p:nvSpPr>
          <p:cNvPr id="26637" name="Line 14"/>
          <p:cNvSpPr/>
          <p:nvPr/>
        </p:nvSpPr>
        <p:spPr>
          <a:xfrm>
            <a:off x="4114800" y="2971800"/>
            <a:ext cx="1295400" cy="0"/>
          </a:xfrm>
          <a:prstGeom prst="line">
            <a:avLst/>
          </a:prstGeom>
          <a:ln w="9525" cap="flat" cmpd="sng">
            <a:solidFill>
              <a:schemeClr val="tx1"/>
            </a:solidFill>
            <a:prstDash val="solid"/>
            <a:headEnd type="none" w="med" len="med"/>
            <a:tailEnd type="none" w="med" len="med"/>
          </a:ln>
        </p:spPr>
      </p:sp>
      <p:sp>
        <p:nvSpPr>
          <p:cNvPr id="26638" name="Text Box 17"/>
          <p:cNvSpPr txBox="1"/>
          <p:nvPr/>
        </p:nvSpPr>
        <p:spPr>
          <a:xfrm>
            <a:off x="1905000" y="3894138"/>
            <a:ext cx="1066800" cy="457200"/>
          </a:xfrm>
          <a:prstGeom prst="rect">
            <a:avLst/>
          </a:prstGeom>
          <a:noFill/>
          <a:ln w="9525">
            <a:noFill/>
          </a:ln>
        </p:spPr>
        <p:txBody>
          <a:bodyPr wrap="none">
            <a:spAutoFit/>
          </a:bodyPr>
          <a:p>
            <a:r>
              <a:rPr lang="en-GB" altLang="x-none" sz="2400" dirty="0">
                <a:latin typeface="Arial Unicode MS" panose="020B0604020202020204" pitchFamily="34" charset="-128"/>
                <a:cs typeface="Times New Roman" panose="02020603050405020304" pitchFamily="18" charset="0"/>
              </a:rPr>
              <a:t>Happy</a:t>
            </a:r>
            <a:endParaRPr lang="en-GB" altLang="x-none" sz="2400" dirty="0">
              <a:latin typeface="Arial Unicode MS" panose="020B0604020202020204" pitchFamily="34" charset="-128"/>
              <a:ea typeface="Times New Roman" panose="02020603050405020304" pitchFamily="18" charset="0"/>
            </a:endParaRPr>
          </a:p>
        </p:txBody>
      </p:sp>
      <p:sp>
        <p:nvSpPr>
          <p:cNvPr id="26639" name="Text Box 18"/>
          <p:cNvSpPr txBox="1"/>
          <p:nvPr/>
        </p:nvSpPr>
        <p:spPr>
          <a:xfrm>
            <a:off x="3962400" y="3970338"/>
            <a:ext cx="998538" cy="457200"/>
          </a:xfrm>
          <a:prstGeom prst="rect">
            <a:avLst/>
          </a:prstGeom>
          <a:noFill/>
          <a:ln w="9525">
            <a:noFill/>
          </a:ln>
        </p:spPr>
        <p:txBody>
          <a:bodyPr wrap="none">
            <a:spAutoFit/>
          </a:bodyPr>
          <a:p>
            <a:r>
              <a:rPr lang="en-GB" altLang="x-none" sz="2400" dirty="0">
                <a:latin typeface="Arial Unicode MS" panose="020B0604020202020204" pitchFamily="34" charset="-128"/>
                <a:cs typeface="Times New Roman" panose="02020603050405020304" pitchFamily="18" charset="0"/>
              </a:rPr>
              <a:t>Bored</a:t>
            </a:r>
            <a:endParaRPr lang="en-GB" altLang="x-none" sz="2400" dirty="0">
              <a:latin typeface="Arial Unicode MS" panose="020B0604020202020204" pitchFamily="34" charset="-128"/>
              <a:ea typeface="Times New Roman" panose="02020603050405020304" pitchFamily="18" charset="0"/>
            </a:endParaRPr>
          </a:p>
        </p:txBody>
      </p:sp>
      <p:sp>
        <p:nvSpPr>
          <p:cNvPr id="26640" name="Text Box 20"/>
          <p:cNvSpPr txBox="1"/>
          <p:nvPr/>
        </p:nvSpPr>
        <p:spPr>
          <a:xfrm>
            <a:off x="1295400" y="3962400"/>
            <a:ext cx="533400" cy="457200"/>
          </a:xfrm>
          <a:prstGeom prst="rect">
            <a:avLst/>
          </a:prstGeom>
          <a:noFill/>
          <a:ln w="9525">
            <a:noFill/>
          </a:ln>
        </p:spPr>
        <p:txBody>
          <a:bodyPr wrap="none">
            <a:spAutoFit/>
          </a:bodyPr>
          <a:p>
            <a:r>
              <a:rPr lang="en-GB" altLang="x-none" sz="2400" dirty="0">
                <a:latin typeface="Arial Narrow" panose="020B0606020202030204" pitchFamily="34" charset="0"/>
                <a:cs typeface="Times New Roman" panose="02020603050405020304" pitchFamily="18" charset="0"/>
              </a:rPr>
              <a:t>0.5</a:t>
            </a:r>
            <a:endParaRPr lang="en-GB" altLang="x-none" sz="2400" dirty="0">
              <a:latin typeface="Arial Narrow" panose="020B0606020202030204" pitchFamily="34" charset="0"/>
              <a:ea typeface="Times New Roman" panose="02020603050405020304" pitchFamily="18" charset="0"/>
            </a:endParaRPr>
          </a:p>
        </p:txBody>
      </p:sp>
      <p:sp>
        <p:nvSpPr>
          <p:cNvPr id="26641" name="Text Box 21"/>
          <p:cNvSpPr txBox="1"/>
          <p:nvPr/>
        </p:nvSpPr>
        <p:spPr>
          <a:xfrm>
            <a:off x="4419600" y="5613400"/>
            <a:ext cx="300038" cy="396875"/>
          </a:xfrm>
          <a:prstGeom prst="rect">
            <a:avLst/>
          </a:prstGeom>
          <a:noFill/>
          <a:ln w="9525">
            <a:noFill/>
          </a:ln>
        </p:spPr>
        <p:txBody>
          <a:bodyPr wrap="none">
            <a:spAutoFit/>
          </a:bodyPr>
          <a:p>
            <a:r>
              <a:rPr lang="en-GB" altLang="x-none" sz="2000" dirty="0">
                <a:latin typeface="Arial Narrow" panose="020B0606020202030204" pitchFamily="34" charset="0"/>
                <a:cs typeface="Times New Roman" panose="02020603050405020304" pitchFamily="18" charset="0"/>
              </a:rPr>
              <a:t>5</a:t>
            </a:r>
            <a:endParaRPr lang="en-GB" altLang="x-none" sz="2000" dirty="0">
              <a:latin typeface="Arial Narrow" panose="020B0606020202030204" pitchFamily="34" charset="0"/>
              <a:ea typeface="Times New Roman" panose="02020603050405020304" pitchFamily="18" charset="0"/>
            </a:endParaRPr>
          </a:p>
        </p:txBody>
      </p:sp>
      <p:sp>
        <p:nvSpPr>
          <p:cNvPr id="26642" name="Text Box 22"/>
          <p:cNvSpPr txBox="1"/>
          <p:nvPr/>
        </p:nvSpPr>
        <p:spPr>
          <a:xfrm>
            <a:off x="5943600" y="3208338"/>
            <a:ext cx="1863725" cy="822325"/>
          </a:xfrm>
          <a:prstGeom prst="rect">
            <a:avLst/>
          </a:prstGeom>
          <a:noFill/>
          <a:ln w="9525">
            <a:noFill/>
          </a:ln>
        </p:spPr>
        <p:txBody>
          <a:bodyPr wrap="none">
            <a:spAutoFit/>
          </a:bodyPr>
          <a:p>
            <a:r>
              <a:rPr lang="en-GB" altLang="x-none" sz="2400" dirty="0">
                <a:solidFill>
                  <a:schemeClr val="tx2"/>
                </a:solidFill>
                <a:latin typeface="Arial Unicode MS" panose="020B0604020202020204" pitchFamily="34" charset="-128"/>
                <a:cs typeface="Times New Roman" panose="02020603050405020304" pitchFamily="18" charset="0"/>
              </a:rPr>
              <a:t>Membership</a:t>
            </a:r>
            <a:endParaRPr lang="en-GB" altLang="x-none" sz="2400" dirty="0">
              <a:solidFill>
                <a:schemeClr val="tx2"/>
              </a:solidFill>
              <a:latin typeface="Arial Unicode MS" panose="020B0604020202020204" pitchFamily="34" charset="-128"/>
              <a:cs typeface="Times New Roman" panose="02020603050405020304" pitchFamily="18" charset="0"/>
            </a:endParaRPr>
          </a:p>
          <a:p>
            <a:r>
              <a:rPr lang="en-GB" altLang="x-none" sz="2400" dirty="0">
                <a:solidFill>
                  <a:schemeClr val="tx2"/>
                </a:solidFill>
                <a:latin typeface="Arial Unicode MS" panose="020B0604020202020204" pitchFamily="34" charset="-128"/>
                <a:cs typeface="Times New Roman" panose="02020603050405020304" pitchFamily="18" charset="0"/>
              </a:rPr>
              <a:t>function</a:t>
            </a:r>
            <a:endParaRPr lang="en-GB" altLang="x-none" sz="2400" dirty="0">
              <a:solidFill>
                <a:schemeClr val="tx2"/>
              </a:solidFill>
              <a:latin typeface="Arial Unicode MS" panose="020B0604020202020204" pitchFamily="34" charset="-128"/>
              <a:ea typeface="Times New Roman" panose="02020603050405020304" pitchFamily="18" charset="0"/>
            </a:endParaRPr>
          </a:p>
        </p:txBody>
      </p:sp>
      <p:sp>
        <p:nvSpPr>
          <p:cNvPr id="26643" name="Arc 23"/>
          <p:cNvSpPr/>
          <p:nvPr/>
        </p:nvSpPr>
        <p:spPr>
          <a:xfrm flipH="1" flipV="1">
            <a:off x="5029200" y="3124200"/>
            <a:ext cx="762000" cy="381000"/>
          </a:xfrm>
          <a:custGeom>
            <a:avLst/>
            <a:gdLst>
              <a:gd name="txL" fmla="*/ 0 w 21600"/>
              <a:gd name="txT" fmla="*/ 0 h 21600"/>
              <a:gd name="txR" fmla="*/ 21600 w 21600"/>
              <a:gd name="txB" fmla="*/ 21600 h 21600"/>
            </a:gdLst>
            <a:ahLst/>
            <a:cxnLst>
              <a:cxn ang="0">
                <a:pos x="0" y="0"/>
              </a:cxn>
              <a:cxn ang="0">
                <a:pos x="2147483647" y="2147483647"/>
              </a:cxn>
              <a:cxn ang="0">
                <a:pos x="0" y="2147483647"/>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9525" cap="flat" cmpd="sng">
            <a:solidFill>
              <a:schemeClr val="tx1">
                <a:alpha val="100000"/>
              </a:schemeClr>
            </a:solidFill>
            <a:prstDash val="solid"/>
            <a:round/>
            <a:headEnd type="none" w="med" len="med"/>
            <a:tailEnd type="triangle" w="med" len="med"/>
          </a:ln>
        </p:spPr>
        <p:txBody>
          <a:bodyPr/>
          <a:p>
            <a:endParaRPr lang="en-US"/>
          </a:p>
        </p:txBody>
      </p:sp>
      <p:sp>
        <p:nvSpPr>
          <p:cNvPr id="26644" name="Line 24"/>
          <p:cNvSpPr/>
          <p:nvPr/>
        </p:nvSpPr>
        <p:spPr>
          <a:xfrm>
            <a:off x="3352800" y="3810000"/>
            <a:ext cx="0" cy="1752600"/>
          </a:xfrm>
          <a:prstGeom prst="line">
            <a:avLst/>
          </a:prstGeom>
          <a:ln w="9525" cap="flat" cmpd="sng">
            <a:solidFill>
              <a:schemeClr val="tx1"/>
            </a:solidFill>
            <a:prstDash val="solid"/>
            <a:headEnd type="triangle" w="med" len="med"/>
            <a:tailEnd type="triangle" w="med" len="med"/>
          </a:ln>
        </p:spPr>
      </p:sp>
      <p:sp>
        <p:nvSpPr>
          <p:cNvPr id="26645" name="Line 25"/>
          <p:cNvSpPr/>
          <p:nvPr/>
        </p:nvSpPr>
        <p:spPr>
          <a:xfrm>
            <a:off x="3505200" y="4495800"/>
            <a:ext cx="0" cy="1066800"/>
          </a:xfrm>
          <a:prstGeom prst="line">
            <a:avLst/>
          </a:prstGeom>
          <a:ln w="9525" cap="flat" cmpd="sng">
            <a:solidFill>
              <a:schemeClr val="tx1"/>
            </a:solidFill>
            <a:prstDash val="solid"/>
            <a:headEnd type="triangle" w="med" len="med"/>
            <a:tailEnd type="triangle" w="med" len="med"/>
          </a:ln>
        </p:spPr>
      </p:sp>
      <p:sp>
        <p:nvSpPr>
          <p:cNvPr id="26646" name="Text Box 26"/>
          <p:cNvSpPr txBox="1"/>
          <p:nvPr/>
        </p:nvSpPr>
        <p:spPr>
          <a:xfrm>
            <a:off x="1042988" y="6165850"/>
            <a:ext cx="5754687" cy="457200"/>
          </a:xfrm>
          <a:prstGeom prst="rect">
            <a:avLst/>
          </a:prstGeom>
          <a:noFill/>
          <a:ln w="9525">
            <a:noFill/>
          </a:ln>
        </p:spPr>
        <p:txBody>
          <a:bodyPr>
            <a:spAutoFit/>
          </a:bodyPr>
          <a:p>
            <a:r>
              <a:rPr lang="en-GB" altLang="x-none" sz="2400" dirty="0">
                <a:latin typeface="Arial Unicode MS" panose="020B0604020202020204" pitchFamily="34" charset="-128"/>
                <a:cs typeface="Times New Roman" panose="02020603050405020304" pitchFamily="18" charset="0"/>
              </a:rPr>
              <a:t>0.6 bored to tears + 0.4 happy as Larry</a:t>
            </a:r>
            <a:endParaRPr lang="en-GB" altLang="x-none" sz="2400" dirty="0">
              <a:latin typeface="Arial Unicode MS" panose="020B0604020202020204" pitchFamily="34" charset="-128"/>
              <a:ea typeface="Times New Roman" panose="02020603050405020304" pitchFamily="18" charset="0"/>
            </a:endParaRPr>
          </a:p>
        </p:txBody>
      </p:sp>
      <p:sp>
        <p:nvSpPr>
          <p:cNvPr id="26647" name="AutoShape 27"/>
          <p:cNvSpPr/>
          <p:nvPr/>
        </p:nvSpPr>
        <p:spPr>
          <a:xfrm flipV="1">
            <a:off x="3276600" y="5562600"/>
            <a:ext cx="304800" cy="533400"/>
          </a:xfrm>
          <a:prstGeom prst="downArrow">
            <a:avLst>
              <a:gd name="adj1" fmla="val 50000"/>
              <a:gd name="adj2" fmla="val 4375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dirty="0">
              <a:latin typeface="Arial" panose="020B0604020202020204" pitchFamily="34" charset="0"/>
            </a:endParaRPr>
          </a:p>
        </p:txBody>
      </p:sp>
      <p:sp>
        <p:nvSpPr>
          <p:cNvPr id="26648" name="Line 28"/>
          <p:cNvSpPr/>
          <p:nvPr/>
        </p:nvSpPr>
        <p:spPr>
          <a:xfrm>
            <a:off x="8243888" y="6021388"/>
            <a:ext cx="457200" cy="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685800" y="381000"/>
            <a:ext cx="7772400" cy="685800"/>
          </a:xfrm>
          <a:ln/>
        </p:spPr>
        <p:txBody>
          <a:bodyPr vert="horz" wrap="square" lIns="91440" tIns="45720" rIns="91440" bIns="91440" anchor="b" anchorCtr="0"/>
          <a:p>
            <a:pPr algn="r" eaLnBrk="1" hangingPunct="1"/>
            <a:r>
              <a:rPr lang="en-GB" altLang="x-none" dirty="0"/>
              <a:t>Decide on rules</a:t>
            </a:r>
            <a:endParaRPr dirty="0"/>
          </a:p>
        </p:txBody>
      </p:sp>
      <p:sp>
        <p:nvSpPr>
          <p:cNvPr id="54275" name="Rectangle 3"/>
          <p:cNvSpPr>
            <a:spLocks noGrp="1" noChangeArrowheads="1"/>
          </p:cNvSpPr>
          <p:nvPr>
            <p:ph sz="quarter" idx="1"/>
          </p:nvPr>
        </p:nvSpPr>
        <p:spPr>
          <a:xfrm>
            <a:off x="250825" y="1447800"/>
            <a:ext cx="8207375" cy="29718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If BORED then LECTURE LONG.</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If HAPPY the LECTURE SHORT.</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50000"/>
              </a:lnSpc>
              <a:spcBef>
                <a:spcPts val="575"/>
              </a:spcBef>
              <a:spcAft>
                <a:spcPct val="0"/>
              </a:spcAft>
              <a:buClr>
                <a:schemeClr val="accent1"/>
              </a:buClr>
              <a:buSzPct val="85000"/>
              <a:buFont typeface="Wingdings 2" panose="05020102010507070707" pitchFamily="18" charset="2"/>
              <a:buNone/>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Make Fuzzy sets defining people’s notion of “Long” and “Short”</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Char char=""/>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7652" name="Line 5"/>
          <p:cNvSpPr/>
          <p:nvPr/>
        </p:nvSpPr>
        <p:spPr>
          <a:xfrm>
            <a:off x="2455863" y="6103938"/>
            <a:ext cx="4733925" cy="0"/>
          </a:xfrm>
          <a:prstGeom prst="line">
            <a:avLst/>
          </a:prstGeom>
          <a:ln w="9525" cap="flat" cmpd="sng">
            <a:solidFill>
              <a:schemeClr val="tx1"/>
            </a:solidFill>
            <a:prstDash val="solid"/>
            <a:headEnd type="none" w="med" len="med"/>
            <a:tailEnd type="triangle" w="med" len="med"/>
          </a:ln>
        </p:spPr>
      </p:sp>
      <p:sp>
        <p:nvSpPr>
          <p:cNvPr id="27653" name="Line 6"/>
          <p:cNvSpPr/>
          <p:nvPr/>
        </p:nvSpPr>
        <p:spPr>
          <a:xfrm flipV="1">
            <a:off x="2455863" y="4330700"/>
            <a:ext cx="0" cy="1773238"/>
          </a:xfrm>
          <a:prstGeom prst="line">
            <a:avLst/>
          </a:prstGeom>
          <a:ln w="9525" cap="flat" cmpd="sng">
            <a:solidFill>
              <a:schemeClr val="tx1"/>
            </a:solidFill>
            <a:prstDash val="solid"/>
            <a:headEnd type="none" w="med" len="med"/>
            <a:tailEnd type="triangle" w="med" len="med"/>
          </a:ln>
        </p:spPr>
      </p:sp>
      <p:sp>
        <p:nvSpPr>
          <p:cNvPr id="27654" name="Text Box 7"/>
          <p:cNvSpPr txBox="1"/>
          <p:nvPr/>
        </p:nvSpPr>
        <p:spPr>
          <a:xfrm>
            <a:off x="2216150" y="6134100"/>
            <a:ext cx="300038" cy="396875"/>
          </a:xfrm>
          <a:prstGeom prst="rect">
            <a:avLst/>
          </a:prstGeom>
          <a:noFill/>
          <a:ln w="9525">
            <a:noFill/>
          </a:ln>
        </p:spPr>
        <p:txBody>
          <a:bodyPr wrap="none">
            <a:spAutoFit/>
          </a:bodyPr>
          <a:p>
            <a:r>
              <a:rPr lang="en-GB" altLang="x-none" sz="2000" dirty="0">
                <a:latin typeface="Arial Narrow" panose="020B0606020202030204" pitchFamily="34" charset="0"/>
                <a:cs typeface="Times New Roman" panose="02020603050405020304" pitchFamily="18" charset="0"/>
              </a:rPr>
              <a:t>0</a:t>
            </a:r>
            <a:endParaRPr lang="en-GB" altLang="x-none" sz="2000" dirty="0">
              <a:latin typeface="Arial Narrow" panose="020B0606020202030204" pitchFamily="34" charset="0"/>
              <a:ea typeface="Times New Roman" panose="02020603050405020304" pitchFamily="18" charset="0"/>
            </a:endParaRPr>
          </a:p>
        </p:txBody>
      </p:sp>
      <p:sp>
        <p:nvSpPr>
          <p:cNvPr id="27655" name="Text Box 8"/>
          <p:cNvSpPr txBox="1"/>
          <p:nvPr/>
        </p:nvSpPr>
        <p:spPr>
          <a:xfrm>
            <a:off x="2155825" y="4191000"/>
            <a:ext cx="323850" cy="457200"/>
          </a:xfrm>
          <a:prstGeom prst="rect">
            <a:avLst/>
          </a:prstGeom>
          <a:noFill/>
          <a:ln w="9525">
            <a:noFill/>
          </a:ln>
        </p:spPr>
        <p:txBody>
          <a:bodyPr wrap="none">
            <a:spAutoFit/>
          </a:bodyPr>
          <a:p>
            <a:r>
              <a:rPr lang="en-GB" altLang="x-none" sz="2400" dirty="0">
                <a:latin typeface="Arial Narrow" panose="020B0606020202030204" pitchFamily="34" charset="0"/>
                <a:cs typeface="Times New Roman" panose="02020603050405020304" pitchFamily="18" charset="0"/>
              </a:rPr>
              <a:t>1</a:t>
            </a:r>
            <a:endParaRPr lang="en-GB" altLang="x-none" sz="2400" dirty="0">
              <a:latin typeface="Arial Narrow" panose="020B0606020202030204" pitchFamily="34" charset="0"/>
              <a:ea typeface="Times New Roman" panose="02020603050405020304" pitchFamily="18" charset="0"/>
            </a:endParaRPr>
          </a:p>
        </p:txBody>
      </p:sp>
      <p:sp>
        <p:nvSpPr>
          <p:cNvPr id="27656" name="Text Box 9"/>
          <p:cNvSpPr txBox="1"/>
          <p:nvPr/>
        </p:nvSpPr>
        <p:spPr>
          <a:xfrm>
            <a:off x="5867400" y="6096000"/>
            <a:ext cx="300038" cy="396875"/>
          </a:xfrm>
          <a:prstGeom prst="rect">
            <a:avLst/>
          </a:prstGeom>
          <a:noFill/>
          <a:ln w="9525">
            <a:noFill/>
          </a:ln>
        </p:spPr>
        <p:txBody>
          <a:bodyPr wrap="none">
            <a:spAutoFit/>
          </a:bodyPr>
          <a:p>
            <a:r>
              <a:rPr lang="en-GB" altLang="x-none" sz="2000" dirty="0">
                <a:latin typeface="Arial Narrow" panose="020B0606020202030204" pitchFamily="34" charset="0"/>
                <a:cs typeface="Times New Roman" panose="02020603050405020304" pitchFamily="18" charset="0"/>
              </a:rPr>
              <a:t>2</a:t>
            </a:r>
            <a:endParaRPr lang="en-GB" altLang="x-none" sz="2000" dirty="0">
              <a:latin typeface="Arial Narrow" panose="020B0606020202030204" pitchFamily="34" charset="0"/>
              <a:ea typeface="Times New Roman" panose="02020603050405020304" pitchFamily="18" charset="0"/>
            </a:endParaRPr>
          </a:p>
        </p:txBody>
      </p:sp>
      <p:sp>
        <p:nvSpPr>
          <p:cNvPr id="27657" name="Line 10"/>
          <p:cNvSpPr/>
          <p:nvPr/>
        </p:nvSpPr>
        <p:spPr>
          <a:xfrm>
            <a:off x="2455863" y="4470400"/>
            <a:ext cx="1811337" cy="1625600"/>
          </a:xfrm>
          <a:prstGeom prst="line">
            <a:avLst/>
          </a:prstGeom>
          <a:ln w="9525" cap="flat" cmpd="sng">
            <a:solidFill>
              <a:schemeClr val="tx1"/>
            </a:solidFill>
            <a:prstDash val="solid"/>
            <a:headEnd type="none" w="med" len="med"/>
            <a:tailEnd type="none" w="med" len="med"/>
          </a:ln>
        </p:spPr>
      </p:sp>
      <p:sp>
        <p:nvSpPr>
          <p:cNvPr id="27658" name="Line 11"/>
          <p:cNvSpPr/>
          <p:nvPr/>
        </p:nvSpPr>
        <p:spPr>
          <a:xfrm flipV="1">
            <a:off x="2455863" y="4495800"/>
            <a:ext cx="1658937" cy="1608138"/>
          </a:xfrm>
          <a:prstGeom prst="line">
            <a:avLst/>
          </a:prstGeom>
          <a:ln w="9525" cap="flat" cmpd="sng">
            <a:solidFill>
              <a:schemeClr val="tx1"/>
            </a:solidFill>
            <a:prstDash val="solid"/>
            <a:headEnd type="none" w="med" len="med"/>
            <a:tailEnd type="none" w="med" len="med"/>
          </a:ln>
        </p:spPr>
      </p:sp>
      <p:sp>
        <p:nvSpPr>
          <p:cNvPr id="27659" name="Text Box 12"/>
          <p:cNvSpPr txBox="1"/>
          <p:nvPr/>
        </p:nvSpPr>
        <p:spPr>
          <a:xfrm>
            <a:off x="2438400" y="5084763"/>
            <a:ext cx="790575" cy="396875"/>
          </a:xfrm>
          <a:prstGeom prst="rect">
            <a:avLst/>
          </a:prstGeom>
          <a:noFill/>
          <a:ln w="9525">
            <a:noFill/>
          </a:ln>
        </p:spPr>
        <p:txBody>
          <a:bodyPr wrap="none">
            <a:spAutoFit/>
          </a:bodyPr>
          <a:p>
            <a:r>
              <a:rPr lang="en-GB" altLang="x-none" sz="2000" dirty="0">
                <a:latin typeface="Arial Unicode MS" panose="020B0604020202020204" pitchFamily="34" charset="-128"/>
                <a:cs typeface="Times New Roman" panose="02020603050405020304" pitchFamily="18" charset="0"/>
              </a:rPr>
              <a:t>Short</a:t>
            </a:r>
            <a:endParaRPr lang="en-GB" altLang="x-none" sz="2000" dirty="0">
              <a:latin typeface="Arial Unicode MS" panose="020B0604020202020204" pitchFamily="34" charset="-128"/>
              <a:ea typeface="Times New Roman" panose="02020603050405020304" pitchFamily="18" charset="0"/>
            </a:endParaRPr>
          </a:p>
        </p:txBody>
      </p:sp>
      <p:sp>
        <p:nvSpPr>
          <p:cNvPr id="27660" name="Text Box 13"/>
          <p:cNvSpPr txBox="1"/>
          <p:nvPr/>
        </p:nvSpPr>
        <p:spPr>
          <a:xfrm>
            <a:off x="3505200" y="5084763"/>
            <a:ext cx="749300" cy="396875"/>
          </a:xfrm>
          <a:prstGeom prst="rect">
            <a:avLst/>
          </a:prstGeom>
          <a:noFill/>
          <a:ln w="9525">
            <a:noFill/>
          </a:ln>
        </p:spPr>
        <p:txBody>
          <a:bodyPr wrap="none">
            <a:spAutoFit/>
          </a:bodyPr>
          <a:p>
            <a:r>
              <a:rPr lang="en-GB" altLang="x-none" sz="2000" dirty="0">
                <a:latin typeface="Arial Unicode MS" panose="020B0604020202020204" pitchFamily="34" charset="-128"/>
                <a:cs typeface="Times New Roman" panose="02020603050405020304" pitchFamily="18" charset="0"/>
              </a:rPr>
              <a:t>Long</a:t>
            </a:r>
            <a:endParaRPr lang="en-GB" altLang="x-none" sz="2000" dirty="0">
              <a:latin typeface="Arial Unicode MS" panose="020B0604020202020204" pitchFamily="34" charset="-128"/>
              <a:ea typeface="Times New Roman" panose="02020603050405020304" pitchFamily="18" charset="0"/>
            </a:endParaRPr>
          </a:p>
        </p:txBody>
      </p:sp>
      <p:sp>
        <p:nvSpPr>
          <p:cNvPr id="27661" name="Line 19"/>
          <p:cNvSpPr/>
          <p:nvPr/>
        </p:nvSpPr>
        <p:spPr>
          <a:xfrm>
            <a:off x="4114800" y="4495800"/>
            <a:ext cx="1905000" cy="0"/>
          </a:xfrm>
          <a:prstGeom prst="line">
            <a:avLst/>
          </a:prstGeom>
          <a:ln w="9525" cap="flat" cmpd="sng">
            <a:solidFill>
              <a:schemeClr val="tx1"/>
            </a:solidFill>
            <a:prstDash val="solid"/>
            <a:headEnd type="none" w="med" len="med"/>
            <a:tailEnd type="none" w="med" len="med"/>
          </a:ln>
        </p:spPr>
      </p:sp>
      <p:sp>
        <p:nvSpPr>
          <p:cNvPr id="27662" name="Line 20"/>
          <p:cNvSpPr/>
          <p:nvPr/>
        </p:nvSpPr>
        <p:spPr>
          <a:xfrm>
            <a:off x="6019800" y="4495800"/>
            <a:ext cx="0" cy="1600200"/>
          </a:xfrm>
          <a:prstGeom prst="line">
            <a:avLst/>
          </a:prstGeom>
          <a:ln w="9525" cap="flat" cmpd="sng">
            <a:solidFill>
              <a:schemeClr val="tx1"/>
            </a:solidFill>
            <a:prstDash val="solid"/>
            <a:headEnd type="none" w="med" len="med"/>
            <a:tailEnd type="none" w="med" len="med"/>
          </a:ln>
        </p:spPr>
      </p:sp>
      <p:sp>
        <p:nvSpPr>
          <p:cNvPr id="27663" name="Text Box 21"/>
          <p:cNvSpPr txBox="1"/>
          <p:nvPr/>
        </p:nvSpPr>
        <p:spPr>
          <a:xfrm>
            <a:off x="3336925" y="6216650"/>
            <a:ext cx="947738" cy="457200"/>
          </a:xfrm>
          <a:prstGeom prst="rect">
            <a:avLst/>
          </a:prstGeom>
          <a:noFill/>
          <a:ln w="9525">
            <a:noFill/>
          </a:ln>
        </p:spPr>
        <p:txBody>
          <a:bodyPr wrap="none">
            <a:spAutoFit/>
          </a:bodyPr>
          <a:p>
            <a:r>
              <a:rPr lang="en-GB" altLang="x-none" sz="2400" dirty="0">
                <a:latin typeface="Arial Unicode MS" panose="020B0604020202020204" pitchFamily="34" charset="-128"/>
                <a:cs typeface="Times New Roman" panose="02020603050405020304" pitchFamily="18" charset="0"/>
              </a:rPr>
              <a:t>hours</a:t>
            </a:r>
            <a:endParaRPr sz="2400" dirty="0">
              <a:latin typeface="Arial Unicode MS" panose="020B0604020202020204" pitchFamily="34" charset="-128"/>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685800" y="381000"/>
            <a:ext cx="8229600" cy="609600"/>
          </a:xfrm>
          <a:ln/>
        </p:spPr>
        <p:txBody>
          <a:bodyPr vert="horz" wrap="square" lIns="91440" tIns="45720" rIns="91440" bIns="91440" anchor="b" anchorCtr="0"/>
          <a:p>
            <a:pPr eaLnBrk="1" hangingPunct="1"/>
            <a:r>
              <a:rPr lang="en-GB" altLang="x-none" dirty="0"/>
              <a:t>Transfer the degrees to the output sets</a:t>
            </a:r>
            <a:endParaRPr dirty="0"/>
          </a:p>
        </p:txBody>
      </p:sp>
      <p:sp>
        <p:nvSpPr>
          <p:cNvPr id="28675" name="Rectangle 3"/>
          <p:cNvSpPr>
            <a:spLocks noGrp="1"/>
          </p:cNvSpPr>
          <p:nvPr>
            <p:ph sz="quarter" idx="1"/>
          </p:nvPr>
        </p:nvSpPr>
        <p:spPr>
          <a:xfrm>
            <a:off x="179388" y="3573463"/>
            <a:ext cx="8507412" cy="587375"/>
          </a:xfrm>
          <a:ln/>
        </p:spPr>
        <p:txBody>
          <a:bodyPr vert="horz" wrap="square" lIns="91440" tIns="45720" rIns="91440" bIns="45720" anchor="t" anchorCtr="0"/>
          <a:p>
            <a:pPr eaLnBrk="1" hangingPunct="1">
              <a:buNone/>
            </a:pPr>
            <a:r>
              <a:rPr lang="en-GB" altLang="x-none" sz="2800" dirty="0"/>
              <a:t>Adjust the heights of the sets to e.g. 40% for short.</a:t>
            </a:r>
            <a:endParaRPr sz="2800" dirty="0"/>
          </a:p>
        </p:txBody>
      </p:sp>
      <p:sp>
        <p:nvSpPr>
          <p:cNvPr id="28676" name="Text Box 6"/>
          <p:cNvSpPr txBox="1"/>
          <p:nvPr/>
        </p:nvSpPr>
        <p:spPr>
          <a:xfrm>
            <a:off x="6659563" y="3141663"/>
            <a:ext cx="862012" cy="396875"/>
          </a:xfrm>
          <a:prstGeom prst="rect">
            <a:avLst/>
          </a:prstGeom>
          <a:noFill/>
          <a:ln w="9525">
            <a:noFill/>
          </a:ln>
        </p:spPr>
        <p:txBody>
          <a:bodyPr wrap="none">
            <a:spAutoFit/>
          </a:bodyPr>
          <a:p>
            <a:r>
              <a:rPr lang="en-GB" altLang="x-none" sz="2000" dirty="0">
                <a:latin typeface="Arial Unicode MS" panose="020B0604020202020204" pitchFamily="34" charset="-128"/>
                <a:cs typeface="Times New Roman" panose="02020603050405020304" pitchFamily="18" charset="0"/>
              </a:rPr>
              <a:t>Hours</a:t>
            </a:r>
            <a:endParaRPr lang="en-GB" altLang="x-none" sz="2000" dirty="0">
              <a:latin typeface="Arial Unicode MS" panose="020B0604020202020204" pitchFamily="34" charset="-128"/>
              <a:ea typeface="Times New Roman" panose="02020603050405020304" pitchFamily="18" charset="0"/>
            </a:endParaRPr>
          </a:p>
        </p:txBody>
      </p:sp>
      <p:sp>
        <p:nvSpPr>
          <p:cNvPr id="28677" name="Line 30"/>
          <p:cNvSpPr/>
          <p:nvPr/>
        </p:nvSpPr>
        <p:spPr>
          <a:xfrm>
            <a:off x="2678113" y="5989638"/>
            <a:ext cx="4733925" cy="0"/>
          </a:xfrm>
          <a:prstGeom prst="line">
            <a:avLst/>
          </a:prstGeom>
          <a:ln w="9525" cap="flat" cmpd="sng">
            <a:solidFill>
              <a:schemeClr val="tx1"/>
            </a:solidFill>
            <a:prstDash val="solid"/>
            <a:headEnd type="none" w="med" len="med"/>
            <a:tailEnd type="triangle" w="med" len="med"/>
          </a:ln>
        </p:spPr>
      </p:sp>
      <p:sp>
        <p:nvSpPr>
          <p:cNvPr id="28678" name="Line 31"/>
          <p:cNvSpPr/>
          <p:nvPr/>
        </p:nvSpPr>
        <p:spPr>
          <a:xfrm flipV="1">
            <a:off x="2678113" y="4216400"/>
            <a:ext cx="0" cy="1773238"/>
          </a:xfrm>
          <a:prstGeom prst="line">
            <a:avLst/>
          </a:prstGeom>
          <a:ln w="9525" cap="flat" cmpd="sng">
            <a:solidFill>
              <a:schemeClr val="tx1"/>
            </a:solidFill>
            <a:prstDash val="solid"/>
            <a:headEnd type="none" w="med" len="med"/>
            <a:tailEnd type="triangle" w="med" len="med"/>
          </a:ln>
        </p:spPr>
      </p:sp>
      <p:sp>
        <p:nvSpPr>
          <p:cNvPr id="28679" name="Text Box 32"/>
          <p:cNvSpPr txBox="1"/>
          <p:nvPr/>
        </p:nvSpPr>
        <p:spPr>
          <a:xfrm>
            <a:off x="6804025" y="6021388"/>
            <a:ext cx="862013" cy="396875"/>
          </a:xfrm>
          <a:prstGeom prst="rect">
            <a:avLst/>
          </a:prstGeom>
          <a:noFill/>
          <a:ln w="9525">
            <a:noFill/>
          </a:ln>
        </p:spPr>
        <p:txBody>
          <a:bodyPr wrap="none">
            <a:spAutoFit/>
          </a:bodyPr>
          <a:p>
            <a:r>
              <a:rPr lang="en-GB" altLang="x-none" sz="2000" dirty="0">
                <a:latin typeface="Arial Unicode MS" panose="020B0604020202020204" pitchFamily="34" charset="-128"/>
                <a:cs typeface="Times New Roman" panose="02020603050405020304" pitchFamily="18" charset="0"/>
              </a:rPr>
              <a:t>Hours</a:t>
            </a:r>
            <a:endParaRPr lang="en-GB" altLang="x-none" sz="2000" dirty="0">
              <a:latin typeface="Arial Unicode MS" panose="020B0604020202020204" pitchFamily="34" charset="-128"/>
              <a:ea typeface="Times New Roman" panose="02020603050405020304" pitchFamily="18" charset="0"/>
            </a:endParaRPr>
          </a:p>
        </p:txBody>
      </p:sp>
      <p:sp>
        <p:nvSpPr>
          <p:cNvPr id="28680" name="Text Box 33"/>
          <p:cNvSpPr txBox="1"/>
          <p:nvPr/>
        </p:nvSpPr>
        <p:spPr>
          <a:xfrm>
            <a:off x="2438400" y="6019800"/>
            <a:ext cx="300038" cy="396875"/>
          </a:xfrm>
          <a:prstGeom prst="rect">
            <a:avLst/>
          </a:prstGeom>
          <a:noFill/>
          <a:ln w="9525">
            <a:noFill/>
          </a:ln>
        </p:spPr>
        <p:txBody>
          <a:bodyPr wrap="none">
            <a:spAutoFit/>
          </a:bodyPr>
          <a:p>
            <a:r>
              <a:rPr lang="en-GB" altLang="x-none" sz="2000" dirty="0">
                <a:latin typeface="Arial Narrow" panose="020B0606020202030204" pitchFamily="34" charset="0"/>
                <a:cs typeface="Times New Roman" panose="02020603050405020304" pitchFamily="18" charset="0"/>
              </a:rPr>
              <a:t>0</a:t>
            </a:r>
            <a:endParaRPr lang="en-GB" altLang="x-none" sz="2000" dirty="0">
              <a:latin typeface="Arial Narrow" panose="020B0606020202030204" pitchFamily="34" charset="0"/>
              <a:ea typeface="Times New Roman" panose="02020603050405020304" pitchFamily="18" charset="0"/>
            </a:endParaRPr>
          </a:p>
        </p:txBody>
      </p:sp>
      <p:sp>
        <p:nvSpPr>
          <p:cNvPr id="28681" name="Text Box 34"/>
          <p:cNvSpPr txBox="1"/>
          <p:nvPr/>
        </p:nvSpPr>
        <p:spPr>
          <a:xfrm>
            <a:off x="2378075" y="4076700"/>
            <a:ext cx="323850" cy="457200"/>
          </a:xfrm>
          <a:prstGeom prst="rect">
            <a:avLst/>
          </a:prstGeom>
          <a:noFill/>
          <a:ln w="9525">
            <a:noFill/>
          </a:ln>
        </p:spPr>
        <p:txBody>
          <a:bodyPr wrap="none">
            <a:spAutoFit/>
          </a:bodyPr>
          <a:p>
            <a:r>
              <a:rPr lang="en-GB" altLang="x-none" sz="2400" dirty="0">
                <a:latin typeface="Arial Narrow" panose="020B0606020202030204" pitchFamily="34" charset="0"/>
                <a:cs typeface="Times New Roman" panose="02020603050405020304" pitchFamily="18" charset="0"/>
              </a:rPr>
              <a:t>1</a:t>
            </a:r>
            <a:endParaRPr lang="en-GB" altLang="x-none" sz="2400" dirty="0">
              <a:latin typeface="Arial Narrow" panose="020B0606020202030204" pitchFamily="34" charset="0"/>
              <a:ea typeface="Times New Roman" panose="02020603050405020304" pitchFamily="18" charset="0"/>
            </a:endParaRPr>
          </a:p>
        </p:txBody>
      </p:sp>
      <p:sp>
        <p:nvSpPr>
          <p:cNvPr id="28682" name="Text Box 35"/>
          <p:cNvSpPr txBox="1"/>
          <p:nvPr/>
        </p:nvSpPr>
        <p:spPr>
          <a:xfrm>
            <a:off x="5943600" y="6019800"/>
            <a:ext cx="300038" cy="396875"/>
          </a:xfrm>
          <a:prstGeom prst="rect">
            <a:avLst/>
          </a:prstGeom>
          <a:noFill/>
          <a:ln w="9525">
            <a:noFill/>
          </a:ln>
        </p:spPr>
        <p:txBody>
          <a:bodyPr wrap="none">
            <a:spAutoFit/>
          </a:bodyPr>
          <a:p>
            <a:r>
              <a:rPr lang="en-GB" altLang="x-none" sz="2000" dirty="0">
                <a:latin typeface="Arial Narrow" panose="020B0606020202030204" pitchFamily="34" charset="0"/>
                <a:cs typeface="Times New Roman" panose="02020603050405020304" pitchFamily="18" charset="0"/>
              </a:rPr>
              <a:t>2</a:t>
            </a:r>
            <a:endParaRPr lang="en-GB" altLang="x-none" sz="2000" dirty="0">
              <a:latin typeface="Arial Narrow" panose="020B0606020202030204" pitchFamily="34" charset="0"/>
              <a:ea typeface="Times New Roman" panose="02020603050405020304" pitchFamily="18" charset="0"/>
            </a:endParaRPr>
          </a:p>
        </p:txBody>
      </p:sp>
      <p:sp>
        <p:nvSpPr>
          <p:cNvPr id="28683" name="Line 36"/>
          <p:cNvSpPr/>
          <p:nvPr/>
        </p:nvSpPr>
        <p:spPr>
          <a:xfrm>
            <a:off x="2667000" y="5257800"/>
            <a:ext cx="1822450" cy="723900"/>
          </a:xfrm>
          <a:prstGeom prst="line">
            <a:avLst/>
          </a:prstGeom>
          <a:ln w="9525" cap="flat" cmpd="sng">
            <a:solidFill>
              <a:schemeClr val="tx1"/>
            </a:solidFill>
            <a:prstDash val="solid"/>
            <a:headEnd type="none" w="med" len="med"/>
            <a:tailEnd type="none" w="med" len="med"/>
          </a:ln>
        </p:spPr>
      </p:sp>
      <p:sp>
        <p:nvSpPr>
          <p:cNvPr id="28684" name="Line 37"/>
          <p:cNvSpPr/>
          <p:nvPr/>
        </p:nvSpPr>
        <p:spPr>
          <a:xfrm flipV="1">
            <a:off x="2678113" y="4876800"/>
            <a:ext cx="1741487" cy="1112838"/>
          </a:xfrm>
          <a:prstGeom prst="line">
            <a:avLst/>
          </a:prstGeom>
          <a:ln w="9525" cap="flat" cmpd="sng">
            <a:solidFill>
              <a:schemeClr val="tx1"/>
            </a:solidFill>
            <a:prstDash val="solid"/>
            <a:headEnd type="none" w="med" len="med"/>
            <a:tailEnd type="none" w="med" len="med"/>
          </a:ln>
        </p:spPr>
      </p:sp>
      <p:sp>
        <p:nvSpPr>
          <p:cNvPr id="28685" name="Text Box 40"/>
          <p:cNvSpPr txBox="1"/>
          <p:nvPr/>
        </p:nvSpPr>
        <p:spPr>
          <a:xfrm>
            <a:off x="1822450" y="5303838"/>
            <a:ext cx="608013" cy="457200"/>
          </a:xfrm>
          <a:prstGeom prst="rect">
            <a:avLst/>
          </a:prstGeom>
          <a:noFill/>
          <a:ln w="9525">
            <a:noFill/>
          </a:ln>
        </p:spPr>
        <p:txBody>
          <a:bodyPr wrap="none">
            <a:spAutoFit/>
          </a:bodyPr>
          <a:p>
            <a:r>
              <a:rPr lang="en-GB" altLang="x-none" sz="2400" dirty="0">
                <a:latin typeface="Arial Unicode MS" panose="020B0604020202020204" pitchFamily="34" charset="-128"/>
                <a:cs typeface="Times New Roman" panose="02020603050405020304" pitchFamily="18" charset="0"/>
              </a:rPr>
              <a:t>0.4</a:t>
            </a:r>
            <a:endParaRPr lang="en-GB" altLang="x-none" sz="2400" dirty="0">
              <a:latin typeface="Arial Unicode MS" panose="020B0604020202020204" pitchFamily="34" charset="-128"/>
              <a:ea typeface="Times New Roman" panose="02020603050405020304" pitchFamily="18" charset="0"/>
            </a:endParaRPr>
          </a:p>
        </p:txBody>
      </p:sp>
      <p:sp>
        <p:nvSpPr>
          <p:cNvPr id="28686" name="Line 42"/>
          <p:cNvSpPr/>
          <p:nvPr/>
        </p:nvSpPr>
        <p:spPr>
          <a:xfrm>
            <a:off x="7712075" y="6221413"/>
            <a:ext cx="358775" cy="0"/>
          </a:xfrm>
          <a:prstGeom prst="line">
            <a:avLst/>
          </a:prstGeom>
          <a:ln w="9525" cap="flat" cmpd="sng">
            <a:solidFill>
              <a:schemeClr val="tx1"/>
            </a:solidFill>
            <a:prstDash val="solid"/>
            <a:headEnd type="none" w="med" len="med"/>
            <a:tailEnd type="triangle" w="med" len="med"/>
          </a:ln>
        </p:spPr>
      </p:sp>
      <p:sp>
        <p:nvSpPr>
          <p:cNvPr id="28687" name="Line 43"/>
          <p:cNvSpPr/>
          <p:nvPr/>
        </p:nvSpPr>
        <p:spPr>
          <a:xfrm>
            <a:off x="2078038" y="4916488"/>
            <a:ext cx="600075" cy="0"/>
          </a:xfrm>
          <a:prstGeom prst="line">
            <a:avLst/>
          </a:prstGeom>
          <a:ln w="9525" cap="flat" cmpd="sng">
            <a:solidFill>
              <a:schemeClr val="tx1"/>
            </a:solidFill>
            <a:prstDash val="solid"/>
            <a:headEnd type="none" w="med" len="med"/>
            <a:tailEnd type="triangle" w="med" len="med"/>
          </a:ln>
        </p:spPr>
      </p:sp>
      <p:sp>
        <p:nvSpPr>
          <p:cNvPr id="28688" name="Line 44"/>
          <p:cNvSpPr/>
          <p:nvPr/>
        </p:nvSpPr>
        <p:spPr>
          <a:xfrm>
            <a:off x="2078038" y="5289550"/>
            <a:ext cx="600075" cy="0"/>
          </a:xfrm>
          <a:prstGeom prst="line">
            <a:avLst/>
          </a:prstGeom>
          <a:ln w="9525" cap="flat" cmpd="sng">
            <a:solidFill>
              <a:schemeClr val="tx1"/>
            </a:solidFill>
            <a:prstDash val="solid"/>
            <a:headEnd type="none" w="med" len="med"/>
            <a:tailEnd type="triangle" w="med" len="med"/>
          </a:ln>
        </p:spPr>
      </p:sp>
      <p:sp>
        <p:nvSpPr>
          <p:cNvPr id="28689" name="Text Box 45"/>
          <p:cNvSpPr txBox="1"/>
          <p:nvPr/>
        </p:nvSpPr>
        <p:spPr>
          <a:xfrm>
            <a:off x="1822450" y="4541838"/>
            <a:ext cx="608013" cy="457200"/>
          </a:xfrm>
          <a:prstGeom prst="rect">
            <a:avLst/>
          </a:prstGeom>
          <a:noFill/>
          <a:ln w="9525">
            <a:noFill/>
          </a:ln>
        </p:spPr>
        <p:txBody>
          <a:bodyPr wrap="none">
            <a:spAutoFit/>
          </a:bodyPr>
          <a:p>
            <a:r>
              <a:rPr lang="en-GB" altLang="x-none" sz="2400" dirty="0">
                <a:latin typeface="Arial Unicode MS" panose="020B0604020202020204" pitchFamily="34" charset="-128"/>
                <a:cs typeface="Times New Roman" panose="02020603050405020304" pitchFamily="18" charset="0"/>
              </a:rPr>
              <a:t>0.6</a:t>
            </a:r>
            <a:endParaRPr sz="2400" dirty="0">
              <a:latin typeface="Arial Unicode MS" panose="020B0604020202020204" pitchFamily="34" charset="-128"/>
              <a:ea typeface="Times New Roman" panose="02020603050405020304" pitchFamily="18" charset="0"/>
            </a:endParaRPr>
          </a:p>
        </p:txBody>
      </p:sp>
      <p:sp>
        <p:nvSpPr>
          <p:cNvPr id="28690" name="Line 46"/>
          <p:cNvSpPr/>
          <p:nvPr/>
        </p:nvSpPr>
        <p:spPr>
          <a:xfrm>
            <a:off x="4419600" y="4876800"/>
            <a:ext cx="1676400" cy="0"/>
          </a:xfrm>
          <a:prstGeom prst="line">
            <a:avLst/>
          </a:prstGeom>
          <a:ln w="9525" cap="flat" cmpd="sng">
            <a:solidFill>
              <a:schemeClr val="tx1"/>
            </a:solidFill>
            <a:prstDash val="solid"/>
            <a:headEnd type="none" w="med" len="med"/>
            <a:tailEnd type="none" w="med" len="med"/>
          </a:ln>
        </p:spPr>
      </p:sp>
      <p:grpSp>
        <p:nvGrpSpPr>
          <p:cNvPr id="28691" name="Group 49"/>
          <p:cNvGrpSpPr/>
          <p:nvPr/>
        </p:nvGrpSpPr>
        <p:grpSpPr>
          <a:xfrm>
            <a:off x="785813" y="1219200"/>
            <a:ext cx="7138987" cy="2339975"/>
            <a:chOff x="495" y="768"/>
            <a:chExt cx="4497" cy="1474"/>
          </a:xfrm>
        </p:grpSpPr>
        <p:sp>
          <p:nvSpPr>
            <p:cNvPr id="28693" name="Line 4"/>
            <p:cNvSpPr/>
            <p:nvPr/>
          </p:nvSpPr>
          <p:spPr>
            <a:xfrm>
              <a:off x="1595" y="1973"/>
              <a:ext cx="2982" cy="0"/>
            </a:xfrm>
            <a:prstGeom prst="line">
              <a:avLst/>
            </a:prstGeom>
            <a:ln w="9525" cap="flat" cmpd="sng">
              <a:solidFill>
                <a:schemeClr val="tx1"/>
              </a:solidFill>
              <a:prstDash val="solid"/>
              <a:headEnd type="none" w="med" len="med"/>
              <a:tailEnd type="triangle" w="med" len="med"/>
            </a:ln>
          </p:spPr>
        </p:sp>
        <p:sp>
          <p:nvSpPr>
            <p:cNvPr id="28694" name="Line 5"/>
            <p:cNvSpPr/>
            <p:nvPr/>
          </p:nvSpPr>
          <p:spPr>
            <a:xfrm flipV="1">
              <a:off x="1595" y="856"/>
              <a:ext cx="0" cy="1117"/>
            </a:xfrm>
            <a:prstGeom prst="line">
              <a:avLst/>
            </a:prstGeom>
            <a:ln w="9525" cap="flat" cmpd="sng">
              <a:solidFill>
                <a:schemeClr val="tx1"/>
              </a:solidFill>
              <a:prstDash val="solid"/>
              <a:headEnd type="none" w="med" len="med"/>
              <a:tailEnd type="triangle" w="med" len="med"/>
            </a:ln>
          </p:spPr>
        </p:sp>
        <p:sp>
          <p:nvSpPr>
            <p:cNvPr id="28695" name="Text Box 8"/>
            <p:cNvSpPr txBox="1"/>
            <p:nvPr/>
          </p:nvSpPr>
          <p:spPr>
            <a:xfrm>
              <a:off x="1444" y="1992"/>
              <a:ext cx="189" cy="250"/>
            </a:xfrm>
            <a:prstGeom prst="rect">
              <a:avLst/>
            </a:prstGeom>
            <a:noFill/>
            <a:ln w="9525">
              <a:noFill/>
            </a:ln>
          </p:spPr>
          <p:txBody>
            <a:bodyPr wrap="none">
              <a:spAutoFit/>
            </a:bodyPr>
            <a:p>
              <a:r>
                <a:rPr lang="en-GB" altLang="x-none" sz="2000" dirty="0">
                  <a:latin typeface="Arial Narrow" panose="020B0606020202030204" pitchFamily="34" charset="0"/>
                  <a:cs typeface="Times New Roman" panose="02020603050405020304" pitchFamily="18" charset="0"/>
                </a:rPr>
                <a:t>0</a:t>
              </a:r>
              <a:endParaRPr lang="en-GB" altLang="x-none" sz="2000" dirty="0">
                <a:latin typeface="Arial Narrow" panose="020B0606020202030204" pitchFamily="34" charset="0"/>
                <a:ea typeface="Times New Roman" panose="02020603050405020304" pitchFamily="18" charset="0"/>
              </a:endParaRPr>
            </a:p>
          </p:txBody>
        </p:sp>
        <p:sp>
          <p:nvSpPr>
            <p:cNvPr id="28696" name="Text Box 9"/>
            <p:cNvSpPr txBox="1"/>
            <p:nvPr/>
          </p:nvSpPr>
          <p:spPr>
            <a:xfrm>
              <a:off x="1406" y="768"/>
              <a:ext cx="204" cy="288"/>
            </a:xfrm>
            <a:prstGeom prst="rect">
              <a:avLst/>
            </a:prstGeom>
            <a:noFill/>
            <a:ln w="9525">
              <a:noFill/>
            </a:ln>
          </p:spPr>
          <p:txBody>
            <a:bodyPr wrap="none">
              <a:spAutoFit/>
            </a:bodyPr>
            <a:p>
              <a:r>
                <a:rPr lang="en-GB" altLang="x-none" sz="2400" dirty="0">
                  <a:latin typeface="Arial Narrow" panose="020B0606020202030204" pitchFamily="34" charset="0"/>
                  <a:cs typeface="Times New Roman" panose="02020603050405020304" pitchFamily="18" charset="0"/>
                </a:rPr>
                <a:t>1</a:t>
              </a:r>
              <a:endParaRPr lang="en-GB" altLang="x-none" sz="2400" dirty="0">
                <a:latin typeface="Arial Narrow" panose="020B0606020202030204" pitchFamily="34" charset="0"/>
                <a:ea typeface="Times New Roman" panose="02020603050405020304" pitchFamily="18" charset="0"/>
              </a:endParaRPr>
            </a:p>
          </p:txBody>
        </p:sp>
        <p:sp>
          <p:nvSpPr>
            <p:cNvPr id="28697" name="Text Box 10"/>
            <p:cNvSpPr txBox="1"/>
            <p:nvPr/>
          </p:nvSpPr>
          <p:spPr>
            <a:xfrm>
              <a:off x="3744" y="1968"/>
              <a:ext cx="189" cy="250"/>
            </a:xfrm>
            <a:prstGeom prst="rect">
              <a:avLst/>
            </a:prstGeom>
            <a:noFill/>
            <a:ln w="9525">
              <a:noFill/>
            </a:ln>
          </p:spPr>
          <p:txBody>
            <a:bodyPr wrap="none">
              <a:spAutoFit/>
            </a:bodyPr>
            <a:p>
              <a:r>
                <a:rPr lang="en-GB" altLang="x-none" sz="2000" dirty="0">
                  <a:latin typeface="Arial Narrow" panose="020B0606020202030204" pitchFamily="34" charset="0"/>
                  <a:cs typeface="Times New Roman" panose="02020603050405020304" pitchFamily="18" charset="0"/>
                </a:rPr>
                <a:t>2</a:t>
              </a:r>
              <a:endParaRPr lang="en-GB" altLang="x-none" sz="2000" dirty="0">
                <a:latin typeface="Arial Narrow" panose="020B0606020202030204" pitchFamily="34" charset="0"/>
                <a:ea typeface="Times New Roman" panose="02020603050405020304" pitchFamily="18" charset="0"/>
              </a:endParaRPr>
            </a:p>
          </p:txBody>
        </p:sp>
        <p:sp>
          <p:nvSpPr>
            <p:cNvPr id="28698" name="Line 11"/>
            <p:cNvSpPr/>
            <p:nvPr/>
          </p:nvSpPr>
          <p:spPr>
            <a:xfrm>
              <a:off x="1595" y="944"/>
              <a:ext cx="1141" cy="1024"/>
            </a:xfrm>
            <a:prstGeom prst="line">
              <a:avLst/>
            </a:prstGeom>
            <a:ln w="9525" cap="flat" cmpd="sng">
              <a:solidFill>
                <a:schemeClr val="tx1"/>
              </a:solidFill>
              <a:prstDash val="solid"/>
              <a:headEnd type="none" w="med" len="med"/>
              <a:tailEnd type="none" w="med" len="med"/>
            </a:ln>
          </p:spPr>
        </p:sp>
        <p:sp>
          <p:nvSpPr>
            <p:cNvPr id="28699" name="Line 12"/>
            <p:cNvSpPr/>
            <p:nvPr/>
          </p:nvSpPr>
          <p:spPr>
            <a:xfrm flipV="1">
              <a:off x="1595" y="960"/>
              <a:ext cx="1045" cy="1013"/>
            </a:xfrm>
            <a:prstGeom prst="line">
              <a:avLst/>
            </a:prstGeom>
            <a:ln w="9525" cap="flat" cmpd="sng">
              <a:solidFill>
                <a:schemeClr val="tx1"/>
              </a:solidFill>
              <a:prstDash val="solid"/>
              <a:headEnd type="none" w="med" len="med"/>
              <a:tailEnd type="none" w="med" len="med"/>
            </a:ln>
          </p:spPr>
        </p:sp>
        <p:sp>
          <p:nvSpPr>
            <p:cNvPr id="28700" name="Text Box 14"/>
            <p:cNvSpPr txBox="1"/>
            <p:nvPr/>
          </p:nvSpPr>
          <p:spPr>
            <a:xfrm>
              <a:off x="1584" y="1331"/>
              <a:ext cx="498" cy="250"/>
            </a:xfrm>
            <a:prstGeom prst="rect">
              <a:avLst/>
            </a:prstGeom>
            <a:noFill/>
            <a:ln w="9525">
              <a:noFill/>
            </a:ln>
          </p:spPr>
          <p:txBody>
            <a:bodyPr wrap="none">
              <a:spAutoFit/>
            </a:bodyPr>
            <a:p>
              <a:r>
                <a:rPr lang="en-GB" altLang="x-none" sz="2000" dirty="0">
                  <a:latin typeface="Arial Unicode MS" panose="020B0604020202020204" pitchFamily="34" charset="-128"/>
                  <a:cs typeface="Times New Roman" panose="02020603050405020304" pitchFamily="18" charset="0"/>
                </a:rPr>
                <a:t>Short</a:t>
              </a:r>
              <a:endParaRPr lang="en-GB" altLang="x-none" sz="2000" dirty="0">
                <a:latin typeface="Arial Unicode MS" panose="020B0604020202020204" pitchFamily="34" charset="-128"/>
                <a:ea typeface="Times New Roman" panose="02020603050405020304" pitchFamily="18" charset="0"/>
              </a:endParaRPr>
            </a:p>
          </p:txBody>
        </p:sp>
        <p:sp>
          <p:nvSpPr>
            <p:cNvPr id="28701" name="Text Box 15"/>
            <p:cNvSpPr txBox="1"/>
            <p:nvPr/>
          </p:nvSpPr>
          <p:spPr>
            <a:xfrm>
              <a:off x="2256" y="1331"/>
              <a:ext cx="472" cy="250"/>
            </a:xfrm>
            <a:prstGeom prst="rect">
              <a:avLst/>
            </a:prstGeom>
            <a:noFill/>
            <a:ln w="9525">
              <a:noFill/>
            </a:ln>
          </p:spPr>
          <p:txBody>
            <a:bodyPr wrap="none">
              <a:spAutoFit/>
            </a:bodyPr>
            <a:p>
              <a:r>
                <a:rPr lang="en-GB" altLang="x-none" sz="2000" dirty="0">
                  <a:latin typeface="Arial Unicode MS" panose="020B0604020202020204" pitchFamily="34" charset="-128"/>
                  <a:cs typeface="Times New Roman" panose="02020603050405020304" pitchFamily="18" charset="0"/>
                </a:rPr>
                <a:t>Long</a:t>
              </a:r>
              <a:endParaRPr lang="en-GB" altLang="x-none" sz="2000" dirty="0">
                <a:latin typeface="Arial Unicode MS" panose="020B0604020202020204" pitchFamily="34" charset="-128"/>
                <a:ea typeface="Times New Roman" panose="02020603050405020304" pitchFamily="18" charset="0"/>
              </a:endParaRPr>
            </a:p>
          </p:txBody>
        </p:sp>
        <p:sp>
          <p:nvSpPr>
            <p:cNvPr id="28702" name="Text Box 16"/>
            <p:cNvSpPr txBox="1"/>
            <p:nvPr/>
          </p:nvSpPr>
          <p:spPr>
            <a:xfrm>
              <a:off x="495" y="1530"/>
              <a:ext cx="1001" cy="291"/>
            </a:xfrm>
            <a:prstGeom prst="rect">
              <a:avLst/>
            </a:prstGeom>
            <a:noFill/>
            <a:ln w="9525">
              <a:noFill/>
            </a:ln>
          </p:spPr>
          <p:txBody>
            <a:bodyPr wrap="none">
              <a:spAutoFit/>
            </a:bodyPr>
            <a:p>
              <a:r>
                <a:rPr lang="en-GB" altLang="x-none" sz="2400" dirty="0">
                  <a:latin typeface="Arial Unicode MS" panose="020B0604020202020204" pitchFamily="34" charset="-128"/>
                  <a:cs typeface="Times New Roman" panose="02020603050405020304" pitchFamily="18" charset="0"/>
                </a:rPr>
                <a:t>0.4 Happy</a:t>
              </a:r>
              <a:endParaRPr lang="en-GB" altLang="x-none" sz="2400" dirty="0">
                <a:latin typeface="Arial Unicode MS" panose="020B0604020202020204" pitchFamily="34" charset="-128"/>
                <a:ea typeface="Times New Roman" panose="02020603050405020304" pitchFamily="18" charset="0"/>
              </a:endParaRPr>
            </a:p>
          </p:txBody>
        </p:sp>
        <p:sp>
          <p:nvSpPr>
            <p:cNvPr id="28703" name="Line 24"/>
            <p:cNvSpPr/>
            <p:nvPr/>
          </p:nvSpPr>
          <p:spPr>
            <a:xfrm>
              <a:off x="4766" y="2119"/>
              <a:ext cx="226" cy="0"/>
            </a:xfrm>
            <a:prstGeom prst="line">
              <a:avLst/>
            </a:prstGeom>
            <a:ln w="9525" cap="flat" cmpd="sng">
              <a:solidFill>
                <a:schemeClr val="tx1"/>
              </a:solidFill>
              <a:prstDash val="solid"/>
              <a:headEnd type="none" w="med" len="med"/>
              <a:tailEnd type="triangle" w="med" len="med"/>
            </a:ln>
          </p:spPr>
        </p:sp>
        <p:sp>
          <p:nvSpPr>
            <p:cNvPr id="28704" name="Line 25"/>
            <p:cNvSpPr/>
            <p:nvPr/>
          </p:nvSpPr>
          <p:spPr>
            <a:xfrm>
              <a:off x="1217" y="1297"/>
              <a:ext cx="378" cy="0"/>
            </a:xfrm>
            <a:prstGeom prst="line">
              <a:avLst/>
            </a:prstGeom>
            <a:ln w="9525" cap="flat" cmpd="sng">
              <a:solidFill>
                <a:schemeClr val="tx1"/>
              </a:solidFill>
              <a:prstDash val="solid"/>
              <a:headEnd type="none" w="med" len="med"/>
              <a:tailEnd type="triangle" w="med" len="med"/>
            </a:ln>
          </p:spPr>
        </p:sp>
        <p:sp>
          <p:nvSpPr>
            <p:cNvPr id="28705" name="Line 26"/>
            <p:cNvSpPr/>
            <p:nvPr/>
          </p:nvSpPr>
          <p:spPr>
            <a:xfrm>
              <a:off x="1217" y="1532"/>
              <a:ext cx="378" cy="0"/>
            </a:xfrm>
            <a:prstGeom prst="line">
              <a:avLst/>
            </a:prstGeom>
            <a:ln w="9525" cap="flat" cmpd="sng">
              <a:solidFill>
                <a:schemeClr val="tx1"/>
              </a:solidFill>
              <a:prstDash val="solid"/>
              <a:headEnd type="none" w="med" len="med"/>
              <a:tailEnd type="triangle" w="med" len="med"/>
            </a:ln>
          </p:spPr>
        </p:sp>
        <p:sp>
          <p:nvSpPr>
            <p:cNvPr id="28706" name="Text Box 27"/>
            <p:cNvSpPr txBox="1"/>
            <p:nvPr/>
          </p:nvSpPr>
          <p:spPr>
            <a:xfrm>
              <a:off x="495" y="1035"/>
              <a:ext cx="957" cy="291"/>
            </a:xfrm>
            <a:prstGeom prst="rect">
              <a:avLst/>
            </a:prstGeom>
            <a:noFill/>
            <a:ln w="9525">
              <a:noFill/>
            </a:ln>
          </p:spPr>
          <p:txBody>
            <a:bodyPr wrap="none">
              <a:spAutoFit/>
            </a:bodyPr>
            <a:p>
              <a:r>
                <a:rPr lang="en-GB" altLang="x-none" sz="2400" dirty="0">
                  <a:latin typeface="Arial Unicode MS" panose="020B0604020202020204" pitchFamily="34" charset="-128"/>
                  <a:cs typeface="Times New Roman" panose="02020603050405020304" pitchFamily="18" charset="0"/>
                </a:rPr>
                <a:t>0.6 Bored</a:t>
              </a:r>
              <a:endParaRPr sz="2400" dirty="0">
                <a:latin typeface="Arial Unicode MS" panose="020B0604020202020204" pitchFamily="34" charset="-128"/>
                <a:ea typeface="Times New Roman" panose="02020603050405020304" pitchFamily="18" charset="0"/>
              </a:endParaRPr>
            </a:p>
          </p:txBody>
        </p:sp>
        <p:sp>
          <p:nvSpPr>
            <p:cNvPr id="28707" name="Line 28"/>
            <p:cNvSpPr/>
            <p:nvPr/>
          </p:nvSpPr>
          <p:spPr>
            <a:xfrm>
              <a:off x="2640" y="960"/>
              <a:ext cx="1200" cy="0"/>
            </a:xfrm>
            <a:prstGeom prst="line">
              <a:avLst/>
            </a:prstGeom>
            <a:ln w="9525" cap="flat" cmpd="sng">
              <a:solidFill>
                <a:schemeClr val="tx1"/>
              </a:solidFill>
              <a:prstDash val="solid"/>
              <a:headEnd type="none" w="med" len="med"/>
              <a:tailEnd type="none" w="med" len="med"/>
            </a:ln>
          </p:spPr>
        </p:sp>
        <p:sp>
          <p:nvSpPr>
            <p:cNvPr id="28708" name="Line 47"/>
            <p:cNvSpPr/>
            <p:nvPr/>
          </p:nvSpPr>
          <p:spPr>
            <a:xfrm>
              <a:off x="3840" y="960"/>
              <a:ext cx="0" cy="1008"/>
            </a:xfrm>
            <a:prstGeom prst="line">
              <a:avLst/>
            </a:prstGeom>
            <a:ln w="9525" cap="flat" cmpd="sng">
              <a:solidFill>
                <a:schemeClr val="tx1"/>
              </a:solidFill>
              <a:prstDash val="solid"/>
              <a:headEnd type="none" w="med" len="med"/>
              <a:tailEnd type="none" w="med" len="med"/>
            </a:ln>
          </p:spPr>
        </p:sp>
      </p:grpSp>
      <p:sp>
        <p:nvSpPr>
          <p:cNvPr id="28692" name="Line 48"/>
          <p:cNvSpPr/>
          <p:nvPr/>
        </p:nvSpPr>
        <p:spPr>
          <a:xfrm>
            <a:off x="6096000" y="4876800"/>
            <a:ext cx="0" cy="106680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xfrm>
            <a:off x="457200" y="274638"/>
            <a:ext cx="8229600" cy="685800"/>
          </a:xfrm>
          <a:ln/>
        </p:spPr>
        <p:txBody>
          <a:bodyPr vert="horz" wrap="square" lIns="91440" tIns="45720" rIns="91440" bIns="91440" anchor="b" anchorCtr="0"/>
          <a:p>
            <a:pPr algn="r" eaLnBrk="1" hangingPunct="1"/>
            <a:r>
              <a:rPr lang="en-GB" altLang="x-none" dirty="0"/>
              <a:t>Calculate the average</a:t>
            </a:r>
            <a:endParaRPr dirty="0"/>
          </a:p>
        </p:txBody>
      </p:sp>
      <p:sp>
        <p:nvSpPr>
          <p:cNvPr id="29699" name="Rectangle 3"/>
          <p:cNvSpPr>
            <a:spLocks noGrp="1"/>
          </p:cNvSpPr>
          <p:nvPr>
            <p:ph sz="quarter" idx="1"/>
          </p:nvPr>
        </p:nvSpPr>
        <p:spPr>
          <a:xfrm>
            <a:off x="250825" y="1524000"/>
            <a:ext cx="8207375" cy="4572000"/>
          </a:xfrm>
          <a:ln/>
        </p:spPr>
        <p:txBody>
          <a:bodyPr vert="horz" wrap="square" lIns="91440" tIns="45720" rIns="91440" bIns="45720" anchor="t" anchorCtr="0"/>
          <a:p>
            <a:pPr marL="0" indent="0" eaLnBrk="1" hangingPunct="1">
              <a:buNone/>
            </a:pPr>
            <a:r>
              <a:rPr lang="en-GB" altLang="x-none" sz="2800" dirty="0"/>
              <a:t>The average is usually taken as the gravitational centre of the sets combined.</a:t>
            </a:r>
            <a:endParaRPr sz="2800" dirty="0"/>
          </a:p>
        </p:txBody>
      </p:sp>
      <p:sp>
        <p:nvSpPr>
          <p:cNvPr id="29700" name="Line 4"/>
          <p:cNvSpPr/>
          <p:nvPr/>
        </p:nvSpPr>
        <p:spPr>
          <a:xfrm>
            <a:off x="2303463" y="4503738"/>
            <a:ext cx="4733925" cy="0"/>
          </a:xfrm>
          <a:prstGeom prst="line">
            <a:avLst/>
          </a:prstGeom>
          <a:ln w="9525" cap="flat" cmpd="sng">
            <a:solidFill>
              <a:schemeClr val="tx1"/>
            </a:solidFill>
            <a:prstDash val="solid"/>
            <a:headEnd type="none" w="med" len="med"/>
            <a:tailEnd type="triangle" w="med" len="med"/>
          </a:ln>
        </p:spPr>
      </p:sp>
      <p:sp>
        <p:nvSpPr>
          <p:cNvPr id="29701" name="Line 5"/>
          <p:cNvSpPr/>
          <p:nvPr/>
        </p:nvSpPr>
        <p:spPr>
          <a:xfrm flipV="1">
            <a:off x="2303463" y="2730500"/>
            <a:ext cx="0" cy="1773238"/>
          </a:xfrm>
          <a:prstGeom prst="line">
            <a:avLst/>
          </a:prstGeom>
          <a:ln w="9525" cap="flat" cmpd="sng">
            <a:solidFill>
              <a:schemeClr val="tx1"/>
            </a:solidFill>
            <a:prstDash val="solid"/>
            <a:headEnd type="none" w="med" len="med"/>
            <a:tailEnd type="triangle" w="med" len="med"/>
          </a:ln>
        </p:spPr>
      </p:sp>
      <p:sp>
        <p:nvSpPr>
          <p:cNvPr id="29702" name="Text Box 6"/>
          <p:cNvSpPr txBox="1"/>
          <p:nvPr/>
        </p:nvSpPr>
        <p:spPr>
          <a:xfrm>
            <a:off x="2063750" y="4533900"/>
            <a:ext cx="300038" cy="396875"/>
          </a:xfrm>
          <a:prstGeom prst="rect">
            <a:avLst/>
          </a:prstGeom>
          <a:noFill/>
          <a:ln w="9525">
            <a:noFill/>
          </a:ln>
        </p:spPr>
        <p:txBody>
          <a:bodyPr wrap="none">
            <a:spAutoFit/>
          </a:bodyPr>
          <a:p>
            <a:r>
              <a:rPr lang="en-GB" altLang="x-none" sz="2000" dirty="0">
                <a:latin typeface="Arial Narrow" panose="020B0606020202030204" pitchFamily="34" charset="0"/>
                <a:cs typeface="Times New Roman" panose="02020603050405020304" pitchFamily="18" charset="0"/>
              </a:rPr>
              <a:t>0</a:t>
            </a:r>
            <a:endParaRPr lang="en-GB" altLang="x-none" sz="2000" dirty="0">
              <a:latin typeface="Arial Narrow" panose="020B0606020202030204" pitchFamily="34" charset="0"/>
              <a:ea typeface="Times New Roman" panose="02020603050405020304" pitchFamily="18" charset="0"/>
            </a:endParaRPr>
          </a:p>
        </p:txBody>
      </p:sp>
      <p:sp>
        <p:nvSpPr>
          <p:cNvPr id="29703" name="Text Box 7"/>
          <p:cNvSpPr txBox="1"/>
          <p:nvPr/>
        </p:nvSpPr>
        <p:spPr>
          <a:xfrm>
            <a:off x="5568950" y="4533900"/>
            <a:ext cx="300038" cy="396875"/>
          </a:xfrm>
          <a:prstGeom prst="rect">
            <a:avLst/>
          </a:prstGeom>
          <a:noFill/>
          <a:ln w="9525">
            <a:noFill/>
          </a:ln>
        </p:spPr>
        <p:txBody>
          <a:bodyPr wrap="none">
            <a:spAutoFit/>
          </a:bodyPr>
          <a:p>
            <a:r>
              <a:rPr lang="en-GB" altLang="x-none" sz="2000" dirty="0">
                <a:latin typeface="Arial Narrow" panose="020B0606020202030204" pitchFamily="34" charset="0"/>
                <a:cs typeface="Times New Roman" panose="02020603050405020304" pitchFamily="18" charset="0"/>
              </a:rPr>
              <a:t>2</a:t>
            </a:r>
            <a:endParaRPr lang="en-GB" altLang="x-none" sz="2000" dirty="0">
              <a:latin typeface="Arial Narrow" panose="020B0606020202030204" pitchFamily="34" charset="0"/>
              <a:ea typeface="Times New Roman" panose="02020603050405020304" pitchFamily="18" charset="0"/>
            </a:endParaRPr>
          </a:p>
        </p:txBody>
      </p:sp>
      <p:sp>
        <p:nvSpPr>
          <p:cNvPr id="29704" name="Text Box 10"/>
          <p:cNvSpPr txBox="1"/>
          <p:nvPr/>
        </p:nvSpPr>
        <p:spPr>
          <a:xfrm>
            <a:off x="1447800" y="3810000"/>
            <a:ext cx="533400" cy="457200"/>
          </a:xfrm>
          <a:prstGeom prst="rect">
            <a:avLst/>
          </a:prstGeom>
          <a:noFill/>
          <a:ln w="9525">
            <a:noFill/>
          </a:ln>
        </p:spPr>
        <p:txBody>
          <a:bodyPr wrap="none">
            <a:spAutoFit/>
          </a:bodyPr>
          <a:p>
            <a:r>
              <a:rPr lang="en-GB" altLang="x-none" sz="2400" dirty="0">
                <a:latin typeface="Arial Narrow" panose="020B0606020202030204" pitchFamily="34" charset="0"/>
                <a:cs typeface="Times New Roman" panose="02020603050405020304" pitchFamily="18" charset="0"/>
              </a:rPr>
              <a:t>0.4</a:t>
            </a:r>
            <a:endParaRPr lang="en-GB" altLang="x-none" sz="2400" dirty="0">
              <a:latin typeface="Arial Narrow" panose="020B0606020202030204" pitchFamily="34" charset="0"/>
              <a:ea typeface="Times New Roman" panose="02020603050405020304" pitchFamily="18" charset="0"/>
            </a:endParaRPr>
          </a:p>
        </p:txBody>
      </p:sp>
      <p:sp>
        <p:nvSpPr>
          <p:cNvPr id="29705" name="Line 12"/>
          <p:cNvSpPr/>
          <p:nvPr/>
        </p:nvSpPr>
        <p:spPr>
          <a:xfrm>
            <a:off x="1703388" y="3430588"/>
            <a:ext cx="600075" cy="0"/>
          </a:xfrm>
          <a:prstGeom prst="line">
            <a:avLst/>
          </a:prstGeom>
          <a:ln w="9525" cap="flat" cmpd="sng">
            <a:solidFill>
              <a:schemeClr val="tx1"/>
            </a:solidFill>
            <a:prstDash val="solid"/>
            <a:headEnd type="none" w="med" len="med"/>
            <a:tailEnd type="triangle" w="med" len="med"/>
          </a:ln>
        </p:spPr>
      </p:sp>
      <p:sp>
        <p:nvSpPr>
          <p:cNvPr id="29706" name="Line 13"/>
          <p:cNvSpPr/>
          <p:nvPr/>
        </p:nvSpPr>
        <p:spPr>
          <a:xfrm>
            <a:off x="1703388" y="3803650"/>
            <a:ext cx="600075" cy="0"/>
          </a:xfrm>
          <a:prstGeom prst="line">
            <a:avLst/>
          </a:prstGeom>
          <a:ln w="9525" cap="flat" cmpd="sng">
            <a:solidFill>
              <a:schemeClr val="tx1"/>
            </a:solidFill>
            <a:prstDash val="solid"/>
            <a:headEnd type="none" w="med" len="med"/>
            <a:tailEnd type="triangle" w="med" len="med"/>
          </a:ln>
        </p:spPr>
      </p:sp>
      <p:sp>
        <p:nvSpPr>
          <p:cNvPr id="29707" name="Text Box 14"/>
          <p:cNvSpPr txBox="1"/>
          <p:nvPr/>
        </p:nvSpPr>
        <p:spPr>
          <a:xfrm>
            <a:off x="1447800" y="3048000"/>
            <a:ext cx="533400" cy="457200"/>
          </a:xfrm>
          <a:prstGeom prst="rect">
            <a:avLst/>
          </a:prstGeom>
          <a:noFill/>
          <a:ln w="9525">
            <a:noFill/>
          </a:ln>
        </p:spPr>
        <p:txBody>
          <a:bodyPr wrap="none">
            <a:spAutoFit/>
          </a:bodyPr>
          <a:p>
            <a:r>
              <a:rPr lang="en-GB" altLang="x-none" sz="2400" dirty="0">
                <a:latin typeface="Arial Narrow" panose="020B0606020202030204" pitchFamily="34" charset="0"/>
                <a:cs typeface="Times New Roman" panose="02020603050405020304" pitchFamily="18" charset="0"/>
              </a:rPr>
              <a:t>0.6</a:t>
            </a:r>
            <a:endParaRPr sz="2400" dirty="0">
              <a:latin typeface="Arial Narrow" panose="020B0606020202030204" pitchFamily="34" charset="0"/>
              <a:ea typeface="Times New Roman" panose="02020603050405020304" pitchFamily="18" charset="0"/>
            </a:endParaRPr>
          </a:p>
        </p:txBody>
      </p:sp>
      <p:sp>
        <p:nvSpPr>
          <p:cNvPr id="56332" name="Freeform 17"/>
          <p:cNvSpPr/>
          <p:nvPr/>
        </p:nvSpPr>
        <p:spPr bwMode="auto">
          <a:xfrm>
            <a:off x="2286000" y="3352800"/>
            <a:ext cx="3429000" cy="1143000"/>
          </a:xfrm>
          <a:custGeom>
            <a:avLst/>
            <a:gdLst>
              <a:gd name="T0" fmla="*/ 0 w 2160"/>
              <a:gd name="T1" fmla="*/ 457200 h 720"/>
              <a:gd name="T2" fmla="*/ 0 w 2160"/>
              <a:gd name="T3" fmla="*/ 1143000 h 720"/>
              <a:gd name="T4" fmla="*/ 3429000 w 2160"/>
              <a:gd name="T5" fmla="*/ 1143000 h 720"/>
              <a:gd name="T6" fmla="*/ 3429000 w 2160"/>
              <a:gd name="T7" fmla="*/ 0 h 720"/>
              <a:gd name="T8" fmla="*/ 1752600 w 2160"/>
              <a:gd name="T9" fmla="*/ 0 h 720"/>
              <a:gd name="T10" fmla="*/ 762000 w 2160"/>
              <a:gd name="T11" fmla="*/ 685800 h 720"/>
              <a:gd name="T12" fmla="*/ 0 w 2160"/>
              <a:gd name="T13" fmla="*/ 457200 h 720"/>
              <a:gd name="T14" fmla="*/ 0 60000 65536"/>
              <a:gd name="T15" fmla="*/ 0 60000 65536"/>
              <a:gd name="T16" fmla="*/ 0 60000 65536"/>
              <a:gd name="T17" fmla="*/ 0 60000 65536"/>
              <a:gd name="T18" fmla="*/ 0 60000 65536"/>
              <a:gd name="T19" fmla="*/ 0 60000 65536"/>
              <a:gd name="T20" fmla="*/ 0 60000 65536"/>
              <a:gd name="T21" fmla="*/ 0 w 2160"/>
              <a:gd name="T22" fmla="*/ 0 h 720"/>
              <a:gd name="T23" fmla="*/ 2160 w 2160"/>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 h="720">
                <a:moveTo>
                  <a:pt x="0" y="288"/>
                </a:moveTo>
                <a:lnTo>
                  <a:pt x="0" y="720"/>
                </a:lnTo>
                <a:lnTo>
                  <a:pt x="2160" y="720"/>
                </a:lnTo>
                <a:lnTo>
                  <a:pt x="2160" y="0"/>
                </a:lnTo>
                <a:lnTo>
                  <a:pt x="1104" y="0"/>
                </a:lnTo>
                <a:lnTo>
                  <a:pt x="480" y="432"/>
                </a:lnTo>
                <a:lnTo>
                  <a:pt x="0" y="288"/>
                </a:lnTo>
                <a:close/>
              </a:path>
            </a:pathLst>
          </a:custGeom>
          <a:solidFill>
            <a:schemeClr val="accent3">
              <a:lumMod val="60000"/>
              <a:lumOff val="40000"/>
            </a:schemeClr>
          </a:solidFill>
          <a:ln w="9525">
            <a:solidFill>
              <a:schemeClr val="tx1"/>
            </a:solidFill>
            <a:rou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9709" name="Line 18"/>
          <p:cNvSpPr/>
          <p:nvPr/>
        </p:nvSpPr>
        <p:spPr>
          <a:xfrm>
            <a:off x="4191000" y="3962400"/>
            <a:ext cx="0" cy="1447800"/>
          </a:xfrm>
          <a:prstGeom prst="line">
            <a:avLst/>
          </a:prstGeom>
          <a:ln w="9525" cap="flat" cmpd="sng">
            <a:solidFill>
              <a:schemeClr val="tx1"/>
            </a:solidFill>
            <a:prstDash val="solid"/>
            <a:headEnd type="none" w="med" len="med"/>
            <a:tailEnd type="triangle" w="med" len="med"/>
          </a:ln>
        </p:spPr>
      </p:sp>
      <p:sp>
        <p:nvSpPr>
          <p:cNvPr id="29710" name="Text Box 19"/>
          <p:cNvSpPr txBox="1"/>
          <p:nvPr/>
        </p:nvSpPr>
        <p:spPr>
          <a:xfrm>
            <a:off x="3565525" y="5454650"/>
            <a:ext cx="4156075" cy="461963"/>
          </a:xfrm>
          <a:prstGeom prst="rect">
            <a:avLst/>
          </a:prstGeom>
          <a:noFill/>
          <a:ln w="9525">
            <a:noFill/>
          </a:ln>
        </p:spPr>
        <p:txBody>
          <a:bodyPr wrap="none">
            <a:spAutoFit/>
          </a:bodyPr>
          <a:p>
            <a:r>
              <a:rPr lang="en-GB" altLang="x-none" sz="2400" dirty="0">
                <a:latin typeface="Arial Unicode MS" panose="020B0604020202020204" pitchFamily="34" charset="-128"/>
                <a:cs typeface="Times New Roman" panose="02020603050405020304" pitchFamily="18" charset="0"/>
              </a:rPr>
              <a:t>We’re only half way through!</a:t>
            </a:r>
            <a:endParaRPr lang="en-GB" altLang="x-none" sz="2400" dirty="0">
              <a:latin typeface="Arial Unicode MS" panose="020B0604020202020204" pitchFamily="34" charset="-128"/>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xfrm>
            <a:off x="762000" y="228600"/>
            <a:ext cx="7772400" cy="838200"/>
          </a:xfrm>
          <a:ln/>
        </p:spPr>
        <p:txBody>
          <a:bodyPr vert="horz" wrap="square" lIns="91440" tIns="45720" rIns="91440" bIns="91440" anchor="b" anchorCtr="0"/>
          <a:p>
            <a:pPr algn="r" eaLnBrk="1" hangingPunct="1"/>
            <a:r>
              <a:rPr lang="en-GB" altLang="x-none" dirty="0"/>
              <a:t>Uses in geography</a:t>
            </a:r>
            <a:endParaRPr lang="en-GB" altLang="x-none" dirty="0"/>
          </a:p>
        </p:txBody>
      </p:sp>
      <p:sp>
        <p:nvSpPr>
          <p:cNvPr id="57347" name="Rectangle 3"/>
          <p:cNvSpPr>
            <a:spLocks noGrp="1" noChangeArrowheads="1"/>
          </p:cNvSpPr>
          <p:nvPr>
            <p:ph sz="quarter" idx="1"/>
          </p:nvPr>
        </p:nvSpPr>
        <p:spPr>
          <a:xfrm>
            <a:off x="323850" y="1371600"/>
            <a:ext cx="8591550" cy="52578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tabLst>
                <a:tab pos="0" algn="l"/>
              </a:tabLst>
              <a:defRPr/>
            </a:pPr>
            <a:r>
              <a:rPr kumimoji="0" lang="en-GB" sz="2800" b="0" i="0" u="none" strike="noStrike" kern="1200" cap="none" spc="0" normalizeH="0" baseline="0" noProof="0" dirty="0" smtClean="0">
                <a:ln>
                  <a:noFill/>
                </a:ln>
                <a:solidFill>
                  <a:schemeClr val="tx2"/>
                </a:solidFill>
                <a:effectLst/>
                <a:uLnTx/>
                <a:uFillTx/>
                <a:latin typeface="+mn-lt"/>
                <a:ea typeface="+mn-ea"/>
                <a:cs typeface="+mn-cs"/>
              </a:rPr>
              <a:t>Spatial Interaction: modelling flows between regions.</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Can capture the following kind of rules..</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28600" algn="l" defTabSz="914400" rtl="0" eaLnBrk="1" fontAlgn="base" latinLnBrk="0" hangingPunct="1">
              <a:lnSpc>
                <a:spcPct val="100000"/>
              </a:lnSpc>
              <a:spcBef>
                <a:spcPts val="375"/>
              </a:spcBef>
              <a:spcAft>
                <a:spcPct val="0"/>
              </a:spcAft>
              <a:buClr>
                <a:schemeClr val="accent2"/>
              </a:buClr>
              <a:buSzPct val="85000"/>
              <a:buFont typeface="Wingdings 2" panose="05020102010507070707" pitchFamily="18" charset="2"/>
              <a:buNone/>
              <a:defRPr/>
            </a:pPr>
            <a:r>
              <a:rPr kumimoji="0" lang="en-US" sz="2300" b="0" i="0" u="none" strike="noStrike" kern="1200" cap="none" spc="0" normalizeH="0" baseline="0" noProof="0" dirty="0" smtClean="0">
                <a:ln>
                  <a:noFill/>
                </a:ln>
                <a:solidFill>
                  <a:schemeClr val="tx1"/>
                </a:solidFill>
                <a:effectLst/>
                <a:uLnTx/>
                <a:uFillTx/>
                <a:latin typeface="+mn-lt"/>
                <a:ea typeface="+mn-ea"/>
                <a:cs typeface="+mn-cs"/>
              </a:rPr>
              <a:t>If distance is SHORT then TRIPS are LOTS.</a:t>
            </a:r>
            <a:endParaRPr kumimoji="0" lang="en-US" sz="23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28600" algn="l" defTabSz="914400" rtl="0" eaLnBrk="1" fontAlgn="base" latinLnBrk="0" hangingPunct="1">
              <a:lnSpc>
                <a:spcPct val="100000"/>
              </a:lnSpc>
              <a:spcBef>
                <a:spcPts val="375"/>
              </a:spcBef>
              <a:spcAft>
                <a:spcPct val="0"/>
              </a:spcAft>
              <a:buClr>
                <a:schemeClr val="accent2"/>
              </a:buClr>
              <a:buSzPct val="85000"/>
              <a:buFont typeface="Wingdings 2" panose="05020102010507070707" pitchFamily="18" charset="2"/>
              <a:buNone/>
              <a:defRPr/>
            </a:pPr>
            <a:r>
              <a:rPr kumimoji="0" lang="en-US" sz="2300" b="0" i="0" u="none" strike="noStrike" kern="1200" cap="none" spc="0" normalizeH="0" baseline="0" noProof="0" dirty="0" smtClean="0">
                <a:ln>
                  <a:noFill/>
                </a:ln>
                <a:solidFill>
                  <a:schemeClr val="tx1"/>
                </a:solidFill>
                <a:effectLst/>
                <a:uLnTx/>
                <a:uFillTx/>
                <a:latin typeface="+mn-lt"/>
                <a:ea typeface="+mn-ea"/>
                <a:cs typeface="+mn-cs"/>
              </a:rPr>
              <a:t>If distance is MEDIUM then TRIPS are some.</a:t>
            </a:r>
            <a:endParaRPr kumimoji="0" lang="en-US" sz="23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28600" algn="l" defTabSz="914400" rtl="0" eaLnBrk="1" fontAlgn="base" latinLnBrk="0" hangingPunct="1">
              <a:lnSpc>
                <a:spcPct val="100000"/>
              </a:lnSpc>
              <a:spcBef>
                <a:spcPts val="375"/>
              </a:spcBef>
              <a:spcAft>
                <a:spcPct val="0"/>
              </a:spcAft>
              <a:buClr>
                <a:schemeClr val="accent2"/>
              </a:buClr>
              <a:buSzPct val="85000"/>
              <a:buFont typeface="Wingdings 2" panose="05020102010507070707" pitchFamily="18" charset="2"/>
              <a:buNone/>
              <a:defRPr/>
            </a:pPr>
            <a:r>
              <a:rPr kumimoji="0" lang="en-US" sz="2300" b="0" i="0" u="none" strike="noStrike" kern="1200" cap="none" spc="0" normalizeH="0" baseline="0" noProof="0" dirty="0" smtClean="0">
                <a:ln>
                  <a:noFill/>
                </a:ln>
                <a:solidFill>
                  <a:schemeClr val="tx1"/>
                </a:solidFill>
                <a:effectLst/>
                <a:uLnTx/>
                <a:uFillTx/>
                <a:latin typeface="+mn-lt"/>
                <a:ea typeface="+mn-ea"/>
                <a:cs typeface="+mn-cs"/>
              </a:rPr>
              <a:t>If distance is LONG then TRIPS are few.</a:t>
            </a:r>
            <a:endParaRPr kumimoji="0" lang="en-US" sz="23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28600" algn="l" defTabSz="914400" rtl="0" eaLnBrk="1" fontAlgn="base" latinLnBrk="0" hangingPunct="1">
              <a:lnSpc>
                <a:spcPct val="100000"/>
              </a:lnSpc>
              <a:spcBef>
                <a:spcPts val="375"/>
              </a:spcBef>
              <a:spcAft>
                <a:spcPct val="0"/>
              </a:spcAft>
              <a:buClr>
                <a:schemeClr val="accent2"/>
              </a:buClr>
              <a:buSzPct val="85000"/>
              <a:buFont typeface="Wingdings 2" panose="05020102010507070707" pitchFamily="18" charset="2"/>
              <a:buNone/>
              <a:defRPr/>
            </a:pPr>
            <a:endParaRPr kumimoji="0" lang="en-US" sz="23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r>
              <a:rPr kumimoji="0" lang="en-US" sz="2800" b="0" i="0" u="none" strike="noStrike" kern="1200" cap="none" spc="0" normalizeH="0" baseline="0" noProof="0" dirty="0" smtClean="0">
                <a:ln>
                  <a:noFill/>
                </a:ln>
                <a:solidFill>
                  <a:schemeClr val="tx2"/>
                </a:solidFill>
                <a:effectLst/>
                <a:uLnTx/>
                <a:uFillTx/>
                <a:latin typeface="+mn-lt"/>
                <a:ea typeface="+mn-ea"/>
                <a:cs typeface="+mn-cs"/>
              </a:rPr>
              <a:t>GIS, remote sensing, land evaluation.</a:t>
            </a:r>
            <a:endParaRPr kumimoji="0" lang="en-US" sz="2800" b="0" i="0" u="none" strike="noStrike" kern="1200" cap="none" spc="0" normalizeH="0" baseline="0" noProof="0" dirty="0" smtClean="0">
              <a:ln>
                <a:noFill/>
              </a:ln>
              <a:solidFill>
                <a:schemeClr val="tx2"/>
              </a:solidFill>
              <a:effectLst/>
              <a:uLnTx/>
              <a:uFillTx/>
              <a:latin typeface="+mn-lt"/>
              <a:ea typeface="+mn-ea"/>
              <a:cs typeface="+mn-cs"/>
            </a:endParaRPr>
          </a:p>
          <a:p>
            <a:pPr marL="548005" marR="0" lvl="1" indent="-228600" algn="l" defTabSz="914400" rtl="0" eaLnBrk="1" fontAlgn="base" latinLnBrk="0" hangingPunct="1">
              <a:lnSpc>
                <a:spcPct val="100000"/>
              </a:lnSpc>
              <a:spcBef>
                <a:spcPts val="375"/>
              </a:spcBef>
              <a:spcAft>
                <a:spcPct val="0"/>
              </a:spcAft>
              <a:buClr>
                <a:schemeClr val="accent2"/>
              </a:buClr>
              <a:buSzPct val="85000"/>
              <a:buFont typeface="Wingdings 2" panose="05020102010507070707" pitchFamily="18" charset="2"/>
              <a:buNone/>
              <a:defRPr/>
            </a:pPr>
            <a:r>
              <a:rPr kumimoji="0" lang="en-US" sz="2300" b="0" i="0" u="none" strike="noStrike" kern="1200" cap="none" spc="0" normalizeH="0" baseline="0" noProof="0" dirty="0" smtClean="0">
                <a:ln>
                  <a:noFill/>
                </a:ln>
                <a:solidFill>
                  <a:schemeClr val="tx1"/>
                </a:solidFill>
                <a:effectLst/>
                <a:uLnTx/>
                <a:uFillTx/>
                <a:latin typeface="+mn-lt"/>
                <a:ea typeface="+mn-ea"/>
                <a:cs typeface="+mn-cs"/>
              </a:rPr>
              <a:t>Fuzzy </a:t>
            </a:r>
            <a:r>
              <a:rPr kumimoji="0" lang="en-US" sz="2300" b="0" i="0" u="none" strike="noStrike" kern="1200" cap="none" spc="0" normalizeH="0" baseline="0" noProof="0" dirty="0" err="1" smtClean="0">
                <a:ln>
                  <a:noFill/>
                </a:ln>
                <a:solidFill>
                  <a:schemeClr val="tx1"/>
                </a:solidFill>
                <a:effectLst/>
                <a:uLnTx/>
                <a:uFillTx/>
                <a:latin typeface="+mn-lt"/>
                <a:ea typeface="+mn-ea"/>
                <a:cs typeface="+mn-cs"/>
              </a:rPr>
              <a:t>viewsheds</a:t>
            </a:r>
            <a:r>
              <a:rPr kumimoji="0" lang="en-US" sz="23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3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28600" algn="l" defTabSz="914400" rtl="0" eaLnBrk="1" fontAlgn="base" latinLnBrk="0" hangingPunct="1">
              <a:lnSpc>
                <a:spcPct val="100000"/>
              </a:lnSpc>
              <a:spcBef>
                <a:spcPts val="375"/>
              </a:spcBef>
              <a:spcAft>
                <a:spcPct val="0"/>
              </a:spcAft>
              <a:buClr>
                <a:schemeClr val="accent2"/>
              </a:buClr>
              <a:buSzPct val="85000"/>
              <a:buFont typeface="Wingdings 2" panose="05020102010507070707" pitchFamily="18" charset="2"/>
              <a:buNone/>
              <a:defRPr/>
            </a:pPr>
            <a:r>
              <a:rPr kumimoji="0" lang="en-US" sz="2300" b="0" i="0" u="none" strike="noStrike" kern="1200" cap="none" spc="0" normalizeH="0" baseline="0" noProof="0" dirty="0" smtClean="0">
                <a:ln>
                  <a:noFill/>
                </a:ln>
                <a:solidFill>
                  <a:schemeClr val="tx1"/>
                </a:solidFill>
                <a:effectLst/>
                <a:uLnTx/>
                <a:uFillTx/>
                <a:latin typeface="+mn-lt"/>
                <a:ea typeface="+mn-ea"/>
                <a:cs typeface="+mn-cs"/>
              </a:rPr>
              <a:t>Fuzzy GIS - expert system shell on an intelligent GIS.</a:t>
            </a:r>
            <a:endParaRPr kumimoji="0" lang="en-US" sz="23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28600" algn="l" defTabSz="914400" rtl="0" eaLnBrk="1" fontAlgn="base" latinLnBrk="0" hangingPunct="1">
              <a:lnSpc>
                <a:spcPct val="100000"/>
              </a:lnSpc>
              <a:spcBef>
                <a:spcPts val="375"/>
              </a:spcBef>
              <a:spcAft>
                <a:spcPct val="0"/>
              </a:spcAft>
              <a:buClr>
                <a:schemeClr val="accent2"/>
              </a:buClr>
              <a:buSzPct val="85000"/>
              <a:buFont typeface="Wingdings 2" panose="05020102010507070707" pitchFamily="18" charset="2"/>
              <a:buNone/>
              <a:defRPr/>
            </a:pPr>
            <a:r>
              <a:rPr kumimoji="0" lang="en-US" sz="2300" b="0" i="0" u="none" strike="noStrike" kern="1200" cap="none" spc="0" normalizeH="0" baseline="0" noProof="0" dirty="0" smtClean="0">
                <a:ln>
                  <a:noFill/>
                </a:ln>
                <a:solidFill>
                  <a:schemeClr val="tx1"/>
                </a:solidFill>
                <a:effectLst/>
                <a:uLnTx/>
                <a:uFillTx/>
                <a:latin typeface="+mn-lt"/>
                <a:ea typeface="+mn-ea"/>
                <a:cs typeface="+mn-cs"/>
              </a:rPr>
              <a:t>Classification of land cover (vegetation, soils) from satellite imagery.</a:t>
            </a:r>
            <a:endParaRPr kumimoji="0" lang="en-GB" sz="23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685800" y="228600"/>
            <a:ext cx="7772400" cy="762000"/>
          </a:xfrm>
          <a:ln/>
        </p:spPr>
        <p:txBody>
          <a:bodyPr vert="horz" wrap="square" lIns="91440" tIns="45720" rIns="91440" bIns="91440" anchor="b" anchorCtr="0"/>
          <a:p>
            <a:pPr eaLnBrk="1" hangingPunct="1"/>
            <a:r>
              <a:rPr lang="en-GB" altLang="x-none" dirty="0"/>
              <a:t>Uses in geography</a:t>
            </a:r>
            <a:endParaRPr lang="en-GB" altLang="x-none" dirty="0"/>
          </a:p>
        </p:txBody>
      </p:sp>
      <p:sp>
        <p:nvSpPr>
          <p:cNvPr id="58371" name="Rectangle 3"/>
          <p:cNvSpPr>
            <a:spLocks noGrp="1" noChangeArrowheads="1"/>
          </p:cNvSpPr>
          <p:nvPr>
            <p:ph sz="quarter" idx="1"/>
          </p:nvPr>
        </p:nvSpPr>
        <p:spPr>
          <a:xfrm>
            <a:off x="250825" y="1143000"/>
            <a:ext cx="8588375" cy="5410200"/>
          </a:xfrm>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r>
              <a:rPr kumimoji="0" lang="en-US" sz="2600" b="0" i="0" u="none" strike="noStrike" kern="1200" cap="none" spc="0" normalizeH="0" baseline="0" noProof="0" dirty="0" smtClean="0">
                <a:ln>
                  <a:noFill/>
                </a:ln>
                <a:solidFill>
                  <a:schemeClr val="tx2"/>
                </a:solidFill>
                <a:effectLst/>
                <a:uLnTx/>
                <a:uFillTx/>
                <a:latin typeface="+mn-lt"/>
                <a:ea typeface="+mn-ea"/>
                <a:cs typeface="+mn-cs"/>
              </a:rPr>
              <a:t>Physical Geography</a:t>
            </a:r>
            <a:endParaRPr kumimoji="0" lang="en-US" sz="2600" b="0" i="0" u="none" strike="noStrike" kern="1200" cap="none" spc="0" normalizeH="0" baseline="0" noProof="0" dirty="0" smtClean="0">
              <a:ln>
                <a:noFill/>
              </a:ln>
              <a:solidFill>
                <a:schemeClr val="tx2"/>
              </a:solidFill>
              <a:effectLst/>
              <a:uLnTx/>
              <a:uFillTx/>
              <a:latin typeface="+mn-lt"/>
              <a:ea typeface="+mn-ea"/>
              <a:cs typeface="+mn-cs"/>
            </a:endParaRPr>
          </a:p>
          <a:p>
            <a:pPr marL="548005" marR="0" lvl="1" indent="-228600" algn="l" defTabSz="914400" rtl="0" eaLnBrk="1" fontAlgn="base" latinLnBrk="0" hangingPunct="1">
              <a:lnSpc>
                <a:spcPct val="100000"/>
              </a:lnSpc>
              <a:spcBef>
                <a:spcPts val="375"/>
              </a:spcBef>
              <a:spcAft>
                <a:spcPct val="0"/>
              </a:spcAft>
              <a:buClr>
                <a:schemeClr val="accent2"/>
              </a:buClr>
              <a:buSzPct val="85000"/>
              <a:buFont typeface="Wingdings 2" panose="05020102010507070707" pitchFamily="18" charset="2"/>
              <a:buNone/>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Creation of climate classifications.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28600" algn="l" defTabSz="914400" rtl="0" eaLnBrk="1" fontAlgn="base" latinLnBrk="0" hangingPunct="1">
              <a:lnSpc>
                <a:spcPct val="100000"/>
              </a:lnSpc>
              <a:spcBef>
                <a:spcPts val="375"/>
              </a:spcBef>
              <a:spcAft>
                <a:spcPct val="0"/>
              </a:spcAft>
              <a:buClr>
                <a:schemeClr val="accent2"/>
              </a:buClr>
              <a:buSzPct val="85000"/>
              <a:buFont typeface="Wingdings 2" panose="05020102010507070707" pitchFamily="18" charset="2"/>
              <a:buNone/>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Fuzzy models of infiltration</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28600" algn="l" defTabSz="914400" rtl="0" eaLnBrk="1" fontAlgn="base" latinLnBrk="0" hangingPunct="1">
              <a:lnSpc>
                <a:spcPct val="100000"/>
              </a:lnSpc>
              <a:spcBef>
                <a:spcPts val="375"/>
              </a:spcBef>
              <a:spcAft>
                <a:spcPct val="0"/>
              </a:spcAft>
              <a:buClr>
                <a:schemeClr val="accent2"/>
              </a:buClr>
              <a:buSzPct val="85000"/>
              <a:buFont typeface="Wingdings 2" panose="05020102010507070707" pitchFamily="18" charset="2"/>
              <a:buNone/>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Flood forecasting</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28600" algn="l" defTabSz="914400" rtl="0" eaLnBrk="1" fontAlgn="base" latinLnBrk="0" hangingPunct="1">
              <a:lnSpc>
                <a:spcPct val="100000"/>
              </a:lnSpc>
              <a:spcBef>
                <a:spcPts val="375"/>
              </a:spcBef>
              <a:spcAft>
                <a:spcPct val="0"/>
              </a:spcAft>
              <a:buClr>
                <a:schemeClr val="accent2"/>
              </a:buClr>
              <a:buSzPct val="85000"/>
              <a:buFont typeface="Wingdings 2" panose="05020102010507070707" pitchFamily="18" charset="2"/>
              <a:buNone/>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Modelling</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subglacial</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water systems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defRPr/>
            </a:pPr>
            <a:r>
              <a:rPr kumimoji="0" lang="en-GB" sz="2600" b="0" i="0" u="none" strike="noStrike" kern="1200" cap="none" spc="0" normalizeH="0" baseline="0" noProof="0" dirty="0" smtClean="0">
                <a:ln>
                  <a:noFill/>
                </a:ln>
                <a:solidFill>
                  <a:schemeClr val="tx1"/>
                </a:solidFill>
                <a:effectLst/>
                <a:uLnTx/>
                <a:uFillTx/>
                <a:latin typeface="+mn-lt"/>
                <a:ea typeface="+mn-ea"/>
                <a:cs typeface="+mn-cs"/>
              </a:rPr>
              <a:t>Demographics</a:t>
            </a:r>
            <a:endParaRPr kumimoji="0" lang="en-GB" sz="2600" b="0" i="0" u="none" strike="noStrike" kern="1200" cap="none" spc="0" normalizeH="0" baseline="0" noProof="0" dirty="0" smtClean="0">
              <a:ln>
                <a:noFill/>
              </a:ln>
              <a:solidFill>
                <a:schemeClr val="tx1"/>
              </a:solidFill>
              <a:effectLst/>
              <a:uLnTx/>
              <a:uFillTx/>
              <a:latin typeface="+mn-lt"/>
              <a:ea typeface="+mn-ea"/>
              <a:cs typeface="+mn-cs"/>
            </a:endParaRPr>
          </a:p>
          <a:p>
            <a:pPr marL="357505" marR="0" lvl="1" indent="0" algn="l" defTabSz="914400" rtl="0" eaLnBrk="1" fontAlgn="base" latinLnBrk="0" hangingPunct="1">
              <a:lnSpc>
                <a:spcPct val="100000"/>
              </a:lnSpc>
              <a:spcBef>
                <a:spcPts val="375"/>
              </a:spcBef>
              <a:spcAft>
                <a:spcPct val="0"/>
              </a:spcAft>
              <a:buClr>
                <a:schemeClr val="accent2"/>
              </a:buClr>
              <a:buSzPct val="85000"/>
              <a:buFont typeface="Wingdings 2" panose="05020102010507070707" pitchFamily="18" charset="2"/>
              <a:buNone/>
              <a:defRPr/>
            </a:pPr>
            <a:r>
              <a:rPr kumimoji="0" lang="en-GB" sz="2300" b="0" i="0" u="none" strike="noStrike" kern="1200" cap="none" spc="0" normalizeH="0" baseline="0" noProof="0" dirty="0" smtClean="0">
                <a:ln>
                  <a:noFill/>
                </a:ln>
                <a:solidFill>
                  <a:schemeClr val="tx1"/>
                </a:solidFill>
                <a:effectLst/>
                <a:uLnTx/>
                <a:uFillTx/>
                <a:latin typeface="+mn-lt"/>
                <a:ea typeface="+mn-ea"/>
                <a:cs typeface="+mn-cs"/>
              </a:rPr>
              <a:t>What is the typical behaviour of a group?</a:t>
            </a:r>
            <a:endParaRPr kumimoji="0" lang="en-GB" sz="2300" b="0" i="0" u="none" strike="noStrike" kern="1200" cap="none" spc="0" normalizeH="0" baseline="0" noProof="0" dirty="0" smtClean="0">
              <a:ln>
                <a:noFill/>
              </a:ln>
              <a:solidFill>
                <a:schemeClr val="tx1"/>
              </a:solidFill>
              <a:effectLst/>
              <a:uLnTx/>
              <a:uFillTx/>
              <a:latin typeface="+mn-lt"/>
              <a:ea typeface="+mn-ea"/>
              <a:cs typeface="+mn-cs"/>
            </a:endParaRPr>
          </a:p>
          <a:p>
            <a:pPr marL="357505" marR="0" lvl="1" indent="0" algn="l" defTabSz="914400" rtl="0" eaLnBrk="1" fontAlgn="base" latinLnBrk="0" hangingPunct="1">
              <a:lnSpc>
                <a:spcPct val="100000"/>
              </a:lnSpc>
              <a:spcBef>
                <a:spcPts val="375"/>
              </a:spcBef>
              <a:spcAft>
                <a:spcPct val="0"/>
              </a:spcAft>
              <a:buClr>
                <a:schemeClr val="accent2"/>
              </a:buClr>
              <a:buSzPct val="85000"/>
              <a:buFont typeface="Wingdings 2" panose="05020102010507070707" pitchFamily="18" charset="2"/>
              <a:buNone/>
              <a:defRPr/>
            </a:pPr>
            <a:r>
              <a:rPr kumimoji="0" lang="en-GB" sz="2300" b="0" i="0" u="none" strike="noStrike" kern="1200" cap="none" spc="0" normalizeH="0" baseline="0" noProof="0" dirty="0" smtClean="0">
                <a:ln>
                  <a:noFill/>
                </a:ln>
                <a:solidFill>
                  <a:schemeClr val="tx1"/>
                </a:solidFill>
                <a:effectLst/>
                <a:uLnTx/>
                <a:uFillTx/>
                <a:latin typeface="+mn-lt"/>
                <a:ea typeface="+mn-ea"/>
                <a:cs typeface="+mn-cs"/>
              </a:rPr>
              <a:t>Is everyone acting normally? </a:t>
            </a:r>
            <a:endParaRPr kumimoji="0" lang="en-GB" sz="2300" b="0" i="0" u="none" strike="noStrike" kern="1200" cap="none" spc="0" normalizeH="0" baseline="0" noProof="0" dirty="0" smtClean="0">
              <a:ln>
                <a:noFill/>
              </a:ln>
              <a:solidFill>
                <a:schemeClr val="tx1"/>
              </a:solidFill>
              <a:effectLst/>
              <a:uLnTx/>
              <a:uFillTx/>
              <a:latin typeface="+mn-lt"/>
              <a:ea typeface="+mn-ea"/>
              <a:cs typeface="+mn-cs"/>
            </a:endParaRPr>
          </a:p>
          <a:p>
            <a:pPr marL="357505" marR="0" lvl="1" indent="0" algn="l" defTabSz="914400" rtl="0" eaLnBrk="1" fontAlgn="base" latinLnBrk="0" hangingPunct="1">
              <a:lnSpc>
                <a:spcPct val="100000"/>
              </a:lnSpc>
              <a:spcBef>
                <a:spcPts val="375"/>
              </a:spcBef>
              <a:spcAft>
                <a:spcPct val="0"/>
              </a:spcAft>
              <a:buClr>
                <a:schemeClr val="accent2"/>
              </a:buClr>
              <a:buSzPct val="85000"/>
              <a:buFont typeface="Wingdings 2" panose="05020102010507070707" pitchFamily="18" charset="2"/>
              <a:buNone/>
              <a:defRPr/>
            </a:pPr>
            <a:r>
              <a:rPr kumimoji="0" lang="en-GB" sz="2300" b="0" i="0" u="none" strike="noStrike" kern="1200" cap="none" spc="0" normalizeH="0" baseline="0" noProof="0" dirty="0" smtClean="0">
                <a:ln>
                  <a:noFill/>
                </a:ln>
                <a:solidFill>
                  <a:schemeClr val="tx1"/>
                </a:solidFill>
                <a:effectLst/>
                <a:uLnTx/>
                <a:uFillTx/>
                <a:latin typeface="+mn-lt"/>
                <a:ea typeface="+mn-ea"/>
                <a:cs typeface="+mn-cs"/>
              </a:rPr>
              <a:t>Open to abuse – but think how it might catch murderous extremists, for example. We simply must have it, or society will disintegrate and we’ll all be eating babies before you can say “police state”.</a:t>
            </a:r>
            <a:endParaRPr kumimoji="0" lang="en-GB" sz="23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928688" y="1214438"/>
            <a:ext cx="7772400" cy="838200"/>
          </a:xfrm>
          <a:ln/>
        </p:spPr>
        <p:txBody>
          <a:bodyPr vert="horz" wrap="square" lIns="91440" tIns="45720" rIns="91440" bIns="91440" anchor="b" anchorCtr="0"/>
          <a:p>
            <a:pPr algn="r" eaLnBrk="1" hangingPunct="1"/>
            <a:r>
              <a:rPr lang="en-GB" altLang="x-none" dirty="0"/>
              <a:t>Other stuff</a:t>
            </a:r>
            <a:endParaRPr lang="en-GB" altLang="x-none" dirty="0"/>
          </a:p>
        </p:txBody>
      </p:sp>
      <p:sp>
        <p:nvSpPr>
          <p:cNvPr id="32771" name="Rectangle 3"/>
          <p:cNvSpPr>
            <a:spLocks noGrp="1"/>
          </p:cNvSpPr>
          <p:nvPr>
            <p:ph sz="quarter" idx="1"/>
          </p:nvPr>
        </p:nvSpPr>
        <p:spPr>
          <a:xfrm>
            <a:off x="250825" y="2500313"/>
            <a:ext cx="8588375" cy="3976687"/>
          </a:xfrm>
          <a:ln/>
        </p:spPr>
        <p:txBody>
          <a:bodyPr vert="horz" wrap="square" lIns="91440" tIns="45720" rIns="91440" bIns="45720" anchor="t" anchorCtr="0"/>
          <a:p>
            <a:pPr marL="0" indent="0" eaLnBrk="1" hangingPunct="1">
              <a:buNone/>
            </a:pPr>
            <a:r>
              <a:rPr lang="en-GB" altLang="x-none" sz="2800" dirty="0"/>
              <a:t>It’s often helpful to get other AI techniques to generate the membership functions – e.g. Neural Nets and Genetic Algorithms. </a:t>
            </a:r>
            <a:endParaRPr lang="en-GB" altLang="x-none" sz="2800" dirty="0"/>
          </a:p>
          <a:p>
            <a:pPr marL="0" lvl="1" indent="0" eaLnBrk="1" hangingPunct="1">
              <a:buNone/>
            </a:pPr>
            <a:endParaRPr lang="en-GB" altLang="x-none" sz="2300" dirty="0"/>
          </a:p>
          <a:p>
            <a:pPr marL="0" indent="0" eaLnBrk="1" hangingPunct="1">
              <a:buNone/>
            </a:pPr>
            <a:r>
              <a:rPr lang="en-GB" altLang="x-none" sz="2800" dirty="0"/>
              <a:t>It’s often useful to combine several AIs with Fuzzy Logic – e.g. you might have a Net for “low” river flows and another for “high” ones, and a Fuzzy Logic engine between combining the results.</a:t>
            </a:r>
            <a:endParaRPr lang="en-GB" altLang="x-none"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a:xfrm>
            <a:off x="1143000" y="1143000"/>
            <a:ext cx="7772400" cy="1143000"/>
          </a:xfrm>
          <a:ln/>
        </p:spPr>
        <p:txBody>
          <a:bodyPr vert="horz" wrap="square" lIns="91440" tIns="45720" rIns="91440" bIns="91440" anchor="b" anchorCtr="0"/>
          <a:p>
            <a:pPr algn="r" eaLnBrk="1" hangingPunct="1"/>
            <a:r>
              <a:rPr lang="en-GB" altLang="x-none" dirty="0"/>
              <a:t>How do our statements match the real world?</a:t>
            </a:r>
            <a:endParaRPr lang="en-GB" altLang="x-none" dirty="0"/>
          </a:p>
        </p:txBody>
      </p:sp>
      <p:sp>
        <p:nvSpPr>
          <p:cNvPr id="16387" name="Content Placeholder 2"/>
          <p:cNvSpPr>
            <a:spLocks noGrp="1"/>
          </p:cNvSpPr>
          <p:nvPr>
            <p:ph sz="quarter" idx="1"/>
          </p:nvPr>
        </p:nvSpPr>
        <p:spPr>
          <a:xfrm>
            <a:off x="285750" y="2714625"/>
            <a:ext cx="8643938" cy="3786188"/>
          </a:xfrm>
          <a:ln/>
        </p:spPr>
        <p:txBody>
          <a:bodyPr vert="horz" wrap="square" lIns="91440" tIns="45720" rIns="91440" bIns="45720" anchor="t" anchorCtr="0"/>
          <a:p>
            <a:pPr marL="0" indent="0" eaLnBrk="1" hangingPunct="1">
              <a:buClr>
                <a:schemeClr val="accent1"/>
              </a:buClr>
              <a:buSzPct val="85000"/>
              <a:buFont typeface="Wingdings 2" panose="05020102010507070707" pitchFamily="18" charset="2"/>
              <a:buNone/>
            </a:pPr>
            <a:r>
              <a:rPr lang="en-GB" altLang="x-none" dirty="0"/>
              <a:t>We’re assuming we know what words like “hunger” and “high” mean in “if hunger is high go to café”.</a:t>
            </a:r>
            <a:endParaRPr lang="en-GB" altLang="x-none" dirty="0"/>
          </a:p>
          <a:p>
            <a:pPr marL="0" indent="0" eaLnBrk="1" hangingPunct="1">
              <a:buClr>
                <a:schemeClr val="accent1"/>
              </a:buClr>
              <a:buSzPct val="85000"/>
              <a:buFont typeface="Wingdings 2" panose="05020102010507070707" pitchFamily="18" charset="2"/>
              <a:buNone/>
            </a:pPr>
            <a:endParaRPr lang="en-GB" altLang="x-none" dirty="0"/>
          </a:p>
          <a:p>
            <a:pPr marL="0" indent="0" eaLnBrk="1" hangingPunct="1">
              <a:buClr>
                <a:schemeClr val="accent1"/>
              </a:buClr>
              <a:buSzPct val="85000"/>
              <a:buFont typeface="Wingdings 2" panose="05020102010507070707" pitchFamily="18" charset="2"/>
              <a:buNone/>
            </a:pPr>
            <a:r>
              <a:rPr lang="en-GB" altLang="x-none" dirty="0"/>
              <a:t>While we might be able to give a clear RDF definition of “hunger” it won’t ever match the real world. This may not matter if our rules replicate reality quantitatively.</a:t>
            </a:r>
            <a:endParaRPr lang="en-GB" altLang="x-none" dirty="0"/>
          </a:p>
          <a:p>
            <a:pPr marL="0" indent="0" eaLnBrk="1" hangingPunct="1">
              <a:buClr>
                <a:schemeClr val="accent1"/>
              </a:buClr>
              <a:buSzPct val="85000"/>
              <a:buFont typeface="Wingdings 2" panose="05020102010507070707" pitchFamily="18" charset="2"/>
              <a:buNone/>
            </a:pPr>
            <a:endParaRPr lang="en-GB" altLang="x-none" dirty="0"/>
          </a:p>
          <a:p>
            <a:pPr marL="0" indent="0" eaLnBrk="1" hangingPunct="1">
              <a:buClr>
                <a:schemeClr val="accent1"/>
              </a:buClr>
              <a:buSzPct val="85000"/>
              <a:buFont typeface="Wingdings 2" panose="05020102010507070707" pitchFamily="18" charset="2"/>
              <a:buNone/>
            </a:pPr>
            <a:r>
              <a:rPr lang="en-GB" altLang="x-none" dirty="0"/>
              <a:t>However, to do this, we need to define and use “high”.</a:t>
            </a:r>
            <a:endParaRPr lang="en-GB" altLang="x-none" dirty="0"/>
          </a:p>
          <a:p>
            <a:pPr marL="0" indent="0" eaLnBrk="1" hangingPunct="1">
              <a:buClr>
                <a:schemeClr val="accent1"/>
              </a:buClr>
              <a:buSzPct val="85000"/>
              <a:buFont typeface="Wingdings 2" panose="05020102010507070707" pitchFamily="18" charset="2"/>
              <a:buNone/>
            </a:pPr>
            <a:r>
              <a:rPr lang="en-GB" altLang="x-none" dirty="0"/>
              <a:t>For this, we need Fuzzy Sets and Fuzzy Logic.</a:t>
            </a:r>
            <a:endParaRPr lang="en-GB" altLang="x-non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1143000" y="857250"/>
            <a:ext cx="7772400" cy="685800"/>
          </a:xfrm>
          <a:ln/>
        </p:spPr>
        <p:txBody>
          <a:bodyPr vert="horz" wrap="square" lIns="91440" tIns="45720" rIns="91440" bIns="91440" anchor="b" anchorCtr="0"/>
          <a:p>
            <a:pPr algn="r" eaLnBrk="1" hangingPunct="1"/>
            <a:r>
              <a:rPr lang="en-GB" altLang="x-none" dirty="0"/>
              <a:t>Fuzziness</a:t>
            </a:r>
            <a:endParaRPr dirty="0"/>
          </a:p>
        </p:txBody>
      </p:sp>
      <p:sp>
        <p:nvSpPr>
          <p:cNvPr id="17411" name="Rectangle 3"/>
          <p:cNvSpPr>
            <a:spLocks noGrp="1"/>
          </p:cNvSpPr>
          <p:nvPr>
            <p:ph sz="quarter" idx="1"/>
          </p:nvPr>
        </p:nvSpPr>
        <p:spPr>
          <a:xfrm>
            <a:off x="250825" y="1714500"/>
            <a:ext cx="8740775" cy="4914900"/>
          </a:xfrm>
          <a:ln/>
        </p:spPr>
        <p:txBody>
          <a:bodyPr vert="horz" wrap="square" lIns="91440" tIns="45720" rIns="91440" bIns="45720" anchor="t" anchorCtr="0"/>
          <a:p>
            <a:pPr marL="0" indent="0" eaLnBrk="1" hangingPunct="1">
              <a:buNone/>
            </a:pPr>
            <a:r>
              <a:rPr lang="en-GB" altLang="x-none" sz="2400" dirty="0"/>
              <a:t>Traditional logic: true vs. false</a:t>
            </a:r>
            <a:endParaRPr lang="en-GB" altLang="x-none" sz="2400" dirty="0"/>
          </a:p>
          <a:p>
            <a:pPr marL="0" indent="0" eaLnBrk="1" hangingPunct="1">
              <a:buNone/>
            </a:pPr>
            <a:r>
              <a:rPr lang="en-GB" altLang="x-none" sz="2400" dirty="0"/>
              <a:t>Traditional empiricism: what exists or does not, what causes something, and what doesn’t.</a:t>
            </a:r>
            <a:endParaRPr lang="en-GB" altLang="x-none" sz="2400" dirty="0"/>
          </a:p>
          <a:p>
            <a:pPr marL="0" indent="0" eaLnBrk="1" hangingPunct="1">
              <a:buNone/>
            </a:pPr>
            <a:r>
              <a:rPr lang="en-GB" altLang="x-none" sz="2400" dirty="0">
                <a:latin typeface="Times New Roman" panose="02020603050405020304" pitchFamily="18" charset="0"/>
              </a:rPr>
              <a:t>THESE ARE THE FOUNDATIONS OF SCIENCE.</a:t>
            </a:r>
            <a:endParaRPr lang="en-GB" altLang="x-none" sz="2400" dirty="0">
              <a:latin typeface="Times New Roman" panose="02020603050405020304" pitchFamily="18" charset="0"/>
            </a:endParaRPr>
          </a:p>
          <a:p>
            <a:pPr marL="0" indent="0" eaLnBrk="1" hangingPunct="1">
              <a:buNone/>
            </a:pPr>
            <a:endParaRPr lang="en-GB" altLang="x-none" sz="2400" dirty="0"/>
          </a:p>
          <a:p>
            <a:pPr marL="0" indent="0" eaLnBrk="1" hangingPunct="1">
              <a:buNone/>
            </a:pPr>
            <a:r>
              <a:rPr lang="en-GB" altLang="x-none" sz="2400" dirty="0"/>
              <a:t>However, since the early Greeks, people have found that the way we understand the world isn’t black and white.</a:t>
            </a:r>
            <a:endParaRPr lang="en-GB" altLang="x-none" sz="2400" dirty="0"/>
          </a:p>
          <a:p>
            <a:pPr marL="0" indent="0" eaLnBrk="1" hangingPunct="1">
              <a:buNone/>
            </a:pPr>
            <a:endParaRPr lang="en-GB" altLang="x-none" sz="2400" dirty="0"/>
          </a:p>
          <a:p>
            <a:pPr marL="0" indent="0" eaLnBrk="1" hangingPunct="1">
              <a:buNone/>
            </a:pPr>
            <a:r>
              <a:rPr lang="en-GB" altLang="x-none" sz="2400" dirty="0"/>
              <a:t>The Sorites Paradox</a:t>
            </a:r>
            <a:endParaRPr lang="en-GB" altLang="x-none" sz="2400" dirty="0"/>
          </a:p>
          <a:p>
            <a:pPr marL="0" lvl="1" indent="0" eaLnBrk="1" hangingPunct="1">
              <a:buNone/>
            </a:pPr>
            <a:r>
              <a:rPr lang="en-GB" altLang="x-none" sz="2300" dirty="0"/>
              <a:t>If I remove one sand grain from a pile, it’s still a pile, but if I carry on, it’s soon not a pile (well, </a:t>
            </a:r>
            <a:r>
              <a:rPr lang="en-GB" altLang="x-none" sz="2300" i="1" dirty="0"/>
              <a:t>go figure</a:t>
            </a:r>
            <a:r>
              <a:rPr lang="en-GB" altLang="x-none" sz="2300" dirty="0"/>
              <a:t>…).</a:t>
            </a:r>
            <a:endParaRPr sz="2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000125" y="1714500"/>
            <a:ext cx="7772400" cy="762000"/>
          </a:xfrm>
          <a:ln/>
        </p:spPr>
        <p:txBody>
          <a:bodyPr vert="horz" wrap="square" lIns="91440" tIns="45720" rIns="91440" bIns="91440" anchor="b" anchorCtr="0"/>
          <a:p>
            <a:pPr algn="r" eaLnBrk="1" hangingPunct="1"/>
            <a:r>
              <a:rPr lang="en-GB" altLang="x-none" dirty="0"/>
              <a:t>Reality is fuzzy</a:t>
            </a:r>
            <a:endParaRPr lang="en-GB" altLang="x-none" dirty="0"/>
          </a:p>
        </p:txBody>
      </p:sp>
      <p:sp>
        <p:nvSpPr>
          <p:cNvPr id="46083" name="Rectangle 3"/>
          <p:cNvSpPr>
            <a:spLocks noGrp="1" noChangeArrowheads="1"/>
          </p:cNvSpPr>
          <p:nvPr>
            <p:ph sz="quarter" idx="1"/>
          </p:nvPr>
        </p:nvSpPr>
        <p:spPr>
          <a:xfrm>
            <a:off x="250825" y="3214688"/>
            <a:ext cx="8740775" cy="3414713"/>
          </a:xfrm>
        </p:spPr>
        <p:txBody>
          <a:bodyPr vert="horz" wrap="square" lIns="91440" tIns="45720" rIns="91440" bIns="45720" numCol="1" anchor="t" anchorCtr="0" compatLnSpc="1"/>
          <a:lstStyle/>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2" panose="05020102010507070707" pitchFamily="18" charset="2"/>
              <a:buNone/>
              <a:defRPr/>
            </a:pPr>
            <a:r>
              <a:rPr kumimoji="0" lang="en-GB" sz="2600" b="0" i="0" u="none" strike="noStrike" kern="1200" cap="none" spc="0" normalizeH="0" baseline="0" noProof="0" dirty="0" smtClean="0">
                <a:ln>
                  <a:noFill/>
                </a:ln>
                <a:solidFill>
                  <a:schemeClr val="tx1"/>
                </a:solidFill>
                <a:effectLst/>
                <a:uLnTx/>
                <a:uFillTx/>
                <a:latin typeface="+mn-lt"/>
                <a:ea typeface="+mn-ea"/>
                <a:cs typeface="+mn-cs"/>
              </a:rPr>
              <a:t>Language isn’t usually precise…</a:t>
            </a:r>
            <a:endParaRPr kumimoji="0" lang="en-GB" sz="26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28600" algn="l" defTabSz="914400" rtl="0" eaLnBrk="1" fontAlgn="base" latinLnBrk="0" hangingPunct="1">
              <a:lnSpc>
                <a:spcPct val="90000"/>
              </a:lnSpc>
              <a:spcBef>
                <a:spcPts val="375"/>
              </a:spcBef>
              <a:spcAft>
                <a:spcPct val="0"/>
              </a:spcAft>
              <a:buClr>
                <a:schemeClr val="accent2"/>
              </a:buClr>
              <a:buSzPct val="85000"/>
              <a:buFont typeface="Wingdings 2" panose="05020102010507070707" pitchFamily="18" charset="2"/>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How hot is “hot”? 30 degrees? 40 degrees?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28600" algn="l" defTabSz="914400" rtl="0" eaLnBrk="1" fontAlgn="base" latinLnBrk="0" hangingPunct="1">
              <a:lnSpc>
                <a:spcPct val="90000"/>
              </a:lnSpc>
              <a:spcBef>
                <a:spcPts val="375"/>
              </a:spcBef>
              <a:spcAft>
                <a:spcPct val="0"/>
              </a:spcAft>
              <a:buClr>
                <a:schemeClr val="accent2"/>
              </a:buClr>
              <a:buSzPct val="85000"/>
              <a:buFont typeface="Wingdings 2" panose="05020102010507070707" pitchFamily="18" charset="2"/>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2" panose="05020102010507070707" pitchFamily="18" charset="2"/>
              <a:buNone/>
              <a:defRPr/>
            </a:pPr>
            <a:r>
              <a:rPr kumimoji="0" lang="en-GB" sz="2600" b="0" i="0" u="none" strike="noStrike" kern="1200" cap="none" spc="0" normalizeH="0" baseline="0" noProof="0" dirty="0" smtClean="0">
                <a:ln>
                  <a:noFill/>
                </a:ln>
                <a:solidFill>
                  <a:schemeClr val="tx1"/>
                </a:solidFill>
                <a:effectLst/>
                <a:uLnTx/>
                <a:uFillTx/>
                <a:latin typeface="+mn-lt"/>
                <a:ea typeface="+mn-ea"/>
                <a:cs typeface="+mn-cs"/>
              </a:rPr>
              <a:t>Reality isn’t actually that precise…</a:t>
            </a:r>
            <a:endParaRPr kumimoji="0" lang="en-GB" sz="2600" b="0" i="0" u="none" strike="noStrike" kern="1200" cap="none" spc="0" normalizeH="0" baseline="0" noProof="0" dirty="0" smtClean="0">
              <a:ln>
                <a:noFill/>
              </a:ln>
              <a:solidFill>
                <a:schemeClr val="tx1"/>
              </a:solidFill>
              <a:effectLst/>
              <a:uLnTx/>
              <a:uFillTx/>
              <a:latin typeface="+mn-lt"/>
              <a:ea typeface="+mn-ea"/>
              <a:cs typeface="+mn-cs"/>
            </a:endParaRPr>
          </a:p>
          <a:p>
            <a:pPr marL="357505" marR="0" lvl="1" indent="0" algn="l" defTabSz="914400" rtl="0" eaLnBrk="1" fontAlgn="base" latinLnBrk="0" hangingPunct="1">
              <a:lnSpc>
                <a:spcPct val="90000"/>
              </a:lnSpc>
              <a:spcBef>
                <a:spcPts val="375"/>
              </a:spcBef>
              <a:spcAft>
                <a:spcPct val="0"/>
              </a:spcAft>
              <a:buClr>
                <a:schemeClr val="accent2"/>
              </a:buClr>
              <a:buSzPct val="85000"/>
              <a:buFont typeface="Wingdings 2" panose="05020102010507070707" pitchFamily="18" charset="2"/>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Most things, including us, are just continually renewing lumps of geology! Where do we begin? Where do we end?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57505" marR="0" lvl="1" indent="0" algn="l" defTabSz="914400" rtl="0" eaLnBrk="1" fontAlgn="base" latinLnBrk="0" hangingPunct="1">
              <a:lnSpc>
                <a:spcPct val="90000"/>
              </a:lnSpc>
              <a:spcBef>
                <a:spcPts val="375"/>
              </a:spcBef>
              <a:spcAft>
                <a:spcPct val="0"/>
              </a:spcAft>
              <a:buClr>
                <a:schemeClr val="accent2"/>
              </a:buClr>
              <a:buSzPct val="85000"/>
              <a:buFont typeface="Wingdings 2" panose="05020102010507070707" pitchFamily="18" charset="2"/>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Atoms aren’t distinct.</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57505" marR="0" lvl="1" indent="0" algn="l" defTabSz="914400" rtl="0" eaLnBrk="1" fontAlgn="base" latinLnBrk="0" hangingPunct="1">
              <a:lnSpc>
                <a:spcPct val="90000"/>
              </a:lnSpc>
              <a:spcBef>
                <a:spcPts val="375"/>
              </a:spcBef>
              <a:spcAft>
                <a:spcPct val="0"/>
              </a:spcAft>
              <a:buClr>
                <a:schemeClr val="accent2"/>
              </a:buClr>
              <a:buSzPct val="85000"/>
              <a:buFont typeface="Wingdings 2" panose="05020102010507070707" pitchFamily="18" charset="2"/>
              <a:buNone/>
              <a:defRPr/>
            </a:pPr>
            <a:r>
              <a:rPr kumimoji="0" lang="en-GB" sz="2400" b="0" i="0" u="none" strike="noStrike" kern="1200" cap="none" spc="0" normalizeH="0" baseline="0" noProof="0" dirty="0" err="1" smtClean="0">
                <a:ln>
                  <a:noFill/>
                </a:ln>
                <a:solidFill>
                  <a:schemeClr val="tx1"/>
                </a:solidFill>
                <a:effectLst/>
                <a:uLnTx/>
                <a:uFillTx/>
                <a:latin typeface="+mn-lt"/>
                <a:ea typeface="+mn-ea"/>
                <a:cs typeface="+mn-cs"/>
              </a:rPr>
              <a:t>Shr</a:t>
            </a:r>
            <a:r>
              <a:rPr kumimoji="0" lang="en-GB" sz="2400" b="0" i="0" u="none" strike="noStrike" kern="1200" cap="none" spc="0" normalizeH="0" baseline="0" noProof="0" dirty="0" err="1" smtClean="0">
                <a:ln>
                  <a:noFill/>
                </a:ln>
                <a:solidFill>
                  <a:schemeClr val="tx1"/>
                </a:solidFill>
                <a:effectLst/>
                <a:uLnTx/>
                <a:uFillTx/>
                <a:latin typeface="+mj-lt"/>
                <a:ea typeface="+mn-ea"/>
                <a:cs typeface="+mn-cs"/>
              </a:rPr>
              <a:t>ö</a:t>
            </a:r>
            <a:r>
              <a:rPr kumimoji="0" lang="en-GB" sz="2400" b="0" i="0" u="none" strike="noStrike" kern="1200" cap="none" spc="0" normalizeH="0" baseline="0" noProof="0" dirty="0" err="1" smtClean="0">
                <a:ln>
                  <a:noFill/>
                </a:ln>
                <a:solidFill>
                  <a:schemeClr val="tx1"/>
                </a:solidFill>
                <a:effectLst/>
                <a:uLnTx/>
                <a:uFillTx/>
                <a:latin typeface="+mn-lt"/>
                <a:ea typeface="+mn-ea"/>
                <a:cs typeface="+mn-cs"/>
              </a:rPr>
              <a:t>dinger</a:t>
            </a:r>
            <a:r>
              <a:rPr kumimoji="0" lang="en-GB" sz="2400" b="0" i="0" u="none" strike="noStrike" kern="1200" cap="none" spc="0" normalizeH="0" baseline="0" noProof="0" dirty="0" err="1" smtClean="0">
                <a:ln>
                  <a:noFill/>
                </a:ln>
                <a:solidFill>
                  <a:schemeClr val="tx1"/>
                </a:solidFill>
                <a:effectLst/>
                <a:uLnTx/>
                <a:uFillTx/>
                <a:latin typeface="Arial Narrow" panose="020B0606020202030204" pitchFamily="34" charset="0"/>
                <a:ea typeface="+mn-ea"/>
                <a:cs typeface="+mn-cs"/>
              </a:rPr>
              <a:t>’</a:t>
            </a:r>
            <a:r>
              <a:rPr kumimoji="0" lang="en-GB" sz="2400" b="0" i="0" u="none" strike="noStrike" kern="1200" cap="none" spc="0" normalizeH="0" baseline="0" noProof="0" dirty="0" err="1" smtClean="0">
                <a:ln>
                  <a:noFill/>
                </a:ln>
                <a:solidFill>
                  <a:schemeClr val="tx1"/>
                </a:solidFill>
                <a:effectLst/>
                <a:uLnTx/>
                <a:uFillTx/>
                <a:latin typeface="+mn-lt"/>
                <a:ea typeface="+mn-ea"/>
                <a:cs typeface="+mn-cs"/>
              </a:rPr>
              <a:t>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poor old cat is both alive and dead.</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28600" algn="l" defTabSz="914400" rtl="0" eaLnBrk="1" fontAlgn="base" latinLnBrk="0" hangingPunct="1">
              <a:lnSpc>
                <a:spcPct val="90000"/>
              </a:lnSpc>
              <a:spcBef>
                <a:spcPts val="375"/>
              </a:spcBef>
              <a:spcAft>
                <a:spcPct val="0"/>
              </a:spcAft>
              <a:buClr>
                <a:schemeClr val="accent2"/>
              </a:buClr>
              <a:buSzPct val="85000"/>
              <a:buFont typeface="Wingdings 2" panose="05020102010507070707" pitchFamily="18" charset="2"/>
              <a:buNone/>
              <a:defRPr/>
            </a:pPr>
            <a:endParaRPr kumimoji="0" lang="en-GB" sz="21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1071563" y="1214438"/>
            <a:ext cx="7772400" cy="762000"/>
          </a:xfrm>
          <a:ln/>
        </p:spPr>
        <p:txBody>
          <a:bodyPr vert="horz" wrap="square" lIns="91440" tIns="45720" rIns="91440" bIns="91440" anchor="b" anchorCtr="0"/>
          <a:p>
            <a:pPr algn="r" eaLnBrk="1" hangingPunct="1"/>
            <a:r>
              <a:rPr lang="en-GB" altLang="x-none" dirty="0"/>
              <a:t>Fuzzy Sets and Logic</a:t>
            </a:r>
            <a:endParaRPr lang="en-GB" altLang="x-none" dirty="0"/>
          </a:p>
        </p:txBody>
      </p:sp>
      <p:sp>
        <p:nvSpPr>
          <p:cNvPr id="46083" name="Rectangle 3"/>
          <p:cNvSpPr>
            <a:spLocks noGrp="1" noChangeArrowheads="1"/>
          </p:cNvSpPr>
          <p:nvPr>
            <p:ph sz="quarter" idx="1"/>
          </p:nvPr>
        </p:nvSpPr>
        <p:spPr>
          <a:xfrm>
            <a:off x="250825" y="2643188"/>
            <a:ext cx="8740775" cy="3986213"/>
          </a:xfrm>
        </p:spPr>
        <p:txBody>
          <a:bodyPr vert="horz" wrap="square" lIns="91440" tIns="45720" rIns="91440" bIns="45720" numCol="1" anchor="t" anchorCtr="0" compatLnSpc="1"/>
          <a:lstStyle/>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2" panose="05020102010507070707" pitchFamily="18" charset="2"/>
              <a:buNone/>
              <a:defRPr/>
            </a:pPr>
            <a:r>
              <a:rPr kumimoji="0" lang="en-GB" sz="21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1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28600" algn="l" defTabSz="914400" rtl="0" eaLnBrk="1" fontAlgn="base" latinLnBrk="0" hangingPunct="1">
              <a:lnSpc>
                <a:spcPct val="90000"/>
              </a:lnSpc>
              <a:spcBef>
                <a:spcPts val="375"/>
              </a:spcBef>
              <a:spcAft>
                <a:spcPct val="0"/>
              </a:spcAft>
              <a:buClr>
                <a:schemeClr val="accent2"/>
              </a:buClr>
              <a:buSzPct val="85000"/>
              <a:buFont typeface="Wingdings 2" panose="05020102010507070707" pitchFamily="18" charset="2"/>
              <a:buNone/>
              <a:defRPr/>
            </a:pPr>
            <a:endParaRPr kumimoji="0" lang="en-GB" sz="21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575"/>
              </a:spcBef>
              <a:spcAft>
                <a:spcPct val="0"/>
              </a:spcAft>
              <a:buClr>
                <a:schemeClr val="accent1"/>
              </a:buClr>
              <a:buSzPct val="85000"/>
              <a:buFont typeface="Wingdings 2" panose="05020102010507070707" pitchFamily="18" charset="2"/>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Fuzzy Sets let us say something is 90% </a:t>
            </a:r>
            <a:r>
              <a:rPr kumimoji="0" lang="en-GB" sz="2400" b="0" i="0" u="none" strike="noStrike" kern="1200" cap="none" spc="0" normalizeH="0" baseline="0" noProof="0" dirty="0" smtClean="0">
                <a:ln>
                  <a:noFill/>
                </a:ln>
                <a:solidFill>
                  <a:schemeClr val="tx1"/>
                </a:solidFill>
                <a:effectLst/>
                <a:uLnTx/>
                <a:uFillTx/>
                <a:latin typeface="Arial Narrow" panose="020B0606020202030204" pitchFamily="34" charset="0"/>
                <a:ea typeface="+mn-ea"/>
                <a:cs typeface="+mn-cs"/>
              </a:rPr>
              <a:t>“</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one thing</a:t>
            </a:r>
            <a:r>
              <a:rPr kumimoji="0" lang="en-GB" sz="2400" b="0" i="0" u="none" strike="noStrike" kern="1200" cap="none" spc="0" normalizeH="0" baseline="0" noProof="0" dirty="0" smtClean="0">
                <a:ln>
                  <a:noFill/>
                </a:ln>
                <a:solidFill>
                  <a:schemeClr val="tx1"/>
                </a:solidFill>
                <a:effectLst/>
                <a:uLnTx/>
                <a:uFillTx/>
                <a:latin typeface="Arial Narrow" panose="020B0606020202030204" pitchFamily="34" charset="0"/>
                <a:ea typeface="+mn-ea"/>
                <a:cs typeface="+mn-cs"/>
              </a:rPr>
              <a:t>”</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and 10% </a:t>
            </a:r>
            <a:r>
              <a:rPr kumimoji="0" lang="en-GB" sz="2400" b="0" i="0" u="none" strike="noStrike" kern="1200" cap="none" spc="0" normalizeH="0" baseline="0" noProof="0" dirty="0" smtClean="0">
                <a:ln>
                  <a:noFill/>
                </a:ln>
                <a:solidFill>
                  <a:schemeClr val="tx1"/>
                </a:solidFill>
                <a:effectLst/>
                <a:uLnTx/>
                <a:uFillTx/>
                <a:latin typeface="Arial Narrow" panose="020B0606020202030204" pitchFamily="34" charset="0"/>
                <a:ea typeface="+mn-ea"/>
                <a:cs typeface="+mn-cs"/>
              </a:rPr>
              <a:t>“</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another</a:t>
            </a:r>
            <a:r>
              <a:rPr kumimoji="0" lang="en-GB" sz="2400" b="0" i="0" u="none" strike="noStrike" kern="1200" cap="none" spc="0" normalizeH="0" baseline="0" noProof="0" dirty="0" smtClean="0">
                <a:ln>
                  <a:noFill/>
                </a:ln>
                <a:solidFill>
                  <a:schemeClr val="tx1"/>
                </a:solidFill>
                <a:effectLst/>
                <a:uLnTx/>
                <a:uFillTx/>
                <a:latin typeface="Arial Narrow" panose="020B0606020202030204" pitchFamily="34" charset="0"/>
                <a:ea typeface="+mn-ea"/>
                <a:cs typeface="+mn-cs"/>
              </a:rPr>
              <a:t>”</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without being illogical.</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575"/>
              </a:spcBef>
              <a:spcAft>
                <a:spcPct val="0"/>
              </a:spcAft>
              <a:buClr>
                <a:schemeClr val="accent1"/>
              </a:buClr>
              <a:buSzPct val="85000"/>
              <a:buFont typeface="Wingdings 2" panose="05020102010507070707" pitchFamily="18" charset="2"/>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ts val="575"/>
              </a:spcBef>
              <a:spcAft>
                <a:spcPct val="0"/>
              </a:spcAft>
              <a:buClr>
                <a:schemeClr val="accent1"/>
              </a:buClr>
              <a:buSzPct val="85000"/>
              <a:buFont typeface="Wingdings 2" panose="05020102010507070707" pitchFamily="18" charset="2"/>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Fuzzy Logic then lets us use this in rules: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57505" marR="0" lvl="0" indent="0" algn="l" defTabSz="914400" rtl="0" eaLnBrk="1" fontAlgn="base" latinLnBrk="0" hangingPunct="1">
              <a:lnSpc>
                <a:spcPct val="90000"/>
              </a:lnSpc>
              <a:spcBef>
                <a:spcPts val="575"/>
              </a:spcBef>
              <a:spcAft>
                <a:spcPct val="0"/>
              </a:spcAft>
              <a:buClr>
                <a:schemeClr val="accent1"/>
              </a:buClr>
              <a:buSzPct val="85000"/>
              <a:buFont typeface="Wingdings 2" panose="05020102010507070707" pitchFamily="18" charset="2"/>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E.g. it</a:t>
            </a:r>
            <a:r>
              <a:rPr kumimoji="0" lang="en-GB" sz="2400" b="0" i="0" u="none" strike="noStrike" kern="1200" cap="none" spc="0" normalizeH="0" baseline="0" noProof="0" dirty="0" smtClean="0">
                <a:ln>
                  <a:noFill/>
                </a:ln>
                <a:solidFill>
                  <a:schemeClr val="tx1"/>
                </a:solidFill>
                <a:effectLst/>
                <a:uLnTx/>
                <a:uFillTx/>
                <a:latin typeface="Arial Narrow" panose="020B0606020202030204" pitchFamily="34" charset="0"/>
                <a:ea typeface="+mn-ea"/>
                <a:cs typeface="+mn-cs"/>
              </a:rPr>
              <a:t>’</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s 90% </a:t>
            </a:r>
            <a:r>
              <a:rPr kumimoji="0" lang="en-GB" sz="2400" b="0" i="0" u="none" strike="noStrike" kern="1200" cap="none" spc="0" normalizeH="0" baseline="0" noProof="0" dirty="0" smtClean="0">
                <a:ln>
                  <a:noFill/>
                </a:ln>
                <a:solidFill>
                  <a:schemeClr val="tx1"/>
                </a:solidFill>
                <a:effectLst/>
                <a:uLnTx/>
                <a:uFillTx/>
                <a:latin typeface="Arial Narrow" panose="020B0606020202030204" pitchFamily="34" charset="0"/>
                <a:ea typeface="+mn-ea"/>
                <a:cs typeface="+mn-cs"/>
              </a:rPr>
              <a:t>“</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right</a:t>
            </a:r>
            <a:r>
              <a:rPr kumimoji="0" lang="en-GB" sz="2400" b="0" i="0" u="none" strike="noStrike" kern="1200" cap="none" spc="0" normalizeH="0" baseline="0" noProof="0" dirty="0" smtClean="0">
                <a:ln>
                  <a:noFill/>
                </a:ln>
                <a:solidFill>
                  <a:schemeClr val="tx1"/>
                </a:solidFill>
                <a:effectLst/>
                <a:uLnTx/>
                <a:uFillTx/>
                <a:latin typeface="Arial Narrow" panose="020B0606020202030204" pitchFamily="34" charset="0"/>
                <a:ea typeface="+mn-ea"/>
                <a:cs typeface="+mn-cs"/>
              </a:rPr>
              <a:t>”</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to do something, so I</a:t>
            </a:r>
            <a:r>
              <a:rPr kumimoji="0" lang="en-GB" sz="2400" b="0" i="0" u="none" strike="noStrike" kern="1200" cap="none" spc="0" normalizeH="0" baseline="0" noProof="0" dirty="0" smtClean="0">
                <a:ln>
                  <a:noFill/>
                </a:ln>
                <a:solidFill>
                  <a:schemeClr val="tx1"/>
                </a:solidFill>
                <a:effectLst/>
                <a:uLnTx/>
                <a:uFillTx/>
                <a:latin typeface="Arial Narrow" panose="020B0606020202030204" pitchFamily="34" charset="0"/>
                <a:ea typeface="+mn-ea"/>
                <a:cs typeface="+mn-cs"/>
              </a:rPr>
              <a:t>’</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ll do it 90% - adding warm water to a washing machine cycle, for example.</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143000" y="857250"/>
            <a:ext cx="7772400" cy="819150"/>
          </a:xfrm>
          <a:ln/>
        </p:spPr>
        <p:txBody>
          <a:bodyPr vert="horz" wrap="square" lIns="91440" tIns="45720" rIns="91440" bIns="91440" anchor="b" anchorCtr="0"/>
          <a:p>
            <a:pPr algn="r" eaLnBrk="1" hangingPunct="1"/>
            <a:r>
              <a:rPr lang="en-GB" altLang="x-none" dirty="0"/>
              <a:t>The fuzzy rebellion</a:t>
            </a:r>
            <a:endParaRPr dirty="0"/>
          </a:p>
        </p:txBody>
      </p:sp>
      <p:sp>
        <p:nvSpPr>
          <p:cNvPr id="20483" name="Rectangle 3"/>
          <p:cNvSpPr>
            <a:spLocks noGrp="1"/>
          </p:cNvSpPr>
          <p:nvPr>
            <p:ph sz="quarter" idx="1"/>
          </p:nvPr>
        </p:nvSpPr>
        <p:spPr>
          <a:xfrm>
            <a:off x="250825" y="2071688"/>
            <a:ext cx="8740775" cy="4557712"/>
          </a:xfrm>
          <a:ln/>
        </p:spPr>
        <p:txBody>
          <a:bodyPr vert="horz" wrap="square" lIns="91440" tIns="45720" rIns="91440" bIns="45720" anchor="t" anchorCtr="0"/>
          <a:p>
            <a:pPr marL="0" indent="0" eaLnBrk="1" hangingPunct="1">
              <a:lnSpc>
                <a:spcPct val="90000"/>
              </a:lnSpc>
              <a:buNone/>
            </a:pPr>
            <a:r>
              <a:rPr lang="en-GB" altLang="x-none" sz="2400" dirty="0"/>
              <a:t>1923: “Bertie” Russell releases a paper on Vagueness. </a:t>
            </a:r>
            <a:endParaRPr lang="en-GB" altLang="x-none" sz="2400" dirty="0"/>
          </a:p>
          <a:p>
            <a:pPr marL="0" indent="0" eaLnBrk="1" hangingPunct="1">
              <a:lnSpc>
                <a:spcPct val="20000"/>
              </a:lnSpc>
              <a:buNone/>
            </a:pPr>
            <a:endParaRPr lang="en-GB" altLang="x-none" sz="2400" dirty="0"/>
          </a:p>
          <a:p>
            <a:pPr marL="0" indent="0" eaLnBrk="1" hangingPunct="1">
              <a:lnSpc>
                <a:spcPct val="90000"/>
              </a:lnSpc>
              <a:buNone/>
            </a:pPr>
            <a:r>
              <a:rPr lang="en-GB" altLang="x-none" sz="2400" dirty="0"/>
              <a:t>How do we define objects that are partly in two normally mutually exclusive sets?</a:t>
            </a:r>
            <a:endParaRPr lang="en-GB" altLang="x-none" sz="2400" dirty="0"/>
          </a:p>
          <a:p>
            <a:pPr marL="0" indent="0" eaLnBrk="1" hangingPunct="1">
              <a:lnSpc>
                <a:spcPct val="20000"/>
              </a:lnSpc>
              <a:buNone/>
            </a:pPr>
            <a:endParaRPr lang="en-GB" altLang="x-none" sz="2400" dirty="0"/>
          </a:p>
          <a:p>
            <a:pPr marL="0" indent="0" eaLnBrk="1" hangingPunct="1">
              <a:lnSpc>
                <a:spcPct val="90000"/>
              </a:lnSpc>
              <a:buNone/>
            </a:pPr>
            <a:r>
              <a:rPr lang="en-GB" altLang="x-none" sz="2400" dirty="0"/>
              <a:t>1937: Black defines Vague sets.</a:t>
            </a:r>
            <a:endParaRPr lang="en-GB" altLang="x-none" sz="2400" dirty="0"/>
          </a:p>
          <a:p>
            <a:pPr marL="0" indent="0" eaLnBrk="1" hangingPunct="1">
              <a:lnSpc>
                <a:spcPct val="20000"/>
              </a:lnSpc>
              <a:buNone/>
            </a:pPr>
            <a:endParaRPr lang="en-GB" altLang="x-none" sz="2400" dirty="0"/>
          </a:p>
          <a:p>
            <a:pPr marL="0" indent="0" eaLnBrk="1" hangingPunct="1">
              <a:lnSpc>
                <a:spcPct val="90000"/>
              </a:lnSpc>
              <a:buNone/>
            </a:pPr>
            <a:r>
              <a:rPr lang="en-GB" altLang="x-none" sz="2400" dirty="0"/>
              <a:t>1965: </a:t>
            </a:r>
            <a:r>
              <a:rPr sz="2400" dirty="0"/>
              <a:t>Zadeh </a:t>
            </a:r>
            <a:r>
              <a:rPr lang="en-GB" altLang="x-none" sz="2400" dirty="0"/>
              <a:t>coins the daft name “Fuzzy” for a logic based on Vague set membership, instantly putting humourless scientist’s backs up.</a:t>
            </a:r>
            <a:endParaRPr lang="en-GB" altLang="x-none" sz="2400" dirty="0"/>
          </a:p>
          <a:p>
            <a:pPr marL="0" indent="0" eaLnBrk="1" hangingPunct="1">
              <a:lnSpc>
                <a:spcPct val="20000"/>
              </a:lnSpc>
              <a:buNone/>
            </a:pPr>
            <a:endParaRPr lang="en-GB" altLang="x-none" sz="2400" dirty="0"/>
          </a:p>
          <a:p>
            <a:pPr marL="0" indent="0" eaLnBrk="1" hangingPunct="1">
              <a:lnSpc>
                <a:spcPct val="90000"/>
              </a:lnSpc>
              <a:buNone/>
            </a:pPr>
            <a:r>
              <a:rPr sz="2400" dirty="0"/>
              <a:t>1972</a:t>
            </a:r>
            <a:r>
              <a:rPr lang="en-GB" altLang="x-none" sz="2400" dirty="0"/>
              <a:t>: </a:t>
            </a:r>
            <a:r>
              <a:rPr sz="2400" dirty="0"/>
              <a:t>1st practical demonstration Mamdani’s steam engine</a:t>
            </a:r>
            <a:r>
              <a:rPr lang="en-GB" altLang="x-none" sz="2400" dirty="0"/>
              <a:t>.</a:t>
            </a:r>
            <a:endParaRPr lang="en-GB" altLang="x-none" sz="2400" dirty="0"/>
          </a:p>
          <a:p>
            <a:pPr marL="0" indent="0" eaLnBrk="1" hangingPunct="1">
              <a:lnSpc>
                <a:spcPct val="20000"/>
              </a:lnSpc>
              <a:buNone/>
            </a:pPr>
            <a:endParaRPr sz="2400" dirty="0"/>
          </a:p>
          <a:p>
            <a:pPr marL="0" indent="0" eaLnBrk="1" hangingPunct="1">
              <a:lnSpc>
                <a:spcPct val="90000"/>
              </a:lnSpc>
              <a:buNone/>
            </a:pPr>
            <a:r>
              <a:rPr lang="en-GB" altLang="x-none" sz="2400" dirty="0"/>
              <a:t>1981: </a:t>
            </a:r>
            <a:r>
              <a:rPr sz="2400" dirty="0"/>
              <a:t>1st commercial applications </a:t>
            </a:r>
            <a:r>
              <a:rPr lang="en-GB" altLang="x-none" sz="2400" dirty="0"/>
              <a:t>using fuzzy logic to control systems.</a:t>
            </a:r>
            <a:endParaRPr lang="en-GB" altLang="x-none" sz="2400" dirty="0"/>
          </a:p>
          <a:p>
            <a:pPr marL="0" indent="0" eaLnBrk="1" hangingPunct="1">
              <a:lnSpc>
                <a:spcPct val="20000"/>
              </a:lnSpc>
              <a:buNone/>
            </a:pPr>
            <a:endParaRPr sz="2400" dirty="0"/>
          </a:p>
          <a:p>
            <a:pPr marL="0" indent="0" eaLnBrk="1" hangingPunct="1">
              <a:lnSpc>
                <a:spcPct val="90000"/>
              </a:lnSpc>
              <a:buNone/>
            </a:pPr>
            <a:r>
              <a:rPr sz="2400" dirty="0"/>
              <a:t>1994</a:t>
            </a:r>
            <a:r>
              <a:rPr lang="en-GB" altLang="x-none" sz="2400" dirty="0"/>
              <a:t>:</a:t>
            </a:r>
            <a:r>
              <a:rPr sz="2400" dirty="0"/>
              <a:t> Japan exported $35 billion </a:t>
            </a:r>
            <a:r>
              <a:rPr lang="en-GB" altLang="x-none" sz="2400" dirty="0"/>
              <a:t>worth of  fuzzy products. </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642938" y="1785938"/>
            <a:ext cx="8229600" cy="762000"/>
          </a:xfrm>
          <a:ln/>
        </p:spPr>
        <p:txBody>
          <a:bodyPr vert="horz" wrap="square" lIns="91440" tIns="45720" rIns="91440" bIns="91440" anchor="b" anchorCtr="0"/>
          <a:p>
            <a:pPr algn="r" eaLnBrk="1" hangingPunct="1"/>
            <a:r>
              <a:rPr lang="en-GB" altLang="x-none" dirty="0"/>
              <a:t>Scientists loved it </a:t>
            </a:r>
            <a:r>
              <a:rPr lang="en-GB" altLang="x-none" i="1" dirty="0"/>
              <a:t>so</a:t>
            </a:r>
            <a:r>
              <a:rPr lang="en-GB" altLang="x-none" dirty="0"/>
              <a:t> much…</a:t>
            </a:r>
            <a:endParaRPr lang="en-GB" altLang="x-none" dirty="0"/>
          </a:p>
        </p:txBody>
      </p:sp>
      <p:sp>
        <p:nvSpPr>
          <p:cNvPr id="21507" name="Rectangle 3"/>
          <p:cNvSpPr>
            <a:spLocks noGrp="1"/>
          </p:cNvSpPr>
          <p:nvPr>
            <p:ph sz="quarter" idx="1"/>
          </p:nvPr>
        </p:nvSpPr>
        <p:spPr>
          <a:xfrm>
            <a:off x="285750" y="3143250"/>
            <a:ext cx="7772400" cy="3500438"/>
          </a:xfrm>
          <a:ln/>
        </p:spPr>
        <p:txBody>
          <a:bodyPr vert="horz" wrap="square" lIns="91440" tIns="45720" rIns="91440" bIns="45720" anchor="t" anchorCtr="0"/>
          <a:p>
            <a:pPr eaLnBrk="1" hangingPunct="1">
              <a:buFont typeface="Wingdings" panose="05000000000000000000" pitchFamily="2" charset="2"/>
              <a:buNone/>
            </a:pPr>
            <a:r>
              <a:rPr sz="2800" dirty="0"/>
              <a:t>“Fuzzy theory is wrong, wrong, and pernicious. What we need is more logical thinking, not less. The danger of fuzzy logic is that it will encourage the sort of imprecise thinking that has brought us so much trouble. Fuzzy logic is the cocaine of science.” </a:t>
            </a:r>
            <a:endParaRPr sz="2800" dirty="0"/>
          </a:p>
          <a:p>
            <a:pPr eaLnBrk="1" hangingPunct="1">
              <a:buFont typeface="Wingdings" panose="05000000000000000000" pitchFamily="2" charset="2"/>
              <a:buNone/>
            </a:pPr>
            <a:r>
              <a:rPr dirty="0"/>
              <a:t>						</a:t>
            </a:r>
            <a:r>
              <a:rPr sz="2800" dirty="0"/>
              <a:t>Prof William Kahan</a:t>
            </a:r>
            <a:endParaRPr sz="2800" dirty="0"/>
          </a:p>
          <a:p>
            <a:pPr eaLnBrk="1" hangingPunct="1">
              <a:buFont typeface="Wingdings 2" panose="05020102010507070707" pitchFamily="18" charset="2"/>
              <a:buChar char=""/>
            </a:pPr>
            <a:endParaRPr lang="en-GB" altLang="x-none"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1214438" y="1428750"/>
            <a:ext cx="7772400" cy="609600"/>
          </a:xfrm>
          <a:ln/>
        </p:spPr>
        <p:txBody>
          <a:bodyPr vert="horz" wrap="square" lIns="91440" tIns="45720" rIns="91440" bIns="91440" anchor="b" anchorCtr="0"/>
          <a:p>
            <a:pPr algn="r" eaLnBrk="1" hangingPunct="1"/>
            <a:r>
              <a:rPr lang="en-GB" altLang="x-none" dirty="0"/>
              <a:t>The advantages of Fuzzy Logic</a:t>
            </a:r>
            <a:endParaRPr lang="en-GB" altLang="x-none" dirty="0"/>
          </a:p>
        </p:txBody>
      </p:sp>
      <p:sp>
        <p:nvSpPr>
          <p:cNvPr id="22531" name="Rectangle 3"/>
          <p:cNvSpPr>
            <a:spLocks noGrp="1"/>
          </p:cNvSpPr>
          <p:nvPr>
            <p:ph sz="quarter" idx="1"/>
          </p:nvPr>
        </p:nvSpPr>
        <p:spPr>
          <a:xfrm>
            <a:off x="250825" y="2571750"/>
            <a:ext cx="8713788" cy="3981450"/>
          </a:xfrm>
          <a:ln/>
        </p:spPr>
        <p:txBody>
          <a:bodyPr vert="horz" wrap="square" lIns="91440" tIns="45720" rIns="91440" bIns="45720" anchor="t" anchorCtr="0"/>
          <a:p>
            <a:pPr marL="0" indent="0" eaLnBrk="1" hangingPunct="1">
              <a:lnSpc>
                <a:spcPct val="90000"/>
              </a:lnSpc>
              <a:buNone/>
            </a:pPr>
            <a:r>
              <a:rPr dirty="0"/>
              <a:t>Lets us use terms like “hot” in computers, integrating knowledge and machine learning.</a:t>
            </a:r>
            <a:endParaRPr dirty="0"/>
          </a:p>
          <a:p>
            <a:pPr marL="0" indent="0" eaLnBrk="1" hangingPunct="1">
              <a:lnSpc>
                <a:spcPct val="90000"/>
              </a:lnSpc>
              <a:buNone/>
            </a:pPr>
            <a:endParaRPr dirty="0"/>
          </a:p>
          <a:p>
            <a:pPr marL="0" indent="0" eaLnBrk="1" hangingPunct="1">
              <a:lnSpc>
                <a:spcPct val="90000"/>
              </a:lnSpc>
              <a:buNone/>
            </a:pPr>
            <a:r>
              <a:rPr dirty="0"/>
              <a:t>A very simple approach to building computer models of geographical systems.</a:t>
            </a:r>
            <a:endParaRPr dirty="0"/>
          </a:p>
          <a:p>
            <a:pPr marL="0" indent="0" eaLnBrk="1" hangingPunct="1">
              <a:lnSpc>
                <a:spcPct val="90000"/>
              </a:lnSpc>
              <a:buNone/>
            </a:pPr>
            <a:endParaRPr dirty="0"/>
          </a:p>
          <a:p>
            <a:pPr marL="0" indent="0" eaLnBrk="1" hangingPunct="1">
              <a:lnSpc>
                <a:spcPct val="90000"/>
              </a:lnSpc>
              <a:buNone/>
            </a:pPr>
            <a:r>
              <a:rPr dirty="0"/>
              <a:t>The model uses human language, so it’s reasonably understandable.</a:t>
            </a:r>
            <a:endParaRPr lang="en-GB" altLang="x-none"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685800" y="228600"/>
            <a:ext cx="7772400" cy="609600"/>
          </a:xfrm>
          <a:ln/>
        </p:spPr>
        <p:txBody>
          <a:bodyPr vert="horz" wrap="square" lIns="91440" tIns="45720" rIns="91440" bIns="91440" anchor="b" anchorCtr="0"/>
          <a:p>
            <a:pPr algn="r" eaLnBrk="1" hangingPunct="1"/>
            <a:r>
              <a:rPr lang="en-GB" altLang="x-none" dirty="0"/>
              <a:t>Fuzzy Sets</a:t>
            </a:r>
            <a:endParaRPr lang="en-GB" altLang="x-none" dirty="0"/>
          </a:p>
        </p:txBody>
      </p:sp>
      <p:sp>
        <p:nvSpPr>
          <p:cNvPr id="23555" name="Rectangle 3"/>
          <p:cNvSpPr>
            <a:spLocks noGrp="1"/>
          </p:cNvSpPr>
          <p:nvPr>
            <p:ph sz="quarter" idx="1"/>
          </p:nvPr>
        </p:nvSpPr>
        <p:spPr>
          <a:xfrm>
            <a:off x="214313" y="714375"/>
            <a:ext cx="8713787" cy="1590675"/>
          </a:xfrm>
          <a:ln/>
        </p:spPr>
        <p:txBody>
          <a:bodyPr vert="horz" wrap="square" lIns="91440" tIns="45720" rIns="91440" bIns="45720" anchor="t" anchorCtr="0"/>
          <a:p>
            <a:pPr marL="0" indent="0" eaLnBrk="1" hangingPunct="1">
              <a:buNone/>
            </a:pPr>
            <a:r>
              <a:rPr lang="en-GB" altLang="x-none" sz="2400" dirty="0"/>
              <a:t>We give things a </a:t>
            </a:r>
            <a:r>
              <a:rPr lang="en-GB" altLang="x-none" sz="2400" dirty="0">
                <a:solidFill>
                  <a:schemeClr val="tx2"/>
                </a:solidFill>
              </a:rPr>
              <a:t>degree of membership</a:t>
            </a:r>
            <a:r>
              <a:rPr lang="en-GB" altLang="x-none" sz="2400" dirty="0"/>
              <a:t> between 0 and 1 in several sets (to a combined total of 1). </a:t>
            </a:r>
            <a:endParaRPr lang="en-GB" altLang="x-none" sz="2400" dirty="0"/>
          </a:p>
          <a:p>
            <a:pPr marL="0" indent="0" eaLnBrk="1" hangingPunct="1">
              <a:buNone/>
            </a:pPr>
            <a:r>
              <a:rPr lang="en-GB" altLang="x-none" sz="2400" dirty="0"/>
              <a:t>We then label these sets using human terms.</a:t>
            </a:r>
            <a:endParaRPr lang="en-GB" altLang="x-none" sz="2400" dirty="0"/>
          </a:p>
          <a:p>
            <a:pPr marL="0" indent="0" eaLnBrk="1" hangingPunct="1">
              <a:buNone/>
            </a:pPr>
            <a:r>
              <a:rPr lang="en-GB" altLang="x-none" sz="2400" dirty="0"/>
              <a:t>Encapsulates terms with no consensus definition, but we might use surveys to define them.</a:t>
            </a:r>
            <a:endParaRPr lang="en-GB" altLang="x-none" sz="2400" dirty="0"/>
          </a:p>
        </p:txBody>
      </p:sp>
      <p:sp>
        <p:nvSpPr>
          <p:cNvPr id="23556" name="Line 5"/>
          <p:cNvSpPr/>
          <p:nvPr/>
        </p:nvSpPr>
        <p:spPr>
          <a:xfrm>
            <a:off x="1600200" y="5867400"/>
            <a:ext cx="6019800" cy="0"/>
          </a:xfrm>
          <a:prstGeom prst="line">
            <a:avLst/>
          </a:prstGeom>
          <a:ln w="9525" cap="flat" cmpd="sng">
            <a:solidFill>
              <a:schemeClr val="tx1"/>
            </a:solidFill>
            <a:prstDash val="solid"/>
            <a:headEnd type="none" w="med" len="med"/>
            <a:tailEnd type="triangle" w="med" len="med"/>
          </a:ln>
        </p:spPr>
      </p:sp>
      <p:sp>
        <p:nvSpPr>
          <p:cNvPr id="23557" name="Line 6"/>
          <p:cNvSpPr/>
          <p:nvPr/>
        </p:nvSpPr>
        <p:spPr>
          <a:xfrm flipV="1">
            <a:off x="1600200" y="2971800"/>
            <a:ext cx="0" cy="2895600"/>
          </a:xfrm>
          <a:prstGeom prst="line">
            <a:avLst/>
          </a:prstGeom>
          <a:ln w="9525" cap="flat" cmpd="sng">
            <a:solidFill>
              <a:schemeClr val="tx1"/>
            </a:solidFill>
            <a:prstDash val="solid"/>
            <a:headEnd type="none" w="med" len="med"/>
            <a:tailEnd type="triangle" w="med" len="med"/>
          </a:ln>
        </p:spPr>
      </p:sp>
      <p:sp>
        <p:nvSpPr>
          <p:cNvPr id="23558" name="Text Box 7"/>
          <p:cNvSpPr txBox="1"/>
          <p:nvPr/>
        </p:nvSpPr>
        <p:spPr>
          <a:xfrm>
            <a:off x="7696200" y="5875338"/>
            <a:ext cx="727075" cy="457200"/>
          </a:xfrm>
          <a:prstGeom prst="rect">
            <a:avLst/>
          </a:prstGeom>
          <a:noFill/>
          <a:ln w="9525">
            <a:noFill/>
          </a:ln>
        </p:spPr>
        <p:txBody>
          <a:bodyPr wrap="none">
            <a:spAutoFit/>
          </a:bodyPr>
          <a:p>
            <a:r>
              <a:rPr lang="en-GB" altLang="x-none" sz="2400" dirty="0">
                <a:latin typeface="Arial Unicode MS" panose="020B0604020202020204" pitchFamily="34" charset="-128"/>
                <a:cs typeface="Times New Roman" panose="02020603050405020304" pitchFamily="18" charset="0"/>
              </a:rPr>
              <a:t>Age</a:t>
            </a:r>
            <a:endParaRPr lang="en-GB" altLang="x-none" sz="2400" dirty="0">
              <a:latin typeface="Arial Unicode MS" panose="020B0604020202020204" pitchFamily="34" charset="-128"/>
              <a:ea typeface="Times New Roman" panose="02020603050405020304" pitchFamily="18" charset="0"/>
            </a:endParaRPr>
          </a:p>
        </p:txBody>
      </p:sp>
      <p:sp>
        <p:nvSpPr>
          <p:cNvPr id="23559" name="Text Box 8"/>
          <p:cNvSpPr txBox="1"/>
          <p:nvPr/>
        </p:nvSpPr>
        <p:spPr>
          <a:xfrm rot="-5400000">
            <a:off x="-873125" y="4070350"/>
            <a:ext cx="3287713" cy="457200"/>
          </a:xfrm>
          <a:prstGeom prst="rect">
            <a:avLst/>
          </a:prstGeom>
          <a:noFill/>
          <a:ln w="9525">
            <a:noFill/>
          </a:ln>
        </p:spPr>
        <p:txBody>
          <a:bodyPr wrap="none">
            <a:spAutoFit/>
          </a:bodyPr>
          <a:p>
            <a:r>
              <a:rPr lang="en-GB" altLang="x-none" sz="2400" dirty="0">
                <a:latin typeface="Arial Unicode MS" panose="020B0604020202020204" pitchFamily="34" charset="-128"/>
                <a:cs typeface="Times New Roman" panose="02020603050405020304" pitchFamily="18" charset="0"/>
              </a:rPr>
              <a:t>Degree of membership</a:t>
            </a:r>
            <a:endParaRPr lang="en-GB" altLang="x-none" sz="2400" dirty="0">
              <a:latin typeface="Arial Unicode MS" panose="020B0604020202020204" pitchFamily="34" charset="-128"/>
              <a:ea typeface="Times New Roman" panose="02020603050405020304" pitchFamily="18" charset="0"/>
            </a:endParaRPr>
          </a:p>
        </p:txBody>
      </p:sp>
      <p:sp>
        <p:nvSpPr>
          <p:cNvPr id="23560" name="Text Box 9"/>
          <p:cNvSpPr txBox="1"/>
          <p:nvPr/>
        </p:nvSpPr>
        <p:spPr>
          <a:xfrm>
            <a:off x="1295400" y="5918200"/>
            <a:ext cx="300038" cy="396875"/>
          </a:xfrm>
          <a:prstGeom prst="rect">
            <a:avLst/>
          </a:prstGeom>
          <a:noFill/>
          <a:ln w="9525">
            <a:noFill/>
          </a:ln>
        </p:spPr>
        <p:txBody>
          <a:bodyPr wrap="none">
            <a:spAutoFit/>
          </a:bodyPr>
          <a:p>
            <a:r>
              <a:rPr lang="en-GB" altLang="x-none" sz="2000" dirty="0">
                <a:latin typeface="Arial Narrow" panose="020B0606020202030204" pitchFamily="34" charset="0"/>
                <a:cs typeface="Times New Roman" panose="02020603050405020304" pitchFamily="18" charset="0"/>
              </a:rPr>
              <a:t>0</a:t>
            </a:r>
            <a:endParaRPr lang="en-GB" altLang="x-none" sz="2000" dirty="0">
              <a:latin typeface="Arial Narrow" panose="020B0606020202030204" pitchFamily="34" charset="0"/>
              <a:ea typeface="Times New Roman" panose="02020603050405020304" pitchFamily="18" charset="0"/>
            </a:endParaRPr>
          </a:p>
        </p:txBody>
      </p:sp>
      <p:sp>
        <p:nvSpPr>
          <p:cNvPr id="23561" name="Text Box 10"/>
          <p:cNvSpPr txBox="1"/>
          <p:nvPr/>
        </p:nvSpPr>
        <p:spPr>
          <a:xfrm>
            <a:off x="1219200" y="2743200"/>
            <a:ext cx="323850" cy="457200"/>
          </a:xfrm>
          <a:prstGeom prst="rect">
            <a:avLst/>
          </a:prstGeom>
          <a:noFill/>
          <a:ln w="9525">
            <a:noFill/>
          </a:ln>
        </p:spPr>
        <p:txBody>
          <a:bodyPr wrap="none">
            <a:spAutoFit/>
          </a:bodyPr>
          <a:p>
            <a:r>
              <a:rPr lang="en-GB" altLang="x-none" sz="2400" dirty="0">
                <a:latin typeface="Arial Narrow" panose="020B0606020202030204" pitchFamily="34" charset="0"/>
                <a:cs typeface="Times New Roman" panose="02020603050405020304" pitchFamily="18" charset="0"/>
              </a:rPr>
              <a:t>1</a:t>
            </a:r>
            <a:endParaRPr lang="en-GB" altLang="x-none" sz="2400" dirty="0">
              <a:latin typeface="Arial Narrow" panose="020B0606020202030204" pitchFamily="34" charset="0"/>
              <a:ea typeface="Times New Roman" panose="02020603050405020304" pitchFamily="18" charset="0"/>
            </a:endParaRPr>
          </a:p>
        </p:txBody>
      </p:sp>
      <p:sp>
        <p:nvSpPr>
          <p:cNvPr id="23562" name="Text Box 11"/>
          <p:cNvSpPr txBox="1"/>
          <p:nvPr/>
        </p:nvSpPr>
        <p:spPr>
          <a:xfrm>
            <a:off x="7162800" y="5918200"/>
            <a:ext cx="419100" cy="400050"/>
          </a:xfrm>
          <a:prstGeom prst="rect">
            <a:avLst/>
          </a:prstGeom>
          <a:noFill/>
          <a:ln w="9525">
            <a:noFill/>
          </a:ln>
        </p:spPr>
        <p:txBody>
          <a:bodyPr wrap="none">
            <a:spAutoFit/>
          </a:bodyPr>
          <a:p>
            <a:r>
              <a:rPr lang="en-GB" altLang="x-none" sz="2000" dirty="0">
                <a:latin typeface="Arial Narrow" panose="020B0606020202030204" pitchFamily="34" charset="0"/>
                <a:cs typeface="Times New Roman" panose="02020603050405020304" pitchFamily="18" charset="0"/>
              </a:rPr>
              <a:t>90</a:t>
            </a:r>
            <a:endParaRPr lang="en-GB" altLang="x-none" sz="2000" dirty="0">
              <a:latin typeface="Arial Narrow" panose="020B0606020202030204" pitchFamily="34" charset="0"/>
              <a:ea typeface="Times New Roman" panose="02020603050405020304" pitchFamily="18" charset="0"/>
            </a:endParaRPr>
          </a:p>
        </p:txBody>
      </p:sp>
      <p:sp>
        <p:nvSpPr>
          <p:cNvPr id="23563" name="Line 12"/>
          <p:cNvSpPr/>
          <p:nvPr/>
        </p:nvSpPr>
        <p:spPr>
          <a:xfrm>
            <a:off x="1600200" y="3276600"/>
            <a:ext cx="1143000" cy="0"/>
          </a:xfrm>
          <a:prstGeom prst="line">
            <a:avLst/>
          </a:prstGeom>
          <a:ln w="9525" cap="flat" cmpd="sng">
            <a:solidFill>
              <a:schemeClr val="tx1"/>
            </a:solidFill>
            <a:prstDash val="solid"/>
            <a:headEnd type="none" w="med" len="med"/>
            <a:tailEnd type="none" w="med" len="med"/>
          </a:ln>
        </p:spPr>
      </p:sp>
      <p:sp>
        <p:nvSpPr>
          <p:cNvPr id="23564" name="Line 13"/>
          <p:cNvSpPr/>
          <p:nvPr/>
        </p:nvSpPr>
        <p:spPr>
          <a:xfrm>
            <a:off x="2743200" y="3276600"/>
            <a:ext cx="1676400" cy="2590800"/>
          </a:xfrm>
          <a:prstGeom prst="line">
            <a:avLst/>
          </a:prstGeom>
          <a:ln w="9525" cap="flat" cmpd="sng">
            <a:solidFill>
              <a:schemeClr val="tx1"/>
            </a:solidFill>
            <a:prstDash val="solid"/>
            <a:headEnd type="none" w="med" len="med"/>
            <a:tailEnd type="none" w="med" len="med"/>
          </a:ln>
        </p:spPr>
      </p:sp>
      <p:sp>
        <p:nvSpPr>
          <p:cNvPr id="23565" name="Line 14"/>
          <p:cNvSpPr/>
          <p:nvPr/>
        </p:nvSpPr>
        <p:spPr>
          <a:xfrm flipV="1">
            <a:off x="4419600" y="3276600"/>
            <a:ext cx="1524000" cy="2590800"/>
          </a:xfrm>
          <a:prstGeom prst="line">
            <a:avLst/>
          </a:prstGeom>
          <a:ln w="9525" cap="flat" cmpd="sng">
            <a:solidFill>
              <a:schemeClr val="tx1"/>
            </a:solidFill>
            <a:prstDash val="solid"/>
            <a:headEnd type="none" w="med" len="med"/>
            <a:tailEnd type="none" w="med" len="med"/>
          </a:ln>
        </p:spPr>
      </p:sp>
      <p:sp>
        <p:nvSpPr>
          <p:cNvPr id="23566" name="Line 15"/>
          <p:cNvSpPr/>
          <p:nvPr/>
        </p:nvSpPr>
        <p:spPr>
          <a:xfrm>
            <a:off x="5943600" y="3276600"/>
            <a:ext cx="1295400" cy="0"/>
          </a:xfrm>
          <a:prstGeom prst="line">
            <a:avLst/>
          </a:prstGeom>
          <a:ln w="9525" cap="flat" cmpd="sng">
            <a:solidFill>
              <a:schemeClr val="tx1"/>
            </a:solidFill>
            <a:prstDash val="solid"/>
            <a:headEnd type="none" w="med" len="med"/>
            <a:tailEnd type="none" w="med" len="med"/>
          </a:ln>
        </p:spPr>
      </p:sp>
      <p:sp>
        <p:nvSpPr>
          <p:cNvPr id="23567" name="Line 16"/>
          <p:cNvSpPr/>
          <p:nvPr/>
        </p:nvSpPr>
        <p:spPr>
          <a:xfrm flipH="1">
            <a:off x="2667000" y="3276600"/>
            <a:ext cx="1676400" cy="2590800"/>
          </a:xfrm>
          <a:prstGeom prst="line">
            <a:avLst/>
          </a:prstGeom>
          <a:ln w="9525" cap="flat" cmpd="sng">
            <a:solidFill>
              <a:schemeClr val="tx1"/>
            </a:solidFill>
            <a:prstDash val="solid"/>
            <a:headEnd type="none" w="med" len="med"/>
            <a:tailEnd type="none" w="med" len="med"/>
          </a:ln>
        </p:spPr>
      </p:sp>
      <p:sp>
        <p:nvSpPr>
          <p:cNvPr id="23568" name="Line 17"/>
          <p:cNvSpPr/>
          <p:nvPr/>
        </p:nvSpPr>
        <p:spPr>
          <a:xfrm>
            <a:off x="4343400" y="3276600"/>
            <a:ext cx="1752600" cy="2590800"/>
          </a:xfrm>
          <a:prstGeom prst="line">
            <a:avLst/>
          </a:prstGeom>
          <a:ln w="9525" cap="flat" cmpd="sng">
            <a:solidFill>
              <a:schemeClr val="tx1"/>
            </a:solidFill>
            <a:prstDash val="solid"/>
            <a:headEnd type="none" w="med" len="med"/>
            <a:tailEnd type="none" w="med" len="med"/>
          </a:ln>
        </p:spPr>
      </p:sp>
      <p:sp>
        <p:nvSpPr>
          <p:cNvPr id="23569" name="Text Box 18"/>
          <p:cNvSpPr txBox="1"/>
          <p:nvPr/>
        </p:nvSpPr>
        <p:spPr>
          <a:xfrm>
            <a:off x="1828800" y="4046538"/>
            <a:ext cx="1066800" cy="457200"/>
          </a:xfrm>
          <a:prstGeom prst="rect">
            <a:avLst/>
          </a:prstGeom>
          <a:noFill/>
          <a:ln w="9525">
            <a:noFill/>
          </a:ln>
        </p:spPr>
        <p:txBody>
          <a:bodyPr wrap="none">
            <a:spAutoFit/>
          </a:bodyPr>
          <a:p>
            <a:r>
              <a:rPr lang="en-GB" altLang="x-none" sz="2400" dirty="0">
                <a:latin typeface="Arial Unicode MS" panose="020B0604020202020204" pitchFamily="34" charset="-128"/>
                <a:cs typeface="Times New Roman" panose="02020603050405020304" pitchFamily="18" charset="0"/>
              </a:rPr>
              <a:t>Young</a:t>
            </a:r>
            <a:endParaRPr lang="en-GB" altLang="x-none" sz="2400" dirty="0">
              <a:latin typeface="Arial Unicode MS" panose="020B0604020202020204" pitchFamily="34" charset="-128"/>
              <a:ea typeface="Times New Roman" panose="02020603050405020304" pitchFamily="18" charset="0"/>
            </a:endParaRPr>
          </a:p>
        </p:txBody>
      </p:sp>
      <p:sp>
        <p:nvSpPr>
          <p:cNvPr id="23570" name="Text Box 19"/>
          <p:cNvSpPr txBox="1"/>
          <p:nvPr/>
        </p:nvSpPr>
        <p:spPr>
          <a:xfrm>
            <a:off x="3810000" y="4046538"/>
            <a:ext cx="1084263" cy="822325"/>
          </a:xfrm>
          <a:prstGeom prst="rect">
            <a:avLst/>
          </a:prstGeom>
          <a:noFill/>
          <a:ln w="9525">
            <a:noFill/>
          </a:ln>
        </p:spPr>
        <p:txBody>
          <a:bodyPr wrap="none">
            <a:spAutoFit/>
          </a:bodyPr>
          <a:p>
            <a:r>
              <a:rPr lang="en-GB" altLang="x-none" sz="2400" dirty="0">
                <a:latin typeface="Arial Unicode MS" panose="020B0604020202020204" pitchFamily="34" charset="-128"/>
                <a:cs typeface="Times New Roman" panose="02020603050405020304" pitchFamily="18" charset="0"/>
              </a:rPr>
              <a:t>Middle</a:t>
            </a:r>
            <a:endParaRPr lang="en-GB" altLang="x-none" sz="2400" dirty="0">
              <a:latin typeface="Arial Unicode MS" panose="020B0604020202020204" pitchFamily="34" charset="-128"/>
              <a:cs typeface="Times New Roman" panose="02020603050405020304" pitchFamily="18" charset="0"/>
            </a:endParaRPr>
          </a:p>
          <a:p>
            <a:r>
              <a:rPr lang="en-GB" altLang="x-none" sz="2400" dirty="0">
                <a:latin typeface="Arial Unicode MS" panose="020B0604020202020204" pitchFamily="34" charset="-128"/>
                <a:cs typeface="Times New Roman" panose="02020603050405020304" pitchFamily="18" charset="0"/>
              </a:rPr>
              <a:t> Aged</a:t>
            </a:r>
            <a:endParaRPr lang="en-GB" altLang="x-none" sz="2400" dirty="0">
              <a:latin typeface="Arial Unicode MS" panose="020B0604020202020204" pitchFamily="34" charset="-128"/>
              <a:ea typeface="Times New Roman" panose="02020603050405020304" pitchFamily="18" charset="0"/>
            </a:endParaRPr>
          </a:p>
        </p:txBody>
      </p:sp>
      <p:sp>
        <p:nvSpPr>
          <p:cNvPr id="23571" name="Text Box 20"/>
          <p:cNvSpPr txBox="1"/>
          <p:nvPr/>
        </p:nvSpPr>
        <p:spPr>
          <a:xfrm>
            <a:off x="5791200" y="4046538"/>
            <a:ext cx="658813" cy="457200"/>
          </a:xfrm>
          <a:prstGeom prst="rect">
            <a:avLst/>
          </a:prstGeom>
          <a:noFill/>
          <a:ln w="9525">
            <a:noFill/>
          </a:ln>
        </p:spPr>
        <p:txBody>
          <a:bodyPr wrap="none">
            <a:spAutoFit/>
          </a:bodyPr>
          <a:p>
            <a:r>
              <a:rPr lang="en-GB" altLang="x-none" sz="2400" dirty="0">
                <a:latin typeface="Arial Unicode MS" panose="020B0604020202020204" pitchFamily="34" charset="-128"/>
                <a:cs typeface="Times New Roman" panose="02020603050405020304" pitchFamily="18" charset="0"/>
              </a:rPr>
              <a:t>Old</a:t>
            </a:r>
            <a:endParaRPr lang="en-GB" altLang="x-none" sz="2400" dirty="0">
              <a:latin typeface="Arial Unicode MS" panose="020B0604020202020204" pitchFamily="34" charset="-128"/>
              <a:ea typeface="Times New Roman" panose="02020603050405020304" pitchFamily="18" charset="0"/>
            </a:endParaRPr>
          </a:p>
        </p:txBody>
      </p:sp>
      <p:sp>
        <p:nvSpPr>
          <p:cNvPr id="23572" name="Text Box 21"/>
          <p:cNvSpPr txBox="1"/>
          <p:nvPr/>
        </p:nvSpPr>
        <p:spPr>
          <a:xfrm>
            <a:off x="1066800" y="4267200"/>
            <a:ext cx="533400" cy="457200"/>
          </a:xfrm>
          <a:prstGeom prst="rect">
            <a:avLst/>
          </a:prstGeom>
          <a:noFill/>
          <a:ln w="9525">
            <a:noFill/>
          </a:ln>
        </p:spPr>
        <p:txBody>
          <a:bodyPr wrap="none">
            <a:spAutoFit/>
          </a:bodyPr>
          <a:p>
            <a:r>
              <a:rPr lang="en-GB" altLang="x-none" sz="2400" dirty="0">
                <a:latin typeface="Arial Narrow" panose="020B0606020202030204" pitchFamily="34" charset="0"/>
                <a:cs typeface="Times New Roman" panose="02020603050405020304" pitchFamily="18" charset="0"/>
              </a:rPr>
              <a:t>0.5</a:t>
            </a:r>
            <a:endParaRPr lang="en-GB" altLang="x-none" sz="2400" dirty="0">
              <a:latin typeface="Arial Narrow" panose="020B0606020202030204" pitchFamily="34" charset="0"/>
              <a:ea typeface="Times New Roman" panose="02020603050405020304" pitchFamily="18" charset="0"/>
            </a:endParaRPr>
          </a:p>
        </p:txBody>
      </p:sp>
      <p:sp>
        <p:nvSpPr>
          <p:cNvPr id="23573" name="Text Box 22"/>
          <p:cNvSpPr txBox="1"/>
          <p:nvPr/>
        </p:nvSpPr>
        <p:spPr>
          <a:xfrm>
            <a:off x="4643438" y="5857875"/>
            <a:ext cx="415925" cy="396875"/>
          </a:xfrm>
          <a:prstGeom prst="rect">
            <a:avLst/>
          </a:prstGeom>
          <a:noFill/>
          <a:ln w="9525">
            <a:noFill/>
          </a:ln>
        </p:spPr>
        <p:txBody>
          <a:bodyPr wrap="none">
            <a:spAutoFit/>
          </a:bodyPr>
          <a:p>
            <a:r>
              <a:rPr lang="en-GB" altLang="x-none" sz="2000" dirty="0">
                <a:latin typeface="Arial Narrow" panose="020B0606020202030204" pitchFamily="34" charset="0"/>
                <a:cs typeface="Times New Roman" panose="02020603050405020304" pitchFamily="18" charset="0"/>
              </a:rPr>
              <a:t>50</a:t>
            </a:r>
            <a:endParaRPr lang="en-GB" altLang="x-none" sz="2000" dirty="0">
              <a:latin typeface="Arial Narrow" panose="020B0606020202030204" pitchFamily="34" charset="0"/>
              <a:ea typeface="Times New Roman" panose="02020603050405020304" pitchFamily="18" charset="0"/>
            </a:endParaRPr>
          </a:p>
        </p:txBody>
      </p:sp>
      <p:sp>
        <p:nvSpPr>
          <p:cNvPr id="23574" name="Text Box 23"/>
          <p:cNvSpPr txBox="1"/>
          <p:nvPr/>
        </p:nvSpPr>
        <p:spPr>
          <a:xfrm>
            <a:off x="7070725" y="3549650"/>
            <a:ext cx="1863725" cy="822325"/>
          </a:xfrm>
          <a:prstGeom prst="rect">
            <a:avLst/>
          </a:prstGeom>
          <a:noFill/>
          <a:ln w="9525">
            <a:noFill/>
          </a:ln>
        </p:spPr>
        <p:txBody>
          <a:bodyPr wrap="none">
            <a:spAutoFit/>
          </a:bodyPr>
          <a:p>
            <a:r>
              <a:rPr lang="en-GB" altLang="x-none" sz="2400" dirty="0">
                <a:solidFill>
                  <a:schemeClr val="tx2"/>
                </a:solidFill>
                <a:latin typeface="Arial Unicode MS" panose="020B0604020202020204" pitchFamily="34" charset="-128"/>
                <a:cs typeface="Times New Roman" panose="02020603050405020304" pitchFamily="18" charset="0"/>
              </a:rPr>
              <a:t>Membership</a:t>
            </a:r>
            <a:endParaRPr lang="en-GB" altLang="x-none" sz="2400" dirty="0">
              <a:solidFill>
                <a:schemeClr val="tx2"/>
              </a:solidFill>
              <a:latin typeface="Arial Unicode MS" panose="020B0604020202020204" pitchFamily="34" charset="-128"/>
              <a:cs typeface="Times New Roman" panose="02020603050405020304" pitchFamily="18" charset="0"/>
            </a:endParaRPr>
          </a:p>
          <a:p>
            <a:r>
              <a:rPr lang="en-GB" altLang="x-none" sz="2400" dirty="0">
                <a:solidFill>
                  <a:schemeClr val="tx2"/>
                </a:solidFill>
                <a:latin typeface="Arial Unicode MS" panose="020B0604020202020204" pitchFamily="34" charset="-128"/>
                <a:cs typeface="Times New Roman" panose="02020603050405020304" pitchFamily="18" charset="0"/>
              </a:rPr>
              <a:t>function</a:t>
            </a:r>
            <a:endParaRPr lang="en-GB" altLang="x-none" sz="2400" dirty="0">
              <a:solidFill>
                <a:schemeClr val="tx2"/>
              </a:solidFill>
              <a:latin typeface="Arial Unicode MS" panose="020B0604020202020204" pitchFamily="34" charset="-128"/>
              <a:ea typeface="Times New Roman" panose="02020603050405020304" pitchFamily="18" charset="0"/>
            </a:endParaRPr>
          </a:p>
        </p:txBody>
      </p:sp>
      <p:sp>
        <p:nvSpPr>
          <p:cNvPr id="23575" name="Arc 24"/>
          <p:cNvSpPr/>
          <p:nvPr/>
        </p:nvSpPr>
        <p:spPr>
          <a:xfrm flipH="1" flipV="1">
            <a:off x="6248400" y="3352800"/>
            <a:ext cx="762000" cy="381000"/>
          </a:xfrm>
          <a:custGeom>
            <a:avLst/>
            <a:gdLst>
              <a:gd name="txL" fmla="*/ 0 w 21600"/>
              <a:gd name="txT" fmla="*/ 0 h 21600"/>
              <a:gd name="txR" fmla="*/ 21600 w 21600"/>
              <a:gd name="txB" fmla="*/ 21600 h 21600"/>
            </a:gdLst>
            <a:ahLst/>
            <a:cxnLst>
              <a:cxn ang="0">
                <a:pos x="0" y="0"/>
              </a:cxn>
              <a:cxn ang="0">
                <a:pos x="2147483647" y="2147483647"/>
              </a:cxn>
              <a:cxn ang="0">
                <a:pos x="0" y="2147483647"/>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9525" cap="flat" cmpd="sng">
            <a:solidFill>
              <a:schemeClr val="tx1">
                <a:alpha val="100000"/>
              </a:schemeClr>
            </a:solidFill>
            <a:prstDash val="solid"/>
            <a:round/>
            <a:headEnd type="none" w="med" len="med"/>
            <a:tailEnd type="triangle" w="med" len="med"/>
          </a:ln>
        </p:spPr>
        <p:txBody>
          <a:bodyPr/>
          <a:p>
            <a:endParaRPr lang="en-US"/>
          </a:p>
        </p:txBody>
      </p:sp>
      <p:sp>
        <p:nvSpPr>
          <p:cNvPr id="23576" name="Line 25"/>
          <p:cNvSpPr/>
          <p:nvPr/>
        </p:nvSpPr>
        <p:spPr>
          <a:xfrm>
            <a:off x="4143375" y="3500438"/>
            <a:ext cx="0" cy="2414587"/>
          </a:xfrm>
          <a:prstGeom prst="line">
            <a:avLst/>
          </a:prstGeom>
          <a:ln w="9525" cap="flat" cmpd="sng">
            <a:solidFill>
              <a:schemeClr val="tx1"/>
            </a:solidFill>
            <a:prstDash val="solid"/>
            <a:headEnd type="triangle" w="med" len="med"/>
            <a:tailEnd type="triangle" w="med" len="med"/>
          </a:ln>
        </p:spPr>
      </p:sp>
      <p:sp>
        <p:nvSpPr>
          <p:cNvPr id="23577" name="Line 26"/>
          <p:cNvSpPr/>
          <p:nvPr/>
        </p:nvSpPr>
        <p:spPr>
          <a:xfrm>
            <a:off x="4000500" y="5214938"/>
            <a:ext cx="0" cy="685800"/>
          </a:xfrm>
          <a:prstGeom prst="line">
            <a:avLst/>
          </a:prstGeom>
          <a:ln w="9525" cap="flat" cmpd="sng">
            <a:solidFill>
              <a:schemeClr val="tx1"/>
            </a:solidFill>
            <a:prstDash val="solid"/>
            <a:headEnd type="triangle" w="med" len="med"/>
            <a:tailEnd type="triangle" w="med" len="med"/>
          </a:ln>
        </p:spPr>
      </p:sp>
      <p:sp>
        <p:nvSpPr>
          <p:cNvPr id="23578" name="Text Box 28"/>
          <p:cNvSpPr txBox="1"/>
          <p:nvPr/>
        </p:nvSpPr>
        <p:spPr>
          <a:xfrm>
            <a:off x="1403350" y="6308725"/>
            <a:ext cx="5197475" cy="396875"/>
          </a:xfrm>
          <a:prstGeom prst="rect">
            <a:avLst/>
          </a:prstGeom>
          <a:noFill/>
          <a:ln w="9525">
            <a:noFill/>
          </a:ln>
        </p:spPr>
        <p:txBody>
          <a:bodyPr>
            <a:spAutoFit/>
          </a:bodyPr>
          <a:p>
            <a:r>
              <a:rPr lang="en-GB" altLang="x-none" sz="2000" dirty="0">
                <a:latin typeface="Arial Unicode MS" panose="020B0604020202020204" pitchFamily="34" charset="-128"/>
                <a:cs typeface="Times New Roman" panose="02020603050405020304" pitchFamily="18" charset="0"/>
              </a:rPr>
              <a:t>38yr old = 10% Young + 90% Middle Aged</a:t>
            </a:r>
            <a:endParaRPr lang="en-GB" altLang="x-none" sz="2000" dirty="0">
              <a:latin typeface="Arial Unicode MS" panose="020B0604020202020204" pitchFamily="34" charset="-128"/>
              <a:ea typeface="Times New Roman" panose="02020603050405020304" pitchFamily="18" charset="0"/>
            </a:endParaRPr>
          </a:p>
        </p:txBody>
      </p:sp>
      <p:sp>
        <p:nvSpPr>
          <p:cNvPr id="23579" name="AutoShape 29"/>
          <p:cNvSpPr/>
          <p:nvPr/>
        </p:nvSpPr>
        <p:spPr>
          <a:xfrm>
            <a:off x="3929063" y="5929313"/>
            <a:ext cx="304800" cy="381000"/>
          </a:xfrm>
          <a:prstGeom prst="downArrow">
            <a:avLst>
              <a:gd name="adj1" fmla="val 50000"/>
              <a:gd name="adj2" fmla="val 3125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dirty="0">
              <a:latin typeface="Arial" panose="020B0604020202020204" pitchFamily="34" charset="0"/>
            </a:endParaRPr>
          </a:p>
        </p:txBody>
      </p:sp>
      <p:sp>
        <p:nvSpPr>
          <p:cNvPr id="23580" name="Line 30"/>
          <p:cNvSpPr/>
          <p:nvPr/>
        </p:nvSpPr>
        <p:spPr>
          <a:xfrm>
            <a:off x="8305800" y="6096000"/>
            <a:ext cx="457200" cy="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eoCompSlideTheme">
  <a:themeElements>
    <a:clrScheme name="GeoComp">
      <a:dk1>
        <a:srgbClr val="2F2F2F"/>
      </a:dk1>
      <a:lt1>
        <a:srgbClr val="FFFFFF"/>
      </a:lt1>
      <a:dk2>
        <a:srgbClr val="2F2F2F"/>
      </a:dk2>
      <a:lt2>
        <a:srgbClr val="FFFFFF"/>
      </a:lt2>
      <a:accent1>
        <a:srgbClr val="636363"/>
      </a:accent1>
      <a:accent2>
        <a:srgbClr val="B0CCB0"/>
      </a:accent2>
      <a:accent3>
        <a:srgbClr val="A8CDD7"/>
      </a:accent3>
      <a:accent4>
        <a:srgbClr val="C0BEAF"/>
      </a:accent4>
      <a:accent5>
        <a:srgbClr val="CEC597"/>
      </a:accent5>
      <a:accent6>
        <a:srgbClr val="E8B7B7"/>
      </a:accent6>
      <a:hlink>
        <a:srgbClr val="0070C0"/>
      </a:hlink>
      <a:folHlink>
        <a:srgbClr val="0070C0"/>
      </a:folHlink>
    </a:clrScheme>
    <a:fontScheme name="GeoComp">
      <a:majorFont>
        <a:latin typeface="Calibri"/>
        <a:ea typeface=""/>
        <a:cs typeface=""/>
      </a:majorFont>
      <a:minorFont>
        <a:latin typeface="Calibri"/>
        <a:ea typeface=""/>
        <a:cs typeface=""/>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GeoCompSlideTheme</Template>
  <TotalTime>0</TotalTime>
  <Words>5356</Words>
  <Application>WPS Presentation</Application>
  <PresentationFormat>On-screen Show (4:3)</PresentationFormat>
  <Paragraphs>264</Paragraphs>
  <Slides>21</Slides>
  <Notes>10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Arial</vt:lpstr>
      <vt:lpstr>SimSun</vt:lpstr>
      <vt:lpstr>Wingdings</vt:lpstr>
      <vt:lpstr>Calibri</vt:lpstr>
      <vt:lpstr>Wingdings 2</vt:lpstr>
      <vt:lpstr>Times New Roman</vt:lpstr>
      <vt:lpstr>Arial Narrow</vt:lpstr>
      <vt:lpstr>Arial Unicode MS</vt:lpstr>
      <vt:lpstr>Microsoft YaHei</vt:lpstr>
      <vt:lpstr>Arial Unicode MS</vt:lpstr>
      <vt:lpstr>GeoCompSlideTheme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Leeds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Evans</dc:creator>
  <cp:lastModifiedBy>DR. DIVYA JAIN</cp:lastModifiedBy>
  <cp:revision>201</cp:revision>
  <dcterms:created xsi:type="dcterms:W3CDTF">2001-03-12T12:49:03Z</dcterms:created>
  <dcterms:modified xsi:type="dcterms:W3CDTF">2024-07-08T04:01:42Z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712F2AA9197B4EBF83B2A8EF60907F4C_12</vt:lpwstr>
  </property>
  <property fmtid="{D5CDD505-2E9C-101B-9397-08002B2CF9AE}" pid="3" name="KSOProductBuildVer">
    <vt:lpwstr>1033-12.2.0.17119</vt:lpwstr>
  </property>
</Properties>
</file>