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85" r:id="rId2"/>
    <p:sldId id="486" r:id="rId3"/>
    <p:sldId id="487" r:id="rId4"/>
    <p:sldId id="489" r:id="rId5"/>
    <p:sldId id="490" r:id="rId6"/>
    <p:sldId id="491" r:id="rId7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0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71AE6-6A95-470C-A0E7-7BB4713ECDFE}" type="datetimeFigureOut">
              <a:rPr lang="en-IN" smtClean="0"/>
              <a:pPr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DC9EA-F4E9-43DC-9C8F-1053361FB9B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53914" y="500881"/>
            <a:ext cx="175057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3232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96537" y="1550594"/>
            <a:ext cx="3696970" cy="466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CC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14674" y="500881"/>
            <a:ext cx="475107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1">
                <a:solidFill>
                  <a:srgbClr val="3232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533" y="1387855"/>
            <a:ext cx="8529333" cy="5315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3232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6932" y="1981200"/>
            <a:ext cx="2754636" cy="1006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39970" y="1998727"/>
            <a:ext cx="4272533" cy="12778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268" y="3733800"/>
            <a:ext cx="2705868" cy="1280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1351" y="3733800"/>
            <a:ext cx="1139189" cy="10066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260466" y="3733800"/>
            <a:ext cx="3931157" cy="12778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447800" y="17526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2739" y="1188211"/>
            <a:ext cx="7134225" cy="3887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232FF"/>
                </a:solidFill>
                <a:latin typeface="Arial"/>
                <a:cs typeface="Arial"/>
              </a:rPr>
              <a:t>Nature </a:t>
            </a:r>
            <a:r>
              <a:rPr sz="2800" dirty="0">
                <a:solidFill>
                  <a:srgbClr val="3232FF"/>
                </a:solidFill>
                <a:latin typeface="Arial"/>
                <a:cs typeface="Arial"/>
              </a:rPr>
              <a:t>of</a:t>
            </a:r>
            <a:r>
              <a:rPr sz="2800" spc="5" dirty="0">
                <a:solidFill>
                  <a:srgbClr val="3232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3232FF"/>
                </a:solidFill>
                <a:latin typeface="Arial"/>
                <a:cs typeface="Arial"/>
              </a:rPr>
              <a:t>SRS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Basic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Functionality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A50020"/>
                </a:solidFill>
                <a:latin typeface="Arial"/>
                <a:cs typeface="Arial"/>
              </a:rPr>
              <a:t>External Interfaces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Performance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A50020"/>
                </a:solidFill>
                <a:latin typeface="Arial"/>
                <a:cs typeface="Arial"/>
              </a:rPr>
              <a:t>Attributes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Design constraints imposed on </a:t>
            </a:r>
            <a:r>
              <a:rPr sz="2400" dirty="0">
                <a:solidFill>
                  <a:srgbClr val="007F00"/>
                </a:solidFill>
                <a:latin typeface="Arial"/>
                <a:cs typeface="Arial"/>
              </a:rPr>
              <a:t>an</a:t>
            </a:r>
            <a:r>
              <a:rPr sz="2400" spc="50" dirty="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7F00"/>
                </a:solidFill>
                <a:latin typeface="Arial"/>
                <a:cs typeface="Arial"/>
              </a:rPr>
              <a:t>Implementation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0234" y="328669"/>
            <a:ext cx="480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295" dirty="0" smtClean="0">
                <a:solidFill>
                  <a:srgbClr val="3232FF"/>
                </a:solidFill>
              </a:rPr>
              <a:t>Requirements</a:t>
            </a:r>
            <a:r>
              <a:rPr lang="en-IN" sz="3600" b="1" spc="-185" dirty="0" smtClean="0">
                <a:solidFill>
                  <a:srgbClr val="3232FF"/>
                </a:solidFill>
              </a:rPr>
              <a:t> </a:t>
            </a:r>
            <a:r>
              <a:rPr lang="en-IN" sz="3600" b="1" spc="-220" dirty="0" smtClean="0">
                <a:solidFill>
                  <a:srgbClr val="3232FF"/>
                </a:solidFill>
              </a:rPr>
              <a:t>Analysis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4" y="328669"/>
            <a:ext cx="480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295" dirty="0" smtClean="0">
                <a:solidFill>
                  <a:srgbClr val="3232FF"/>
                </a:solidFill>
              </a:rPr>
              <a:t>Requirements</a:t>
            </a:r>
            <a:r>
              <a:rPr lang="en-IN" sz="3600" b="1" spc="-185" dirty="0" smtClean="0">
                <a:solidFill>
                  <a:srgbClr val="3232FF"/>
                </a:solidFill>
              </a:rPr>
              <a:t> </a:t>
            </a:r>
            <a:r>
              <a:rPr lang="en-IN" sz="3600" b="1" spc="-220" dirty="0" smtClean="0">
                <a:solidFill>
                  <a:srgbClr val="3232FF"/>
                </a:solidFill>
              </a:rPr>
              <a:t>Analysis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33" y="1095247"/>
            <a:ext cx="5844540" cy="1890774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400" spc="-5" dirty="0">
                <a:latin typeface="Arial"/>
                <a:cs typeface="Arial"/>
              </a:rPr>
              <a:t>SRS </a:t>
            </a:r>
            <a:r>
              <a:rPr sz="2400" dirty="0">
                <a:latin typeface="Arial"/>
                <a:cs typeface="Arial"/>
              </a:rPr>
              <a:t>Should</a:t>
            </a:r>
          </a:p>
          <a:p>
            <a:pPr marL="354965">
              <a:lnSpc>
                <a:spcPct val="100000"/>
              </a:lnSpc>
              <a:spcBef>
                <a:spcPts val="850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--	</a:t>
            </a:r>
            <a:r>
              <a:rPr sz="2400" spc="-5" dirty="0">
                <a:latin typeface="Arial"/>
                <a:cs typeface="Arial"/>
              </a:rPr>
              <a:t>Correctly define </a:t>
            </a:r>
            <a:r>
              <a:rPr sz="2400" dirty="0">
                <a:latin typeface="Arial"/>
                <a:cs typeface="Arial"/>
              </a:rPr>
              <a:t>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requirements</a:t>
            </a:r>
            <a:endParaRPr sz="24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865"/>
              </a:spcBef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--	</a:t>
            </a:r>
            <a:r>
              <a:rPr sz="2400" spc="-5" dirty="0">
                <a:latin typeface="Arial"/>
                <a:cs typeface="Arial"/>
              </a:rPr>
              <a:t>not describe any design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details</a:t>
            </a:r>
            <a:endParaRPr sz="2400" dirty="0">
              <a:latin typeface="Arial"/>
              <a:cs typeface="Arial"/>
            </a:endParaRPr>
          </a:p>
          <a:p>
            <a:pPr marL="12700" marR="5080" indent="342900">
              <a:lnSpc>
                <a:spcPct val="129600"/>
              </a:lnSpc>
              <a:tabLst>
                <a:tab pos="812165" algn="l"/>
              </a:tabLst>
            </a:pPr>
            <a:r>
              <a:rPr sz="2400" dirty="0">
                <a:latin typeface="Arial"/>
                <a:cs typeface="Arial"/>
              </a:rPr>
              <a:t>--	</a:t>
            </a:r>
            <a:r>
              <a:rPr sz="2400" spc="-5" dirty="0">
                <a:latin typeface="Arial"/>
                <a:cs typeface="Arial"/>
              </a:rPr>
              <a:t>not impose any additional </a:t>
            </a:r>
            <a:r>
              <a:rPr sz="2400" spc="-5" dirty="0" smtClean="0">
                <a:latin typeface="Arial"/>
                <a:cs typeface="Arial"/>
              </a:rPr>
              <a:t>constraints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4" y="328669"/>
            <a:ext cx="917956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295" dirty="0" smtClean="0">
                <a:solidFill>
                  <a:srgbClr val="3232FF"/>
                </a:solidFill>
              </a:rPr>
              <a:t>Requirements</a:t>
            </a:r>
            <a:r>
              <a:rPr lang="en-IN" sz="3600" b="1" spc="-185" dirty="0" smtClean="0">
                <a:solidFill>
                  <a:srgbClr val="3232FF"/>
                </a:solidFill>
              </a:rPr>
              <a:t> </a:t>
            </a:r>
            <a:r>
              <a:rPr lang="en-IN" sz="3600" b="1" spc="-220" dirty="0" smtClean="0">
                <a:solidFill>
                  <a:srgbClr val="3232FF"/>
                </a:solidFill>
              </a:rPr>
              <a:t>Analysis- </a:t>
            </a:r>
            <a:r>
              <a:rPr lang="en-IN" sz="3600" spc="-220" dirty="0" smtClean="0">
                <a:solidFill>
                  <a:srgbClr val="3232FF"/>
                </a:solidFill>
              </a:rPr>
              <a:t>Characteristic</a:t>
            </a:r>
            <a:r>
              <a:rPr lang="en-IN" sz="3600" b="1" spc="-220" dirty="0" smtClean="0">
                <a:solidFill>
                  <a:srgbClr val="3232FF"/>
                </a:solidFill>
              </a:rPr>
              <a:t>s 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153" y="959611"/>
            <a:ext cx="829310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50020"/>
                </a:solidFill>
                <a:latin typeface="Arial"/>
                <a:cs typeface="Arial"/>
              </a:rPr>
              <a:t>Correct</a:t>
            </a:r>
            <a:endParaRPr sz="2800" dirty="0">
              <a:latin typeface="Arial"/>
              <a:cs typeface="Arial"/>
            </a:endParaRPr>
          </a:p>
          <a:p>
            <a:pPr marL="12700" marR="5080" indent="914400">
              <a:lnSpc>
                <a:spcPts val="2870"/>
              </a:lnSpc>
              <a:spcBef>
                <a:spcPts val="105"/>
              </a:spcBef>
              <a:tabLst>
                <a:tab pos="1461770" algn="l"/>
                <a:tab pos="2251075" algn="l"/>
                <a:tab pos="2635250" algn="l"/>
                <a:tab pos="3729354" algn="l"/>
                <a:tab pos="4043045" algn="l"/>
                <a:tab pos="4712335" algn="l"/>
                <a:tab pos="5433060" algn="l"/>
                <a:tab pos="5747385" algn="l"/>
                <a:tab pos="6654165" algn="l"/>
              </a:tabLst>
            </a:pP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rr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ct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ry	r</a:t>
            </a:r>
            <a:r>
              <a:rPr sz="2400" spc="-2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en</a:t>
            </a:r>
            <a:r>
              <a:rPr sz="2400" dirty="0">
                <a:latin typeface="Arial"/>
                <a:cs typeface="Arial"/>
              </a:rPr>
              <a:t>t  </a:t>
            </a:r>
            <a:r>
              <a:rPr sz="2400" spc="-5" dirty="0">
                <a:latin typeface="Arial"/>
                <a:cs typeface="Arial"/>
              </a:rPr>
              <a:t>stated therein is one that the software </a:t>
            </a:r>
            <a:r>
              <a:rPr sz="2400" dirty="0">
                <a:latin typeface="Arial"/>
                <a:cs typeface="Arial"/>
              </a:rPr>
              <a:t>shall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meet.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A50020"/>
                </a:solidFill>
                <a:latin typeface="Arial"/>
                <a:cs typeface="Arial"/>
              </a:rPr>
              <a:t>Unambiguous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6559" y="2969766"/>
            <a:ext cx="6374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1536065" algn="l"/>
                <a:tab pos="2019300" algn="l"/>
                <a:tab pos="4114800" algn="l"/>
                <a:tab pos="4529455" algn="l"/>
                <a:tab pos="5300345" algn="l"/>
                <a:tab pos="6125210" algn="l"/>
              </a:tabLst>
            </a:pP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0" dirty="0">
                <a:latin typeface="Arial"/>
                <a:cs typeface="Arial"/>
              </a:rPr>
              <a:t>una</a:t>
            </a:r>
            <a:r>
              <a:rPr sz="2400" dirty="0">
                <a:latin typeface="Arial"/>
                <a:cs typeface="Arial"/>
              </a:rPr>
              <a:t>mbi</a:t>
            </a:r>
            <a:r>
              <a:rPr sz="2400" spc="-10" dirty="0">
                <a:latin typeface="Arial"/>
                <a:cs typeface="Arial"/>
              </a:rPr>
              <a:t>gu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s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y	</a:t>
            </a:r>
            <a:r>
              <a:rPr sz="2400" spc="-10" dirty="0">
                <a:latin typeface="Arial"/>
                <a:cs typeface="Arial"/>
              </a:rPr>
              <a:t>if</a:t>
            </a:r>
            <a:r>
              <a:rPr sz="240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96144" y="2969766"/>
            <a:ext cx="770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v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2153" y="3335526"/>
            <a:ext cx="8752847" cy="3436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requirement stated therein has </a:t>
            </a:r>
            <a:r>
              <a:rPr sz="2400" dirty="0">
                <a:latin typeface="Arial"/>
                <a:cs typeface="Arial"/>
              </a:rPr>
              <a:t>only </a:t>
            </a:r>
            <a:r>
              <a:rPr sz="2400" spc="-5" dirty="0">
                <a:latin typeface="Arial"/>
                <a:cs typeface="Arial"/>
              </a:rPr>
              <a:t>one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interpretation.</a:t>
            </a:r>
            <a:endParaRPr sz="2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</a:pPr>
            <a:endParaRPr sz="2500" dirty="0">
              <a:latin typeface="Times New Roman"/>
              <a:cs typeface="Times New Roman"/>
            </a:endParaRPr>
          </a:p>
          <a:p>
            <a:pPr marL="12700" algn="just">
              <a:lnSpc>
                <a:spcPts val="3354"/>
              </a:lnSpc>
            </a:pPr>
            <a:r>
              <a:rPr sz="2800" spc="-5" dirty="0">
                <a:solidFill>
                  <a:srgbClr val="A50020"/>
                </a:solidFill>
                <a:latin typeface="Arial"/>
                <a:cs typeface="Arial"/>
              </a:rPr>
              <a:t>Complete</a:t>
            </a:r>
            <a:endParaRPr sz="2800" dirty="0">
              <a:latin typeface="Arial"/>
              <a:cs typeface="Arial"/>
            </a:endParaRPr>
          </a:p>
          <a:p>
            <a:pPr marL="12700" marR="5080" indent="914400" algn="just">
              <a:lnSpc>
                <a:spcPts val="2880"/>
              </a:lnSpc>
              <a:spcBef>
                <a:spcPts val="90"/>
              </a:spcBef>
              <a:tabLst>
                <a:tab pos="1473835" algn="l"/>
                <a:tab pos="2275205" algn="l"/>
                <a:tab pos="2671445" algn="l"/>
                <a:tab pos="4084320" algn="l"/>
                <a:tab pos="4411980" algn="l"/>
                <a:tab pos="5093335" algn="l"/>
                <a:tab pos="5828030" algn="l"/>
                <a:tab pos="6239510" algn="l"/>
                <a:tab pos="6563995" algn="l"/>
                <a:tab pos="7854950" algn="l"/>
              </a:tabLst>
            </a:pPr>
            <a:r>
              <a:rPr sz="2400" spc="-5" dirty="0">
                <a:latin typeface="Arial"/>
                <a:cs typeface="Arial"/>
              </a:rPr>
              <a:t>An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Arial"/>
                <a:cs typeface="Arial"/>
              </a:rPr>
              <a:t>RS	is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ple</a:t>
            </a:r>
            <a:r>
              <a:rPr sz="2400" spc="15" dirty="0">
                <a:latin typeface="Arial"/>
                <a:cs typeface="Arial"/>
              </a:rPr>
              <a:t>t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	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	o</a:t>
            </a:r>
            <a:r>
              <a:rPr sz="2400" spc="-10" dirty="0">
                <a:latin typeface="Arial"/>
                <a:cs typeface="Arial"/>
              </a:rPr>
              <a:t>nl</a:t>
            </a:r>
            <a:r>
              <a:rPr sz="2400" dirty="0">
                <a:latin typeface="Arial"/>
                <a:cs typeface="Arial"/>
              </a:rPr>
              <a:t>y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f,	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	</a:t>
            </a:r>
            <a:r>
              <a:rPr sz="2400" spc="-10" dirty="0">
                <a:latin typeface="Arial"/>
                <a:cs typeface="Arial"/>
              </a:rPr>
              <a:t>in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s	t</a:t>
            </a:r>
            <a:r>
              <a:rPr sz="2400" spc="-10" dirty="0">
                <a:latin typeface="Arial"/>
                <a:cs typeface="Arial"/>
              </a:rPr>
              <a:t>h</a:t>
            </a:r>
            <a:r>
              <a:rPr sz="2400" spc="-5" dirty="0">
                <a:latin typeface="Arial"/>
                <a:cs typeface="Arial"/>
              </a:rPr>
              <a:t>e  following elements</a:t>
            </a:r>
            <a:endParaRPr sz="2400" dirty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2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927100" marR="5715" algn="just">
              <a:lnSpc>
                <a:spcPct val="99800"/>
              </a:lnSpc>
              <a:tabLst>
                <a:tab pos="3090545" algn="l"/>
                <a:tab pos="5352415" algn="l"/>
                <a:tab pos="6719570" algn="l"/>
                <a:tab pos="7411084" algn="l"/>
              </a:tabLst>
            </a:pPr>
            <a:r>
              <a:rPr sz="2400" spc="-5" dirty="0">
                <a:latin typeface="Arial"/>
                <a:cs typeface="Arial"/>
              </a:rPr>
              <a:t>(i) All significant requirements,</a:t>
            </a:r>
            <a:r>
              <a:rPr sz="2400" spc="114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whether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related	</a:t>
            </a:r>
            <a:r>
              <a:rPr sz="2400" dirty="0">
                <a:latin typeface="Arial"/>
                <a:cs typeface="Arial"/>
              </a:rPr>
              <a:t>to  f</a:t>
            </a:r>
            <a:r>
              <a:rPr sz="2400" spc="-1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ct</a:t>
            </a:r>
            <a:r>
              <a:rPr sz="2400" spc="-10" dirty="0">
                <a:latin typeface="Arial"/>
                <a:cs typeface="Arial"/>
              </a:rPr>
              <a:t>ion</a:t>
            </a:r>
            <a:r>
              <a:rPr sz="2400" dirty="0">
                <a:latin typeface="Arial"/>
                <a:cs typeface="Arial"/>
              </a:rPr>
              <a:t>al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ty,	</a:t>
            </a:r>
            <a:r>
              <a:rPr sz="2400" spc="-10" dirty="0">
                <a:latin typeface="Arial"/>
                <a:cs typeface="Arial"/>
              </a:rPr>
              <a:t>pe</a:t>
            </a:r>
            <a:r>
              <a:rPr sz="2400" dirty="0">
                <a:latin typeface="Arial"/>
                <a:cs typeface="Arial"/>
              </a:rPr>
              <a:t>rf</a:t>
            </a:r>
            <a:r>
              <a:rPr sz="2400" spc="-10" dirty="0">
                <a:latin typeface="Arial"/>
                <a:cs typeface="Arial"/>
              </a:rPr>
              <a:t>or</a:t>
            </a:r>
            <a:r>
              <a:rPr sz="2400" dirty="0">
                <a:latin typeface="Arial"/>
                <a:cs typeface="Arial"/>
              </a:rPr>
              <a:t>m</a:t>
            </a:r>
            <a:r>
              <a:rPr sz="2400" spc="-10" dirty="0">
                <a:latin typeface="Arial"/>
                <a:cs typeface="Arial"/>
              </a:rPr>
              <a:t>an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,	</a:t>
            </a:r>
            <a:r>
              <a:rPr sz="2400" spc="-10" dirty="0">
                <a:latin typeface="Arial"/>
                <a:cs typeface="Arial"/>
              </a:rPr>
              <a:t>de</a:t>
            </a:r>
            <a:r>
              <a:rPr sz="2400" spc="1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5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spc="-5" dirty="0">
                <a:latin typeface="Arial"/>
                <a:cs typeface="Arial"/>
              </a:rPr>
              <a:t>c</a:t>
            </a:r>
            <a:r>
              <a:rPr sz="2400" spc="-10" dirty="0">
                <a:latin typeface="Arial"/>
                <a:cs typeface="Arial"/>
              </a:rPr>
              <a:t>on</a:t>
            </a:r>
            <a:r>
              <a:rPr sz="2400" dirty="0">
                <a:latin typeface="Arial"/>
                <a:cs typeface="Arial"/>
              </a:rPr>
              <a:t>str</a:t>
            </a:r>
            <a:r>
              <a:rPr sz="2400" spc="-10" dirty="0">
                <a:latin typeface="Arial"/>
                <a:cs typeface="Arial"/>
              </a:rPr>
              <a:t>ain</a:t>
            </a:r>
            <a:r>
              <a:rPr sz="2400" dirty="0">
                <a:latin typeface="Arial"/>
                <a:cs typeface="Arial"/>
              </a:rPr>
              <a:t>ts,  </a:t>
            </a:r>
            <a:r>
              <a:rPr sz="2400" spc="-5" dirty="0">
                <a:latin typeface="Arial"/>
                <a:cs typeface="Arial"/>
              </a:rPr>
              <a:t>attributes or external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interfaces.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9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4" y="328669"/>
            <a:ext cx="480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295" dirty="0" smtClean="0">
                <a:solidFill>
                  <a:srgbClr val="3232FF"/>
                </a:solidFill>
              </a:rPr>
              <a:t>Requirements</a:t>
            </a:r>
            <a:r>
              <a:rPr lang="en-IN" sz="3600" b="1" spc="-185" dirty="0" smtClean="0">
                <a:solidFill>
                  <a:srgbClr val="3232FF"/>
                </a:solidFill>
              </a:rPr>
              <a:t> </a:t>
            </a:r>
            <a:r>
              <a:rPr lang="en-IN" sz="3600" b="1" spc="-220" dirty="0" smtClean="0">
                <a:solidFill>
                  <a:srgbClr val="3232FF"/>
                </a:solidFill>
              </a:rPr>
              <a:t>Analysis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733" y="983995"/>
            <a:ext cx="8605520" cy="554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AutoNum type="romanLcParenBoth" startAt="2"/>
              <a:tabLst>
                <a:tab pos="436880" algn="l"/>
              </a:tabLst>
            </a:pPr>
            <a:r>
              <a:rPr sz="2400" spc="-5" dirty="0">
                <a:latin typeface="Arial"/>
                <a:cs typeface="Arial"/>
              </a:rPr>
              <a:t>Responses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both valid </a:t>
            </a:r>
            <a:r>
              <a:rPr sz="2400" dirty="0">
                <a:latin typeface="Arial"/>
                <a:cs typeface="Arial"/>
              </a:rPr>
              <a:t>&amp; </a:t>
            </a:r>
            <a:r>
              <a:rPr sz="2400" spc="-5" dirty="0">
                <a:latin typeface="Arial"/>
                <a:cs typeface="Arial"/>
              </a:rPr>
              <a:t>invalid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inputs.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AutoNum type="romanLcParenBoth" startAt="2"/>
            </a:pPr>
            <a:endParaRPr sz="225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buAutoNum type="romanLcParenBoth" startAt="2"/>
              <a:tabLst>
                <a:tab pos="505459" algn="l"/>
              </a:tabLst>
            </a:pPr>
            <a:r>
              <a:rPr sz="2400" spc="-5" dirty="0">
                <a:latin typeface="Arial"/>
                <a:cs typeface="Arial"/>
              </a:rPr>
              <a:t>Full Label and references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all figures, tables and diagrams  in the SRS and definition of all terms and units of</a:t>
            </a:r>
            <a:r>
              <a:rPr sz="2400" spc="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measure.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A50020"/>
                </a:solidFill>
                <a:latin typeface="Arial"/>
                <a:cs typeface="Arial"/>
              </a:rPr>
              <a:t>Consistent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Times New Roman"/>
              <a:cs typeface="Times New Roman"/>
            </a:endParaRPr>
          </a:p>
          <a:p>
            <a:pPr marL="12700" marR="1282700" indent="914400">
              <a:lnSpc>
                <a:spcPts val="2590"/>
              </a:lnSpc>
              <a:tabLst>
                <a:tab pos="5288280" algn="l"/>
              </a:tabLst>
            </a:pPr>
            <a:r>
              <a:rPr sz="2400" spc="-5" dirty="0">
                <a:latin typeface="Arial"/>
                <a:cs typeface="Arial"/>
              </a:rPr>
              <a:t>An SRS is consistent if and only if, no subset of  individual requirements described</a:t>
            </a:r>
            <a:r>
              <a:rPr sz="2400" spc="7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it	conflict.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800" spc="-5" dirty="0">
                <a:solidFill>
                  <a:srgbClr val="A50020"/>
                </a:solidFill>
                <a:latin typeface="Arial"/>
                <a:cs typeface="Arial"/>
              </a:rPr>
              <a:t>Ranked </a:t>
            </a:r>
            <a:r>
              <a:rPr sz="2800" dirty="0">
                <a:solidFill>
                  <a:srgbClr val="A50020"/>
                </a:solidFill>
                <a:latin typeface="Arial"/>
                <a:cs typeface="Arial"/>
              </a:rPr>
              <a:t>for importance and/or</a:t>
            </a:r>
            <a:r>
              <a:rPr sz="2800" spc="20" dirty="0">
                <a:solidFill>
                  <a:srgbClr val="A5002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A50020"/>
                </a:solidFill>
                <a:latin typeface="Arial"/>
                <a:cs typeface="Arial"/>
              </a:rPr>
              <a:t>Stability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857250" indent="914400">
              <a:lnSpc>
                <a:spcPct val="89800"/>
              </a:lnSpc>
              <a:tabLst>
                <a:tab pos="4485005" algn="l"/>
              </a:tabLst>
            </a:pPr>
            <a:r>
              <a:rPr sz="2400" spc="-5" dirty="0">
                <a:latin typeface="Arial"/>
                <a:cs typeface="Arial"/>
              </a:rPr>
              <a:t>If an identifier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attached	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every requirement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indicate either the importance or stability of that particular  requirement.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34" y="328669"/>
            <a:ext cx="4803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spc="-295" dirty="0" smtClean="0">
                <a:solidFill>
                  <a:srgbClr val="3232FF"/>
                </a:solidFill>
              </a:rPr>
              <a:t>Requirements</a:t>
            </a:r>
            <a:r>
              <a:rPr lang="en-IN" sz="3600" b="1" spc="-185" dirty="0" smtClean="0">
                <a:solidFill>
                  <a:srgbClr val="3232FF"/>
                </a:solidFill>
              </a:rPr>
              <a:t> </a:t>
            </a:r>
            <a:r>
              <a:rPr lang="en-IN" sz="3600" b="1" spc="-220" dirty="0" smtClean="0">
                <a:solidFill>
                  <a:srgbClr val="3232FF"/>
                </a:solidFill>
              </a:rPr>
              <a:t>Analysis</a:t>
            </a:r>
            <a:endParaRPr sz="3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4805" y="1014475"/>
            <a:ext cx="8688705" cy="5688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A50020"/>
                </a:solidFill>
                <a:latin typeface="Arial"/>
                <a:cs typeface="Arial"/>
              </a:rPr>
              <a:t>Verifiable</a:t>
            </a:r>
            <a:endParaRPr sz="2800">
              <a:latin typeface="Arial"/>
              <a:cs typeface="Arial"/>
            </a:endParaRPr>
          </a:p>
          <a:p>
            <a:pPr marL="12700" marR="636905" indent="91440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An SRS is verifiable, if and only if, every requirement  stated therein 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verifiable.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A50020"/>
                </a:solidFill>
                <a:latin typeface="Arial"/>
                <a:cs typeface="Arial"/>
              </a:rPr>
              <a:t>Modifiable</a:t>
            </a:r>
            <a:endParaRPr sz="2800">
              <a:latin typeface="Arial"/>
              <a:cs typeface="Arial"/>
            </a:endParaRPr>
          </a:p>
          <a:p>
            <a:pPr marL="12700" marR="5080" indent="914400">
              <a:lnSpc>
                <a:spcPct val="999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An SRS is modifiable, if and only if, its structure and style  are such that any changes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the requirements can be made  easily, completely, and consistently while retaining structure and  style.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ts val="3354"/>
              </a:lnSpc>
              <a:spcBef>
                <a:spcPts val="5"/>
              </a:spcBef>
            </a:pPr>
            <a:r>
              <a:rPr sz="2800" dirty="0">
                <a:solidFill>
                  <a:srgbClr val="A50020"/>
                </a:solidFill>
                <a:latin typeface="Arial"/>
                <a:cs typeface="Arial"/>
              </a:rPr>
              <a:t>Traceable</a:t>
            </a:r>
            <a:endParaRPr sz="2800">
              <a:latin typeface="Arial"/>
              <a:cs typeface="Arial"/>
            </a:endParaRPr>
          </a:p>
          <a:p>
            <a:pPr marL="12700" marR="208915" indent="914400">
              <a:lnSpc>
                <a:spcPct val="99800"/>
              </a:lnSpc>
            </a:pPr>
            <a:r>
              <a:rPr sz="2400" spc="-5" dirty="0">
                <a:latin typeface="Arial"/>
                <a:cs typeface="Arial"/>
              </a:rPr>
              <a:t>An SRS is traceable, if the origin of each of </a:t>
            </a:r>
            <a:r>
              <a:rPr sz="2400" spc="-10" dirty="0">
                <a:latin typeface="Arial"/>
                <a:cs typeface="Arial"/>
              </a:rPr>
              <a:t>the  </a:t>
            </a:r>
            <a:r>
              <a:rPr sz="2400" spc="-5" dirty="0">
                <a:latin typeface="Arial"/>
                <a:cs typeface="Arial"/>
              </a:rPr>
              <a:t>requirements is clear and if it facilitates the referencing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each  requirement in future development or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enhancement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documentation.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993" y="990593"/>
            <a:ext cx="8610600" cy="0"/>
          </a:xfrm>
          <a:custGeom>
            <a:avLst/>
            <a:gdLst/>
            <a:ahLst/>
            <a:cxnLst/>
            <a:rect l="l" t="t" r="r" b="b"/>
            <a:pathLst>
              <a:path w="8610600">
                <a:moveTo>
                  <a:pt x="0" y="0"/>
                </a:moveTo>
                <a:lnTo>
                  <a:pt x="8610605" y="0"/>
                </a:lnTo>
              </a:path>
            </a:pathLst>
          </a:custGeom>
          <a:ln w="571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</TotalTime>
  <Words>182</Words>
  <Application>Microsoft Office PowerPoint</Application>
  <PresentationFormat>Custom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Requirements Analysis</vt:lpstr>
      <vt:lpstr>Requirements Analysis</vt:lpstr>
      <vt:lpstr>Requirements Analysis- Characteristics </vt:lpstr>
      <vt:lpstr>Requirements Analysis</vt:lpstr>
      <vt:lpstr>Requirements Analysis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dinesh verma</dc:creator>
  <cp:lastModifiedBy>dinesh.verma</cp:lastModifiedBy>
  <cp:revision>27</cp:revision>
  <dcterms:created xsi:type="dcterms:W3CDTF">2018-07-24T04:53:13Z</dcterms:created>
  <dcterms:modified xsi:type="dcterms:W3CDTF">2024-02-05T08:51:57Z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2009-10-21T00:00:00Z</vt:filetime>
  </property>
  <property fmtid="{D5CDD505-2E9C-101B-9397-08002B2CF9AE}" pid="3" name="Creator">
    <vt:lpwstr>PDFsharp 0.9.653 (www.pdfsharp.com)</vt:lpwstr>
  </property>
  <property fmtid="{D5CDD505-2E9C-101B-9397-08002B2CF9AE}" pid="4" name="LastSaved">
    <vt:filetime>2018-07-24T00:00:00Z</vt:filetime>
  </property>
</Properties>
</file>