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</p:sldIdLst>
  <p:sldSz cx="9906000" cy="6858000" type="A4"/>
  <p:notesSz cx="6629400" cy="97536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Tahoma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1482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847725" y="850900"/>
            <a:ext cx="4933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830263"/>
            <a:ext cx="3997325" cy="276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47725" y="850900"/>
            <a:ext cx="4933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47725" y="850900"/>
            <a:ext cx="4933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47725" y="850900"/>
            <a:ext cx="4933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47725" y="850900"/>
            <a:ext cx="4933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47725" y="850900"/>
            <a:ext cx="4933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47725" y="850900"/>
            <a:ext cx="4933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2690019" y="-594519"/>
            <a:ext cx="4525962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495300" y="1600205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5035550" y="1600205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0" y="4038600"/>
            <a:ext cx="99060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725487" y="1981200"/>
            <a:ext cx="84550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Modeling: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1143000" y="228600"/>
            <a:ext cx="80899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Sequence </a:t>
            </a: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8991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just">
              <a:spcBef>
                <a:spcPts val="0"/>
              </a:spcBef>
              <a:buSzPts val="3200"/>
            </a:pPr>
            <a:r>
              <a:rPr lang="en-US" dirty="0" smtClean="0"/>
              <a:t>The sequence diagram represents the flow of messages in the </a:t>
            </a:r>
            <a:r>
              <a:rPr lang="en-US" dirty="0" smtClean="0"/>
              <a:t>system.</a:t>
            </a:r>
          </a:p>
          <a:p>
            <a:pPr marL="342900" algn="just">
              <a:spcBef>
                <a:spcPts val="0"/>
              </a:spcBef>
              <a:buSzPts val="3200"/>
            </a:pPr>
            <a:r>
              <a:rPr lang="en-US" dirty="0" smtClean="0"/>
              <a:t>Purpose of a Sequence Diagram</a:t>
            </a:r>
          </a:p>
          <a:p>
            <a:pPr lvl="1" algn="just"/>
            <a:r>
              <a:rPr lang="en-US" dirty="0" smtClean="0"/>
              <a:t>To model high-level interaction among active objects within a system.</a:t>
            </a:r>
          </a:p>
          <a:p>
            <a:pPr lvl="1" algn="just"/>
            <a:r>
              <a:rPr lang="en-US" dirty="0" smtClean="0"/>
              <a:t>To model interaction among objects inside a collaboration realizing a use case.</a:t>
            </a:r>
          </a:p>
          <a:p>
            <a:pPr lvl="1" algn="just"/>
            <a:r>
              <a:rPr lang="en-US" dirty="0" smtClean="0"/>
              <a:t>It either models generic interactions or some certain instances of interaction.</a:t>
            </a:r>
          </a:p>
          <a:p>
            <a:pPr marL="342900" lvl="0" algn="just">
              <a:spcBef>
                <a:spcPts val="0"/>
              </a:spcBef>
              <a:buSzPts val="3200"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1143000" y="228600"/>
            <a:ext cx="80899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Notations of a Sequence </a:t>
            </a: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80999" y="914400"/>
            <a:ext cx="4286003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just">
              <a:spcBef>
                <a:spcPts val="0"/>
              </a:spcBef>
              <a:buSzPts val="3200"/>
            </a:pPr>
            <a:r>
              <a:rPr lang="en-US" sz="2400" dirty="0" smtClean="0"/>
              <a:t>Lifeline</a:t>
            </a:r>
          </a:p>
          <a:p>
            <a:pPr marL="800100" lvl="1" algn="just">
              <a:spcBef>
                <a:spcPts val="0"/>
              </a:spcBef>
              <a:buSzPts val="3200"/>
            </a:pPr>
            <a:r>
              <a:rPr lang="en-US" sz="2400" dirty="0" smtClean="0"/>
              <a:t>An individual participant in the sequence diagram is represented by a lifeline. </a:t>
            </a:r>
            <a:endParaRPr lang="en-US" sz="2400" dirty="0" smtClean="0"/>
          </a:p>
          <a:p>
            <a:pPr marL="800100" lvl="1" algn="just">
              <a:spcBef>
                <a:spcPts val="0"/>
              </a:spcBef>
              <a:buSzPts val="3200"/>
            </a:pPr>
            <a:r>
              <a:rPr lang="en-US" sz="2400" dirty="0" smtClean="0"/>
              <a:t>It </a:t>
            </a:r>
            <a:r>
              <a:rPr lang="en-US" sz="2400" dirty="0" smtClean="0"/>
              <a:t>is positioned at the top of the diagram</a:t>
            </a:r>
            <a:r>
              <a:rPr lang="en-US" sz="2400" dirty="0" smtClean="0"/>
              <a:t>.</a:t>
            </a:r>
          </a:p>
          <a:p>
            <a:pPr marL="342900" algn="just">
              <a:spcBef>
                <a:spcPts val="0"/>
              </a:spcBef>
              <a:buSzPts val="3200"/>
            </a:pPr>
            <a:r>
              <a:rPr lang="en-US" sz="2400" dirty="0" smtClean="0"/>
              <a:t>Activation</a:t>
            </a:r>
          </a:p>
          <a:p>
            <a:pPr marL="800100" lvl="1" algn="just">
              <a:spcBef>
                <a:spcPts val="0"/>
              </a:spcBef>
              <a:buSzPts val="3200"/>
            </a:pPr>
            <a:r>
              <a:rPr lang="en-US" sz="2400" dirty="0" smtClean="0"/>
              <a:t>It is represented by a thin rectangle on the </a:t>
            </a:r>
            <a:r>
              <a:rPr lang="en-US" sz="2400" dirty="0" smtClean="0"/>
              <a:t>lifeline</a:t>
            </a:r>
          </a:p>
          <a:p>
            <a:pPr marL="800100" lvl="1" algn="just">
              <a:spcBef>
                <a:spcPts val="0"/>
              </a:spcBef>
              <a:buSzPts val="3200"/>
            </a:pPr>
            <a:r>
              <a:rPr lang="en-US" sz="2400" dirty="0" smtClean="0"/>
              <a:t>It describes that time period in which an operation is performed by an </a:t>
            </a:r>
            <a:r>
              <a:rPr lang="en-US" sz="2400" dirty="0" smtClean="0"/>
              <a:t>element.</a:t>
            </a:r>
            <a:endParaRPr sz="2400"/>
          </a:p>
        </p:txBody>
      </p:sp>
      <p:pic>
        <p:nvPicPr>
          <p:cNvPr id="5" name="Picture 4" descr="SD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085" y="1413658"/>
            <a:ext cx="2378580" cy="39777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1143000" y="121725"/>
            <a:ext cx="8089900" cy="31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Notations of a Sequence </a:t>
            </a: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142504" y="1353788"/>
            <a:ext cx="574765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just">
              <a:spcBef>
                <a:spcPts val="0"/>
              </a:spcBef>
              <a:buSzPts val="3200"/>
            </a:pPr>
            <a:r>
              <a:rPr lang="en-US" sz="1800" b="1" dirty="0" smtClean="0"/>
              <a:t>Call Message:</a:t>
            </a:r>
            <a:r>
              <a:rPr lang="en-US" sz="1800" dirty="0" smtClean="0"/>
              <a:t> It defines a particular communication between the lifelines of an interaction, which represents that the target lifeline has invoked an operation</a:t>
            </a:r>
            <a:r>
              <a:rPr lang="en-US" sz="1800" dirty="0" smtClean="0"/>
              <a:t>.</a:t>
            </a:r>
          </a:p>
          <a:p>
            <a:pPr marL="342900" algn="just">
              <a:spcBef>
                <a:spcPts val="0"/>
              </a:spcBef>
              <a:buSzPts val="3200"/>
            </a:pPr>
            <a:r>
              <a:rPr lang="en-US" sz="1800" b="1" dirty="0" smtClean="0"/>
              <a:t>Return Message:</a:t>
            </a:r>
            <a:r>
              <a:rPr lang="en-US" sz="1800" dirty="0" smtClean="0"/>
              <a:t> It defines a particular communication between the lifelines of interaction that represent the flow of information from the receiver of the corresponding caller message</a:t>
            </a:r>
            <a:r>
              <a:rPr lang="en-US" sz="1800" dirty="0" smtClean="0"/>
              <a:t>.</a:t>
            </a:r>
          </a:p>
          <a:p>
            <a:pPr marL="342900" algn="just">
              <a:spcBef>
                <a:spcPts val="0"/>
              </a:spcBef>
              <a:buSzPts val="3200"/>
            </a:pPr>
            <a:r>
              <a:rPr lang="en-US" sz="1800" b="1" dirty="0" smtClean="0"/>
              <a:t>Self Message:</a:t>
            </a:r>
            <a:r>
              <a:rPr lang="en-US" sz="1800" dirty="0" smtClean="0"/>
              <a:t> It describes a communication, particularly between the lifelines of an interaction that represents a message of the same lifeline, has been invoked</a:t>
            </a:r>
            <a:r>
              <a:rPr lang="en-US" sz="1800" dirty="0" smtClean="0"/>
              <a:t>.</a:t>
            </a:r>
          </a:p>
          <a:p>
            <a:pPr marL="342900" algn="just">
              <a:spcBef>
                <a:spcPts val="0"/>
              </a:spcBef>
              <a:buSzPts val="3200"/>
            </a:pPr>
            <a:r>
              <a:rPr lang="en-US" sz="1800" b="1" dirty="0" smtClean="0"/>
              <a:t>Create Message:</a:t>
            </a:r>
            <a:r>
              <a:rPr lang="en-US" sz="1800" dirty="0" smtClean="0"/>
              <a:t> It describes a communication, particularly between the lifelines of an interaction describing that the target (lifeline) has been instantiated</a:t>
            </a:r>
            <a:r>
              <a:rPr lang="en-US" sz="1800" dirty="0" smtClean="0"/>
              <a:t>.</a:t>
            </a:r>
          </a:p>
          <a:p>
            <a:pPr marL="342900" algn="just">
              <a:spcBef>
                <a:spcPts val="0"/>
              </a:spcBef>
              <a:buSzPts val="3200"/>
            </a:pPr>
            <a:r>
              <a:rPr lang="en-US" sz="1800" b="1" dirty="0" smtClean="0"/>
              <a:t>Destroy Message:</a:t>
            </a:r>
            <a:r>
              <a:rPr lang="en-US" sz="1800" dirty="0" smtClean="0"/>
              <a:t> It describes a communication, particularly between the lifelines of an interaction that depicts a request to destroy the lifecycle of the target.</a:t>
            </a:r>
            <a:endParaRPr lang="en-US" sz="1800" dirty="0" smtClean="0"/>
          </a:p>
          <a:p>
            <a:pPr marL="342900" algn="just">
              <a:spcBef>
                <a:spcPts val="0"/>
              </a:spcBef>
              <a:buSzPts val="3200"/>
            </a:pPr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4378" y="486889"/>
            <a:ext cx="951213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dk1"/>
              </a:buClr>
              <a:buSzPts val="32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Messages: depict the interaction between the objects and are represented by arrows</a:t>
            </a:r>
          </a:p>
          <a:p>
            <a:endParaRPr lang="en-US" dirty="0"/>
          </a:p>
        </p:txBody>
      </p:sp>
      <p:pic>
        <p:nvPicPr>
          <p:cNvPr id="7" name="Picture 6" descr="SD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930" y="1128155"/>
            <a:ext cx="2628837" cy="1021279"/>
          </a:xfrm>
          <a:prstGeom prst="rect">
            <a:avLst/>
          </a:prstGeom>
        </p:spPr>
      </p:pic>
      <p:pic>
        <p:nvPicPr>
          <p:cNvPr id="8" name="Picture 7" descr="SD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183" y="2422565"/>
            <a:ext cx="2541318" cy="1211282"/>
          </a:xfrm>
          <a:prstGeom prst="rect">
            <a:avLst/>
          </a:prstGeom>
        </p:spPr>
      </p:pic>
      <p:pic>
        <p:nvPicPr>
          <p:cNvPr id="9" name="Picture 8" descr="SD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640" y="3515096"/>
            <a:ext cx="723900" cy="1199408"/>
          </a:xfrm>
          <a:prstGeom prst="rect">
            <a:avLst/>
          </a:prstGeom>
        </p:spPr>
      </p:pic>
      <p:pic>
        <p:nvPicPr>
          <p:cNvPr id="10" name="Picture 9" descr="SD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887" y="4667003"/>
            <a:ext cx="3000375" cy="961901"/>
          </a:xfrm>
          <a:prstGeom prst="rect">
            <a:avLst/>
          </a:prstGeom>
        </p:spPr>
      </p:pic>
      <p:pic>
        <p:nvPicPr>
          <p:cNvPr id="11" name="Picture 10" descr="SD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179" y="5826578"/>
            <a:ext cx="2868880" cy="799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1143000" y="228600"/>
            <a:ext cx="80899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Drawing Sequence Diagram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8991600" cy="201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just">
              <a:spcBef>
                <a:spcPts val="0"/>
              </a:spcBef>
              <a:buSzPts val="32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sequence diagram represents the scenario or flow of events in one single use case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algn="just">
              <a:spcBef>
                <a:spcPts val="0"/>
              </a:spcBef>
              <a:buSzPts val="32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 message flow of the sequence diagram is based on the narrative of the particular use case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algn="just">
              <a:spcBef>
                <a:spcPts val="0"/>
              </a:spcBef>
              <a:buSzPts val="3200"/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D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5" y="2434442"/>
            <a:ext cx="6804561" cy="4215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1143000" y="228600"/>
            <a:ext cx="80899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Drawing Sequence Diagram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8991600" cy="201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just">
              <a:spcBef>
                <a:spcPts val="0"/>
              </a:spcBef>
              <a:buSzPts val="32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sequence diagram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“ Create New User Account”</a:t>
            </a:r>
          </a:p>
          <a:p>
            <a:pPr marL="342900" lvl="0" algn="just">
              <a:spcBef>
                <a:spcPts val="0"/>
              </a:spcBef>
              <a:buSzPts val="3200"/>
            </a:pPr>
            <a:r>
              <a:rPr lang="en-US" sz="2400" dirty="0" smtClean="0"/>
              <a:t> </a:t>
            </a:r>
            <a:r>
              <a:rPr lang="en-US" sz="2400" dirty="0" smtClean="0"/>
              <a:t>Identify </a:t>
            </a:r>
            <a:r>
              <a:rPr lang="en-US" sz="2400" dirty="0" smtClean="0"/>
              <a:t>the objects or </a:t>
            </a:r>
            <a:r>
              <a:rPr lang="en-US" sz="2400" dirty="0" smtClean="0"/>
              <a:t>actors</a:t>
            </a:r>
          </a:p>
          <a:p>
            <a:pPr marL="800100" lvl="1" algn="just">
              <a:spcBef>
                <a:spcPts val="0"/>
              </a:spcBef>
              <a:buSzPts val="3200"/>
            </a:pPr>
            <a:r>
              <a:rPr lang="en-US" sz="2000" dirty="0" smtClean="0"/>
              <a:t>Librarian</a:t>
            </a:r>
          </a:p>
          <a:p>
            <a:pPr marL="800100" lvl="1" algn="just">
              <a:spcBef>
                <a:spcPts val="0"/>
              </a:spcBef>
              <a:buSzPts val="3200"/>
            </a:pPr>
            <a:r>
              <a:rPr lang="en-US" sz="2000" dirty="0" smtClean="0"/>
              <a:t>Online Library Management system</a:t>
            </a:r>
          </a:p>
          <a:p>
            <a:pPr marL="800100" lvl="1" algn="just">
              <a:spcBef>
                <a:spcPts val="0"/>
              </a:spcBef>
              <a:buSzPts val="3200"/>
            </a:pPr>
            <a:r>
              <a:rPr lang="en-US" sz="2000" dirty="0" smtClean="0"/>
              <a:t>User credentials database</a:t>
            </a:r>
          </a:p>
          <a:p>
            <a:pPr marL="800100" lvl="1" algn="just">
              <a:spcBef>
                <a:spcPts val="0"/>
              </a:spcBef>
              <a:buSzPts val="3200"/>
            </a:pPr>
            <a:r>
              <a:rPr lang="en-US" sz="2000" dirty="0" smtClean="0"/>
              <a:t>Email </a:t>
            </a:r>
            <a:r>
              <a:rPr lang="en-US" sz="2000" dirty="0" smtClean="0"/>
              <a:t>system</a:t>
            </a:r>
          </a:p>
          <a:p>
            <a:pPr marL="800100" lvl="1" algn="just">
              <a:spcBef>
                <a:spcPts val="0"/>
              </a:spcBef>
              <a:buSzPts val="3200"/>
              <a:buNone/>
            </a:pPr>
            <a:endParaRPr lang="en-US" sz="2000" dirty="0" smtClean="0"/>
          </a:p>
          <a:p>
            <a:pPr marL="342900" algn="just">
              <a:spcBef>
                <a:spcPts val="0"/>
              </a:spcBef>
              <a:buSzPts val="3200"/>
            </a:pPr>
            <a:endParaRPr lang="en-US" sz="2400" dirty="0" smtClean="0"/>
          </a:p>
          <a:p>
            <a:pPr marL="342900" algn="just">
              <a:spcBef>
                <a:spcPts val="0"/>
              </a:spcBef>
              <a:buSzPts val="3200"/>
            </a:pPr>
            <a:r>
              <a:rPr lang="en-US" sz="2400" dirty="0" smtClean="0"/>
              <a:t>Figure </a:t>
            </a:r>
            <a:r>
              <a:rPr lang="en-US" sz="2400" dirty="0" smtClean="0"/>
              <a:t>out the </a:t>
            </a:r>
            <a:r>
              <a:rPr lang="en-US" sz="2400" dirty="0" smtClean="0"/>
              <a:t>interactions</a:t>
            </a:r>
          </a:p>
          <a:p>
            <a:pPr marL="800100" lvl="1" algn="just">
              <a:spcBef>
                <a:spcPts val="0"/>
              </a:spcBef>
              <a:buSzPts val="3200"/>
            </a:pPr>
            <a:r>
              <a:rPr lang="en-US" sz="2000" dirty="0" smtClean="0"/>
              <a:t>The librarian request the system to create a new online library account</a:t>
            </a:r>
          </a:p>
          <a:p>
            <a:pPr marL="800100" lvl="1" algn="just">
              <a:spcBef>
                <a:spcPts val="0"/>
              </a:spcBef>
              <a:buSzPts val="3200"/>
            </a:pPr>
            <a:r>
              <a:rPr lang="en-US" sz="2000" dirty="0" smtClean="0"/>
              <a:t>The librarian then selects the library user account type</a:t>
            </a:r>
          </a:p>
          <a:p>
            <a:pPr marL="800100" lvl="1" algn="just">
              <a:spcBef>
                <a:spcPts val="0"/>
              </a:spcBef>
              <a:buSzPts val="3200"/>
            </a:pPr>
            <a:r>
              <a:rPr lang="en-US" sz="2000" dirty="0" smtClean="0"/>
              <a:t>The librarian enters the user’s details</a:t>
            </a:r>
          </a:p>
          <a:p>
            <a:pPr marL="800100" lvl="1" algn="just">
              <a:spcBef>
                <a:spcPts val="0"/>
              </a:spcBef>
              <a:buSzPts val="3200"/>
            </a:pPr>
            <a:r>
              <a:rPr lang="en-US" sz="2000" dirty="0" smtClean="0"/>
              <a:t>The user’s details are checked using the user Credentials Database</a:t>
            </a:r>
          </a:p>
          <a:p>
            <a:pPr marL="800100" lvl="1" algn="just">
              <a:spcBef>
                <a:spcPts val="0"/>
              </a:spcBef>
              <a:buSzPts val="3200"/>
            </a:pPr>
            <a:r>
              <a:rPr lang="en-US" sz="2000" dirty="0" smtClean="0"/>
              <a:t>The new library user account is created</a:t>
            </a:r>
          </a:p>
          <a:p>
            <a:pPr marL="800100" lvl="1" algn="just">
              <a:spcBef>
                <a:spcPts val="0"/>
              </a:spcBef>
              <a:buSzPts val="3200"/>
            </a:pPr>
            <a:r>
              <a:rPr lang="en-US" sz="2000" dirty="0" smtClean="0"/>
              <a:t>A summary of the of the new account’s details are then emailed to the user</a:t>
            </a:r>
          </a:p>
          <a:p>
            <a:pPr marL="800100" lvl="1" algn="just">
              <a:spcBef>
                <a:spcPts val="0"/>
              </a:spcBef>
              <a:buSzPts val="3200"/>
            </a:pP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1143000" y="228600"/>
            <a:ext cx="80899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Drawing Sequence Diagram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5631" y="1009403"/>
            <a:ext cx="1508166" cy="29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Admin: Librarian</a:t>
            </a:r>
            <a:endParaRPr lang="en-US" dirty="0"/>
          </a:p>
        </p:txBody>
      </p:sp>
      <p:cxnSp>
        <p:nvCxnSpPr>
          <p:cNvPr id="9" name="Straight Connector 8"/>
          <p:cNvCxnSpPr>
            <a:stCxn id="5" idx="2"/>
          </p:cNvCxnSpPr>
          <p:nvPr/>
        </p:nvCxnSpPr>
        <p:spPr>
          <a:xfrm rot="16200000" flipH="1">
            <a:off x="-1475509" y="3761509"/>
            <a:ext cx="4916384" cy="593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58031" y="995553"/>
            <a:ext cx="1508166" cy="29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: LMS</a:t>
            </a:r>
            <a:endParaRPr lang="en-US" dirty="0"/>
          </a:p>
        </p:txBody>
      </p:sp>
      <p:cxnSp>
        <p:nvCxnSpPr>
          <p:cNvPr id="13" name="Straight Connector 12"/>
          <p:cNvCxnSpPr>
            <a:stCxn id="12" idx="2"/>
          </p:cNvCxnSpPr>
          <p:nvPr/>
        </p:nvCxnSpPr>
        <p:spPr>
          <a:xfrm rot="16200000" flipH="1">
            <a:off x="956891" y="3747659"/>
            <a:ext cx="4916384" cy="593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06390" y="993578"/>
            <a:ext cx="2315688" cy="29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ucd</a:t>
            </a:r>
            <a:r>
              <a:rPr lang="en-IN" dirty="0" smtClean="0"/>
              <a:t>: </a:t>
            </a:r>
            <a:r>
              <a:rPr lang="en-IN" dirty="0" err="1" smtClean="0"/>
              <a:t>UserCredentialDB</a:t>
            </a:r>
            <a:endParaRPr lang="en-US" dirty="0"/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 rot="16200000" flipH="1">
            <a:off x="3812972" y="3741722"/>
            <a:ext cx="4920337" cy="1781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45331" y="991603"/>
            <a:ext cx="1508166" cy="29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es:EmailSystem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2"/>
          </p:cNvCxnSpPr>
          <p:nvPr/>
        </p:nvCxnSpPr>
        <p:spPr>
          <a:xfrm rot="16200000" flipH="1">
            <a:off x="6344191" y="3743709"/>
            <a:ext cx="4916384" cy="593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38151" y="1448790"/>
            <a:ext cx="95002" cy="4702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flipH="1">
            <a:off x="3360716" y="1494316"/>
            <a:ext cx="113147" cy="488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H="1">
            <a:off x="3358741" y="2347341"/>
            <a:ext cx="113147" cy="488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flipH="1">
            <a:off x="3360715" y="3034115"/>
            <a:ext cx="106879" cy="3069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21278" y="1524998"/>
            <a:ext cx="2339438" cy="18800"/>
          </a:xfrm>
          <a:prstGeom prst="straightConnector1">
            <a:avLst/>
          </a:prstGeom>
          <a:ln w="349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019303" y="2378023"/>
            <a:ext cx="2339438" cy="18800"/>
          </a:xfrm>
          <a:prstGeom prst="straightConnector1">
            <a:avLst/>
          </a:prstGeom>
          <a:ln w="349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29203" y="3052923"/>
            <a:ext cx="2339438" cy="18800"/>
          </a:xfrm>
          <a:prstGeom prst="straightConnector1">
            <a:avLst/>
          </a:prstGeom>
          <a:ln w="349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flipH="1">
            <a:off x="6232491" y="3404216"/>
            <a:ext cx="113147" cy="488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 flipV="1">
            <a:off x="3455719" y="3404216"/>
            <a:ext cx="2833345" cy="39628"/>
          </a:xfrm>
          <a:prstGeom prst="straightConnector1">
            <a:avLst/>
          </a:prstGeom>
          <a:ln w="349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431969" y="5533901"/>
            <a:ext cx="5332021" cy="1"/>
          </a:xfrm>
          <a:prstGeom prst="straightConnector1">
            <a:avLst/>
          </a:prstGeom>
          <a:ln w="349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flipH="1">
            <a:off x="8759889" y="5522026"/>
            <a:ext cx="146604" cy="37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stCxn id="28" idx="2"/>
            <a:endCxn id="25" idx="2"/>
          </p:cNvCxnSpPr>
          <p:nvPr/>
        </p:nvCxnSpPr>
        <p:spPr>
          <a:xfrm rot="5400000">
            <a:off x="2176153" y="4913416"/>
            <a:ext cx="47501" cy="2428502"/>
          </a:xfrm>
          <a:prstGeom prst="straightConnector1">
            <a:avLst/>
          </a:prstGeom>
          <a:ln w="317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181</Words>
  <PresentationFormat>A4 Paper (210x297 mm)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Tahoma</vt:lpstr>
      <vt:lpstr>Office Theme</vt:lpstr>
      <vt:lpstr>Slide 1</vt:lpstr>
      <vt:lpstr>Sequence Diagram</vt:lpstr>
      <vt:lpstr>Notations of a Sequence Diagram</vt:lpstr>
      <vt:lpstr>Notations of a Sequence Diagram</vt:lpstr>
      <vt:lpstr>Drawing Sequence Diagram</vt:lpstr>
      <vt:lpstr>Drawing Sequence Diagram</vt:lpstr>
      <vt:lpstr>Drawing Sequence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Dinesh Verma</cp:lastModifiedBy>
  <cp:revision>10</cp:revision>
  <dcterms:modified xsi:type="dcterms:W3CDTF">2021-03-21T18:50:53Z</dcterms:modified>
</cp:coreProperties>
</file>