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</p:sldIdLst>
  <p:sldSz cx="9906000" cy="6858000" type="A4"/>
  <p:notesSz cx="6629400" cy="9753600"/>
  <p:embeddedFontLs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Tahoma" pitchFamily="34" charset="0"/>
      <p:regular r:id="rId24"/>
      <p:bold r:id="rId25"/>
    </p:embeddedFont>
    <p:embeddedFont>
      <p:font typeface="Arial Black" pitchFamily="3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62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850900"/>
            <a:ext cx="4933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830263"/>
            <a:ext cx="3997325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1500" y="323850"/>
            <a:ext cx="5483225" cy="3797300"/>
          </a:xfrm>
          <a:ln/>
        </p:spPr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486464" y="4604174"/>
            <a:ext cx="5658008" cy="432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2690019" y="-594519"/>
            <a:ext cx="4525962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872972" y="273055"/>
            <a:ext cx="553772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5032113" y="1535113"/>
            <a:ext cx="437859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5032113" y="2174875"/>
            <a:ext cx="437859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ahoma"/>
              <a:buNone/>
              <a:defRPr sz="12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58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0" y="4038600"/>
            <a:ext cx="99060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725487" y="1981200"/>
            <a:ext cx="84550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Estimation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707368-BA9A-4D01-9F74-C22DEC5C572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 smtClean="0">
                <a:latin typeface="Times New Roman" pitchFamily="18" charset="0"/>
                <a:cs typeface="Times New Roman" pitchFamily="18" charset="0"/>
              </a:rPr>
              <a:t>SPMP Document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/>
          <a:lstStyle/>
          <a:p>
            <a:pPr>
              <a:spcBef>
                <a:spcPts val="788"/>
              </a:spcBef>
              <a:buFont typeface="Wingdings" pitchFamily="2" charset="2"/>
              <a:buChar char="§"/>
            </a:pPr>
            <a:r>
              <a:rPr lang="en-GB" sz="4400" smtClean="0">
                <a:latin typeface="Times New Roman" pitchFamily="18" charset="0"/>
                <a:cs typeface="Times New Roman" pitchFamily="18" charset="0"/>
              </a:rPr>
              <a:t>After planning is complete: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Ø"/>
            </a:pPr>
            <a:r>
              <a:rPr lang="en-GB" sz="4000" smtClean="0">
                <a:latin typeface="Times New Roman" pitchFamily="18" charset="0"/>
                <a:cs typeface="Times New Roman" pitchFamily="18" charset="0"/>
              </a:rPr>
              <a:t> Document the plans: </a:t>
            </a:r>
          </a:p>
          <a:p>
            <a:pPr lvl="2" algn="just">
              <a:spcBef>
                <a:spcPts val="713"/>
              </a:spcBef>
              <a:buFont typeface="Wingdings" pitchFamily="2" charset="2"/>
              <a:buChar char="ü"/>
            </a:pPr>
            <a:r>
              <a:rPr lang="en-GB" sz="3600" smtClean="0">
                <a:latin typeface="Times New Roman" pitchFamily="18" charset="0"/>
                <a:cs typeface="Times New Roman" pitchFamily="18" charset="0"/>
              </a:rPr>
              <a:t> in a Software Project Management Plan(SPMP) document.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B1D8C2-AF5D-45A2-B746-F45237786CF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Organization of SPMP Document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885950"/>
            <a:ext cx="8997950" cy="4171950"/>
          </a:xfrm>
        </p:spPr>
        <p:txBody>
          <a:bodyPr lIns="18000" tIns="46800" rIns="18000" bIns="46800"/>
          <a:lstStyle/>
          <a:p>
            <a:pPr lvl="1" algn="just">
              <a:spcBef>
                <a:spcPts val="525"/>
              </a:spcBef>
              <a:buFont typeface="Wingdings" pitchFamily="2" charset="2"/>
              <a:buChar char="§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GB" sz="1200" smtClean="0">
                <a:latin typeface="Times New Roman" pitchFamily="18" charset="0"/>
                <a:cs typeface="Times New Roman" pitchFamily="18" charset="0"/>
              </a:rPr>
              <a:t>(Objectives, Major Functions, Performance Issues, Management and Technical Constraints)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§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Project Estimates </a:t>
            </a:r>
            <a:r>
              <a:rPr lang="en-GB" sz="1000" smtClean="0">
                <a:latin typeface="Times New Roman" pitchFamily="18" charset="0"/>
                <a:cs typeface="Times New Roman" pitchFamily="18" charset="0"/>
              </a:rPr>
              <a:t>(Historical Data, Estimation Techniques, Effort, Cost, and Project Duration Estimates)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§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Project Resources Plan</a:t>
            </a:r>
            <a:r>
              <a:rPr lang="en-GB" sz="1200" smtClean="0">
                <a:latin typeface="Times New Roman" pitchFamily="18" charset="0"/>
                <a:cs typeface="Times New Roman" pitchFamily="18" charset="0"/>
              </a:rPr>
              <a:t> (People, Hardware and Software, Special Resources)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§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Schedules </a:t>
            </a:r>
            <a:r>
              <a:rPr lang="en-GB" sz="1200" smtClean="0">
                <a:latin typeface="Times New Roman" pitchFamily="18" charset="0"/>
                <a:cs typeface="Times New Roman" pitchFamily="18" charset="0"/>
              </a:rPr>
              <a:t>(Work Breakdown Structure, Task Network, Gantt Chart Representation, PERT Chart Representation)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§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Risk Management Plan </a:t>
            </a:r>
            <a:r>
              <a:rPr lang="en-GB" sz="1200" smtClean="0">
                <a:latin typeface="Times New Roman" pitchFamily="18" charset="0"/>
                <a:cs typeface="Times New Roman" pitchFamily="18" charset="0"/>
              </a:rPr>
              <a:t>(Risk Analysis, Risk Identification, Risk Estimation, Abatement Procedures)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§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Project Tracking and Control Plan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§"/>
            </a:pP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Miscellaneous Plans</a:t>
            </a:r>
            <a:r>
              <a:rPr lang="en-GB" sz="1200" smtClean="0">
                <a:latin typeface="Times New Roman" pitchFamily="18" charset="0"/>
                <a:cs typeface="Times New Roman" pitchFamily="18" charset="0"/>
              </a:rPr>
              <a:t>(Process Tailoring, Quality Assurance)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8B8EF-DD68-473C-9480-00DAC7A35AD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30200" y="3262762"/>
            <a:ext cx="181610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Size Estimation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407489" y="2021456"/>
            <a:ext cx="2063750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Effort Estimation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117326" y="2045059"/>
            <a:ext cx="1816100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Cost Estimation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2476500" y="4786821"/>
            <a:ext cx="2063750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Duration Estimation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5135352" y="3417498"/>
            <a:ext cx="206375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Staffing 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7512050" y="4791076"/>
            <a:ext cx="2063750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Scheduling</a:t>
            </a:r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V="1">
            <a:off x="2146299" y="2286000"/>
            <a:ext cx="1416409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>
            <a:off x="2146300" y="3428999"/>
            <a:ext cx="1295640" cy="13327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flipV="1">
            <a:off x="4485736" y="2133599"/>
            <a:ext cx="1622964" cy="5750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1"/>
          <p:cNvSpPr>
            <a:spLocks noChangeShapeType="1"/>
          </p:cNvSpPr>
          <p:nvPr/>
        </p:nvSpPr>
        <p:spPr bwMode="auto">
          <a:xfrm>
            <a:off x="4468483" y="2216989"/>
            <a:ext cx="649617" cy="12120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V="1">
            <a:off x="4540250" y="3657600"/>
            <a:ext cx="57785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540250" y="5029200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7181850" y="3505200"/>
            <a:ext cx="132080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440267" y="182564"/>
            <a:ext cx="841666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kumimoji="1" lang="en-GB" sz="4000" dirty="0">
                <a:solidFill>
                  <a:schemeClr val="tx1"/>
                </a:solidFill>
                <a:latin typeface="Arial Black" pitchFamily="34" charset="0"/>
              </a:rPr>
              <a:t>Estimation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F00B2D-9E9E-4AD9-B975-72407B426264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Software Estimation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0025" y="1148751"/>
            <a:ext cx="8860367" cy="4171950"/>
          </a:xfrm>
        </p:spPr>
        <p:txBody>
          <a:bodyPr lIns="18000" tIns="46800" rIns="18000" bIns="46800"/>
          <a:lstStyle/>
          <a:p>
            <a:pPr>
              <a:spcBef>
                <a:spcPts val="988"/>
              </a:spcBef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Determine  </a:t>
            </a:r>
            <a:r>
              <a:rPr lang="en-GB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of the product.</a:t>
            </a:r>
          </a:p>
          <a:p>
            <a:pPr>
              <a:spcBef>
                <a:spcPts val="988"/>
              </a:spcBef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 the size estimate, </a:t>
            </a:r>
          </a:p>
          <a:p>
            <a:pPr lvl="1">
              <a:spcBef>
                <a:spcPts val="713"/>
              </a:spcBef>
              <a:buFont typeface="Wingdings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determine the </a:t>
            </a:r>
            <a:r>
              <a:rPr lang="en-GB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effort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needed.</a:t>
            </a:r>
          </a:p>
          <a:p>
            <a:pPr lvl="1">
              <a:spcBef>
                <a:spcPts val="713"/>
              </a:spcBef>
              <a:buFont typeface="Wingdings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determine the </a:t>
            </a:r>
            <a:r>
              <a:rPr lang="en-GB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duration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of the project.</a:t>
            </a:r>
          </a:p>
          <a:p>
            <a:pPr>
              <a:spcBef>
                <a:spcPts val="988"/>
              </a:spcBef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From the effort estimate, </a:t>
            </a:r>
          </a:p>
          <a:p>
            <a:pPr lvl="1">
              <a:spcBef>
                <a:spcPts val="713"/>
              </a:spcBef>
              <a:buFont typeface="Wingdings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GB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64E26-25A5-4E41-AC28-500225ECD9F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smtClean="0">
                <a:latin typeface="Times New Roman" pitchFamily="18" charset="0"/>
                <a:cs typeface="Times New Roman" pitchFamily="18" charset="0"/>
              </a:rPr>
              <a:t>Software Size Metrics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/>
          <a:lstStyle/>
          <a:p>
            <a:pPr algn="just">
              <a:spcBef>
                <a:spcPts val="788"/>
              </a:spcBef>
              <a:buFont typeface="Wingdings" pitchFamily="2" charset="2"/>
              <a:buChar char="§"/>
              <a:defRPr/>
            </a:pPr>
            <a:r>
              <a:rPr lang="en-GB" sz="4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LOC (Lines of Code):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Ø"/>
              <a:defRPr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Simplest and most widely used metric.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Ø"/>
              <a:defRPr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Comments and blank lines should not be counted.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C260B8-9F6A-48E1-8FB3-C8AD61D7FCE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600" b="1" smtClean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Disadvantages of Using LOC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676400"/>
            <a:ext cx="8860367" cy="4171950"/>
          </a:xfrm>
        </p:spPr>
        <p:txBody>
          <a:bodyPr lIns="18000" tIns="46800" rIns="18000" bIns="46800"/>
          <a:lstStyle/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Size can vary with coding style.</a:t>
            </a:r>
          </a:p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Focuses on coding activity alone.</a:t>
            </a:r>
          </a:p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Correlates poorly with quality and efficiency of code.</a:t>
            </a:r>
          </a:p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Penalizes higher level programming languages, code reuse,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A6096-CC4A-4B52-A795-6D18618C3E2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788"/>
              </a:spcBef>
            </a:pPr>
            <a:r>
              <a:rPr lang="en-GB" sz="3600" b="1" smtClean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Disadvantages of Using LOC  </a:t>
            </a:r>
            <a:r>
              <a:rPr lang="en-GB" sz="1800" b="1" smtClean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(cont...)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676400"/>
            <a:ext cx="8860367" cy="4171950"/>
          </a:xfrm>
        </p:spPr>
        <p:txBody>
          <a:bodyPr lIns="18000" tIns="46800" rIns="18000" bIns="46800"/>
          <a:lstStyle/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4000" smtClean="0">
                <a:latin typeface="Times New Roman" pitchFamily="18" charset="0"/>
                <a:cs typeface="Times New Roman" pitchFamily="18" charset="0"/>
              </a:rPr>
              <a:t>Measures lexical/textual  complexity only. 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Ø"/>
            </a:pPr>
            <a:r>
              <a:rPr lang="en-GB" sz="3600" smtClean="0">
                <a:latin typeface="Times New Roman" pitchFamily="18" charset="0"/>
                <a:cs typeface="Times New Roman" pitchFamily="18" charset="0"/>
              </a:rPr>
              <a:t>does not address the issues of structural or logical complexity.</a:t>
            </a:r>
          </a:p>
          <a:p>
            <a:pPr algn="just">
              <a:spcBef>
                <a:spcPts val="613"/>
              </a:spcBef>
              <a:buFont typeface="Wingdings" pitchFamily="2" charset="2"/>
              <a:buChar char="§"/>
            </a:pPr>
            <a:r>
              <a:rPr lang="en-GB" sz="4000" smtClean="0">
                <a:latin typeface="Times New Roman" pitchFamily="18" charset="0"/>
                <a:cs typeface="Times New Roman" pitchFamily="18" charset="0"/>
              </a:rPr>
              <a:t>Difficult to estimate LOC from problem description.</a:t>
            </a:r>
          </a:p>
          <a:p>
            <a:pPr lvl="1" algn="just">
              <a:spcBef>
                <a:spcPts val="525"/>
              </a:spcBef>
              <a:buFont typeface="Wingdings" pitchFamily="2" charset="2"/>
              <a:buChar char="Ø"/>
            </a:pPr>
            <a:r>
              <a:rPr lang="en-GB" sz="3600" smtClean="0">
                <a:latin typeface="Times New Roman" pitchFamily="18" charset="0"/>
                <a:cs typeface="Times New Roman" pitchFamily="18" charset="0"/>
              </a:rPr>
              <a:t>So not useful for project planning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EA8A-9DAD-4177-B5A7-862EF53E8E3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075"/>
              </a:spcBef>
            </a:pPr>
            <a:r>
              <a:rPr lang="en-GB" sz="4400" b="1" smtClean="0">
                <a:latin typeface="Times New Roman" pitchFamily="18" charset="0"/>
                <a:cs typeface="Times New Roman" pitchFamily="18" charset="0"/>
              </a:rPr>
              <a:t>Function Point Metric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2002" y="1163128"/>
            <a:ext cx="9364692" cy="4171950"/>
          </a:xfrm>
        </p:spPr>
        <p:txBody>
          <a:bodyPr lIns="18000" tIns="46800" rIns="18000" bIns="46800"/>
          <a:lstStyle/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Overcomes some of the shortcomings of the LOC metric</a:t>
            </a:r>
          </a:p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Function point can easily be used to measure the size from the problem specification</a:t>
            </a:r>
          </a:p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idea is that the size is directly depends on the different functions and features.</a:t>
            </a:r>
          </a:p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Combination of number of input and output data values to a system gives indication of the number of functions supported by system.</a:t>
            </a:r>
          </a:p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In addition, size is also depends on interfaces and files in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B70A4-0A62-447E-B79F-FE85ECD6C2A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475"/>
              </a:spcBef>
            </a:pPr>
            <a:r>
              <a:rPr lang="en-GB" sz="6000" smtClean="0"/>
              <a:t>Introduction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7419" y="1550989"/>
            <a:ext cx="9428672" cy="4111625"/>
          </a:xfrm>
        </p:spPr>
        <p:txBody>
          <a:bodyPr lIns="18000" tIns="46800" rIns="18000" bIns="46800"/>
          <a:lstStyle/>
          <a:p>
            <a:pPr algn="just">
              <a:spcBef>
                <a:spcPts val="788"/>
              </a:spcBef>
              <a:buFont typeface="Courier New" pitchFamily="49" charset="0"/>
              <a:buChar char="o"/>
            </a:pPr>
            <a:r>
              <a:rPr lang="en-GB" sz="4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Many software projects fail: 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§"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due to faulty  project management practices: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§"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It is important to learn different aspects of software project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EACAAB-FD6A-48CD-B0CB-6B21D719369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74625"/>
            <a:ext cx="8416660" cy="1157288"/>
          </a:xfrm>
        </p:spPr>
        <p:txBody>
          <a:bodyPr lIns="18000" tIns="46800" rIns="18000" bIns="46800" anchor="ctr"/>
          <a:lstStyle/>
          <a:p>
            <a:pPr>
              <a:spcBef>
                <a:spcPts val="1613"/>
              </a:spcBef>
            </a:pPr>
            <a:r>
              <a:rPr lang="en-GB" sz="6600" smtClean="0"/>
              <a:t>Introduction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/>
          <a:lstStyle/>
          <a:p>
            <a:pPr>
              <a:spcBef>
                <a:spcPts val="788"/>
              </a:spcBef>
              <a:buFont typeface="Courier New" pitchFamily="49" charset="0"/>
              <a:buChar char="o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Goal of software project management: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§"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enable a group of engineers to work efficiently towards successful completion of a software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81A293-F4C8-41BE-95FD-A51D3591757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63514"/>
            <a:ext cx="8416660" cy="14065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sz="3600" b="1" smtClean="0">
                <a:latin typeface="Times New Roman" pitchFamily="18" charset="0"/>
                <a:cs typeface="Times New Roman" pitchFamily="18" charset="0"/>
              </a:rPr>
              <a:t>Responsibility of project managers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9807" y="1322717"/>
            <a:ext cx="8856927" cy="4459288"/>
          </a:xfrm>
        </p:spPr>
        <p:txBody>
          <a:bodyPr lIns="18000" tIns="46800" rIns="18000" bIns="46800"/>
          <a:lstStyle/>
          <a:p>
            <a:pPr algn="just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Project proposal writing,</a:t>
            </a:r>
          </a:p>
          <a:p>
            <a:pPr algn="just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Project cost estimation, </a:t>
            </a:r>
          </a:p>
          <a:p>
            <a:pPr algn="just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Scheduling, </a:t>
            </a:r>
          </a:p>
          <a:p>
            <a:pPr algn="just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Project staffing, </a:t>
            </a:r>
          </a:p>
          <a:p>
            <a:pPr algn="just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Project monitoring and control, </a:t>
            </a:r>
          </a:p>
          <a:p>
            <a:pPr algn="just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Software configuration management, </a:t>
            </a:r>
          </a:p>
          <a:p>
            <a:pPr algn="just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Risk management, </a:t>
            </a:r>
          </a:p>
          <a:p>
            <a:pPr algn="just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Managerial report writing and presentations, etc.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D9F08-A8A9-4E20-8D81-C6BE34FDD45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74625"/>
            <a:ext cx="8416660" cy="1157288"/>
          </a:xfrm>
        </p:spPr>
        <p:txBody>
          <a:bodyPr lIns="18000" tIns="46800" rIns="18000" bIns="46800" anchor="ctr"/>
          <a:lstStyle/>
          <a:p>
            <a:pPr>
              <a:spcBef>
                <a:spcPts val="1613"/>
              </a:spcBef>
            </a:pPr>
            <a:r>
              <a:rPr lang="en-GB" sz="660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/>
          <a:lstStyle/>
          <a:p>
            <a:pPr>
              <a:spcBef>
                <a:spcPts val="788"/>
              </a:spcBef>
              <a:buFont typeface="Courier New" pitchFamily="49" charset="0"/>
              <a:buChar char="o"/>
            </a:pPr>
            <a:r>
              <a:rPr lang="en-GB" sz="4400" dirty="0" smtClean="0">
                <a:latin typeface="Times New Roman" pitchFamily="18" charset="0"/>
                <a:cs typeface="Times New Roman" pitchFamily="18" charset="0"/>
              </a:rPr>
              <a:t>A project manager’s activities are varied.</a:t>
            </a:r>
          </a:p>
          <a:p>
            <a:pPr lvl="1">
              <a:spcBef>
                <a:spcPts val="713"/>
              </a:spcBef>
              <a:buFont typeface="Wingdings" pitchFamily="2" charset="2"/>
              <a:buChar char="§"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can be broadly classified into:  </a:t>
            </a:r>
          </a:p>
          <a:p>
            <a:pPr lvl="2">
              <a:spcBef>
                <a:spcPts val="613"/>
              </a:spcBef>
              <a:buFont typeface="Wingdings" pitchFamily="2" charset="2"/>
              <a:buChar char="Ø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project planning,  </a:t>
            </a:r>
          </a:p>
          <a:p>
            <a:pPr lvl="2" algn="just">
              <a:spcBef>
                <a:spcPts val="713"/>
              </a:spcBef>
              <a:buFont typeface="Wingdings" pitchFamily="2" charset="2"/>
              <a:buChar char="Ø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project monitoring and control activities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313339-0861-4D35-B8B6-E867AB0787B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 b="1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GB" sz="4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800" b="1" smtClean="0">
                <a:latin typeface="Times New Roman" pitchFamily="18" charset="0"/>
                <a:cs typeface="Times New Roman" pitchFamily="18" charset="0"/>
              </a:rPr>
              <a:t>Planning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6289" y="1306902"/>
            <a:ext cx="8915400" cy="4525962"/>
          </a:xfrm>
        </p:spPr>
        <p:txBody>
          <a:bodyPr lIns="18000" tIns="46800" rIns="18000" bIns="46800"/>
          <a:lstStyle/>
          <a:p>
            <a:pPr algn="just">
              <a:spcBef>
                <a:spcPts val="875"/>
              </a:spcBef>
              <a:buFont typeface="Wingdings" pitchFamily="2" charset="2"/>
              <a:buChar char="§"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Once a project is found to be feasible, </a:t>
            </a:r>
          </a:p>
          <a:p>
            <a:pPr lvl="1" algn="just">
              <a:spcBef>
                <a:spcPts val="788"/>
              </a:spcBef>
              <a:buFont typeface="Wingdings" pitchFamily="2" charset="2"/>
              <a:buChar char="§"/>
            </a:pPr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project managers undertake project planning.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B38EF9-37D5-4F3E-8E51-3C6E301073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525"/>
              </a:spcBef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Project Planning Activities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3542" y="1089804"/>
            <a:ext cx="8856927" cy="4629150"/>
          </a:xfrm>
        </p:spPr>
        <p:txBody>
          <a:bodyPr lIns="18000" tIns="46800" rIns="18000" bIns="46800"/>
          <a:lstStyle/>
          <a:p>
            <a:pPr algn="just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Estimation: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ts val="250"/>
              </a:spcBef>
              <a:buFont typeface="Wingdings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Effort, cost, resource, and project duration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GB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scheduling: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Staff organization: </a:t>
            </a:r>
          </a:p>
          <a:p>
            <a:pPr lvl="1" algn="just">
              <a:lnSpc>
                <a:spcPct val="90000"/>
              </a:lnSpc>
              <a:spcBef>
                <a:spcPts val="250"/>
              </a:spcBef>
              <a:buFont typeface="Wingdings" pitchFamily="2" charset="2"/>
              <a:buChar char="Ø"/>
            </a:pPr>
            <a:r>
              <a:rPr lang="en-GB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staffing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plans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handling:</a:t>
            </a:r>
          </a:p>
          <a:p>
            <a:pPr lvl="1" algn="just">
              <a:lnSpc>
                <a:spcPct val="90000"/>
              </a:lnSpc>
              <a:spcBef>
                <a:spcPts val="250"/>
              </a:spcBef>
              <a:buFont typeface="Wingdings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identification, analysis, and abatement procedures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en-GB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Miscellaneous plans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90000"/>
              </a:lnSpc>
              <a:spcBef>
                <a:spcPts val="250"/>
              </a:spcBef>
              <a:buFont typeface="Wingdings" pitchFamily="2" charset="2"/>
              <a:buChar char="Ø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quality assurance plan, configuration management plan,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D54152-C377-468A-938E-D88FC03F0AF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1213"/>
              </a:spcBef>
            </a:pPr>
            <a:r>
              <a:rPr lang="en-GB" sz="4800" smtClean="0">
                <a:latin typeface="Times New Roman" pitchFamily="18" charset="0"/>
                <a:cs typeface="Times New Roman" pitchFamily="18" charset="0"/>
              </a:rPr>
              <a:t>Project planning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/>
          <a:lstStyle/>
          <a:p>
            <a:pPr algn="just">
              <a:spcBef>
                <a:spcPts val="988"/>
              </a:spcBef>
              <a:buFont typeface="Wingdings" pitchFamily="2" charset="2"/>
              <a:buChar char="§"/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Requires utmost care and attention --- commitments to unrealistic time  and resource estimates result in: 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Ø"/>
            </a:pPr>
            <a:r>
              <a:rPr lang="en-GB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irritating delays.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Ø"/>
            </a:pPr>
            <a:r>
              <a:rPr lang="en-GB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customer dissatisfaction 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Ø"/>
            </a:pPr>
            <a:r>
              <a:rPr lang="en-GB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adverse affect on team morale</a:t>
            </a:r>
          </a:p>
          <a:p>
            <a:pPr lvl="2" algn="just">
              <a:spcBef>
                <a:spcPts val="613"/>
              </a:spcBef>
              <a:buFont typeface="Wingdings" pitchFamily="2" charset="2"/>
              <a:buChar char="ü"/>
            </a:pPr>
            <a:r>
              <a:rPr lang="en-GB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poor quality work 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Ø"/>
            </a:pPr>
            <a:r>
              <a:rPr lang="en-GB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project failure.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F3BD3-7696-4186-9294-98D21ABE204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1"/>
          <p:cNvSpPr>
            <a:spLocks noGrp="1" noChangeArrowheads="1"/>
          </p:cNvSpPr>
          <p:nvPr>
            <p:ph type="title"/>
          </p:nvPr>
        </p:nvSpPr>
        <p:spPr>
          <a:xfrm>
            <a:off x="440267" y="182564"/>
            <a:ext cx="8416660" cy="1139825"/>
          </a:xfrm>
        </p:spPr>
        <p:txBody>
          <a:bodyPr lIns="18000" tIns="46800" rIns="18000" bIns="46800" anchor="ctr"/>
          <a:lstStyle/>
          <a:p>
            <a:pPr>
              <a:spcBef>
                <a:spcPts val="988"/>
              </a:spcBef>
            </a:pPr>
            <a:r>
              <a:rPr lang="en-GB" smtClean="0">
                <a:latin typeface="Times New Roman" pitchFamily="18" charset="0"/>
                <a:cs typeface="Times New Roman" pitchFamily="18" charset="0"/>
              </a:rPr>
              <a:t>Sliding Window Planning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18000" tIns="46800" rIns="18000" bIns="46800"/>
          <a:lstStyle/>
          <a:p>
            <a:pPr algn="just">
              <a:spcBef>
                <a:spcPts val="788"/>
              </a:spcBef>
              <a:buFont typeface="Wingdings" pitchFamily="2" charset="2"/>
              <a:buChar char="§"/>
            </a:pPr>
            <a:r>
              <a:rPr lang="en-GB" sz="4000" smtClean="0">
                <a:latin typeface="Times New Roman" pitchFamily="18" charset="0"/>
                <a:cs typeface="Times New Roman" pitchFamily="18" charset="0"/>
              </a:rPr>
              <a:t>Involves project planning over several stages:</a:t>
            </a:r>
          </a:p>
          <a:p>
            <a:pPr lvl="1" algn="just">
              <a:spcBef>
                <a:spcPts val="788"/>
              </a:spcBef>
              <a:buFont typeface="Wingdings" pitchFamily="2" charset="2"/>
              <a:buChar char="Ø"/>
            </a:pPr>
            <a:r>
              <a:rPr lang="en-GB" sz="3600" smtClean="0">
                <a:latin typeface="Times New Roman" pitchFamily="18" charset="0"/>
                <a:cs typeface="Times New Roman" pitchFamily="18" charset="0"/>
              </a:rPr>
              <a:t>protects managers from making big commitments too early.</a:t>
            </a:r>
          </a:p>
          <a:p>
            <a:pPr lvl="1" algn="just">
              <a:spcBef>
                <a:spcPts val="713"/>
              </a:spcBef>
              <a:buFont typeface="Wingdings" pitchFamily="2" charset="2"/>
              <a:buChar char="Ø"/>
            </a:pPr>
            <a:r>
              <a:rPr lang="en-GB" sz="3600" smtClean="0">
                <a:latin typeface="Times New Roman" pitchFamily="18" charset="0"/>
                <a:cs typeface="Times New Roman" pitchFamily="18" charset="0"/>
              </a:rPr>
              <a:t>More information becomes available as project progresses.</a:t>
            </a:r>
          </a:p>
          <a:p>
            <a:pPr lvl="2" algn="just">
              <a:spcBef>
                <a:spcPct val="0"/>
              </a:spcBef>
              <a:spcAft>
                <a:spcPts val="825"/>
              </a:spcAft>
              <a:buFont typeface="Wingdings" pitchFamily="2" charset="2"/>
              <a:buChar char="ü"/>
            </a:pPr>
            <a:r>
              <a:rPr lang="en-GB" sz="3600" smtClean="0">
                <a:latin typeface="Times New Roman" pitchFamily="18" charset="0"/>
                <a:cs typeface="Times New Roman" pitchFamily="18" charset="0"/>
              </a:rPr>
              <a:t>Facilitates accurate planning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593</Words>
  <Application>Microsoft Office PowerPoint</Application>
  <PresentationFormat>A4 Paper (210x297 mm)</PresentationFormat>
  <Paragraphs>109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Courier New</vt:lpstr>
      <vt:lpstr>Wingdings</vt:lpstr>
      <vt:lpstr>Arial Black</vt:lpstr>
      <vt:lpstr>Office Theme</vt:lpstr>
      <vt:lpstr>Slide 1</vt:lpstr>
      <vt:lpstr>Introduction</vt:lpstr>
      <vt:lpstr>Introduction</vt:lpstr>
      <vt:lpstr>Responsibility of project managers</vt:lpstr>
      <vt:lpstr>Introduction</vt:lpstr>
      <vt:lpstr>Project Planning</vt:lpstr>
      <vt:lpstr>Project Planning Activities</vt:lpstr>
      <vt:lpstr>Project planning</vt:lpstr>
      <vt:lpstr>Sliding Window Planning</vt:lpstr>
      <vt:lpstr>SPMP Document</vt:lpstr>
      <vt:lpstr>Organization of SPMP Document</vt:lpstr>
      <vt:lpstr>Slide 12</vt:lpstr>
      <vt:lpstr>Software Estimation</vt:lpstr>
      <vt:lpstr>Software Size Metrics</vt:lpstr>
      <vt:lpstr>Disadvantages of Using LOC</vt:lpstr>
      <vt:lpstr>Disadvantages of Using LOC  (cont...)</vt:lpstr>
      <vt:lpstr>Function Point Metric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dinesh.verma</cp:lastModifiedBy>
  <cp:revision>47</cp:revision>
  <dcterms:modified xsi:type="dcterms:W3CDTF">2024-02-28T05:04:21Z</dcterms:modified>
</cp:coreProperties>
</file>