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337" r:id="rId3"/>
    <p:sldId id="338" r:id="rId4"/>
    <p:sldId id="339" r:id="rId5"/>
    <p:sldId id="340" r:id="rId6"/>
    <p:sldId id="344" r:id="rId7"/>
    <p:sldId id="341" r:id="rId8"/>
    <p:sldId id="342" r:id="rId9"/>
    <p:sldId id="343" r:id="rId10"/>
  </p:sldIdLst>
  <p:sldSz cx="9906000" cy="6858000" type="A4"/>
  <p:notesSz cx="6629400" cy="9753600"/>
  <p:embeddedFontLst>
    <p:embeddedFont>
      <p:font typeface="Calibri" pitchFamily="34" charset="0"/>
      <p:regular r:id="rId12"/>
      <p:bold r:id="rId13"/>
      <p:italic r:id="rId14"/>
      <p:boldItalic r:id="rId15"/>
    </p:embeddedFont>
    <p:embeddedFont>
      <p:font typeface="Tahoma" pitchFamily="34" charset="0"/>
      <p:regular r:id="rId16"/>
      <p:bold r:id="rId17"/>
    </p:embeddedFont>
    <p:embeddedFont>
      <p:font typeface="Arial Black" pitchFamily="34" charset="0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312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-1380" y="-8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body" idx="1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" name="Google Shape;4;n"/>
          <p:cNvSpPr>
            <a:spLocks noGrp="1" noRot="1" noChangeAspect="1"/>
          </p:cNvSpPr>
          <p:nvPr>
            <p:ph type="sldImg" idx="2"/>
          </p:nvPr>
        </p:nvSpPr>
        <p:spPr>
          <a:xfrm>
            <a:off x="847725" y="850900"/>
            <a:ext cx="4933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03338" y="830263"/>
            <a:ext cx="3997325" cy="2768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1500" y="323850"/>
            <a:ext cx="5483225" cy="3797300"/>
          </a:xfrm>
          <a:ln/>
        </p:spPr>
      </p:sp>
      <p:sp>
        <p:nvSpPr>
          <p:cNvPr id="76803" name="Text Box 2"/>
          <p:cNvSpPr txBox="1">
            <a:spLocks noChangeArrowheads="1"/>
          </p:cNvSpPr>
          <p:nvPr/>
        </p:nvSpPr>
        <p:spPr bwMode="auto">
          <a:xfrm>
            <a:off x="486464" y="4604174"/>
            <a:ext cx="5658008" cy="432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1500" y="323850"/>
            <a:ext cx="5483225" cy="3797300"/>
          </a:xfrm>
          <a:ln/>
        </p:spPr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486464" y="4604174"/>
            <a:ext cx="5658008" cy="432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1500" y="323850"/>
            <a:ext cx="5483225" cy="3797300"/>
          </a:xfrm>
          <a:ln/>
        </p:spPr>
      </p:sp>
      <p:sp>
        <p:nvSpPr>
          <p:cNvPr id="78851" name="Text Box 2"/>
          <p:cNvSpPr txBox="1">
            <a:spLocks noChangeArrowheads="1"/>
          </p:cNvSpPr>
          <p:nvPr/>
        </p:nvSpPr>
        <p:spPr bwMode="auto">
          <a:xfrm>
            <a:off x="486464" y="4604174"/>
            <a:ext cx="5658008" cy="432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1500" y="323850"/>
            <a:ext cx="5483225" cy="3797300"/>
          </a:xfrm>
          <a:ln/>
        </p:spPr>
      </p:sp>
      <p:sp>
        <p:nvSpPr>
          <p:cNvPr id="79875" name="Text Box 2"/>
          <p:cNvSpPr txBox="1">
            <a:spLocks noChangeArrowheads="1"/>
          </p:cNvSpPr>
          <p:nvPr/>
        </p:nvSpPr>
        <p:spPr bwMode="auto">
          <a:xfrm>
            <a:off x="486464" y="4604174"/>
            <a:ext cx="5658008" cy="432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1500" y="323850"/>
            <a:ext cx="5483225" cy="3797300"/>
          </a:xfrm>
          <a:ln/>
        </p:spPr>
      </p:sp>
      <p:sp>
        <p:nvSpPr>
          <p:cNvPr id="80899" name="Text Box 2"/>
          <p:cNvSpPr txBox="1">
            <a:spLocks noChangeArrowheads="1"/>
          </p:cNvSpPr>
          <p:nvPr/>
        </p:nvSpPr>
        <p:spPr bwMode="auto">
          <a:xfrm>
            <a:off x="486464" y="4604174"/>
            <a:ext cx="5658008" cy="432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1500" y="323850"/>
            <a:ext cx="5483225" cy="3797300"/>
          </a:xfrm>
          <a:ln/>
        </p:spPr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486464" y="4604174"/>
            <a:ext cx="5658008" cy="432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 rot="5400000">
            <a:off x="2690019" y="-594519"/>
            <a:ext cx="4525962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>
            <a:spLocks noGrp="1"/>
          </p:cNvSpPr>
          <p:nvPr>
            <p:ph type="pic" idx="2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3872972" y="273055"/>
            <a:ext cx="5537729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3"/>
          </p:nvPr>
        </p:nvSpPr>
        <p:spPr>
          <a:xfrm>
            <a:off x="5032113" y="1535113"/>
            <a:ext cx="437859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4"/>
          </p:nvPr>
        </p:nvSpPr>
        <p:spPr>
          <a:xfrm>
            <a:off x="5032113" y="2174875"/>
            <a:ext cx="437859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782506" y="4406905"/>
            <a:ext cx="84201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>
            <a:off x="742950" y="2130430"/>
            <a:ext cx="84201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5" r:id="rId5"/>
    <p:sldLayoutId id="2147483657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3"/>
          <p:cNvCxnSpPr/>
          <p:nvPr/>
        </p:nvCxnSpPr>
        <p:spPr>
          <a:xfrm>
            <a:off x="0" y="4038600"/>
            <a:ext cx="9906000" cy="0"/>
          </a:xfrm>
          <a:prstGeom prst="straightConnector1">
            <a:avLst/>
          </a:prstGeom>
          <a:noFill/>
          <a:ln w="508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>
            <a:off x="725487" y="1981200"/>
            <a:ext cx="84550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Estimation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16EA8A-9DAD-4177-B5A7-862EF53E8E3B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9459" name="Rectangle 1"/>
          <p:cNvSpPr>
            <a:spLocks noGrp="1" noChangeArrowheads="1"/>
          </p:cNvSpPr>
          <p:nvPr>
            <p:ph type="title"/>
          </p:nvPr>
        </p:nvSpPr>
        <p:spPr>
          <a:xfrm>
            <a:off x="440267" y="182564"/>
            <a:ext cx="8416660" cy="1139825"/>
          </a:xfrm>
        </p:spPr>
        <p:txBody>
          <a:bodyPr lIns="18000" tIns="46800" rIns="18000" bIns="46800" anchor="ctr"/>
          <a:lstStyle/>
          <a:p>
            <a:pPr>
              <a:spcBef>
                <a:spcPts val="1075"/>
              </a:spcBef>
            </a:pPr>
            <a:r>
              <a:rPr lang="en-GB" sz="4400" b="1" smtClean="0">
                <a:latin typeface="Times New Roman" pitchFamily="18" charset="0"/>
                <a:cs typeface="Times New Roman" pitchFamily="18" charset="0"/>
              </a:rPr>
              <a:t>Function Point Metric</a:t>
            </a: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2002" y="1163128"/>
            <a:ext cx="9364692" cy="4171950"/>
          </a:xfrm>
        </p:spPr>
        <p:txBody>
          <a:bodyPr lIns="18000" tIns="46800" rIns="18000" bIns="46800"/>
          <a:lstStyle/>
          <a:p>
            <a:pPr algn="just">
              <a:spcBef>
                <a:spcPts val="988"/>
              </a:spcBef>
              <a:buFont typeface="Wingdings" pitchFamily="2" charset="2"/>
              <a:buChar char="§"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Overcomes some of the shortcomings of the LOC metric</a:t>
            </a:r>
          </a:p>
          <a:p>
            <a:pPr algn="just">
              <a:spcBef>
                <a:spcPts val="988"/>
              </a:spcBef>
              <a:buFont typeface="Wingdings" pitchFamily="2" charset="2"/>
              <a:buChar char="§"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Function point can easily be used to measure the size from the problem specification</a:t>
            </a:r>
          </a:p>
          <a:p>
            <a:pPr algn="just">
              <a:spcBef>
                <a:spcPts val="988"/>
              </a:spcBef>
              <a:buFont typeface="Wingdings" pitchFamily="2" charset="2"/>
              <a:buChar char="§"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The idea is that the size is directly depends on the different functions and features.</a:t>
            </a:r>
          </a:p>
          <a:p>
            <a:pPr algn="just">
              <a:spcBef>
                <a:spcPts val="988"/>
              </a:spcBef>
              <a:buFont typeface="Wingdings" pitchFamily="2" charset="2"/>
              <a:buChar char="§"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Combination of number of input and output data values to a system gives indication of the number of functions supported by system.</a:t>
            </a:r>
          </a:p>
          <a:p>
            <a:pPr algn="just">
              <a:spcBef>
                <a:spcPts val="988"/>
              </a:spcBef>
              <a:buFont typeface="Wingdings" pitchFamily="2" charset="2"/>
              <a:buChar char="§"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In addition, size is also depends on interfaces and files in the system.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29B832-8521-4FCE-9A26-F6A9FF3C7D73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0483" name="Rectangle 1"/>
          <p:cNvSpPr>
            <a:spLocks noGrp="1" noChangeArrowheads="1"/>
          </p:cNvSpPr>
          <p:nvPr>
            <p:ph type="title"/>
          </p:nvPr>
        </p:nvSpPr>
        <p:spPr>
          <a:xfrm>
            <a:off x="440267" y="182564"/>
            <a:ext cx="8416660" cy="1139825"/>
          </a:xfrm>
        </p:spPr>
        <p:txBody>
          <a:bodyPr lIns="18000" tIns="46800" rIns="18000" bIns="46800" anchor="ctr"/>
          <a:lstStyle/>
          <a:p>
            <a:pPr>
              <a:spcBef>
                <a:spcPts val="1075"/>
              </a:spcBef>
            </a:pPr>
            <a:r>
              <a:rPr lang="en-GB" sz="4400" b="1" smtClean="0">
                <a:latin typeface="Times New Roman" pitchFamily="18" charset="0"/>
                <a:cs typeface="Times New Roman" pitchFamily="18" charset="0"/>
              </a:rPr>
              <a:t>Function Point Metric</a:t>
            </a: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95300" y="1828800"/>
            <a:ext cx="8860367" cy="4171950"/>
          </a:xfrm>
        </p:spPr>
        <p:txBody>
          <a:bodyPr lIns="18000" tIns="46800" rIns="18000" bIns="46800"/>
          <a:lstStyle/>
          <a:p>
            <a:pPr>
              <a:spcBef>
                <a:spcPts val="988"/>
              </a:spcBef>
              <a:buFont typeface="Wingdings" pitchFamily="2" charset="2"/>
              <a:buChar char="§"/>
            </a:pPr>
            <a:r>
              <a:rPr lang="en-GB" smtClean="0">
                <a:latin typeface="Times New Roman" pitchFamily="18" charset="0"/>
                <a:cs typeface="Times New Roman" pitchFamily="18" charset="0"/>
              </a:rPr>
              <a:t>Proposed by Albrecht in early 80's:</a:t>
            </a:r>
          </a:p>
          <a:p>
            <a:pPr lvl="1">
              <a:spcBef>
                <a:spcPts val="713"/>
              </a:spcBef>
              <a:buFont typeface="Wingdings" pitchFamily="2" charset="2"/>
              <a:buChar char="Ø"/>
            </a:pPr>
            <a:r>
              <a:rPr lang="en-GB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UFP=  4 *(#inputs) + 5*(#Outputs) + 4*(#inquiries) + 10*(#files) + 10*(#interfaces)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53AE00-0A8A-4BDC-A1F5-051F1D148D7C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1507" name="Rectangle 1"/>
          <p:cNvSpPr>
            <a:spLocks noGrp="1" noChangeArrowheads="1"/>
          </p:cNvSpPr>
          <p:nvPr>
            <p:ph type="title"/>
          </p:nvPr>
        </p:nvSpPr>
        <p:spPr>
          <a:xfrm>
            <a:off x="440267" y="182564"/>
            <a:ext cx="8416660" cy="1139825"/>
          </a:xfrm>
        </p:spPr>
        <p:txBody>
          <a:bodyPr lIns="18000" tIns="46800" rIns="18000" bIns="46800" anchor="ctr"/>
          <a:lstStyle/>
          <a:p>
            <a:pPr>
              <a:spcBef>
                <a:spcPts val="1075"/>
              </a:spcBef>
            </a:pPr>
            <a:r>
              <a:rPr lang="en-GB" sz="4400" b="1" smtClean="0">
                <a:solidFill>
                  <a:srgbClr val="336600"/>
                </a:solidFill>
              </a:rPr>
              <a:t>Function Point Metric</a:t>
            </a: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95301" y="1524000"/>
            <a:ext cx="8856927" cy="4405313"/>
          </a:xfrm>
        </p:spPr>
        <p:txBody>
          <a:bodyPr lIns="18000" tIns="46800" rIns="18000" bIns="46800"/>
          <a:lstStyle/>
          <a:p>
            <a:pPr algn="just">
              <a:spcBef>
                <a:spcPts val="613"/>
              </a:spcBef>
              <a:buFont typeface="Wingdings" pitchFamily="2" charset="2"/>
              <a:buChar char="§"/>
            </a:pPr>
            <a:r>
              <a:rPr lang="en-GB" sz="2800" u="sng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Input:</a:t>
            </a:r>
            <a:r>
              <a:rPr lang="en-GB" sz="280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 algn="just">
              <a:spcBef>
                <a:spcPts val="525"/>
              </a:spcBef>
              <a:buFont typeface="Wingdings" pitchFamily="2" charset="2"/>
              <a:buChar char="Ø"/>
            </a:pPr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A set of related inputs is counted as one input.</a:t>
            </a:r>
            <a:endParaRPr lang="en-GB" u="sng" smtClean="0">
              <a:solidFill>
                <a:srgbClr val="0000FF"/>
              </a:solidFill>
            </a:endParaRPr>
          </a:p>
          <a:p>
            <a:pPr algn="just">
              <a:spcBef>
                <a:spcPts val="613"/>
              </a:spcBef>
              <a:buFont typeface="Wingdings" pitchFamily="2" charset="2"/>
              <a:buChar char="§"/>
            </a:pPr>
            <a:r>
              <a:rPr lang="en-GB" sz="2800" u="sng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Output: </a:t>
            </a:r>
          </a:p>
          <a:p>
            <a:pPr lvl="1" algn="just">
              <a:spcBef>
                <a:spcPts val="525"/>
              </a:spcBef>
              <a:buFont typeface="Wingdings" pitchFamily="2" charset="2"/>
              <a:buChar char="Ø"/>
            </a:pPr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A set of related outputs is counted as one output.</a:t>
            </a:r>
          </a:p>
          <a:p>
            <a:pPr algn="just">
              <a:spcBef>
                <a:spcPts val="613"/>
              </a:spcBef>
              <a:buFont typeface="Wingdings" pitchFamily="2" charset="2"/>
              <a:buChar char="§"/>
            </a:pPr>
            <a:r>
              <a:rPr lang="en-GB" sz="2800" u="sng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Inquiries: </a:t>
            </a:r>
          </a:p>
          <a:p>
            <a:pPr lvl="1" algn="just">
              <a:spcBef>
                <a:spcPts val="525"/>
              </a:spcBef>
              <a:buFont typeface="Wingdings" pitchFamily="2" charset="2"/>
              <a:buChar char="Ø"/>
            </a:pPr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Each user query type is counted.</a:t>
            </a:r>
          </a:p>
          <a:p>
            <a:pPr algn="just">
              <a:spcBef>
                <a:spcPts val="613"/>
              </a:spcBef>
              <a:buFont typeface="Wingdings" pitchFamily="2" charset="2"/>
              <a:buChar char="§"/>
            </a:pPr>
            <a:r>
              <a:rPr lang="en-GB" sz="2800" u="sng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Files: </a:t>
            </a:r>
          </a:p>
          <a:p>
            <a:pPr lvl="1" algn="just">
              <a:spcBef>
                <a:spcPts val="525"/>
              </a:spcBef>
              <a:buFont typeface="Wingdings" pitchFamily="2" charset="2"/>
              <a:buChar char="Ø"/>
            </a:pPr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Files are logically related data and thus can be data structures or physical files.</a:t>
            </a:r>
          </a:p>
          <a:p>
            <a:pPr algn="just">
              <a:spcBef>
                <a:spcPts val="613"/>
              </a:spcBef>
              <a:buFont typeface="Wingdings" pitchFamily="2" charset="2"/>
              <a:buChar char="§"/>
            </a:pPr>
            <a:r>
              <a:rPr lang="en-GB" sz="2800" u="sng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Interface: </a:t>
            </a:r>
          </a:p>
          <a:p>
            <a:pPr lvl="1" algn="just">
              <a:spcBef>
                <a:spcPts val="525"/>
              </a:spcBef>
              <a:buFont typeface="Wingdings" pitchFamily="2" charset="2"/>
              <a:buChar char="Ø"/>
            </a:pPr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Data transfer to other systems.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8F5D65-DE19-4B1E-B463-3BAD7524022E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2531" name="Rectangle 1"/>
          <p:cNvSpPr>
            <a:spLocks noGrp="1" noChangeArrowheads="1"/>
          </p:cNvSpPr>
          <p:nvPr>
            <p:ph type="title"/>
          </p:nvPr>
        </p:nvSpPr>
        <p:spPr>
          <a:xfrm>
            <a:off x="440267" y="182564"/>
            <a:ext cx="8416660" cy="1139825"/>
          </a:xfrm>
        </p:spPr>
        <p:txBody>
          <a:bodyPr lIns="18000" tIns="46800" rIns="18000" bIns="46800" anchor="ctr"/>
          <a:lstStyle/>
          <a:p>
            <a:pPr>
              <a:spcBef>
                <a:spcPts val="1075"/>
              </a:spcBef>
            </a:pPr>
            <a:r>
              <a:rPr lang="en-GB" sz="4400" b="1" dirty="0" smtClean="0">
                <a:solidFill>
                  <a:srgbClr val="336600"/>
                </a:solidFill>
              </a:rPr>
              <a:t>Steps for counting FP</a:t>
            </a: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95301" y="1676401"/>
            <a:ext cx="8856927" cy="4252913"/>
          </a:xfrm>
        </p:spPr>
        <p:txBody>
          <a:bodyPr lIns="18000" tIns="46800" rIns="18000" bIns="46800"/>
          <a:lstStyle/>
          <a:p>
            <a:pPr marL="457200" indent="-457200" algn="just">
              <a:spcBef>
                <a:spcPts val="613"/>
              </a:spcBef>
              <a:buFont typeface="Arial Black" pitchFamily="34" charset="0"/>
              <a:buAutoNum type="arabicPeriod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Count all the 5 parameters for project</a:t>
            </a:r>
          </a:p>
          <a:p>
            <a:pPr marL="857250" lvl="1" indent="-457200" algn="just">
              <a:spcBef>
                <a:spcPts val="613"/>
              </a:spcBef>
              <a:buFont typeface="Monotype Sorts" pitchFamily="2" charset="2"/>
              <a:buNone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/p, # o/p, #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ee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, # f, #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857250" lvl="1" indent="-457200" algn="just">
              <a:spcBef>
                <a:spcPts val="613"/>
              </a:spcBef>
              <a:buFont typeface="Monotype Sorts" pitchFamily="2" charset="2"/>
              <a:buNone/>
            </a:pP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spcBef>
                <a:spcPts val="613"/>
              </a:spcBef>
              <a:buFont typeface="Arial Black" pitchFamily="34" charset="0"/>
              <a:buAutoNum type="arabicPeriod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Refine the parameter  to its complexity levels</a:t>
            </a:r>
          </a:p>
          <a:p>
            <a:pPr marL="457200" indent="-457200" algn="just">
              <a:spcBef>
                <a:spcPts val="613"/>
              </a:spcBef>
              <a:buFont typeface="Arial Black" pitchFamily="34" charset="0"/>
              <a:buAutoNum type="arabicPeriod"/>
            </a:pP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spcBef>
                <a:spcPts val="613"/>
              </a:spcBef>
              <a:buFont typeface="Arial Black" pitchFamily="34" charset="0"/>
              <a:buAutoNum type="arabicPeriod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Compute UFP</a:t>
            </a:r>
          </a:p>
          <a:p>
            <a:pPr marL="457200" indent="-457200" algn="just">
              <a:spcBef>
                <a:spcPts val="613"/>
              </a:spcBef>
              <a:buFont typeface="Arial Black" pitchFamily="34" charset="0"/>
              <a:buAutoNum type="arabicPeriod"/>
            </a:pP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spcBef>
                <a:spcPts val="613"/>
              </a:spcBef>
              <a:buFont typeface="Arial Black" pitchFamily="34" charset="0"/>
              <a:buAutoNum type="arabicPeriod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Compute TFC</a:t>
            </a:r>
          </a:p>
          <a:p>
            <a:pPr marL="457200" indent="-457200" algn="just">
              <a:spcBef>
                <a:spcPts val="613"/>
              </a:spcBef>
              <a:buFont typeface="Arial Black" pitchFamily="34" charset="0"/>
              <a:buAutoNum type="arabicPeriod"/>
            </a:pP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spcBef>
                <a:spcPts val="613"/>
              </a:spcBef>
              <a:buFont typeface="Arial Black" pitchFamily="34" charset="0"/>
              <a:buAutoNum type="arabicPeriod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Compute FP= TCF*UFP</a:t>
            </a:r>
          </a:p>
          <a:p>
            <a:pPr marL="457200" indent="-457200" algn="just">
              <a:spcBef>
                <a:spcPts val="613"/>
              </a:spcBef>
              <a:buNone/>
            </a:pP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spcBef>
                <a:spcPts val="613"/>
              </a:spcBef>
              <a:buFont typeface="Arial Black" pitchFamily="34" charset="0"/>
              <a:buAutoNum type="arabicPeriod"/>
            </a:pP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336600"/>
                </a:solidFill>
              </a:rPr>
              <a:t>Table for refinement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shot 2025-03-21 0951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646" y="2799444"/>
            <a:ext cx="5340521" cy="232990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1B6F6A-F3D7-4279-AC96-968BE2BA2310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3555" name="Rectangle 1"/>
          <p:cNvSpPr>
            <a:spLocks noGrp="1" noChangeArrowheads="1"/>
          </p:cNvSpPr>
          <p:nvPr>
            <p:ph type="title"/>
          </p:nvPr>
        </p:nvSpPr>
        <p:spPr>
          <a:xfrm>
            <a:off x="440267" y="182564"/>
            <a:ext cx="8416660" cy="1139825"/>
          </a:xfrm>
        </p:spPr>
        <p:txBody>
          <a:bodyPr lIns="18000" tIns="46800" rIns="18000" bIns="46800" anchor="ctr"/>
          <a:lstStyle/>
          <a:p>
            <a:pPr>
              <a:spcBef>
                <a:spcPts val="1075"/>
              </a:spcBef>
            </a:pPr>
            <a:r>
              <a:rPr lang="en-GB" sz="4400" b="1" dirty="0" smtClean="0">
                <a:solidFill>
                  <a:srgbClr val="336600"/>
                </a:solidFill>
              </a:rPr>
              <a:t>Computing TCF</a:t>
            </a: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77851" y="1295401"/>
            <a:ext cx="8856927" cy="4252913"/>
          </a:xfrm>
        </p:spPr>
        <p:txBody>
          <a:bodyPr lIns="18000" tIns="46800" rIns="18000" bIns="46800"/>
          <a:lstStyle/>
          <a:p>
            <a:pPr marL="457200" indent="-457200" algn="just">
              <a:spcBef>
                <a:spcPts val="613"/>
              </a:spcBef>
              <a:buFont typeface="Monotype Sorts" pitchFamily="2" charset="2"/>
              <a:buNone/>
            </a:pPr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457200" indent="-457200" algn="just">
              <a:spcBef>
                <a:spcPts val="613"/>
              </a:spcBef>
              <a:buFont typeface="Monotype Sorts" pitchFamily="2" charset="2"/>
              <a:buNone/>
            </a:pPr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	TCF= 0.65+0.01*DI</a:t>
            </a:r>
          </a:p>
          <a:p>
            <a:pPr marL="457200" indent="-457200" algn="just">
              <a:spcBef>
                <a:spcPts val="613"/>
              </a:spcBef>
              <a:buFont typeface="Monotype Sorts" pitchFamily="2" charset="2"/>
              <a:buNone/>
            </a:pPr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	where DI= degree of influence on the basis of 14 factors</a:t>
            </a:r>
          </a:p>
          <a:p>
            <a:pPr marL="457200" indent="-457200" algn="just">
              <a:spcBef>
                <a:spcPts val="613"/>
              </a:spcBef>
              <a:buFont typeface="Monotype Sorts" pitchFamily="2" charset="2"/>
              <a:buNone/>
            </a:pPr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	computed on the scale of 0 to 5</a:t>
            </a:r>
          </a:p>
          <a:p>
            <a:pPr marL="457200" indent="-457200" algn="just">
              <a:spcBef>
                <a:spcPts val="613"/>
              </a:spcBef>
              <a:buFont typeface="Monotype Sorts" pitchFamily="2" charset="2"/>
              <a:buNone/>
            </a:pPr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	0= No influence</a:t>
            </a:r>
          </a:p>
          <a:p>
            <a:pPr marL="457200" indent="-457200" algn="just">
              <a:spcBef>
                <a:spcPts val="613"/>
              </a:spcBef>
              <a:buFont typeface="Monotype Sorts" pitchFamily="2" charset="2"/>
              <a:buNone/>
            </a:pPr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	1= incidental</a:t>
            </a:r>
          </a:p>
          <a:p>
            <a:pPr marL="457200" indent="-457200" algn="just">
              <a:spcBef>
                <a:spcPts val="613"/>
              </a:spcBef>
              <a:buFont typeface="Monotype Sorts" pitchFamily="2" charset="2"/>
              <a:buNone/>
            </a:pPr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	2= moderate</a:t>
            </a:r>
          </a:p>
          <a:p>
            <a:pPr marL="457200" indent="-457200" algn="just">
              <a:spcBef>
                <a:spcPts val="613"/>
              </a:spcBef>
              <a:buFont typeface="Monotype Sorts" pitchFamily="2" charset="2"/>
              <a:buNone/>
            </a:pPr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	3= average</a:t>
            </a:r>
          </a:p>
          <a:p>
            <a:pPr marL="457200" indent="-457200" algn="just">
              <a:spcBef>
                <a:spcPts val="613"/>
              </a:spcBef>
              <a:buFont typeface="Monotype Sorts" pitchFamily="2" charset="2"/>
              <a:buNone/>
            </a:pPr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	4= significant</a:t>
            </a:r>
          </a:p>
          <a:p>
            <a:pPr marL="457200" indent="-457200" algn="just">
              <a:spcBef>
                <a:spcPts val="613"/>
              </a:spcBef>
              <a:buFont typeface="Monotype Sorts" pitchFamily="2" charset="2"/>
              <a:buNone/>
            </a:pPr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	5= strong influence</a:t>
            </a:r>
          </a:p>
          <a:p>
            <a:pPr marL="457200" indent="-457200" algn="just">
              <a:spcBef>
                <a:spcPts val="613"/>
              </a:spcBef>
              <a:buFont typeface="Monotype Sorts" pitchFamily="2" charset="2"/>
              <a:buNone/>
            </a:pPr>
            <a:endParaRPr lang="en-GB" sz="240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spcBef>
                <a:spcPts val="613"/>
              </a:spcBef>
              <a:buFont typeface="Monotype Sorts" pitchFamily="2" charset="2"/>
              <a:buNone/>
            </a:pPr>
            <a:endParaRPr lang="en-GB" sz="240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Influencing Factors</a:t>
            </a:r>
            <a:endParaRPr lang="en-IN" smtClean="0"/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7AF51F-4865-420E-AE73-3B8B87FF3B37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12750" y="1905000"/>
            <a:ext cx="503555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+mj-lt"/>
              <a:buAutoNum type="arabicPeriod"/>
              <a:defRPr/>
            </a:pPr>
            <a:r>
              <a:rPr kumimoji="1" lang="en-US" kern="0" dirty="0">
                <a:latin typeface="+mn-lt"/>
                <a:cs typeface="Times New Roman" charset="0"/>
              </a:rPr>
              <a:t>Data Communications</a:t>
            </a:r>
          </a:p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+mj-lt"/>
              <a:buAutoNum type="arabicPeriod"/>
              <a:defRPr/>
            </a:pPr>
            <a:r>
              <a:rPr kumimoji="1" lang="en-US" kern="0" dirty="0">
                <a:latin typeface="+mn-lt"/>
                <a:cs typeface="Times New Roman" charset="0"/>
              </a:rPr>
              <a:t>Distributed Data Processing</a:t>
            </a:r>
          </a:p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+mj-lt"/>
              <a:buAutoNum type="arabicPeriod"/>
              <a:defRPr/>
            </a:pPr>
            <a:r>
              <a:rPr kumimoji="1" lang="en-US" kern="0" dirty="0">
                <a:latin typeface="+mn-lt"/>
                <a:cs typeface="Times New Roman" charset="0"/>
              </a:rPr>
              <a:t>Performance</a:t>
            </a:r>
          </a:p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+mj-lt"/>
              <a:buAutoNum type="arabicPeriod"/>
              <a:defRPr/>
            </a:pPr>
            <a:r>
              <a:rPr kumimoji="1" lang="en-US" kern="0" dirty="0">
                <a:latin typeface="+mn-lt"/>
                <a:cs typeface="Times New Roman" charset="0"/>
              </a:rPr>
              <a:t>Heavily Used Configuration</a:t>
            </a:r>
          </a:p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+mj-lt"/>
              <a:buAutoNum type="arabicPeriod"/>
              <a:defRPr/>
            </a:pPr>
            <a:r>
              <a:rPr kumimoji="1" lang="en-US" kern="0" dirty="0">
                <a:latin typeface="+mn-lt"/>
                <a:cs typeface="Times New Roman" charset="0"/>
              </a:rPr>
              <a:t>Transaction Rate</a:t>
            </a:r>
          </a:p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+mj-lt"/>
              <a:buAutoNum type="arabicPeriod"/>
              <a:defRPr/>
            </a:pPr>
            <a:r>
              <a:rPr kumimoji="1" lang="en-US" kern="0" dirty="0">
                <a:latin typeface="+mn-lt"/>
                <a:cs typeface="Times New Roman" charset="0"/>
              </a:rPr>
              <a:t>Online Data Entry</a:t>
            </a:r>
          </a:p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+mj-lt"/>
              <a:buAutoNum type="arabicPeriod"/>
              <a:defRPr/>
            </a:pPr>
            <a:r>
              <a:rPr kumimoji="1" lang="en-US" kern="0" dirty="0">
                <a:latin typeface="+mn-lt"/>
                <a:cs typeface="Times New Roman" charset="0"/>
              </a:rPr>
              <a:t>End-User Efficiency  </a:t>
            </a:r>
            <a:endParaRPr kumimoji="1" lang="en-US" kern="0" dirty="0">
              <a:latin typeface="+mn-lt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5283200" y="1981200"/>
            <a:ext cx="4457700" cy="3657600"/>
          </a:xfrm>
          <a:prstGeom prst="rect">
            <a:avLst/>
          </a:prstGeom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+mj-lt"/>
              <a:buAutoNum type="arabicPeriod" startAt="8"/>
              <a:defRPr/>
            </a:pPr>
            <a:r>
              <a:rPr kumimoji="1" lang="en-US" kern="0" dirty="0">
                <a:latin typeface="+mn-lt"/>
                <a:cs typeface="Times New Roman" charset="0"/>
              </a:rPr>
              <a:t>Online Update</a:t>
            </a:r>
          </a:p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+mj-lt"/>
              <a:buAutoNum type="arabicPeriod" startAt="8"/>
              <a:defRPr/>
            </a:pPr>
            <a:r>
              <a:rPr kumimoji="1" lang="en-US" kern="0" dirty="0">
                <a:latin typeface="+mn-lt"/>
                <a:cs typeface="Times New Roman" charset="0"/>
              </a:rPr>
              <a:t>Complex Processing</a:t>
            </a:r>
          </a:p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+mj-lt"/>
              <a:buAutoNum type="arabicPeriod" startAt="8"/>
              <a:defRPr/>
            </a:pPr>
            <a:r>
              <a:rPr kumimoji="1" lang="en-US" kern="0" dirty="0">
                <a:latin typeface="+mn-lt"/>
                <a:cs typeface="Times New Roman" charset="0"/>
              </a:rPr>
              <a:t>Reusability</a:t>
            </a:r>
          </a:p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+mj-lt"/>
              <a:buAutoNum type="arabicPeriod" startAt="8"/>
              <a:defRPr/>
            </a:pPr>
            <a:r>
              <a:rPr kumimoji="1" lang="en-US" kern="0" dirty="0">
                <a:latin typeface="+mn-lt"/>
                <a:cs typeface="Times New Roman" charset="0"/>
              </a:rPr>
              <a:t>Installation Ease</a:t>
            </a:r>
          </a:p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+mj-lt"/>
              <a:buAutoNum type="arabicPeriod" startAt="8"/>
              <a:defRPr/>
            </a:pPr>
            <a:r>
              <a:rPr kumimoji="1" lang="en-US" kern="0" dirty="0">
                <a:latin typeface="+mn-lt"/>
                <a:cs typeface="Times New Roman" charset="0"/>
              </a:rPr>
              <a:t>Operational Ease</a:t>
            </a:r>
          </a:p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+mj-lt"/>
              <a:buAutoNum type="arabicPeriod" startAt="8"/>
              <a:defRPr/>
            </a:pPr>
            <a:r>
              <a:rPr kumimoji="1" lang="en-US" kern="0" dirty="0">
                <a:latin typeface="+mn-lt"/>
                <a:cs typeface="Times New Roman" charset="0"/>
              </a:rPr>
              <a:t>Multiple Sites</a:t>
            </a:r>
          </a:p>
          <a:p>
            <a:pPr marL="457200" indent="-457200">
              <a:spcBef>
                <a:spcPct val="20000"/>
              </a:spcBef>
              <a:buClr>
                <a:schemeClr val="accent2"/>
              </a:buClr>
              <a:buFont typeface="+mj-lt"/>
              <a:buAutoNum type="arabicPeriod" startAt="8"/>
              <a:defRPr/>
            </a:pPr>
            <a:r>
              <a:rPr kumimoji="1" lang="en-US" kern="0" dirty="0">
                <a:latin typeface="+mn-lt"/>
                <a:cs typeface="Times New Roman" charset="0"/>
              </a:rPr>
              <a:t>Facilitate Change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/>
            </a:pPr>
            <a:endParaRPr kumimoji="1" lang="en-US" sz="3200" kern="0" dirty="0">
              <a:latin typeface="+mn-lt"/>
              <a:cs typeface="Times New Roman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769A97-C77D-4352-8D08-00A9CDD61B8E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5603" name="Rectangle 1"/>
          <p:cNvSpPr>
            <a:spLocks noGrp="1" noChangeArrowheads="1"/>
          </p:cNvSpPr>
          <p:nvPr>
            <p:ph type="title"/>
          </p:nvPr>
        </p:nvSpPr>
        <p:spPr>
          <a:xfrm>
            <a:off x="440267" y="182564"/>
            <a:ext cx="8416660" cy="1139825"/>
          </a:xfrm>
        </p:spPr>
        <p:txBody>
          <a:bodyPr lIns="18000" tIns="46800" rIns="18000" bIns="46800" anchor="ctr"/>
          <a:lstStyle/>
          <a:p>
            <a:pPr>
              <a:spcBef>
                <a:spcPts val="1075"/>
              </a:spcBef>
            </a:pPr>
            <a:r>
              <a:rPr lang="en-GB" sz="4400" b="1" smtClean="0">
                <a:solidFill>
                  <a:srgbClr val="336600"/>
                </a:solidFill>
              </a:rPr>
              <a:t>Problem</a:t>
            </a: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77851" y="1295401"/>
            <a:ext cx="8856927" cy="4252913"/>
          </a:xfrm>
        </p:spPr>
        <p:txBody>
          <a:bodyPr lIns="18000" tIns="46800" rIns="18000" bIns="46800"/>
          <a:lstStyle/>
          <a:p>
            <a:pPr marL="457200" indent="-457200" algn="just">
              <a:spcBef>
                <a:spcPts val="613"/>
              </a:spcBef>
              <a:buFont typeface="Monotype Sorts" pitchFamily="2" charset="2"/>
              <a:buNone/>
            </a:pPr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457200" indent="-457200" algn="just">
              <a:spcBef>
                <a:spcPts val="613"/>
              </a:spcBef>
              <a:buFont typeface="Monotype Sorts" pitchFamily="2" charset="2"/>
              <a:buNone/>
            </a:pPr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	An application has the following:</a:t>
            </a:r>
          </a:p>
          <a:p>
            <a:pPr marL="457200" indent="-457200" algn="just">
              <a:spcBef>
                <a:spcPts val="613"/>
              </a:spcBef>
              <a:buFont typeface="Monotype Sorts" pitchFamily="2" charset="2"/>
              <a:buNone/>
            </a:pPr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	10 low external inputs, 12 high external output, 20 low internal logical files, 15 high external interface files, 12 average enquiries . Value of complexity adjustment factor is 1.10.</a:t>
            </a:r>
          </a:p>
          <a:p>
            <a:pPr marL="457200" indent="-457200" algn="just">
              <a:spcBef>
                <a:spcPts val="613"/>
              </a:spcBef>
              <a:buFont typeface="Monotype Sorts" pitchFamily="2" charset="2"/>
              <a:buNone/>
            </a:pPr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	what are the unadjusted and adjusted function point </a:t>
            </a:r>
          </a:p>
          <a:p>
            <a:pPr marL="457200" indent="-457200" algn="just">
              <a:spcBef>
                <a:spcPts val="613"/>
              </a:spcBef>
              <a:buFont typeface="Monotype Sorts" pitchFamily="2" charset="2"/>
              <a:buNone/>
            </a:pPr>
            <a:endParaRPr lang="en-GB" sz="240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266</Words>
  <Application>Microsoft Office PowerPoint</Application>
  <PresentationFormat>A4 Paper (210x297 mm)</PresentationFormat>
  <Paragraphs>71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Tahoma</vt:lpstr>
      <vt:lpstr>Times New Roman</vt:lpstr>
      <vt:lpstr>Wingdings</vt:lpstr>
      <vt:lpstr>Arial Black</vt:lpstr>
      <vt:lpstr>Monotype Sorts</vt:lpstr>
      <vt:lpstr>Office Theme</vt:lpstr>
      <vt:lpstr>Slide 1</vt:lpstr>
      <vt:lpstr>Function Point Metric</vt:lpstr>
      <vt:lpstr>Function Point Metric</vt:lpstr>
      <vt:lpstr>Function Point Metric</vt:lpstr>
      <vt:lpstr>Steps for counting FP</vt:lpstr>
      <vt:lpstr>Table for refinement</vt:lpstr>
      <vt:lpstr>Computing TCF</vt:lpstr>
      <vt:lpstr>Influencing Factors</vt:lpstr>
      <vt:lpstr>Problem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vikas.raghuwanshi</cp:lastModifiedBy>
  <cp:revision>56</cp:revision>
  <dcterms:modified xsi:type="dcterms:W3CDTF">2025-03-21T04:22:23Z</dcterms:modified>
</cp:coreProperties>
</file>