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6" r:id="rId4"/>
    <p:sldId id="265" r:id="rId5"/>
    <p:sldId id="264" r:id="rId6"/>
    <p:sldId id="267" r:id="rId7"/>
    <p:sldId id="259" r:id="rId8"/>
    <p:sldId id="260" r:id="rId9"/>
    <p:sldId id="261" r:id="rId10"/>
    <p:sldId id="262" r:id="rId11"/>
    <p:sldId id="263" r:id="rId12"/>
  </p:sldIdLst>
  <p:sldSz cx="9906000" cy="6858000" type="A4"/>
  <p:notesSz cx="6629400" cy="9753600"/>
  <p:embeddedFontLst>
    <p:embeddedFont>
      <p:font typeface="Calibri" pitchFamily="34" charset="0"/>
      <p:regular r:id="rId14"/>
      <p:bold r:id="rId15"/>
      <p:italic r:id="rId16"/>
      <p:boldItalic r:id="rId17"/>
    </p:embeddedFont>
    <p:embeddedFont>
      <p:font typeface="Tahoma"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12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RZqOt0GqeqpL13edgZRp13fKcH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1184" y="-68"/>
      </p:cViewPr>
      <p:guideLst>
        <p:guide orient="horz" pos="2160"/>
        <p:guide pos="31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 name="Google Shape;4;n"/>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800100" y="4635500"/>
            <a:ext cx="5029200" cy="4114800"/>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303337" y="830262"/>
            <a:ext cx="3997325" cy="2768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800100" y="4635500"/>
            <a:ext cx="5029200" cy="4114800"/>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847725" y="850900"/>
            <a:ext cx="4933950" cy="3416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0"/>
          <p:cNvSpPr txBox="1">
            <a:spLocks noGrp="1"/>
          </p:cNvSpPr>
          <p:nvPr>
            <p:ph type="title"/>
          </p:nvPr>
        </p:nvSpPr>
        <p:spPr>
          <a:xfrm>
            <a:off x="495300" y="274637"/>
            <a:ext cx="8915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10"/>
          <p:cNvSpPr txBox="1">
            <a:spLocks noGrp="1"/>
          </p:cNvSpPr>
          <p:nvPr>
            <p:ph type="body" idx="1"/>
          </p:nvPr>
        </p:nvSpPr>
        <p:spPr>
          <a:xfrm>
            <a:off x="495300" y="1600200"/>
            <a:ext cx="89154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10"/>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782506" y="4406905"/>
            <a:ext cx="84201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9"/>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1" name="Google Shape;71;p19"/>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4"/>
        <p:cNvGrpSpPr/>
        <p:nvPr/>
      </p:nvGrpSpPr>
      <p:grpSpPr>
        <a:xfrm>
          <a:off x="0" y="0"/>
          <a:ext cx="0" cy="0"/>
          <a:chOff x="0" y="0"/>
          <a:chExt cx="0" cy="0"/>
        </a:xfrm>
      </p:grpSpPr>
      <p:sp>
        <p:nvSpPr>
          <p:cNvPr id="75" name="Google Shape;75;p20"/>
          <p:cNvSpPr txBox="1">
            <a:spLocks noGrp="1"/>
          </p:cNvSpPr>
          <p:nvPr>
            <p:ph type="ctrTitle"/>
          </p:nvPr>
        </p:nvSpPr>
        <p:spPr>
          <a:xfrm>
            <a:off x="742950" y="2130430"/>
            <a:ext cx="84201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20"/>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77" name="Google Shape;77;p20"/>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rot="5400000">
            <a:off x="5370513" y="2085981"/>
            <a:ext cx="5851525" cy="22288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11"/>
          <p:cNvSpPr txBox="1">
            <a:spLocks noGrp="1"/>
          </p:cNvSpPr>
          <p:nvPr>
            <p:ph type="body" idx="1"/>
          </p:nvPr>
        </p:nvSpPr>
        <p:spPr>
          <a:xfrm rot="5400000">
            <a:off x="830263" y="-60319"/>
            <a:ext cx="5851525" cy="65214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95300" y="274637"/>
            <a:ext cx="8915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12"/>
          <p:cNvSpPr txBox="1">
            <a:spLocks noGrp="1"/>
          </p:cNvSpPr>
          <p:nvPr>
            <p:ph type="body" idx="1"/>
          </p:nvPr>
        </p:nvSpPr>
        <p:spPr>
          <a:xfrm rot="5400000">
            <a:off x="2690019" y="-594519"/>
            <a:ext cx="4525962" cy="8915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12"/>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13"/>
          <p:cNvSpPr>
            <a:spLocks noGrp="1"/>
          </p:cNvSpPr>
          <p:nvPr>
            <p:ph type="pic" idx="2"/>
          </p:nvPr>
        </p:nvSpPr>
        <p:spPr>
          <a:xfrm>
            <a:off x="1941645" y="612775"/>
            <a:ext cx="5943600" cy="4114800"/>
          </a:xfrm>
          <a:prstGeom prst="rect">
            <a:avLst/>
          </a:prstGeom>
          <a:noFill/>
          <a:ln>
            <a:noFill/>
          </a:ln>
        </p:spPr>
      </p:sp>
      <p:sp>
        <p:nvSpPr>
          <p:cNvPr id="32" name="Google Shape;32;p13"/>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3" name="Google Shape;33;p13"/>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3872972" y="273055"/>
            <a:ext cx="5537729"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9" name="Google Shape;39;p14"/>
          <p:cNvSpPr txBox="1">
            <a:spLocks noGrp="1"/>
          </p:cNvSpPr>
          <p:nvPr>
            <p:ph type="body" idx="2"/>
          </p:nvPr>
        </p:nvSpPr>
        <p:spPr>
          <a:xfrm>
            <a:off x="495300" y="1435103"/>
            <a:ext cx="3259006"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0" name="Google Shape;40;p14"/>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5"/>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495300" y="274637"/>
            <a:ext cx="8915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16"/>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6"/>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7"/>
          <p:cNvSpPr txBox="1">
            <a:spLocks noGrp="1"/>
          </p:cNvSpPr>
          <p:nvPr>
            <p:ph type="title"/>
          </p:nvPr>
        </p:nvSpPr>
        <p:spPr>
          <a:xfrm>
            <a:off x="495300" y="274637"/>
            <a:ext cx="8915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7"/>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5" name="Google Shape;55;p17"/>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6" name="Google Shape;56;p17"/>
          <p:cNvSpPr txBox="1">
            <a:spLocks noGrp="1"/>
          </p:cNvSpPr>
          <p:nvPr>
            <p:ph type="body" idx="3"/>
          </p:nvPr>
        </p:nvSpPr>
        <p:spPr>
          <a:xfrm>
            <a:off x="5032113" y="1535113"/>
            <a:ext cx="4378590"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7" name="Google Shape;57;p17"/>
          <p:cNvSpPr txBox="1">
            <a:spLocks noGrp="1"/>
          </p:cNvSpPr>
          <p:nvPr>
            <p:ph type="body" idx="4"/>
          </p:nvPr>
        </p:nvSpPr>
        <p:spPr>
          <a:xfrm>
            <a:off x="5032113" y="2174875"/>
            <a:ext cx="4378590"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8" name="Google Shape;58;p17"/>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495300" y="274637"/>
            <a:ext cx="8915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8"/>
          <p:cNvSpPr txBox="1">
            <a:spLocks noGrp="1"/>
          </p:cNvSpPr>
          <p:nvPr>
            <p:ph type="body" idx="1"/>
          </p:nvPr>
        </p:nvSpPr>
        <p:spPr>
          <a:xfrm>
            <a:off x="495300" y="1600205"/>
            <a:ext cx="437515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4" name="Google Shape;64;p18"/>
          <p:cNvSpPr txBox="1">
            <a:spLocks noGrp="1"/>
          </p:cNvSpPr>
          <p:nvPr>
            <p:ph type="body" idx="2"/>
          </p:nvPr>
        </p:nvSpPr>
        <p:spPr>
          <a:xfrm>
            <a:off x="5035550" y="1600205"/>
            <a:ext cx="437515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5" name="Google Shape;65;p18"/>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495300" y="274637"/>
            <a:ext cx="8915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9"/>
          <p:cNvSpPr txBox="1">
            <a:spLocks noGrp="1"/>
          </p:cNvSpPr>
          <p:nvPr>
            <p:ph type="body" idx="1"/>
          </p:nvPr>
        </p:nvSpPr>
        <p:spPr>
          <a:xfrm>
            <a:off x="495300" y="1600200"/>
            <a:ext cx="89154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495300" y="6356350"/>
            <a:ext cx="2311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9" name="Google Shape;9;p9"/>
          <p:cNvSpPr txBox="1">
            <a:spLocks noGrp="1"/>
          </p:cNvSpPr>
          <p:nvPr>
            <p:ph type="ftr" idx="1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1800" b="0" i="0" u="none" strike="noStrike" cap="none">
                <a:solidFill>
                  <a:schemeClr val="dk1"/>
                </a:solidFill>
                <a:latin typeface="Tahoma"/>
                <a:ea typeface="Tahoma"/>
                <a:cs typeface="Tahoma"/>
                <a:sym typeface="Tahoma"/>
              </a:defRPr>
            </a:lvl9pPr>
          </a:lstStyle>
          <a:p>
            <a:endParaRPr/>
          </a:p>
        </p:txBody>
      </p:sp>
      <p:sp>
        <p:nvSpPr>
          <p:cNvPr id="10" name="Google Shape;10;p9"/>
          <p:cNvSpPr txBox="1">
            <a:spLocks noGrp="1"/>
          </p:cNvSpPr>
          <p:nvPr>
            <p:ph type="sldNum" idx="12"/>
          </p:nvPr>
        </p:nvSpPr>
        <p:spPr>
          <a:xfrm>
            <a:off x="7099300" y="6356350"/>
            <a:ext cx="2311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1pPr>
            <a:lvl2pPr marL="0" marR="0" lvl="1"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2pPr>
            <a:lvl3pPr marL="0" marR="0" lvl="2"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3pPr>
            <a:lvl4pPr marL="0" marR="0" lvl="3"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4pPr>
            <a:lvl5pPr marL="0" marR="0" lvl="4"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5pPr>
            <a:lvl6pPr marL="0" marR="0" lvl="5"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6pPr>
            <a:lvl7pPr marL="0" marR="0" lvl="6"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7pPr>
            <a:lvl8pPr marL="0" marR="0" lvl="7"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8pPr>
            <a:lvl9pPr marL="0" marR="0" lvl="8" indent="0" algn="r" rtl="0">
              <a:lnSpc>
                <a:spcPct val="100000"/>
              </a:lnSpc>
              <a:spcBef>
                <a:spcPts val="0"/>
              </a:spcBef>
              <a:spcAft>
                <a:spcPts val="0"/>
              </a:spcAft>
              <a:buClr>
                <a:srgbClr val="898989"/>
              </a:buClr>
              <a:buSzPts val="1200"/>
              <a:buFont typeface="Tahoma"/>
              <a:buNone/>
              <a:defRPr sz="1200" b="0" i="0" u="none" strike="noStrike" cap="none">
                <a:solidFill>
                  <a:srgbClr val="898989"/>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
          <p:cNvCxnSpPr/>
          <p:nvPr/>
        </p:nvCxnSpPr>
        <p:spPr>
          <a:xfrm>
            <a:off x="0" y="4038600"/>
            <a:ext cx="9906000" cy="0"/>
          </a:xfrm>
          <a:prstGeom prst="straightConnector1">
            <a:avLst/>
          </a:prstGeom>
          <a:noFill/>
          <a:ln w="50800" cap="flat" cmpd="sng">
            <a:solidFill>
              <a:schemeClr val="accent1"/>
            </a:solidFill>
            <a:prstDash val="solid"/>
            <a:miter lim="800000"/>
            <a:headEnd type="none" w="med" len="med"/>
            <a:tailEnd type="none" w="med" len="med"/>
          </a:ln>
        </p:spPr>
      </p:cxnSp>
      <p:sp>
        <p:nvSpPr>
          <p:cNvPr id="85" name="Google Shape;85;p1"/>
          <p:cNvSpPr txBox="1">
            <a:spLocks noGrp="1"/>
          </p:cNvSpPr>
          <p:nvPr>
            <p:ph type="body" idx="1"/>
          </p:nvPr>
        </p:nvSpPr>
        <p:spPr>
          <a:xfrm>
            <a:off x="725487" y="1981200"/>
            <a:ext cx="8455025" cy="20574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4400"/>
              <a:buFont typeface="Arial"/>
              <a:buNone/>
            </a:pPr>
            <a:r>
              <a:rPr lang="en-US" sz="4400" b="0" i="0" u="none" strike="noStrike" cap="none">
                <a:solidFill>
                  <a:schemeClr val="dk1"/>
                </a:solidFill>
                <a:latin typeface="Calibri"/>
                <a:ea typeface="Calibri"/>
                <a:cs typeface="Calibri"/>
                <a:sym typeface="Calibri"/>
              </a:rPr>
              <a:t>Agile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ctr" rtl="0">
                <a:lnSpc>
                  <a:spcPct val="100000"/>
                </a:lnSpc>
                <a:spcBef>
                  <a:spcPts val="0"/>
                </a:spcBef>
                <a:spcAft>
                  <a:spcPts val="0"/>
                </a:spcAft>
                <a:buClr>
                  <a:srgbClr val="898989"/>
                </a:buClr>
                <a:buSzPts val="1200"/>
                <a:buFont typeface="Tahoma"/>
                <a:buNone/>
              </a:pPr>
              <a:t>10</a:t>
            </a:fld>
            <a:endParaRPr/>
          </a:p>
        </p:txBody>
      </p:sp>
      <p:sp>
        <p:nvSpPr>
          <p:cNvPr id="127" name="Google Shape;127;p7"/>
          <p:cNvSpPr txBox="1">
            <a:spLocks noGrp="1"/>
          </p:cNvSpPr>
          <p:nvPr>
            <p:ph type="title"/>
          </p:nvPr>
        </p:nvSpPr>
        <p:spPr>
          <a:xfrm>
            <a:off x="1295400" y="381000"/>
            <a:ext cx="7264400"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Agility Principles - II</a:t>
            </a:r>
            <a:endParaRPr/>
          </a:p>
        </p:txBody>
      </p:sp>
      <p:sp>
        <p:nvSpPr>
          <p:cNvPr id="128" name="Google Shape;128;p7"/>
          <p:cNvSpPr txBox="1">
            <a:spLocks noGrp="1"/>
          </p:cNvSpPr>
          <p:nvPr>
            <p:ph type="body" idx="1"/>
          </p:nvPr>
        </p:nvSpPr>
        <p:spPr>
          <a:xfrm>
            <a:off x="381000" y="1219200"/>
            <a:ext cx="9220200" cy="41910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000000"/>
              </a:buClr>
              <a:buSzPts val="2400"/>
              <a:buNone/>
            </a:pPr>
            <a:r>
              <a:rPr lang="en-US" sz="2400" b="0" i="0" u="none" dirty="0">
                <a:solidFill>
                  <a:srgbClr val="000000"/>
                </a:solidFill>
                <a:latin typeface="Times New Roman"/>
                <a:ea typeface="Times New Roman"/>
                <a:cs typeface="Times New Roman"/>
                <a:sym typeface="Times New Roman"/>
              </a:rPr>
              <a:t>7.	Working software is the primary measure of progress. </a:t>
            </a:r>
            <a:endParaRPr/>
          </a:p>
          <a:p>
            <a:pPr marL="342900" lvl="0" indent="-342900" algn="just" rtl="0">
              <a:lnSpc>
                <a:spcPct val="90000"/>
              </a:lnSpc>
              <a:spcBef>
                <a:spcPts val="600"/>
              </a:spcBef>
              <a:spcAft>
                <a:spcPts val="0"/>
              </a:spcAft>
              <a:buClr>
                <a:srgbClr val="000000"/>
              </a:buClr>
              <a:buSzPts val="2400"/>
              <a:buNone/>
            </a:pPr>
            <a:r>
              <a:rPr lang="en-US" sz="2400" b="0" i="0" u="none" dirty="0">
                <a:solidFill>
                  <a:srgbClr val="000000"/>
                </a:solidFill>
                <a:latin typeface="Times New Roman"/>
                <a:ea typeface="Times New Roman"/>
                <a:cs typeface="Times New Roman"/>
                <a:sym typeface="Times New Roman"/>
              </a:rPr>
              <a:t>8.	Agile processes promote sustainable development. The sponsors, developers, and users should be able to maintain a constant pace indefinitely.  </a:t>
            </a:r>
            <a:endParaRPr/>
          </a:p>
          <a:p>
            <a:pPr marL="342900" lvl="0" indent="-342900" algn="just" rtl="0">
              <a:lnSpc>
                <a:spcPct val="90000"/>
              </a:lnSpc>
              <a:spcBef>
                <a:spcPts val="600"/>
              </a:spcBef>
              <a:spcAft>
                <a:spcPts val="0"/>
              </a:spcAft>
              <a:buClr>
                <a:srgbClr val="000000"/>
              </a:buClr>
              <a:buSzPts val="2400"/>
              <a:buNone/>
            </a:pPr>
            <a:r>
              <a:rPr lang="en-US" sz="2400" b="0" i="0" u="none" dirty="0">
                <a:solidFill>
                  <a:srgbClr val="000000"/>
                </a:solidFill>
                <a:latin typeface="Times New Roman"/>
                <a:ea typeface="Times New Roman"/>
                <a:cs typeface="Times New Roman"/>
                <a:sym typeface="Times New Roman"/>
              </a:rPr>
              <a:t>9.	Continuous attention to technical excellence and good design enhances agility.  </a:t>
            </a:r>
            <a:endParaRPr/>
          </a:p>
          <a:p>
            <a:pPr marL="342900" lvl="0" indent="-342900" algn="just" rtl="0">
              <a:lnSpc>
                <a:spcPct val="90000"/>
              </a:lnSpc>
              <a:spcBef>
                <a:spcPts val="600"/>
              </a:spcBef>
              <a:spcAft>
                <a:spcPts val="0"/>
              </a:spcAft>
              <a:buClr>
                <a:srgbClr val="000000"/>
              </a:buClr>
              <a:buSzPts val="2400"/>
              <a:buNone/>
            </a:pPr>
            <a:r>
              <a:rPr lang="en-US" sz="2400" b="0" i="0" u="none" dirty="0">
                <a:solidFill>
                  <a:srgbClr val="000000"/>
                </a:solidFill>
                <a:latin typeface="Times New Roman"/>
                <a:ea typeface="Times New Roman"/>
                <a:cs typeface="Times New Roman"/>
                <a:sym typeface="Times New Roman"/>
              </a:rPr>
              <a:t>10. Simplicity – the art of maximizing the amount of work not done – is essential.  </a:t>
            </a:r>
            <a:endParaRPr/>
          </a:p>
          <a:p>
            <a:pPr marL="342900" lvl="0" indent="-342900" algn="just" rtl="0">
              <a:lnSpc>
                <a:spcPct val="90000"/>
              </a:lnSpc>
              <a:spcBef>
                <a:spcPts val="600"/>
              </a:spcBef>
              <a:spcAft>
                <a:spcPts val="0"/>
              </a:spcAft>
              <a:buClr>
                <a:srgbClr val="000000"/>
              </a:buClr>
              <a:buSzPts val="2400"/>
              <a:buNone/>
            </a:pPr>
            <a:r>
              <a:rPr lang="en-US" sz="2400" b="0" i="0" u="none" dirty="0">
                <a:solidFill>
                  <a:srgbClr val="000000"/>
                </a:solidFill>
                <a:latin typeface="Times New Roman"/>
                <a:ea typeface="Times New Roman"/>
                <a:cs typeface="Times New Roman"/>
                <a:sym typeface="Times New Roman"/>
              </a:rPr>
              <a:t>11. The best architectures, requirements, and designs emerge from self–organizing teams. </a:t>
            </a:r>
            <a:endParaRPr/>
          </a:p>
          <a:p>
            <a:pPr marL="342900" lvl="0" indent="-342900" algn="just" rtl="0">
              <a:lnSpc>
                <a:spcPct val="90000"/>
              </a:lnSpc>
              <a:spcBef>
                <a:spcPts val="600"/>
              </a:spcBef>
              <a:spcAft>
                <a:spcPts val="0"/>
              </a:spcAft>
              <a:buClr>
                <a:schemeClr val="dk1"/>
              </a:buClr>
              <a:buSzPts val="2400"/>
              <a:buNone/>
            </a:pPr>
            <a:r>
              <a:rPr lang="en-US" sz="2400" b="0" i="0" u="none" dirty="0">
                <a:solidFill>
                  <a:schemeClr val="dk1"/>
                </a:solidFill>
                <a:latin typeface="Times New Roman"/>
                <a:ea typeface="Times New Roman"/>
                <a:cs typeface="Times New Roman"/>
                <a:sym typeface="Times New Roman"/>
              </a:rPr>
              <a:t>12. At regular intervals, the team reflects on how to become more effective, then tunes and adjusts its behavior accordingly.</a:t>
            </a:r>
            <a:endParaRPr/>
          </a:p>
          <a:p>
            <a:pPr marL="342900" lvl="0" indent="-190500" algn="l" rtl="0">
              <a:spcBef>
                <a:spcPts val="480"/>
              </a:spcBef>
              <a:spcAft>
                <a:spcPts val="0"/>
              </a:spcAft>
              <a:buClr>
                <a:schemeClr val="dk1"/>
              </a:buClr>
              <a:buSzPts val="2400"/>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5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500"/>
                                        <p:tgtEl>
                                          <p:spTgt spid="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2" end="2"/>
                                            </p:txEl>
                                          </p:spTgt>
                                        </p:tgtEl>
                                        <p:attrNameLst>
                                          <p:attrName>style.visibility</p:attrName>
                                        </p:attrNameLst>
                                      </p:cBhvr>
                                      <p:to>
                                        <p:strVal val="visible"/>
                                      </p:to>
                                    </p:set>
                                    <p:animEffect transition="in" filter="fade">
                                      <p:cBhvr>
                                        <p:cTn id="17" dur="500"/>
                                        <p:tgtEl>
                                          <p:spTgt spid="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3" end="3"/>
                                            </p:txEl>
                                          </p:spTgt>
                                        </p:tgtEl>
                                        <p:attrNameLst>
                                          <p:attrName>style.visibility</p:attrName>
                                        </p:attrNameLst>
                                      </p:cBhvr>
                                      <p:to>
                                        <p:strVal val="visible"/>
                                      </p:to>
                                    </p:set>
                                    <p:animEffect transition="in" filter="fade">
                                      <p:cBhvr>
                                        <p:cTn id="22" dur="500"/>
                                        <p:tgtEl>
                                          <p:spTgt spid="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4" end="4"/>
                                            </p:txEl>
                                          </p:spTgt>
                                        </p:tgtEl>
                                        <p:attrNameLst>
                                          <p:attrName>style.visibility</p:attrName>
                                        </p:attrNameLst>
                                      </p:cBhvr>
                                      <p:to>
                                        <p:strVal val="visible"/>
                                      </p:to>
                                    </p:set>
                                    <p:animEffect transition="in" filter="fade">
                                      <p:cBhvr>
                                        <p:cTn id="27" dur="500"/>
                                        <p:tgtEl>
                                          <p:spTgt spid="1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8">
                                            <p:txEl>
                                              <p:pRg st="5" end="5"/>
                                            </p:txEl>
                                          </p:spTgt>
                                        </p:tgtEl>
                                        <p:attrNameLst>
                                          <p:attrName>style.visibility</p:attrName>
                                        </p:attrNameLst>
                                      </p:cBhvr>
                                      <p:to>
                                        <p:strVal val="visible"/>
                                      </p:to>
                                    </p:set>
                                    <p:animEffect transition="in" filter="fade">
                                      <p:cBhvr>
                                        <p:cTn id="32" dur="500"/>
                                        <p:tgtEl>
                                          <p:spTgt spid="1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8">
                                            <p:txEl>
                                              <p:pRg st="6" end="6"/>
                                            </p:txEl>
                                          </p:spTgt>
                                        </p:tgtEl>
                                        <p:attrNameLst>
                                          <p:attrName>style.visibility</p:attrName>
                                        </p:attrNameLst>
                                      </p:cBhvr>
                                      <p:to>
                                        <p:strVal val="visible"/>
                                      </p:to>
                                    </p:set>
                                    <p:animEffect transition="in" filter="fade">
                                      <p:cBhvr>
                                        <p:cTn id="37" dur="500"/>
                                        <p:tgtEl>
                                          <p:spTgt spid="1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ctr" rtl="0">
                <a:lnSpc>
                  <a:spcPct val="100000"/>
                </a:lnSpc>
                <a:spcBef>
                  <a:spcPts val="0"/>
                </a:spcBef>
                <a:spcAft>
                  <a:spcPts val="0"/>
                </a:spcAft>
                <a:buClr>
                  <a:srgbClr val="898989"/>
                </a:buClr>
                <a:buSzPts val="1200"/>
                <a:buFont typeface="Tahoma"/>
                <a:buNone/>
              </a:pPr>
              <a:t>11</a:t>
            </a:fld>
            <a:endParaRPr/>
          </a:p>
        </p:txBody>
      </p:sp>
      <p:sp>
        <p:nvSpPr>
          <p:cNvPr id="134" name="Google Shape;134;p8"/>
          <p:cNvSpPr txBox="1">
            <a:spLocks noGrp="1"/>
          </p:cNvSpPr>
          <p:nvPr>
            <p:ph type="title"/>
          </p:nvPr>
        </p:nvSpPr>
        <p:spPr>
          <a:xfrm>
            <a:off x="1371600" y="152400"/>
            <a:ext cx="7264400"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Human Factors</a:t>
            </a:r>
            <a:endParaRPr/>
          </a:p>
        </p:txBody>
      </p:sp>
      <p:sp>
        <p:nvSpPr>
          <p:cNvPr id="135" name="Google Shape;135;p8"/>
          <p:cNvSpPr txBox="1">
            <a:spLocks noGrp="1"/>
          </p:cNvSpPr>
          <p:nvPr>
            <p:ph type="body" idx="1"/>
          </p:nvPr>
        </p:nvSpPr>
        <p:spPr>
          <a:xfrm>
            <a:off x="457200" y="838200"/>
            <a:ext cx="8991600" cy="41910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3200"/>
              <a:buFont typeface="Arial"/>
              <a:buChar char="•"/>
            </a:pPr>
            <a:r>
              <a:rPr lang="en-US" sz="3200" b="0" i="1" u="none" dirty="0">
                <a:solidFill>
                  <a:schemeClr val="dk1"/>
                </a:solidFill>
                <a:latin typeface="Times New Roman"/>
                <a:ea typeface="Times New Roman"/>
                <a:cs typeface="Times New Roman"/>
                <a:sym typeface="Times New Roman"/>
              </a:rPr>
              <a:t>The process molds to the needs of the people</a:t>
            </a:r>
            <a:r>
              <a:rPr lang="en-US" sz="3200" b="0" i="0" u="none" dirty="0">
                <a:solidFill>
                  <a:schemeClr val="dk1"/>
                </a:solidFill>
                <a:latin typeface="Times New Roman"/>
                <a:ea typeface="Times New Roman"/>
                <a:cs typeface="Times New Roman"/>
                <a:sym typeface="Times New Roman"/>
              </a:rPr>
              <a:t> </a:t>
            </a:r>
            <a:r>
              <a:rPr lang="en-US" sz="3200" b="0" i="1" u="none" dirty="0">
                <a:solidFill>
                  <a:schemeClr val="dk1"/>
                </a:solidFill>
                <a:latin typeface="Times New Roman"/>
                <a:ea typeface="Times New Roman"/>
                <a:cs typeface="Times New Roman"/>
                <a:sym typeface="Times New Roman"/>
              </a:rPr>
              <a:t>and team,</a:t>
            </a:r>
            <a:r>
              <a:rPr lang="en-US" sz="3200" b="0" i="0" u="none" dirty="0">
                <a:solidFill>
                  <a:schemeClr val="dk1"/>
                </a:solidFill>
                <a:latin typeface="Times New Roman"/>
                <a:ea typeface="Times New Roman"/>
                <a:cs typeface="Times New Roman"/>
                <a:sym typeface="Times New Roman"/>
              </a:rPr>
              <a:t> not the other way around</a:t>
            </a:r>
            <a:endParaRPr/>
          </a:p>
          <a:p>
            <a:pPr marL="342900" lvl="0" indent="-342900" algn="just"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Times New Roman"/>
                <a:ea typeface="Times New Roman"/>
                <a:cs typeface="Times New Roman"/>
                <a:sym typeface="Times New Roman"/>
              </a:rPr>
              <a:t>key traits must exist among the people on an agile team and the team itself:</a:t>
            </a:r>
            <a:endParaRPr/>
          </a:p>
          <a:p>
            <a:pPr marL="742950" lvl="1" indent="-285750" algn="just" rtl="0">
              <a:lnSpc>
                <a:spcPct val="100000"/>
              </a:lnSpc>
              <a:spcBef>
                <a:spcPts val="480"/>
              </a:spcBef>
              <a:spcAft>
                <a:spcPts val="0"/>
              </a:spcAft>
              <a:buClr>
                <a:schemeClr val="folHlink"/>
              </a:buClr>
              <a:buSzPts val="2400"/>
              <a:buFont typeface="Arial"/>
              <a:buChar char="–"/>
            </a:pPr>
            <a:r>
              <a:rPr lang="en-US" sz="2400" b="1" i="0" u="none" dirty="0">
                <a:solidFill>
                  <a:schemeClr val="folHlink"/>
                </a:solidFill>
                <a:latin typeface="Times New Roman"/>
                <a:ea typeface="Times New Roman"/>
                <a:cs typeface="Times New Roman"/>
                <a:sym typeface="Times New Roman"/>
              </a:rPr>
              <a:t>Competence.</a:t>
            </a:r>
            <a:endParaRPr/>
          </a:p>
          <a:p>
            <a:pPr marL="742950" lvl="1" indent="-285750" algn="just" rtl="0">
              <a:lnSpc>
                <a:spcPct val="100000"/>
              </a:lnSpc>
              <a:spcBef>
                <a:spcPts val="480"/>
              </a:spcBef>
              <a:spcAft>
                <a:spcPts val="0"/>
              </a:spcAft>
              <a:buClr>
                <a:schemeClr val="folHlink"/>
              </a:buClr>
              <a:buSzPts val="2400"/>
              <a:buFont typeface="Arial"/>
              <a:buChar char="–"/>
            </a:pPr>
            <a:r>
              <a:rPr lang="en-US" sz="2400" b="1" i="0" u="none" dirty="0">
                <a:solidFill>
                  <a:schemeClr val="folHlink"/>
                </a:solidFill>
                <a:latin typeface="Times New Roman"/>
                <a:ea typeface="Times New Roman"/>
                <a:cs typeface="Times New Roman"/>
                <a:sym typeface="Times New Roman"/>
              </a:rPr>
              <a:t>Common focus.</a:t>
            </a:r>
            <a:endParaRPr/>
          </a:p>
          <a:p>
            <a:pPr marL="742950" lvl="1" indent="-285750" algn="just" rtl="0">
              <a:lnSpc>
                <a:spcPct val="100000"/>
              </a:lnSpc>
              <a:spcBef>
                <a:spcPts val="480"/>
              </a:spcBef>
              <a:spcAft>
                <a:spcPts val="0"/>
              </a:spcAft>
              <a:buClr>
                <a:schemeClr val="folHlink"/>
              </a:buClr>
              <a:buSzPts val="2400"/>
              <a:buFont typeface="Arial"/>
              <a:buChar char="–"/>
            </a:pPr>
            <a:r>
              <a:rPr lang="en-US" sz="2400" b="1" i="0" u="none" dirty="0">
                <a:solidFill>
                  <a:schemeClr val="folHlink"/>
                </a:solidFill>
                <a:latin typeface="Times New Roman"/>
                <a:ea typeface="Times New Roman"/>
                <a:cs typeface="Times New Roman"/>
                <a:sym typeface="Times New Roman"/>
              </a:rPr>
              <a:t>Collaboration.</a:t>
            </a:r>
            <a:endParaRPr/>
          </a:p>
          <a:p>
            <a:pPr marL="742950" lvl="1" indent="-285750" algn="just" rtl="0">
              <a:lnSpc>
                <a:spcPct val="100000"/>
              </a:lnSpc>
              <a:spcBef>
                <a:spcPts val="480"/>
              </a:spcBef>
              <a:spcAft>
                <a:spcPts val="0"/>
              </a:spcAft>
              <a:buClr>
                <a:schemeClr val="folHlink"/>
              </a:buClr>
              <a:buSzPts val="2400"/>
              <a:buFont typeface="Arial"/>
              <a:buChar char="–"/>
            </a:pPr>
            <a:r>
              <a:rPr lang="en-US" sz="2400" b="1" i="0" u="none" dirty="0">
                <a:solidFill>
                  <a:schemeClr val="folHlink"/>
                </a:solidFill>
                <a:latin typeface="Times New Roman"/>
                <a:ea typeface="Times New Roman"/>
                <a:cs typeface="Times New Roman"/>
                <a:sym typeface="Times New Roman"/>
              </a:rPr>
              <a:t>Decision-making ability.</a:t>
            </a:r>
            <a:endParaRPr/>
          </a:p>
          <a:p>
            <a:pPr marL="742950" lvl="1" indent="-285750" algn="just" rtl="0">
              <a:lnSpc>
                <a:spcPct val="100000"/>
              </a:lnSpc>
              <a:spcBef>
                <a:spcPts val="480"/>
              </a:spcBef>
              <a:spcAft>
                <a:spcPts val="0"/>
              </a:spcAft>
              <a:buClr>
                <a:schemeClr val="folHlink"/>
              </a:buClr>
              <a:buSzPts val="2400"/>
              <a:buFont typeface="Arial"/>
              <a:buChar char="–"/>
            </a:pPr>
            <a:r>
              <a:rPr lang="en-US" sz="2400" b="1" i="0" u="none" dirty="0">
                <a:solidFill>
                  <a:schemeClr val="folHlink"/>
                </a:solidFill>
                <a:latin typeface="Times New Roman"/>
                <a:ea typeface="Times New Roman"/>
                <a:cs typeface="Times New Roman"/>
                <a:sym typeface="Times New Roman"/>
              </a:rPr>
              <a:t>Fuzzy problem-solving ability.</a:t>
            </a:r>
            <a:endParaRPr/>
          </a:p>
          <a:p>
            <a:pPr marL="742950" lvl="1" indent="-285750" algn="just" rtl="0">
              <a:lnSpc>
                <a:spcPct val="100000"/>
              </a:lnSpc>
              <a:spcBef>
                <a:spcPts val="480"/>
              </a:spcBef>
              <a:spcAft>
                <a:spcPts val="0"/>
              </a:spcAft>
              <a:buClr>
                <a:schemeClr val="folHlink"/>
              </a:buClr>
              <a:buSzPts val="2400"/>
              <a:buFont typeface="Arial"/>
              <a:buChar char="–"/>
            </a:pPr>
            <a:r>
              <a:rPr lang="en-US" sz="2400" b="1" i="0" u="none" dirty="0">
                <a:solidFill>
                  <a:schemeClr val="folHlink"/>
                </a:solidFill>
                <a:latin typeface="Times New Roman"/>
                <a:ea typeface="Times New Roman"/>
                <a:cs typeface="Times New Roman"/>
                <a:sym typeface="Times New Roman"/>
              </a:rPr>
              <a:t>Mutual trust and respect.</a:t>
            </a:r>
            <a:endParaRPr/>
          </a:p>
          <a:p>
            <a:pPr marL="742950" lvl="1" indent="-285750" algn="just" rtl="0">
              <a:lnSpc>
                <a:spcPct val="100000"/>
              </a:lnSpc>
              <a:spcBef>
                <a:spcPts val="480"/>
              </a:spcBef>
              <a:spcAft>
                <a:spcPts val="0"/>
              </a:spcAft>
              <a:buClr>
                <a:schemeClr val="folHlink"/>
              </a:buClr>
              <a:buSzPts val="2400"/>
              <a:buFont typeface="Arial"/>
              <a:buChar char="–"/>
            </a:pPr>
            <a:r>
              <a:rPr lang="en-US" sz="2400" b="1" i="0" u="none" dirty="0">
                <a:solidFill>
                  <a:schemeClr val="folHlink"/>
                </a:solidFill>
                <a:latin typeface="Times New Roman"/>
                <a:ea typeface="Times New Roman"/>
                <a:cs typeface="Times New Roman"/>
                <a:sym typeface="Times New Roman"/>
              </a:rPr>
              <a:t>Self-organization.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Effect transition="in" filter="fade">
                                      <p:cBhvr>
                                        <p:cTn id="7" dur="500"/>
                                        <p:tgtEl>
                                          <p:spTgt spid="1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
                                            <p:txEl>
                                              <p:pRg st="1" end="1"/>
                                            </p:txEl>
                                          </p:spTgt>
                                        </p:tgtEl>
                                        <p:attrNameLst>
                                          <p:attrName>style.visibility</p:attrName>
                                        </p:attrNameLst>
                                      </p:cBhvr>
                                      <p:to>
                                        <p:strVal val="visible"/>
                                      </p:to>
                                    </p:set>
                                    <p:animEffect transition="in" filter="fade">
                                      <p:cBhvr>
                                        <p:cTn id="12" dur="500"/>
                                        <p:tgtEl>
                                          <p:spTgt spid="1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xEl>
                                              <p:pRg st="2" end="2"/>
                                            </p:txEl>
                                          </p:spTgt>
                                        </p:tgtEl>
                                        <p:attrNameLst>
                                          <p:attrName>style.visibility</p:attrName>
                                        </p:attrNameLst>
                                      </p:cBhvr>
                                      <p:to>
                                        <p:strVal val="visible"/>
                                      </p:to>
                                    </p:set>
                                    <p:animEffect transition="in" filter="fade">
                                      <p:cBhvr>
                                        <p:cTn id="17" dur="500"/>
                                        <p:tgtEl>
                                          <p:spTgt spid="1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
                                            <p:txEl>
                                              <p:pRg st="3" end="3"/>
                                            </p:txEl>
                                          </p:spTgt>
                                        </p:tgtEl>
                                        <p:attrNameLst>
                                          <p:attrName>style.visibility</p:attrName>
                                        </p:attrNameLst>
                                      </p:cBhvr>
                                      <p:to>
                                        <p:strVal val="visible"/>
                                      </p:to>
                                    </p:set>
                                    <p:animEffect transition="in" filter="fade">
                                      <p:cBhvr>
                                        <p:cTn id="22" dur="500"/>
                                        <p:tgtEl>
                                          <p:spTgt spid="1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5">
                                            <p:txEl>
                                              <p:pRg st="4" end="4"/>
                                            </p:txEl>
                                          </p:spTgt>
                                        </p:tgtEl>
                                        <p:attrNameLst>
                                          <p:attrName>style.visibility</p:attrName>
                                        </p:attrNameLst>
                                      </p:cBhvr>
                                      <p:to>
                                        <p:strVal val="visible"/>
                                      </p:to>
                                    </p:set>
                                    <p:animEffect transition="in" filter="fade">
                                      <p:cBhvr>
                                        <p:cTn id="27" dur="500"/>
                                        <p:tgtEl>
                                          <p:spTgt spid="1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5">
                                            <p:txEl>
                                              <p:pRg st="5" end="5"/>
                                            </p:txEl>
                                          </p:spTgt>
                                        </p:tgtEl>
                                        <p:attrNameLst>
                                          <p:attrName>style.visibility</p:attrName>
                                        </p:attrNameLst>
                                      </p:cBhvr>
                                      <p:to>
                                        <p:strVal val="visible"/>
                                      </p:to>
                                    </p:set>
                                    <p:animEffect transition="in" filter="fade">
                                      <p:cBhvr>
                                        <p:cTn id="32" dur="500"/>
                                        <p:tgtEl>
                                          <p:spTgt spid="1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5">
                                            <p:txEl>
                                              <p:pRg st="6" end="6"/>
                                            </p:txEl>
                                          </p:spTgt>
                                        </p:tgtEl>
                                        <p:attrNameLst>
                                          <p:attrName>style.visibility</p:attrName>
                                        </p:attrNameLst>
                                      </p:cBhvr>
                                      <p:to>
                                        <p:strVal val="visible"/>
                                      </p:to>
                                    </p:set>
                                    <p:animEffect transition="in" filter="fade">
                                      <p:cBhvr>
                                        <p:cTn id="37" dur="500"/>
                                        <p:tgtEl>
                                          <p:spTgt spid="1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5">
                                            <p:txEl>
                                              <p:pRg st="7" end="7"/>
                                            </p:txEl>
                                          </p:spTgt>
                                        </p:tgtEl>
                                        <p:attrNameLst>
                                          <p:attrName>style.visibility</p:attrName>
                                        </p:attrNameLst>
                                      </p:cBhvr>
                                      <p:to>
                                        <p:strVal val="visible"/>
                                      </p:to>
                                    </p:set>
                                    <p:animEffect transition="in" filter="fade">
                                      <p:cBhvr>
                                        <p:cTn id="42" dur="500"/>
                                        <p:tgtEl>
                                          <p:spTgt spid="1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5">
                                            <p:txEl>
                                              <p:pRg st="8" end="8"/>
                                            </p:txEl>
                                          </p:spTgt>
                                        </p:tgtEl>
                                        <p:attrNameLst>
                                          <p:attrName>style.visibility</p:attrName>
                                        </p:attrNameLst>
                                      </p:cBhvr>
                                      <p:to>
                                        <p:strVal val="visible"/>
                                      </p:to>
                                    </p:set>
                                    <p:animEffect transition="in" filter="fade">
                                      <p:cBhvr>
                                        <p:cTn id="47" dur="500"/>
                                        <p:tgtEl>
                                          <p:spTgt spid="1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ctr" rtl="0">
                <a:lnSpc>
                  <a:spcPct val="100000"/>
                </a:lnSpc>
                <a:spcBef>
                  <a:spcPts val="0"/>
                </a:spcBef>
                <a:spcAft>
                  <a:spcPts val="0"/>
                </a:spcAft>
                <a:buClr>
                  <a:srgbClr val="898989"/>
                </a:buClr>
                <a:buSzPts val="1200"/>
                <a:buFont typeface="Tahoma"/>
                <a:buNone/>
              </a:pPr>
              <a:t>2</a:t>
            </a:fld>
            <a:endParaRPr/>
          </a:p>
        </p:txBody>
      </p:sp>
      <p:sp>
        <p:nvSpPr>
          <p:cNvPr id="91" name="Google Shape;91;p2"/>
          <p:cNvSpPr txBox="1">
            <a:spLocks noGrp="1"/>
          </p:cNvSpPr>
          <p:nvPr>
            <p:ph type="title"/>
          </p:nvPr>
        </p:nvSpPr>
        <p:spPr>
          <a:xfrm>
            <a:off x="609600" y="228600"/>
            <a:ext cx="8763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The Manifesto for </a:t>
            </a:r>
            <a:br>
              <a:rPr lang="en-US" sz="3600" b="1" i="0" u="none">
                <a:solidFill>
                  <a:schemeClr val="dk1"/>
                </a:solidFill>
                <a:latin typeface="Times New Roman"/>
                <a:ea typeface="Times New Roman"/>
                <a:cs typeface="Times New Roman"/>
                <a:sym typeface="Times New Roman"/>
              </a:rPr>
            </a:br>
            <a:r>
              <a:rPr lang="en-US" sz="3600" b="1" i="0" u="none">
                <a:solidFill>
                  <a:schemeClr val="dk1"/>
                </a:solidFill>
                <a:latin typeface="Times New Roman"/>
                <a:ea typeface="Times New Roman"/>
                <a:cs typeface="Times New Roman"/>
                <a:sym typeface="Times New Roman"/>
              </a:rPr>
              <a:t>Agile Software Development</a:t>
            </a:r>
            <a:endParaRPr/>
          </a:p>
        </p:txBody>
      </p:sp>
      <p:sp>
        <p:nvSpPr>
          <p:cNvPr id="92" name="Google Shape;92;p2"/>
          <p:cNvSpPr txBox="1"/>
          <p:nvPr/>
        </p:nvSpPr>
        <p:spPr>
          <a:xfrm>
            <a:off x="457200" y="1524000"/>
            <a:ext cx="8991600" cy="4589462"/>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“We are uncovering better ways of developing software by doing it and helping others do it.  Through this work we have come to value: </a:t>
            </a:r>
            <a:endParaRPr/>
          </a:p>
          <a:p>
            <a:pPr marL="914400" marR="0" lvl="1" indent="-457200" algn="just" rtl="0">
              <a:lnSpc>
                <a:spcPct val="90000"/>
              </a:lnSpc>
              <a:spcBef>
                <a:spcPts val="300"/>
              </a:spcBef>
              <a:spcAft>
                <a:spcPts val="0"/>
              </a:spcAft>
              <a:buClr>
                <a:srgbClr val="558ED5"/>
              </a:buClr>
              <a:buSzPts val="2800"/>
              <a:buFont typeface="Calibri"/>
              <a:buAutoNum type="arabicPeriod"/>
            </a:pPr>
            <a:r>
              <a:rPr lang="en-US" sz="2800" b="1" i="1" u="none" strike="noStrike" cap="none">
                <a:solidFill>
                  <a:srgbClr val="558ED5"/>
                </a:solidFill>
                <a:latin typeface="Times New Roman"/>
                <a:ea typeface="Times New Roman"/>
                <a:cs typeface="Times New Roman"/>
                <a:sym typeface="Times New Roman"/>
              </a:rPr>
              <a:t>Individuals and interactions</a:t>
            </a:r>
            <a:r>
              <a:rPr lang="en-US" sz="2800" b="1" i="0" u="none" strike="noStrike" cap="none">
                <a:solidFill>
                  <a:srgbClr val="558ED5"/>
                </a:solidFill>
                <a:latin typeface="Times New Roman"/>
                <a:ea typeface="Times New Roman"/>
                <a:cs typeface="Times New Roman"/>
                <a:sym typeface="Times New Roman"/>
              </a:rPr>
              <a:t> </a:t>
            </a:r>
            <a:r>
              <a:rPr lang="en-US" sz="2800" b="1" i="0" u="none" strike="noStrike" cap="none">
                <a:solidFill>
                  <a:schemeClr val="folHlink"/>
                </a:solidFill>
                <a:latin typeface="Times New Roman"/>
                <a:ea typeface="Times New Roman"/>
                <a:cs typeface="Times New Roman"/>
                <a:sym typeface="Times New Roman"/>
              </a:rPr>
              <a:t>over processes and tools </a:t>
            </a:r>
            <a:endParaRPr/>
          </a:p>
          <a:p>
            <a:pPr marL="914400" marR="0" lvl="1" indent="-457200" algn="just" rtl="0">
              <a:lnSpc>
                <a:spcPct val="90000"/>
              </a:lnSpc>
              <a:spcBef>
                <a:spcPts val="300"/>
              </a:spcBef>
              <a:spcAft>
                <a:spcPts val="0"/>
              </a:spcAft>
              <a:buClr>
                <a:srgbClr val="558ED5"/>
              </a:buClr>
              <a:buSzPts val="2800"/>
              <a:buFont typeface="Calibri"/>
              <a:buAutoNum type="arabicPeriod"/>
            </a:pPr>
            <a:r>
              <a:rPr lang="en-US" sz="2800" b="1" i="1" u="none" strike="noStrike" cap="none">
                <a:solidFill>
                  <a:srgbClr val="558ED5"/>
                </a:solidFill>
                <a:latin typeface="Times New Roman"/>
                <a:ea typeface="Times New Roman"/>
                <a:cs typeface="Times New Roman"/>
                <a:sym typeface="Times New Roman"/>
              </a:rPr>
              <a:t>Working software</a:t>
            </a:r>
            <a:r>
              <a:rPr lang="en-US" sz="2800" b="1" i="0" u="none" strike="noStrike" cap="none">
                <a:solidFill>
                  <a:srgbClr val="558ED5"/>
                </a:solidFill>
                <a:latin typeface="Times New Roman"/>
                <a:ea typeface="Times New Roman"/>
                <a:cs typeface="Times New Roman"/>
                <a:sym typeface="Times New Roman"/>
              </a:rPr>
              <a:t> </a:t>
            </a:r>
            <a:r>
              <a:rPr lang="en-US" sz="2800" b="1" i="0" u="none" strike="noStrike" cap="none">
                <a:solidFill>
                  <a:schemeClr val="folHlink"/>
                </a:solidFill>
                <a:latin typeface="Times New Roman"/>
                <a:ea typeface="Times New Roman"/>
                <a:cs typeface="Times New Roman"/>
                <a:sym typeface="Times New Roman"/>
              </a:rPr>
              <a:t>over comprehensive documentation </a:t>
            </a:r>
            <a:endParaRPr/>
          </a:p>
          <a:p>
            <a:pPr marL="914400" marR="0" lvl="1" indent="-457200" algn="just" rtl="0">
              <a:lnSpc>
                <a:spcPct val="90000"/>
              </a:lnSpc>
              <a:spcBef>
                <a:spcPts val="300"/>
              </a:spcBef>
              <a:spcAft>
                <a:spcPts val="0"/>
              </a:spcAft>
              <a:buClr>
                <a:srgbClr val="558ED5"/>
              </a:buClr>
              <a:buSzPts val="2800"/>
              <a:buFont typeface="Calibri"/>
              <a:buAutoNum type="arabicPeriod"/>
            </a:pPr>
            <a:r>
              <a:rPr lang="en-US" sz="2800" b="1" i="1" u="none" strike="noStrike" cap="none">
                <a:solidFill>
                  <a:srgbClr val="558ED5"/>
                </a:solidFill>
                <a:latin typeface="Times New Roman"/>
                <a:ea typeface="Times New Roman"/>
                <a:cs typeface="Times New Roman"/>
                <a:sym typeface="Times New Roman"/>
              </a:rPr>
              <a:t>Customer collaboration</a:t>
            </a:r>
            <a:r>
              <a:rPr lang="en-US" sz="2800" b="1" i="0" u="none" strike="noStrike" cap="none">
                <a:solidFill>
                  <a:srgbClr val="558ED5"/>
                </a:solidFill>
                <a:latin typeface="Times New Roman"/>
                <a:ea typeface="Times New Roman"/>
                <a:cs typeface="Times New Roman"/>
                <a:sym typeface="Times New Roman"/>
              </a:rPr>
              <a:t> </a:t>
            </a:r>
            <a:r>
              <a:rPr lang="en-US" sz="2800" b="1" i="0" u="none" strike="noStrike" cap="none">
                <a:solidFill>
                  <a:schemeClr val="folHlink"/>
                </a:solidFill>
                <a:latin typeface="Times New Roman"/>
                <a:ea typeface="Times New Roman"/>
                <a:cs typeface="Times New Roman"/>
                <a:sym typeface="Times New Roman"/>
              </a:rPr>
              <a:t>over contract negotiation </a:t>
            </a:r>
            <a:endParaRPr/>
          </a:p>
          <a:p>
            <a:pPr marL="914400" marR="0" lvl="1" indent="-457200" algn="just" rtl="0">
              <a:lnSpc>
                <a:spcPct val="90000"/>
              </a:lnSpc>
              <a:spcBef>
                <a:spcPts val="300"/>
              </a:spcBef>
              <a:spcAft>
                <a:spcPts val="0"/>
              </a:spcAft>
              <a:buClr>
                <a:srgbClr val="558ED5"/>
              </a:buClr>
              <a:buSzPts val="2800"/>
              <a:buFont typeface="Calibri"/>
              <a:buAutoNum type="arabicPeriod"/>
            </a:pPr>
            <a:r>
              <a:rPr lang="en-US" sz="2800" b="1" i="1" u="none" strike="noStrike" cap="none">
                <a:solidFill>
                  <a:srgbClr val="558ED5"/>
                </a:solidFill>
                <a:latin typeface="Times New Roman"/>
                <a:ea typeface="Times New Roman"/>
                <a:cs typeface="Times New Roman"/>
                <a:sym typeface="Times New Roman"/>
              </a:rPr>
              <a:t>Responding to change</a:t>
            </a:r>
            <a:r>
              <a:rPr lang="en-US" sz="2800" b="1" i="0" u="none" strike="noStrike" cap="none">
                <a:solidFill>
                  <a:srgbClr val="558ED5"/>
                </a:solidFill>
                <a:latin typeface="Times New Roman"/>
                <a:ea typeface="Times New Roman"/>
                <a:cs typeface="Times New Roman"/>
                <a:sym typeface="Times New Roman"/>
              </a:rPr>
              <a:t> </a:t>
            </a:r>
            <a:r>
              <a:rPr lang="en-US" sz="2800" b="1" i="0" u="none" strike="noStrike" cap="none">
                <a:solidFill>
                  <a:schemeClr val="folHlink"/>
                </a:solidFill>
                <a:latin typeface="Times New Roman"/>
                <a:ea typeface="Times New Roman"/>
                <a:cs typeface="Times New Roman"/>
                <a:sym typeface="Times New Roman"/>
              </a:rPr>
              <a:t>over following a plan </a:t>
            </a:r>
            <a:endParaRPr/>
          </a:p>
          <a:p>
            <a:pPr marL="0" marR="0" lvl="0" indent="0" algn="just" rtl="0">
              <a:lnSpc>
                <a:spcPct val="90000"/>
              </a:lnSpc>
              <a:spcBef>
                <a:spcPts val="300"/>
              </a:spcBef>
              <a:spcAft>
                <a:spcPts val="0"/>
              </a:spcAft>
              <a:buClr>
                <a:schemeClr val="dk1"/>
              </a:buClr>
              <a:buSzPts val="2800"/>
              <a:buFont typeface="Tahoma"/>
              <a:buNone/>
            </a:pPr>
            <a:endParaRPr sz="2800" b="1"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30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That is, while there is value in the items on the right, we value the items on the left more.”</a:t>
            </a:r>
            <a:endParaRPr/>
          </a:p>
        </p:txBody>
      </p:sp>
      <p:sp>
        <p:nvSpPr>
          <p:cNvPr id="93" name="Google Shape;93;p2"/>
          <p:cNvSpPr txBox="1"/>
          <p:nvPr/>
        </p:nvSpPr>
        <p:spPr>
          <a:xfrm>
            <a:off x="6477000" y="6248400"/>
            <a:ext cx="2633662" cy="34131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folHlink"/>
              </a:buClr>
              <a:buSzPts val="1800"/>
              <a:buFont typeface="Palatino"/>
              <a:buNone/>
            </a:pPr>
            <a:r>
              <a:rPr lang="en-US" sz="1800" b="1" i="1" u="none" strike="noStrike" cap="none">
                <a:solidFill>
                  <a:schemeClr val="folHlink"/>
                </a:solidFill>
                <a:latin typeface="Palatino"/>
                <a:ea typeface="Palatino"/>
                <a:cs typeface="Palatino"/>
                <a:sym typeface="Palatino"/>
              </a:rPr>
              <a:t>Kent Beck et al  (2000)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 calcmode="lin" valueType="num">
                                      <p:cBhvr additive="base">
                                        <p:cTn id="7" dur="500"/>
                                        <p:tgtEl>
                                          <p:spTgt spid="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2">
                                            <p:txEl>
                                              <p:pRg st="1" end="1"/>
                                            </p:txEl>
                                          </p:spTgt>
                                        </p:tgtEl>
                                        <p:attrNameLst>
                                          <p:attrName>style.visibility</p:attrName>
                                        </p:attrNameLst>
                                      </p:cBhvr>
                                      <p:to>
                                        <p:strVal val="visible"/>
                                      </p:to>
                                    </p:set>
                                    <p:anim calcmode="lin" valueType="num">
                                      <p:cBhvr additive="base">
                                        <p:cTn id="12" dur="500"/>
                                        <p:tgtEl>
                                          <p:spTgt spid="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
                                            <p:txEl>
                                              <p:pRg st="2" end="2"/>
                                            </p:txEl>
                                          </p:spTgt>
                                        </p:tgtEl>
                                        <p:attrNameLst>
                                          <p:attrName>style.visibility</p:attrName>
                                        </p:attrNameLst>
                                      </p:cBhvr>
                                      <p:to>
                                        <p:strVal val="visible"/>
                                      </p:to>
                                    </p:set>
                                    <p:anim calcmode="lin" valueType="num">
                                      <p:cBhvr additive="base">
                                        <p:cTn id="17" dur="500"/>
                                        <p:tgtEl>
                                          <p:spTgt spid="9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2">
                                            <p:txEl>
                                              <p:pRg st="3" end="3"/>
                                            </p:txEl>
                                          </p:spTgt>
                                        </p:tgtEl>
                                        <p:attrNameLst>
                                          <p:attrName>style.visibility</p:attrName>
                                        </p:attrNameLst>
                                      </p:cBhvr>
                                      <p:to>
                                        <p:strVal val="visible"/>
                                      </p:to>
                                    </p:set>
                                    <p:anim calcmode="lin" valueType="num">
                                      <p:cBhvr additive="base">
                                        <p:cTn id="22" dur="500"/>
                                        <p:tgtEl>
                                          <p:spTgt spid="9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2">
                                            <p:txEl>
                                              <p:pRg st="4" end="4"/>
                                            </p:txEl>
                                          </p:spTgt>
                                        </p:tgtEl>
                                        <p:attrNameLst>
                                          <p:attrName>style.visibility</p:attrName>
                                        </p:attrNameLst>
                                      </p:cBhvr>
                                      <p:to>
                                        <p:strVal val="visible"/>
                                      </p:to>
                                    </p:set>
                                    <p:anim calcmode="lin" valueType="num">
                                      <p:cBhvr additive="base">
                                        <p:cTn id="27" dur="500"/>
                                        <p:tgtEl>
                                          <p:spTgt spid="9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2">
                                            <p:txEl>
                                              <p:pRg st="5" end="5"/>
                                            </p:txEl>
                                          </p:spTgt>
                                        </p:tgtEl>
                                        <p:attrNameLst>
                                          <p:attrName>style.visibility</p:attrName>
                                        </p:attrNameLst>
                                      </p:cBhvr>
                                      <p:to>
                                        <p:strVal val="visible"/>
                                      </p:to>
                                    </p:set>
                                    <p:anim calcmode="lin" valueType="num">
                                      <p:cBhvr additive="base">
                                        <p:cTn id="32" dur="500"/>
                                        <p:tgtEl>
                                          <p:spTgt spid="9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
                                            <p:txEl>
                                              <p:pRg st="6" end="6"/>
                                            </p:txEl>
                                          </p:spTgt>
                                        </p:tgtEl>
                                        <p:attrNameLst>
                                          <p:attrName>style.visibility</p:attrName>
                                        </p:attrNameLst>
                                      </p:cBhvr>
                                      <p:to>
                                        <p:strVal val="visible"/>
                                      </p:to>
                                    </p:set>
                                    <p:anim calcmode="lin" valueType="num">
                                      <p:cBhvr additive="base">
                                        <p:cTn id="37" dur="500"/>
                                        <p:tgtEl>
                                          <p:spTgt spid="9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ctr" rtl="0">
                <a:lnSpc>
                  <a:spcPct val="100000"/>
                </a:lnSpc>
                <a:spcBef>
                  <a:spcPts val="0"/>
                </a:spcBef>
                <a:spcAft>
                  <a:spcPts val="0"/>
                </a:spcAft>
                <a:buClr>
                  <a:srgbClr val="898989"/>
                </a:buClr>
                <a:buSzPts val="1200"/>
                <a:buFont typeface="Tahoma"/>
                <a:buNone/>
              </a:pPr>
              <a:t>3</a:t>
            </a:fld>
            <a:endParaRPr/>
          </a:p>
        </p:txBody>
      </p:sp>
      <p:sp>
        <p:nvSpPr>
          <p:cNvPr id="99" name="Google Shape;99;p3"/>
          <p:cNvSpPr txBox="1">
            <a:spLocks noGrp="1"/>
          </p:cNvSpPr>
          <p:nvPr>
            <p:ph type="title"/>
          </p:nvPr>
        </p:nvSpPr>
        <p:spPr>
          <a:xfrm>
            <a:off x="1371600" y="304800"/>
            <a:ext cx="7032625"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What is “Agility”?</a:t>
            </a:r>
            <a:endParaRPr/>
          </a:p>
        </p:txBody>
      </p:sp>
      <p:sp>
        <p:nvSpPr>
          <p:cNvPr id="100" name="Google Shape;100;p3"/>
          <p:cNvSpPr txBox="1">
            <a:spLocks noGrp="1"/>
          </p:cNvSpPr>
          <p:nvPr>
            <p:ph type="body" idx="1"/>
          </p:nvPr>
        </p:nvSpPr>
        <p:spPr>
          <a:xfrm>
            <a:off x="381000" y="990600"/>
            <a:ext cx="9372600" cy="3662362"/>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3600"/>
              <a:buFont typeface="Arial"/>
              <a:buChar char="•"/>
            </a:pPr>
            <a:r>
              <a:rPr lang="en-US" sz="3600" b="0" i="0" u="none" dirty="0">
                <a:solidFill>
                  <a:schemeClr val="dk1"/>
                </a:solidFill>
                <a:latin typeface="Times New Roman"/>
                <a:ea typeface="Times New Roman"/>
                <a:cs typeface="Times New Roman"/>
                <a:sym typeface="Times New Roman"/>
              </a:rPr>
              <a:t>Effective (rapid and adaptive) response to </a:t>
            </a:r>
            <a:r>
              <a:rPr lang="en-US" sz="3600" b="0" i="0" u="none" dirty="0" smtClean="0">
                <a:solidFill>
                  <a:schemeClr val="dk1"/>
                </a:solidFill>
                <a:latin typeface="Times New Roman"/>
                <a:ea typeface="Times New Roman"/>
                <a:cs typeface="Times New Roman"/>
                <a:sym typeface="Times New Roman"/>
              </a:rPr>
              <a:t>change</a:t>
            </a:r>
          </a:p>
          <a:p>
            <a:pPr marL="342900" lvl="0" indent="-342900" algn="just" rtl="0">
              <a:lnSpc>
                <a:spcPct val="90000"/>
              </a:lnSpc>
              <a:spcBef>
                <a:spcPts val="0"/>
              </a:spcBef>
              <a:spcAft>
                <a:spcPts val="0"/>
              </a:spcAft>
              <a:buClr>
                <a:schemeClr val="dk1"/>
              </a:buClr>
              <a:buSzPts val="3600"/>
              <a:buFont typeface="Arial"/>
              <a:buChar char="•"/>
            </a:pPr>
            <a:endParaRPr lang="en-US" sz="3600" b="0" i="0" u="none" dirty="0" smtClean="0">
              <a:solidFill>
                <a:schemeClr val="dk1"/>
              </a:solidFill>
              <a:latin typeface="Times New Roman"/>
              <a:ea typeface="Times New Roman"/>
              <a:cs typeface="Times New Roman"/>
              <a:sym typeface="Times New Roman"/>
            </a:endParaRPr>
          </a:p>
          <a:p>
            <a:pPr marL="800100" lvl="1" algn="just">
              <a:lnSpc>
                <a:spcPct val="90000"/>
              </a:lnSpc>
              <a:spcBef>
                <a:spcPts val="0"/>
              </a:spcBef>
              <a:buSzPts val="3600"/>
              <a:buNone/>
            </a:pPr>
            <a:r>
              <a:rPr lang="en-US" dirty="0" smtClean="0"/>
              <a:t>	</a:t>
            </a:r>
            <a:r>
              <a:rPr lang="en-US" sz="3200" dirty="0" smtClean="0"/>
              <a:t>Effective </a:t>
            </a:r>
            <a:r>
              <a:rPr lang="en-US" sz="3200" dirty="0" smtClean="0"/>
              <a:t>and rapid response to change involves several key strategies that allow individuals or organizations to stay flexible, resilient, and proactive in the face of shifts in their environment, whether those changes are external </a:t>
            </a:r>
            <a:r>
              <a:rPr lang="en-US" sz="3200" dirty="0" smtClean="0"/>
              <a:t>or internal</a:t>
            </a:r>
            <a:endParaRPr lang="en-US" sz="3200" b="0" i="0" u="none" dirty="0" smtClean="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500"/>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xEl>
                                              <p:pRg st="2" end="2"/>
                                            </p:txEl>
                                          </p:spTgt>
                                        </p:tgtEl>
                                        <p:attrNameLst>
                                          <p:attrName>style.visibility</p:attrName>
                                        </p:attrNameLst>
                                      </p:cBhvr>
                                      <p:to>
                                        <p:strVal val="visible"/>
                                      </p:to>
                                    </p:set>
                                    <p:animEffect transition="in" filter="fade">
                                      <p:cBhvr>
                                        <p:cTn id="12" dur="500"/>
                                        <p:tgtEl>
                                          <p:spTgt spid="1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ctr" rtl="0">
                <a:lnSpc>
                  <a:spcPct val="100000"/>
                </a:lnSpc>
                <a:spcBef>
                  <a:spcPts val="0"/>
                </a:spcBef>
                <a:spcAft>
                  <a:spcPts val="0"/>
                </a:spcAft>
                <a:buClr>
                  <a:srgbClr val="898989"/>
                </a:buClr>
                <a:buSzPts val="1200"/>
                <a:buFont typeface="Tahoma"/>
                <a:buNone/>
              </a:pPr>
              <a:t>4</a:t>
            </a:fld>
            <a:endParaRPr/>
          </a:p>
        </p:txBody>
      </p:sp>
      <p:sp>
        <p:nvSpPr>
          <p:cNvPr id="99" name="Google Shape;99;p3"/>
          <p:cNvSpPr txBox="1">
            <a:spLocks noGrp="1"/>
          </p:cNvSpPr>
          <p:nvPr>
            <p:ph type="title"/>
          </p:nvPr>
        </p:nvSpPr>
        <p:spPr>
          <a:xfrm>
            <a:off x="1371600" y="304800"/>
            <a:ext cx="7032625"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What is “Agility”?</a:t>
            </a:r>
            <a:endParaRPr/>
          </a:p>
        </p:txBody>
      </p:sp>
      <p:sp>
        <p:nvSpPr>
          <p:cNvPr id="100" name="Google Shape;100;p3"/>
          <p:cNvSpPr txBox="1">
            <a:spLocks noGrp="1"/>
          </p:cNvSpPr>
          <p:nvPr>
            <p:ph type="body" idx="1"/>
          </p:nvPr>
        </p:nvSpPr>
        <p:spPr>
          <a:xfrm>
            <a:off x="381000" y="990600"/>
            <a:ext cx="9372600" cy="3662362"/>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720"/>
              </a:spcBef>
              <a:spcAft>
                <a:spcPts val="0"/>
              </a:spcAft>
              <a:buClr>
                <a:schemeClr val="dk1"/>
              </a:buClr>
              <a:buSzPts val="3600"/>
              <a:buFont typeface="Arial"/>
              <a:buChar char="•"/>
            </a:pPr>
            <a:r>
              <a:rPr lang="en-US" sz="3600" b="0" i="0" u="none" dirty="0" smtClean="0">
                <a:solidFill>
                  <a:schemeClr val="dk1"/>
                </a:solidFill>
                <a:latin typeface="Times New Roman"/>
                <a:ea typeface="Times New Roman"/>
                <a:cs typeface="Times New Roman"/>
                <a:sym typeface="Times New Roman"/>
              </a:rPr>
              <a:t>Effective communication among all stakeholders</a:t>
            </a:r>
          </a:p>
          <a:p>
            <a:pPr marL="342900" lvl="0" indent="-342900" algn="just" rtl="0">
              <a:lnSpc>
                <a:spcPct val="90000"/>
              </a:lnSpc>
              <a:spcBef>
                <a:spcPts val="720"/>
              </a:spcBef>
              <a:spcAft>
                <a:spcPts val="0"/>
              </a:spcAft>
              <a:buClr>
                <a:schemeClr val="dk1"/>
              </a:buClr>
              <a:buSzPts val="3600"/>
              <a:buFont typeface="Arial"/>
              <a:buChar char="•"/>
            </a:pPr>
            <a:endParaRPr lang="en-US" sz="3600" b="0" i="0" u="none" dirty="0" smtClean="0">
              <a:solidFill>
                <a:schemeClr val="dk1"/>
              </a:solidFill>
              <a:latin typeface="Times New Roman"/>
              <a:ea typeface="Times New Roman"/>
              <a:cs typeface="Times New Roman"/>
              <a:sym typeface="Times New Roman"/>
            </a:endParaRPr>
          </a:p>
          <a:p>
            <a:pPr marL="800100" lvl="1" algn="just">
              <a:lnSpc>
                <a:spcPct val="90000"/>
              </a:lnSpc>
              <a:spcBef>
                <a:spcPts val="720"/>
              </a:spcBef>
              <a:buSzPts val="3600"/>
              <a:buNone/>
            </a:pPr>
            <a:r>
              <a:rPr lang="en-US" dirty="0" smtClean="0"/>
              <a:t>	Effective </a:t>
            </a:r>
            <a:r>
              <a:rPr lang="en-US" dirty="0" smtClean="0"/>
              <a:t>communication among all stakeholders is crucial for the success of any project, business initiative, or organizational change. It ensures that everyone is on the same page, working toward common goals, and can respond quickly and effectively to any issues that arise</a:t>
            </a:r>
            <a:r>
              <a:rPr lang="en-US" dirty="0" smtClean="0"/>
              <a:t>.</a:t>
            </a:r>
            <a:endParaRP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500"/>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xEl>
                                              <p:pRg st="2" end="2"/>
                                            </p:txEl>
                                          </p:spTgt>
                                        </p:tgtEl>
                                        <p:attrNameLst>
                                          <p:attrName>style.visibility</p:attrName>
                                        </p:attrNameLst>
                                      </p:cBhvr>
                                      <p:to>
                                        <p:strVal val="visible"/>
                                      </p:to>
                                    </p:set>
                                    <p:animEffect transition="in" filter="fade">
                                      <p:cBhvr>
                                        <p:cTn id="12" dur="500"/>
                                        <p:tgtEl>
                                          <p:spTgt spid="1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ctr" rtl="0">
                <a:lnSpc>
                  <a:spcPct val="100000"/>
                </a:lnSpc>
                <a:spcBef>
                  <a:spcPts val="0"/>
                </a:spcBef>
                <a:spcAft>
                  <a:spcPts val="0"/>
                </a:spcAft>
                <a:buClr>
                  <a:srgbClr val="898989"/>
                </a:buClr>
                <a:buSzPts val="1200"/>
                <a:buFont typeface="Tahoma"/>
                <a:buNone/>
              </a:pPr>
              <a:t>5</a:t>
            </a:fld>
            <a:endParaRPr/>
          </a:p>
        </p:txBody>
      </p:sp>
      <p:sp>
        <p:nvSpPr>
          <p:cNvPr id="99" name="Google Shape;99;p3"/>
          <p:cNvSpPr txBox="1">
            <a:spLocks noGrp="1"/>
          </p:cNvSpPr>
          <p:nvPr>
            <p:ph type="title"/>
          </p:nvPr>
        </p:nvSpPr>
        <p:spPr>
          <a:xfrm>
            <a:off x="1371600" y="304800"/>
            <a:ext cx="7032625"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What is “Agility”?</a:t>
            </a:r>
            <a:endParaRPr/>
          </a:p>
        </p:txBody>
      </p:sp>
      <p:sp>
        <p:nvSpPr>
          <p:cNvPr id="100" name="Google Shape;100;p3"/>
          <p:cNvSpPr txBox="1">
            <a:spLocks noGrp="1"/>
          </p:cNvSpPr>
          <p:nvPr>
            <p:ph type="body" idx="1"/>
          </p:nvPr>
        </p:nvSpPr>
        <p:spPr>
          <a:xfrm>
            <a:off x="381000" y="990600"/>
            <a:ext cx="9372600" cy="3662362"/>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720"/>
              </a:spcBef>
              <a:spcAft>
                <a:spcPts val="0"/>
              </a:spcAft>
              <a:buClr>
                <a:schemeClr val="dk1"/>
              </a:buClr>
              <a:buSzPts val="3600"/>
              <a:buFont typeface="Arial"/>
              <a:buChar char="•"/>
            </a:pPr>
            <a:r>
              <a:rPr lang="en-US" sz="3600" b="0" i="0" u="none" dirty="0" smtClean="0">
                <a:solidFill>
                  <a:schemeClr val="dk1"/>
                </a:solidFill>
                <a:latin typeface="Times New Roman"/>
                <a:ea typeface="Times New Roman"/>
                <a:cs typeface="Times New Roman"/>
                <a:sym typeface="Times New Roman"/>
              </a:rPr>
              <a:t>Drawing </a:t>
            </a:r>
            <a:r>
              <a:rPr lang="en-US" sz="3600" b="0" i="0" u="none" dirty="0">
                <a:solidFill>
                  <a:schemeClr val="dk1"/>
                </a:solidFill>
                <a:latin typeface="Times New Roman"/>
                <a:ea typeface="Times New Roman"/>
                <a:cs typeface="Times New Roman"/>
                <a:sym typeface="Times New Roman"/>
              </a:rPr>
              <a:t>the customer onto the </a:t>
            </a:r>
            <a:r>
              <a:rPr lang="en-US" sz="3600" b="0" i="0" u="none" dirty="0" smtClean="0">
                <a:solidFill>
                  <a:schemeClr val="dk1"/>
                </a:solidFill>
                <a:latin typeface="Times New Roman"/>
                <a:ea typeface="Times New Roman"/>
                <a:cs typeface="Times New Roman"/>
                <a:sym typeface="Times New Roman"/>
              </a:rPr>
              <a:t>team</a:t>
            </a:r>
          </a:p>
          <a:p>
            <a:pPr marL="342900" lvl="0" indent="-342900" algn="just" rtl="0">
              <a:lnSpc>
                <a:spcPct val="90000"/>
              </a:lnSpc>
              <a:spcBef>
                <a:spcPts val="720"/>
              </a:spcBef>
              <a:spcAft>
                <a:spcPts val="0"/>
              </a:spcAft>
              <a:buClr>
                <a:schemeClr val="dk1"/>
              </a:buClr>
              <a:buSzPts val="3600"/>
              <a:buNone/>
            </a:pPr>
            <a:endParaRPr lang="en-US" dirty="0" smtClean="0"/>
          </a:p>
          <a:p>
            <a:r>
              <a:rPr lang="en-US" dirty="0" smtClean="0"/>
              <a:t>Drawing the customer onto the team—essentially integrating the customer into the development or decision-making process—is a powerful strategy for improving products, services, and customer satisfaction. When customers are involved, they feel valued, and their insights can lead to a more tailored offering</a:t>
            </a:r>
            <a:r>
              <a:rPr lang="en-US"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500"/>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xEl>
                                              <p:pRg st="2" end="2"/>
                                            </p:txEl>
                                          </p:spTgt>
                                        </p:tgtEl>
                                        <p:attrNameLst>
                                          <p:attrName>style.visibility</p:attrName>
                                        </p:attrNameLst>
                                      </p:cBhvr>
                                      <p:to>
                                        <p:strVal val="visible"/>
                                      </p:to>
                                    </p:set>
                                    <p:animEffect transition="in" filter="fade">
                                      <p:cBhvr>
                                        <p:cTn id="12" dur="500"/>
                                        <p:tgtEl>
                                          <p:spTgt spid="1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ctr" rtl="0">
                <a:lnSpc>
                  <a:spcPct val="100000"/>
                </a:lnSpc>
                <a:spcBef>
                  <a:spcPts val="0"/>
                </a:spcBef>
                <a:spcAft>
                  <a:spcPts val="0"/>
                </a:spcAft>
                <a:buClr>
                  <a:srgbClr val="898989"/>
                </a:buClr>
                <a:buSzPts val="1200"/>
                <a:buFont typeface="Tahoma"/>
                <a:buNone/>
              </a:pPr>
              <a:t>6</a:t>
            </a:fld>
            <a:endParaRPr/>
          </a:p>
        </p:txBody>
      </p:sp>
      <p:sp>
        <p:nvSpPr>
          <p:cNvPr id="99" name="Google Shape;99;p3"/>
          <p:cNvSpPr txBox="1">
            <a:spLocks noGrp="1"/>
          </p:cNvSpPr>
          <p:nvPr>
            <p:ph type="title"/>
          </p:nvPr>
        </p:nvSpPr>
        <p:spPr>
          <a:xfrm>
            <a:off x="1371600" y="304800"/>
            <a:ext cx="7032625"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What is “Agility”?</a:t>
            </a:r>
            <a:endParaRPr/>
          </a:p>
        </p:txBody>
      </p:sp>
      <p:sp>
        <p:nvSpPr>
          <p:cNvPr id="100" name="Google Shape;100;p3"/>
          <p:cNvSpPr txBox="1">
            <a:spLocks noGrp="1"/>
          </p:cNvSpPr>
          <p:nvPr>
            <p:ph type="body" idx="1"/>
          </p:nvPr>
        </p:nvSpPr>
        <p:spPr>
          <a:xfrm>
            <a:off x="381000" y="990600"/>
            <a:ext cx="9372600" cy="3662362"/>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720"/>
              </a:spcBef>
              <a:spcAft>
                <a:spcPts val="0"/>
              </a:spcAft>
              <a:buClr>
                <a:schemeClr val="dk1"/>
              </a:buClr>
              <a:buSzPts val="3600"/>
              <a:buFont typeface="Arial"/>
              <a:buChar char="•"/>
            </a:pPr>
            <a:r>
              <a:rPr lang="en-US" sz="3600" b="0" i="0" u="none" dirty="0" smtClean="0">
                <a:solidFill>
                  <a:schemeClr val="dk1"/>
                </a:solidFill>
                <a:latin typeface="Times New Roman"/>
                <a:ea typeface="Times New Roman"/>
                <a:cs typeface="Times New Roman"/>
                <a:sym typeface="Times New Roman"/>
              </a:rPr>
              <a:t>Organizing </a:t>
            </a:r>
            <a:r>
              <a:rPr lang="en-US" sz="3600" b="0" i="0" u="none" dirty="0">
                <a:solidFill>
                  <a:schemeClr val="dk1"/>
                </a:solidFill>
                <a:latin typeface="Times New Roman"/>
                <a:ea typeface="Times New Roman"/>
                <a:cs typeface="Times New Roman"/>
                <a:sym typeface="Times New Roman"/>
              </a:rPr>
              <a:t>a team so that it is in control of the work </a:t>
            </a:r>
            <a:r>
              <a:rPr lang="en-US" sz="3600" b="0" i="0" u="none" dirty="0" smtClean="0">
                <a:solidFill>
                  <a:schemeClr val="dk1"/>
                </a:solidFill>
                <a:latin typeface="Times New Roman"/>
                <a:ea typeface="Times New Roman"/>
                <a:cs typeface="Times New Roman"/>
                <a:sym typeface="Times New Roman"/>
              </a:rPr>
              <a:t>performed</a:t>
            </a:r>
          </a:p>
          <a:p>
            <a:pPr marL="800100" lvl="1" algn="just">
              <a:lnSpc>
                <a:spcPct val="90000"/>
              </a:lnSpc>
              <a:spcBef>
                <a:spcPts val="720"/>
              </a:spcBef>
              <a:buSzPts val="3600"/>
              <a:buFont typeface="Arial"/>
              <a:buChar char="•"/>
            </a:pPr>
            <a:r>
              <a:rPr lang="en-US" sz="3200" dirty="0" smtClean="0"/>
              <a:t>It </a:t>
            </a:r>
            <a:r>
              <a:rPr lang="en-US" sz="3200" dirty="0" smtClean="0"/>
              <a:t>is essential for fostering autonomy, improving efficiency, and ensuring accountability. When teams have ownership of their tasks, they are more likely to take initiative, be proactive, and contribute to the success of the project or organization. </a:t>
            </a:r>
            <a:endParaRPr sz="3200"/>
          </a:p>
          <a:p>
            <a:pPr marL="342900" lvl="0" indent="-342900" algn="just" rtl="0">
              <a:lnSpc>
                <a:spcPct val="90000"/>
              </a:lnSpc>
              <a:spcBef>
                <a:spcPts val="720"/>
              </a:spcBef>
              <a:spcAft>
                <a:spcPts val="0"/>
              </a:spcAft>
              <a:buClr>
                <a:schemeClr val="dk1"/>
              </a:buClr>
              <a:buSzPts val="3600"/>
              <a:buNone/>
            </a:pPr>
            <a:endParaRPr sz="3600" b="0" i="0" u="none">
              <a:solidFill>
                <a:schemeClr val="dk1"/>
              </a:solidFill>
              <a:latin typeface="Times New Roman"/>
              <a:ea typeface="Times New Roman"/>
              <a:cs typeface="Times New Roman"/>
              <a:sym typeface="Times New Roman"/>
            </a:endParaRPr>
          </a:p>
          <a:p>
            <a:pPr marL="342900" lvl="0" indent="-342900" algn="just" rtl="0">
              <a:lnSpc>
                <a:spcPct val="90000"/>
              </a:lnSpc>
              <a:spcBef>
                <a:spcPts val="720"/>
              </a:spcBef>
              <a:spcAft>
                <a:spcPts val="0"/>
              </a:spcAft>
              <a:buClr>
                <a:schemeClr val="folHlink"/>
              </a:buClr>
              <a:buSzPts val="3600"/>
              <a:buNone/>
            </a:pPr>
            <a:r>
              <a:rPr lang="en-US" sz="3600" b="1" i="1" u="none" dirty="0">
                <a:solidFill>
                  <a:schemeClr val="folHlink"/>
                </a:solidFill>
                <a:latin typeface="Times New Roman"/>
                <a:ea typeface="Times New Roman"/>
                <a:cs typeface="Times New Roman"/>
                <a:sym typeface="Times New Roman"/>
              </a:rPr>
              <a:t>Yielding …</a:t>
            </a:r>
            <a:endParaRPr sz="3600" b="1" i="0" u="none">
              <a:solidFill>
                <a:schemeClr val="dk1"/>
              </a:solidFill>
              <a:latin typeface="Times New Roman"/>
              <a:ea typeface="Times New Roman"/>
              <a:cs typeface="Times New Roman"/>
              <a:sym typeface="Times New Roman"/>
            </a:endParaRPr>
          </a:p>
          <a:p>
            <a:pPr marL="342900" lvl="0" indent="-342900" algn="just" rtl="0">
              <a:lnSpc>
                <a:spcPct val="90000"/>
              </a:lnSpc>
              <a:spcBef>
                <a:spcPts val="720"/>
              </a:spcBef>
              <a:spcAft>
                <a:spcPts val="0"/>
              </a:spcAft>
              <a:buClr>
                <a:schemeClr val="dk1"/>
              </a:buClr>
              <a:buSzPts val="3600"/>
              <a:buFont typeface="Arial"/>
              <a:buChar char="•"/>
            </a:pPr>
            <a:r>
              <a:rPr lang="en-US" sz="3600" b="0" i="0" u="none" dirty="0">
                <a:solidFill>
                  <a:schemeClr val="dk1"/>
                </a:solidFill>
                <a:latin typeface="Times New Roman"/>
                <a:ea typeface="Times New Roman"/>
                <a:cs typeface="Times New Roman"/>
                <a:sym typeface="Times New Roman"/>
              </a:rPr>
              <a:t>Rapid, incremental delivery of software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500"/>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xEl>
                                              <p:pRg st="1" end="1"/>
                                            </p:txEl>
                                          </p:spTgt>
                                        </p:tgtEl>
                                        <p:attrNameLst>
                                          <p:attrName>style.visibility</p:attrName>
                                        </p:attrNameLst>
                                      </p:cBhvr>
                                      <p:to>
                                        <p:strVal val="visible"/>
                                      </p:to>
                                    </p:set>
                                    <p:animEffect transition="in" filter="fade">
                                      <p:cBhvr>
                                        <p:cTn id="12" dur="500"/>
                                        <p:tgtEl>
                                          <p:spTgt spid="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
                                            <p:txEl>
                                              <p:pRg st="3" end="3"/>
                                            </p:txEl>
                                          </p:spTgt>
                                        </p:tgtEl>
                                        <p:attrNameLst>
                                          <p:attrName>style.visibility</p:attrName>
                                        </p:attrNameLst>
                                      </p:cBhvr>
                                      <p:to>
                                        <p:strVal val="visible"/>
                                      </p:to>
                                    </p:set>
                                    <p:animEffect transition="in" filter="fade">
                                      <p:cBhvr>
                                        <p:cTn id="17" dur="500"/>
                                        <p:tgtEl>
                                          <p:spTgt spid="10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
                                            <p:txEl>
                                              <p:pRg st="4" end="4"/>
                                            </p:txEl>
                                          </p:spTgt>
                                        </p:tgtEl>
                                        <p:attrNameLst>
                                          <p:attrName>style.visibility</p:attrName>
                                        </p:attrNameLst>
                                      </p:cBhvr>
                                      <p:to>
                                        <p:strVal val="visible"/>
                                      </p:to>
                                    </p:set>
                                    <p:animEffect transition="in" filter="fade">
                                      <p:cBhvr>
                                        <p:cTn id="22" dur="500"/>
                                        <p:tgtEl>
                                          <p:spTgt spid="1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ctr" rtl="0">
                <a:lnSpc>
                  <a:spcPct val="100000"/>
                </a:lnSpc>
                <a:spcBef>
                  <a:spcPts val="0"/>
                </a:spcBef>
                <a:spcAft>
                  <a:spcPts val="0"/>
                </a:spcAft>
                <a:buClr>
                  <a:srgbClr val="898989"/>
                </a:buClr>
                <a:buSzPts val="1200"/>
                <a:buFont typeface="Tahoma"/>
                <a:buNone/>
              </a:pPr>
              <a:t>7</a:t>
            </a:fld>
            <a:endParaRPr/>
          </a:p>
        </p:txBody>
      </p:sp>
      <p:sp>
        <p:nvSpPr>
          <p:cNvPr id="106" name="Google Shape;106;p4"/>
          <p:cNvSpPr txBox="1">
            <a:spLocks noGrp="1"/>
          </p:cNvSpPr>
          <p:nvPr>
            <p:ph type="title"/>
          </p:nvPr>
        </p:nvSpPr>
        <p:spPr>
          <a:xfrm>
            <a:off x="838200" y="533400"/>
            <a:ext cx="8770937"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Agility and the Cost of Change</a:t>
            </a:r>
            <a:endParaRPr/>
          </a:p>
        </p:txBody>
      </p:sp>
      <p:pic>
        <p:nvPicPr>
          <p:cNvPr id="107" name="Google Shape;107;p4" descr="Figure 3"/>
          <p:cNvPicPr preferRelativeResize="0"/>
          <p:nvPr/>
        </p:nvPicPr>
        <p:blipFill rotWithShape="1">
          <a:blip r:embed="rId3">
            <a:alphaModFix/>
          </a:blip>
          <a:srcRect/>
          <a:stretch/>
        </p:blipFill>
        <p:spPr>
          <a:xfrm>
            <a:off x="990600" y="1828800"/>
            <a:ext cx="7696200" cy="3721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ctr" rtl="0">
                <a:lnSpc>
                  <a:spcPct val="100000"/>
                </a:lnSpc>
                <a:spcBef>
                  <a:spcPts val="0"/>
                </a:spcBef>
                <a:spcAft>
                  <a:spcPts val="0"/>
                </a:spcAft>
                <a:buClr>
                  <a:srgbClr val="898989"/>
                </a:buClr>
                <a:buSzPts val="1200"/>
                <a:buFont typeface="Tahoma"/>
                <a:buNone/>
              </a:pPr>
              <a:t>8</a:t>
            </a:fld>
            <a:endParaRPr/>
          </a:p>
        </p:txBody>
      </p:sp>
      <p:sp>
        <p:nvSpPr>
          <p:cNvPr id="113" name="Google Shape;113;p5"/>
          <p:cNvSpPr txBox="1">
            <a:spLocks noGrp="1"/>
          </p:cNvSpPr>
          <p:nvPr>
            <p:ph type="title"/>
          </p:nvPr>
        </p:nvSpPr>
        <p:spPr>
          <a:xfrm>
            <a:off x="2133600" y="304800"/>
            <a:ext cx="5451475"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An Agile Process</a:t>
            </a:r>
            <a:endParaRPr/>
          </a:p>
        </p:txBody>
      </p:sp>
      <p:sp>
        <p:nvSpPr>
          <p:cNvPr id="114" name="Google Shape;114;p5"/>
          <p:cNvSpPr txBox="1">
            <a:spLocks noGrp="1"/>
          </p:cNvSpPr>
          <p:nvPr>
            <p:ph type="body" idx="1"/>
          </p:nvPr>
        </p:nvSpPr>
        <p:spPr>
          <a:xfrm>
            <a:off x="304800" y="1143000"/>
            <a:ext cx="9220200" cy="30099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3200"/>
              <a:buFont typeface="Arial"/>
              <a:buChar char="•"/>
            </a:pPr>
            <a:r>
              <a:rPr lang="en-US" sz="3200" b="0" i="0" u="none" dirty="0">
                <a:solidFill>
                  <a:schemeClr val="dk1"/>
                </a:solidFill>
                <a:latin typeface="Times New Roman"/>
                <a:ea typeface="Times New Roman"/>
                <a:cs typeface="Times New Roman"/>
                <a:sym typeface="Times New Roman"/>
              </a:rPr>
              <a:t>Is driven by customer descriptions of what is required (scenarios)</a:t>
            </a:r>
            <a:endParaRPr/>
          </a:p>
          <a:p>
            <a:pPr marL="342900" lvl="0" indent="-342900" algn="just"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Times New Roman"/>
                <a:ea typeface="Times New Roman"/>
                <a:cs typeface="Times New Roman"/>
                <a:sym typeface="Times New Roman"/>
              </a:rPr>
              <a:t>Recognizes that plans are short-lived</a:t>
            </a:r>
            <a:endParaRPr/>
          </a:p>
          <a:p>
            <a:pPr marL="342900" lvl="0" indent="-342900" algn="just"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Times New Roman"/>
                <a:ea typeface="Times New Roman"/>
                <a:cs typeface="Times New Roman"/>
                <a:sym typeface="Times New Roman"/>
              </a:rPr>
              <a:t>Develops software iteratively with a heavy emphasis on construction activities</a:t>
            </a:r>
            <a:endParaRPr/>
          </a:p>
          <a:p>
            <a:pPr marL="342900" lvl="0" indent="-342900" algn="just"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Times New Roman"/>
                <a:ea typeface="Times New Roman"/>
                <a:cs typeface="Times New Roman"/>
                <a:sym typeface="Times New Roman"/>
              </a:rPr>
              <a:t>Delivers multiple ‘software increments’</a:t>
            </a:r>
            <a:endParaRPr/>
          </a:p>
          <a:p>
            <a:pPr marL="342900" lvl="0" indent="-342900" algn="just"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Times New Roman"/>
                <a:ea typeface="Times New Roman"/>
                <a:cs typeface="Times New Roman"/>
                <a:sym typeface="Times New Roman"/>
              </a:rPr>
              <a:t>Adapts as changes occur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5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xEl>
                                              <p:pRg st="1" end="1"/>
                                            </p:txEl>
                                          </p:spTgt>
                                        </p:tgtEl>
                                        <p:attrNameLst>
                                          <p:attrName>style.visibility</p:attrName>
                                        </p:attrNameLst>
                                      </p:cBhvr>
                                      <p:to>
                                        <p:strVal val="visible"/>
                                      </p:to>
                                    </p:set>
                                    <p:animEffect transition="in" filter="fade">
                                      <p:cBhvr>
                                        <p:cTn id="12" dur="500"/>
                                        <p:tgtEl>
                                          <p:spTgt spid="1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xEl>
                                              <p:pRg st="2" end="2"/>
                                            </p:txEl>
                                          </p:spTgt>
                                        </p:tgtEl>
                                        <p:attrNameLst>
                                          <p:attrName>style.visibility</p:attrName>
                                        </p:attrNameLst>
                                      </p:cBhvr>
                                      <p:to>
                                        <p:strVal val="visible"/>
                                      </p:to>
                                    </p:set>
                                    <p:animEffect transition="in" filter="fade">
                                      <p:cBhvr>
                                        <p:cTn id="17" dur="500"/>
                                        <p:tgtEl>
                                          <p:spTgt spid="1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xEl>
                                              <p:pRg st="3" end="3"/>
                                            </p:txEl>
                                          </p:spTgt>
                                        </p:tgtEl>
                                        <p:attrNameLst>
                                          <p:attrName>style.visibility</p:attrName>
                                        </p:attrNameLst>
                                      </p:cBhvr>
                                      <p:to>
                                        <p:strVal val="visible"/>
                                      </p:to>
                                    </p:set>
                                    <p:animEffect transition="in" filter="fade">
                                      <p:cBhvr>
                                        <p:cTn id="22" dur="500"/>
                                        <p:tgtEl>
                                          <p:spTgt spid="1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4">
                                            <p:txEl>
                                              <p:pRg st="4" end="4"/>
                                            </p:txEl>
                                          </p:spTgt>
                                        </p:tgtEl>
                                        <p:attrNameLst>
                                          <p:attrName>style.visibility</p:attrName>
                                        </p:attrNameLst>
                                      </p:cBhvr>
                                      <p:to>
                                        <p:strVal val="visible"/>
                                      </p:to>
                                    </p:set>
                                    <p:animEffect transition="in" filter="fade">
                                      <p:cBhvr>
                                        <p:cTn id="27" dur="500"/>
                                        <p:tgtEl>
                                          <p:spTgt spid="1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3384550" y="6356350"/>
            <a:ext cx="31369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pPr marL="0" marR="0" lvl="0" indent="0" algn="ctr" rtl="0">
                <a:lnSpc>
                  <a:spcPct val="100000"/>
                </a:lnSpc>
                <a:spcBef>
                  <a:spcPts val="0"/>
                </a:spcBef>
                <a:spcAft>
                  <a:spcPts val="0"/>
                </a:spcAft>
                <a:buClr>
                  <a:srgbClr val="898989"/>
                </a:buClr>
                <a:buSzPts val="1200"/>
                <a:buFont typeface="Tahoma"/>
                <a:buNone/>
              </a:pPr>
              <a:t>9</a:t>
            </a:fld>
            <a:endParaRPr/>
          </a:p>
        </p:txBody>
      </p:sp>
      <p:sp>
        <p:nvSpPr>
          <p:cNvPr id="120" name="Google Shape;120;p6"/>
          <p:cNvSpPr txBox="1">
            <a:spLocks noGrp="1"/>
          </p:cNvSpPr>
          <p:nvPr>
            <p:ph type="title"/>
          </p:nvPr>
        </p:nvSpPr>
        <p:spPr>
          <a:xfrm>
            <a:off x="1295400" y="228600"/>
            <a:ext cx="7264400" cy="6334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Agility Principles - I</a:t>
            </a:r>
            <a:endParaRPr/>
          </a:p>
        </p:txBody>
      </p:sp>
      <p:sp>
        <p:nvSpPr>
          <p:cNvPr id="121" name="Google Shape;121;p6"/>
          <p:cNvSpPr txBox="1">
            <a:spLocks noGrp="1"/>
          </p:cNvSpPr>
          <p:nvPr>
            <p:ph type="body" idx="1"/>
          </p:nvPr>
        </p:nvSpPr>
        <p:spPr>
          <a:xfrm>
            <a:off x="304800" y="990600"/>
            <a:ext cx="9067800" cy="45720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000000"/>
              </a:buClr>
              <a:buSzPts val="2400"/>
              <a:buNone/>
            </a:pPr>
            <a:r>
              <a:rPr lang="en-US" sz="2400" b="0" i="0" u="none">
                <a:solidFill>
                  <a:srgbClr val="000000"/>
                </a:solidFill>
                <a:latin typeface="Times New Roman"/>
                <a:ea typeface="Times New Roman"/>
                <a:cs typeface="Times New Roman"/>
                <a:sym typeface="Times New Roman"/>
              </a:rPr>
              <a:t>1.	Our highest priority is to satisfy the customer through early and continuous delivery of valuable software.</a:t>
            </a:r>
            <a:endParaRPr/>
          </a:p>
          <a:p>
            <a:pPr marL="342900" lvl="0" indent="-342900" algn="just" rtl="0">
              <a:lnSpc>
                <a:spcPct val="90000"/>
              </a:lnSpc>
              <a:spcBef>
                <a:spcPts val="600"/>
              </a:spcBef>
              <a:spcAft>
                <a:spcPts val="0"/>
              </a:spcAft>
              <a:buClr>
                <a:srgbClr val="000000"/>
              </a:buClr>
              <a:buSzPts val="2400"/>
              <a:buNone/>
            </a:pPr>
            <a:r>
              <a:rPr lang="en-US" sz="2400" b="0" i="0" u="none">
                <a:solidFill>
                  <a:srgbClr val="000000"/>
                </a:solidFill>
                <a:latin typeface="Times New Roman"/>
                <a:ea typeface="Times New Roman"/>
                <a:cs typeface="Times New Roman"/>
                <a:sym typeface="Times New Roman"/>
              </a:rPr>
              <a:t>2.	Welcome changing requirements, even late in development. Agile processes harness change for the customer's competitive advantage. </a:t>
            </a:r>
            <a:endParaRPr/>
          </a:p>
          <a:p>
            <a:pPr marL="342900" lvl="0" indent="-342900" algn="just" rtl="0">
              <a:lnSpc>
                <a:spcPct val="90000"/>
              </a:lnSpc>
              <a:spcBef>
                <a:spcPts val="600"/>
              </a:spcBef>
              <a:spcAft>
                <a:spcPts val="0"/>
              </a:spcAft>
              <a:buClr>
                <a:srgbClr val="000000"/>
              </a:buClr>
              <a:buSzPts val="2400"/>
              <a:buNone/>
            </a:pPr>
            <a:r>
              <a:rPr lang="en-US" sz="2400" b="0" i="0" u="none">
                <a:solidFill>
                  <a:srgbClr val="000000"/>
                </a:solidFill>
                <a:latin typeface="Times New Roman"/>
                <a:ea typeface="Times New Roman"/>
                <a:cs typeface="Times New Roman"/>
                <a:sym typeface="Times New Roman"/>
              </a:rPr>
              <a:t>3.	Deliver working software frequently, from a couple of weeks to a couple of months, with a preference to the shorter timescale. </a:t>
            </a:r>
            <a:endParaRPr/>
          </a:p>
          <a:p>
            <a:pPr marL="342900" lvl="0" indent="-342900" algn="just" rtl="0">
              <a:lnSpc>
                <a:spcPct val="90000"/>
              </a:lnSpc>
              <a:spcBef>
                <a:spcPts val="600"/>
              </a:spcBef>
              <a:spcAft>
                <a:spcPts val="0"/>
              </a:spcAft>
              <a:buClr>
                <a:srgbClr val="000000"/>
              </a:buClr>
              <a:buSzPts val="2400"/>
              <a:buNone/>
            </a:pPr>
            <a:r>
              <a:rPr lang="en-US" sz="2400" b="0" i="0" u="none">
                <a:solidFill>
                  <a:srgbClr val="000000"/>
                </a:solidFill>
                <a:latin typeface="Times New Roman"/>
                <a:ea typeface="Times New Roman"/>
                <a:cs typeface="Times New Roman"/>
                <a:sym typeface="Times New Roman"/>
              </a:rPr>
              <a:t>4.	Business people and developers must work together daily throughout the project.  </a:t>
            </a:r>
            <a:endParaRPr/>
          </a:p>
          <a:p>
            <a:pPr marL="342900" lvl="0" indent="-342900" algn="just" rtl="0">
              <a:lnSpc>
                <a:spcPct val="90000"/>
              </a:lnSpc>
              <a:spcBef>
                <a:spcPts val="600"/>
              </a:spcBef>
              <a:spcAft>
                <a:spcPts val="0"/>
              </a:spcAft>
              <a:buClr>
                <a:srgbClr val="000000"/>
              </a:buClr>
              <a:buSzPts val="2400"/>
              <a:buNone/>
            </a:pPr>
            <a:r>
              <a:rPr lang="en-US" sz="2400" b="0" i="0" u="none">
                <a:solidFill>
                  <a:srgbClr val="000000"/>
                </a:solidFill>
                <a:latin typeface="Times New Roman"/>
                <a:ea typeface="Times New Roman"/>
                <a:cs typeface="Times New Roman"/>
                <a:sym typeface="Times New Roman"/>
              </a:rPr>
              <a:t>5.	Build projects around motivated individuals. Give them the environment and support they need, and trust them to get the job done. </a:t>
            </a:r>
            <a:endParaRPr/>
          </a:p>
          <a:p>
            <a:pPr marL="342900" lvl="0" indent="-342900" algn="just" rtl="0">
              <a:lnSpc>
                <a:spcPct val="90000"/>
              </a:lnSpc>
              <a:spcBef>
                <a:spcPts val="600"/>
              </a:spcBef>
              <a:spcAft>
                <a:spcPts val="0"/>
              </a:spcAft>
              <a:buClr>
                <a:srgbClr val="000000"/>
              </a:buClr>
              <a:buSzPts val="2400"/>
              <a:buNone/>
            </a:pPr>
            <a:r>
              <a:rPr lang="en-US" sz="2400" b="0" i="0" u="none">
                <a:solidFill>
                  <a:srgbClr val="000000"/>
                </a:solidFill>
                <a:latin typeface="Times New Roman"/>
                <a:ea typeface="Times New Roman"/>
                <a:cs typeface="Times New Roman"/>
                <a:sym typeface="Times New Roman"/>
              </a:rPr>
              <a:t>6.	The most efficient and effective method of conveying information to and within a development team is face–to–face conversation.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5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500"/>
                                        <p:tgtEl>
                                          <p:spTgt spid="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2" end="2"/>
                                            </p:txEl>
                                          </p:spTgt>
                                        </p:tgtEl>
                                        <p:attrNameLst>
                                          <p:attrName>style.visibility</p:attrName>
                                        </p:attrNameLst>
                                      </p:cBhvr>
                                      <p:to>
                                        <p:strVal val="visible"/>
                                      </p:to>
                                    </p:set>
                                    <p:animEffect transition="in" filter="fade">
                                      <p:cBhvr>
                                        <p:cTn id="17" dur="500"/>
                                        <p:tgtEl>
                                          <p:spTgt spid="1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3" end="3"/>
                                            </p:txEl>
                                          </p:spTgt>
                                        </p:tgtEl>
                                        <p:attrNameLst>
                                          <p:attrName>style.visibility</p:attrName>
                                        </p:attrNameLst>
                                      </p:cBhvr>
                                      <p:to>
                                        <p:strVal val="visible"/>
                                      </p:to>
                                    </p:set>
                                    <p:animEffect transition="in" filter="fade">
                                      <p:cBhvr>
                                        <p:cTn id="22" dur="500"/>
                                        <p:tgtEl>
                                          <p:spTgt spid="1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xEl>
                                              <p:pRg st="4" end="4"/>
                                            </p:txEl>
                                          </p:spTgt>
                                        </p:tgtEl>
                                        <p:attrNameLst>
                                          <p:attrName>style.visibility</p:attrName>
                                        </p:attrNameLst>
                                      </p:cBhvr>
                                      <p:to>
                                        <p:strVal val="visible"/>
                                      </p:to>
                                    </p:set>
                                    <p:animEffect transition="in" filter="fade">
                                      <p:cBhvr>
                                        <p:cTn id="27" dur="500"/>
                                        <p:tgtEl>
                                          <p:spTgt spid="1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1">
                                            <p:txEl>
                                              <p:pRg st="5" end="5"/>
                                            </p:txEl>
                                          </p:spTgt>
                                        </p:tgtEl>
                                        <p:attrNameLst>
                                          <p:attrName>style.visibility</p:attrName>
                                        </p:attrNameLst>
                                      </p:cBhvr>
                                      <p:to>
                                        <p:strVal val="visible"/>
                                      </p:to>
                                    </p:set>
                                    <p:animEffect transition="in" filter="fade">
                                      <p:cBhvr>
                                        <p:cTn id="32" dur="500"/>
                                        <p:tgtEl>
                                          <p:spTgt spid="1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
                                            <p:txEl>
                                              <p:pRg st="0" end="0"/>
                                            </p:txEl>
                                          </p:spTgt>
                                        </p:tgtEl>
                                        <p:attrNameLst>
                                          <p:attrName>style.visibility</p:attrName>
                                        </p:attrNameLst>
                                      </p:cBhvr>
                                      <p:to>
                                        <p:strVal val="visible"/>
                                      </p:to>
                                    </p:set>
                                    <p:animEffect transition="in" filter="fade">
                                      <p:cBhvr>
                                        <p:cTn id="37" dur="500"/>
                                        <p:tgtEl>
                                          <p:spTgt spid="12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1">
                                            <p:txEl>
                                              <p:pRg st="1" end="1"/>
                                            </p:txEl>
                                          </p:spTgt>
                                        </p:tgtEl>
                                        <p:attrNameLst>
                                          <p:attrName>style.visibility</p:attrName>
                                        </p:attrNameLst>
                                      </p:cBhvr>
                                      <p:to>
                                        <p:strVal val="visible"/>
                                      </p:to>
                                    </p:set>
                                    <p:animEffect transition="in" filter="fade">
                                      <p:cBhvr>
                                        <p:cTn id="42" dur="500"/>
                                        <p:tgtEl>
                                          <p:spTgt spid="12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1">
                                            <p:txEl>
                                              <p:pRg st="2" end="2"/>
                                            </p:txEl>
                                          </p:spTgt>
                                        </p:tgtEl>
                                        <p:attrNameLst>
                                          <p:attrName>style.visibility</p:attrName>
                                        </p:attrNameLst>
                                      </p:cBhvr>
                                      <p:to>
                                        <p:strVal val="visible"/>
                                      </p:to>
                                    </p:set>
                                    <p:animEffect transition="in" filter="fade">
                                      <p:cBhvr>
                                        <p:cTn id="47" dur="500"/>
                                        <p:tgtEl>
                                          <p:spTgt spid="121">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1">
                                            <p:txEl>
                                              <p:pRg st="3" end="3"/>
                                            </p:txEl>
                                          </p:spTgt>
                                        </p:tgtEl>
                                        <p:attrNameLst>
                                          <p:attrName>style.visibility</p:attrName>
                                        </p:attrNameLst>
                                      </p:cBhvr>
                                      <p:to>
                                        <p:strVal val="visible"/>
                                      </p:to>
                                    </p:set>
                                    <p:animEffect transition="in" filter="fade">
                                      <p:cBhvr>
                                        <p:cTn id="52" dur="500"/>
                                        <p:tgtEl>
                                          <p:spTgt spid="121">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1">
                                            <p:txEl>
                                              <p:pRg st="4" end="4"/>
                                            </p:txEl>
                                          </p:spTgt>
                                        </p:tgtEl>
                                        <p:attrNameLst>
                                          <p:attrName>style.visibility</p:attrName>
                                        </p:attrNameLst>
                                      </p:cBhvr>
                                      <p:to>
                                        <p:strVal val="visible"/>
                                      </p:to>
                                    </p:set>
                                    <p:animEffect transition="in" filter="fade">
                                      <p:cBhvr>
                                        <p:cTn id="57" dur="500"/>
                                        <p:tgtEl>
                                          <p:spTgt spid="121">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1">
                                            <p:txEl>
                                              <p:pRg st="5" end="5"/>
                                            </p:txEl>
                                          </p:spTgt>
                                        </p:tgtEl>
                                        <p:attrNameLst>
                                          <p:attrName>style.visibility</p:attrName>
                                        </p:attrNameLst>
                                      </p:cBhvr>
                                      <p:to>
                                        <p:strVal val="visible"/>
                                      </p:to>
                                    </p:set>
                                    <p:animEffect transition="in" filter="fade">
                                      <p:cBhvr>
                                        <p:cTn id="62" dur="500"/>
                                        <p:tgtEl>
                                          <p:spTgt spid="1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363</Words>
  <PresentationFormat>A4 Paper (210x297 mm)</PresentationFormat>
  <Paragraphs>69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Tahoma</vt:lpstr>
      <vt:lpstr>Times New Roman</vt:lpstr>
      <vt:lpstr>Palatino</vt:lpstr>
      <vt:lpstr>Office Theme</vt:lpstr>
      <vt:lpstr>Slide 1</vt:lpstr>
      <vt:lpstr>The Manifesto for  Agile Software Development</vt:lpstr>
      <vt:lpstr>What is “Agility”?</vt:lpstr>
      <vt:lpstr>What is “Agility”?</vt:lpstr>
      <vt:lpstr>What is “Agility”?</vt:lpstr>
      <vt:lpstr>What is “Agility”?</vt:lpstr>
      <vt:lpstr>Agility and the Cost of Change</vt:lpstr>
      <vt:lpstr>An Agile Process</vt:lpstr>
      <vt:lpstr>Agility Principles - I</vt:lpstr>
      <vt:lpstr>Agility Principles - II</vt:lpstr>
      <vt:lpstr>Human Factors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vikas raghuwanshi</cp:lastModifiedBy>
  <cp:revision>3</cp:revision>
  <dcterms:created xsi:type="dcterms:W3CDTF">1995-12-08T17:21:36Z</dcterms:created>
  <dcterms:modified xsi:type="dcterms:W3CDTF">2025-01-24T01:51:15Z</dcterms:modified>
</cp:coreProperties>
</file>