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SK5kbwN2df9HUSwfM18untw+6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DBFDD5A-FB9A-4600-9A32-F64530954BA5}">
  <a:tblStyle styleId="{4DBFDD5A-FB9A-4600-9A32-F64530954BA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1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764533" y="1387855"/>
            <a:ext cx="8529333" cy="531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ctrTitle"/>
          </p:nvPr>
        </p:nvSpPr>
        <p:spPr>
          <a:xfrm>
            <a:off x="4153914" y="500881"/>
            <a:ext cx="1750571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796537" y="1550594"/>
            <a:ext cx="3696970" cy="466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764533" y="1387855"/>
            <a:ext cx="8529333" cy="531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1416932" y="1981200"/>
            <a:ext cx="2754636" cy="1006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4339970" y="1998727"/>
            <a:ext cx="4272533" cy="12778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057268" y="3733800"/>
            <a:ext cx="2705868" cy="12809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951351" y="3733800"/>
            <a:ext cx="1139189" cy="100660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260466" y="3733800"/>
            <a:ext cx="3931157" cy="127787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47800" y="1752600"/>
            <a:ext cx="6934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916933" y="1249171"/>
            <a:ext cx="5584190" cy="112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1. Interviews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30605" marR="0" lvl="0" indent="0" algn="l" rtl="0">
              <a:lnSpc>
                <a:spcPct val="100000"/>
              </a:lnSpc>
              <a:spcBef>
                <a:spcPts val="24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Both parties have a common goal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7086600" y="19812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120000" extrusionOk="0">
                <a:moveTo>
                  <a:pt x="0" y="0"/>
                </a:moveTo>
                <a:lnTo>
                  <a:pt x="685799" y="0"/>
                </a:lnTo>
              </a:path>
            </a:pathLst>
          </a:cu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7734300" y="19812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 extrusionOk="0">
                <a:moveTo>
                  <a:pt x="76200" y="381000"/>
                </a:moveTo>
                <a:lnTo>
                  <a:pt x="0" y="381000"/>
                </a:lnTo>
                <a:lnTo>
                  <a:pt x="25908" y="432816"/>
                </a:lnTo>
                <a:lnTo>
                  <a:pt x="25908" y="393192"/>
                </a:lnTo>
                <a:lnTo>
                  <a:pt x="50292" y="393192"/>
                </a:lnTo>
                <a:lnTo>
                  <a:pt x="50292" y="432816"/>
                </a:lnTo>
                <a:lnTo>
                  <a:pt x="76200" y="381000"/>
                </a:lnTo>
                <a:close/>
              </a:path>
              <a:path w="76200" h="457200" extrusionOk="0">
                <a:moveTo>
                  <a:pt x="50292" y="381000"/>
                </a:moveTo>
                <a:lnTo>
                  <a:pt x="50292" y="0"/>
                </a:lnTo>
                <a:lnTo>
                  <a:pt x="25908" y="0"/>
                </a:lnTo>
                <a:lnTo>
                  <a:pt x="25908" y="381000"/>
                </a:lnTo>
                <a:lnTo>
                  <a:pt x="50292" y="381000"/>
                </a:lnTo>
                <a:close/>
              </a:path>
              <a:path w="76200" h="457200" extrusionOk="0">
                <a:moveTo>
                  <a:pt x="50292" y="432816"/>
                </a:moveTo>
                <a:lnTo>
                  <a:pt x="50292" y="393192"/>
                </a:lnTo>
                <a:lnTo>
                  <a:pt x="25908" y="393192"/>
                </a:lnTo>
                <a:lnTo>
                  <a:pt x="25908" y="432816"/>
                </a:lnTo>
                <a:lnTo>
                  <a:pt x="38100" y="457200"/>
                </a:lnTo>
                <a:lnTo>
                  <a:pt x="50292" y="432816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3964938" y="2767075"/>
            <a:ext cx="124523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3276600" y="27432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 extrusionOk="0">
                <a:moveTo>
                  <a:pt x="0" y="0"/>
                </a:moveTo>
                <a:lnTo>
                  <a:pt x="59174" y="2952"/>
                </a:lnTo>
                <a:lnTo>
                  <a:pt x="107632" y="11048"/>
                </a:lnTo>
                <a:lnTo>
                  <a:pt x="140374" y="23145"/>
                </a:lnTo>
                <a:lnTo>
                  <a:pt x="152399" y="38099"/>
                </a:lnTo>
                <a:lnTo>
                  <a:pt x="152399" y="190499"/>
                </a:lnTo>
                <a:lnTo>
                  <a:pt x="164425" y="205454"/>
                </a:lnTo>
                <a:lnTo>
                  <a:pt x="197167" y="217550"/>
                </a:lnTo>
                <a:lnTo>
                  <a:pt x="245625" y="225647"/>
                </a:lnTo>
                <a:lnTo>
                  <a:pt x="304799" y="228599"/>
                </a:lnTo>
                <a:lnTo>
                  <a:pt x="245625" y="231552"/>
                </a:lnTo>
                <a:lnTo>
                  <a:pt x="197167" y="239648"/>
                </a:lnTo>
                <a:lnTo>
                  <a:pt x="164425" y="251745"/>
                </a:lnTo>
                <a:lnTo>
                  <a:pt x="152399" y="266699"/>
                </a:lnTo>
                <a:lnTo>
                  <a:pt x="152399" y="419099"/>
                </a:lnTo>
                <a:lnTo>
                  <a:pt x="140374" y="434054"/>
                </a:lnTo>
                <a:lnTo>
                  <a:pt x="107632" y="446150"/>
                </a:lnTo>
                <a:lnTo>
                  <a:pt x="59174" y="454247"/>
                </a:lnTo>
                <a:lnTo>
                  <a:pt x="0" y="457199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916934" y="404869"/>
            <a:ext cx="405193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Elicitation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916933" y="3696309"/>
            <a:ext cx="571563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6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of stakeholder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065" marR="0" lvl="0" indent="-422275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232FF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Entry level personnel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065" marR="0" lvl="0" indent="-422275" algn="l" rtl="0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Clr>
                <a:srgbClr val="3232FF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Middle level stakeholder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065" marR="0" lvl="0" indent="-422275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232FF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Managers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065" marR="0" lvl="0" indent="-422275" algn="l" rtl="0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Clr>
                <a:srgbClr val="3232FF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Users of the software (Most important)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5869937" y="2690875"/>
            <a:ext cx="30245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Success of the project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764533" y="2448559"/>
            <a:ext cx="2025650" cy="97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 open ended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 structured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85793" y="12191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3604259" y="3121151"/>
            <a:ext cx="2339340" cy="498475"/>
          </a:xfrm>
          <a:prstGeom prst="rect">
            <a:avLst/>
          </a:prstGeom>
          <a:solidFill>
            <a:srgbClr val="BA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2800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 Thinking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761993" y="3121151"/>
            <a:ext cx="2339340" cy="498475"/>
          </a:xfrm>
          <a:prstGeom prst="rect">
            <a:avLst/>
          </a:prstGeom>
          <a:solidFill>
            <a:srgbClr val="BA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2006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ideas Quickly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1764791" y="2705100"/>
            <a:ext cx="1170940" cy="416559"/>
          </a:xfrm>
          <a:custGeom>
            <a:avLst/>
            <a:gdLst/>
            <a:ahLst/>
            <a:cxnLst/>
            <a:rect l="l" t="t" r="r" b="b"/>
            <a:pathLst>
              <a:path w="1170939" h="416560" extrusionOk="0">
                <a:moveTo>
                  <a:pt x="1170431" y="0"/>
                </a:moveTo>
                <a:lnTo>
                  <a:pt x="0" y="41605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2935223" y="2705100"/>
            <a:ext cx="1336675" cy="416559"/>
          </a:xfrm>
          <a:custGeom>
            <a:avLst/>
            <a:gdLst/>
            <a:ahLst/>
            <a:cxnLst/>
            <a:rect l="l" t="t" r="r" b="b"/>
            <a:pathLst>
              <a:path w="1336675" h="416560" extrusionOk="0">
                <a:moveTo>
                  <a:pt x="0" y="0"/>
                </a:moveTo>
                <a:lnTo>
                  <a:pt x="1336547" y="41605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2929128" y="1866900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 extrusionOk="0">
                <a:moveTo>
                  <a:pt x="85344" y="219456"/>
                </a:moveTo>
                <a:lnTo>
                  <a:pt x="0" y="219456"/>
                </a:lnTo>
                <a:lnTo>
                  <a:pt x="28956" y="277368"/>
                </a:lnTo>
                <a:lnTo>
                  <a:pt x="28956" y="233172"/>
                </a:lnTo>
                <a:lnTo>
                  <a:pt x="56388" y="233172"/>
                </a:lnTo>
                <a:lnTo>
                  <a:pt x="56388" y="277368"/>
                </a:lnTo>
                <a:lnTo>
                  <a:pt x="85344" y="219456"/>
                </a:lnTo>
                <a:close/>
              </a:path>
              <a:path w="85725" h="304800" extrusionOk="0">
                <a:moveTo>
                  <a:pt x="56388" y="219456"/>
                </a:moveTo>
                <a:lnTo>
                  <a:pt x="56388" y="0"/>
                </a:lnTo>
                <a:lnTo>
                  <a:pt x="28956" y="0"/>
                </a:lnTo>
                <a:lnTo>
                  <a:pt x="28956" y="219456"/>
                </a:lnTo>
                <a:lnTo>
                  <a:pt x="56388" y="219456"/>
                </a:lnTo>
                <a:close/>
              </a:path>
              <a:path w="85725" h="304800" extrusionOk="0">
                <a:moveTo>
                  <a:pt x="56388" y="277368"/>
                </a:moveTo>
                <a:lnTo>
                  <a:pt x="56388" y="233172"/>
                </a:lnTo>
                <a:lnTo>
                  <a:pt x="28956" y="233172"/>
                </a:lnTo>
                <a:lnTo>
                  <a:pt x="28956" y="277368"/>
                </a:lnTo>
                <a:lnTo>
                  <a:pt x="42672" y="304800"/>
                </a:lnTo>
                <a:lnTo>
                  <a:pt x="56388" y="2773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2743200" y="41529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 extrusionOk="0">
                <a:moveTo>
                  <a:pt x="914399" y="0"/>
                </a:moveTo>
                <a:lnTo>
                  <a:pt x="910571" y="60191"/>
                </a:lnTo>
                <a:lnTo>
                  <a:pt x="899867" y="112483"/>
                </a:lnTo>
                <a:lnTo>
                  <a:pt x="883456" y="153728"/>
                </a:lnTo>
                <a:lnTo>
                  <a:pt x="838199" y="190499"/>
                </a:lnTo>
                <a:lnTo>
                  <a:pt x="533399" y="190499"/>
                </a:lnTo>
                <a:lnTo>
                  <a:pt x="509089" y="200217"/>
                </a:lnTo>
                <a:lnTo>
                  <a:pt x="488143" y="227271"/>
                </a:lnTo>
                <a:lnTo>
                  <a:pt x="471732" y="268516"/>
                </a:lnTo>
                <a:lnTo>
                  <a:pt x="461028" y="320808"/>
                </a:lnTo>
                <a:lnTo>
                  <a:pt x="457199" y="380999"/>
                </a:lnTo>
                <a:lnTo>
                  <a:pt x="453371" y="320808"/>
                </a:lnTo>
                <a:lnTo>
                  <a:pt x="442667" y="268516"/>
                </a:lnTo>
                <a:lnTo>
                  <a:pt x="426256" y="227271"/>
                </a:lnTo>
                <a:lnTo>
                  <a:pt x="405310" y="200217"/>
                </a:lnTo>
                <a:lnTo>
                  <a:pt x="380999" y="190499"/>
                </a:lnTo>
                <a:lnTo>
                  <a:pt x="76199" y="190499"/>
                </a:lnTo>
                <a:lnTo>
                  <a:pt x="51889" y="180782"/>
                </a:lnTo>
                <a:lnTo>
                  <a:pt x="30943" y="153728"/>
                </a:lnTo>
                <a:lnTo>
                  <a:pt x="14532" y="112483"/>
                </a:lnTo>
                <a:lnTo>
                  <a:pt x="3828" y="60191"/>
                </a:lnTo>
                <a:lnTo>
                  <a:pt x="0" y="0"/>
                </a:lnTo>
              </a:path>
            </a:pathLst>
          </a:custGeom>
          <a:noFill/>
          <a:ln w="22200" cap="flat" cmpd="sng">
            <a:solidFill>
              <a:srgbClr val="32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3200400" y="4533900"/>
            <a:ext cx="0" cy="228600"/>
          </a:xfrm>
          <a:custGeom>
            <a:avLst/>
            <a:gdLst/>
            <a:ahLst/>
            <a:cxnLst/>
            <a:rect l="l" t="t" r="r" b="b"/>
            <a:pathLst>
              <a:path w="120000" h="228600" extrusionOk="0">
                <a:moveTo>
                  <a:pt x="0" y="0"/>
                </a:moveTo>
                <a:lnTo>
                  <a:pt x="0" y="228599"/>
                </a:lnTo>
              </a:path>
            </a:pathLst>
          </a:custGeom>
          <a:noFill/>
          <a:ln w="25400" cap="flat" cmpd="sng">
            <a:solidFill>
              <a:srgbClr val="32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3200400" y="47244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 extrusionOk="0">
                <a:moveTo>
                  <a:pt x="240792" y="50292"/>
                </a:moveTo>
                <a:lnTo>
                  <a:pt x="240792" y="25908"/>
                </a:lnTo>
                <a:lnTo>
                  <a:pt x="0" y="25908"/>
                </a:lnTo>
                <a:lnTo>
                  <a:pt x="0" y="50292"/>
                </a:lnTo>
                <a:lnTo>
                  <a:pt x="240792" y="50292"/>
                </a:lnTo>
                <a:close/>
              </a:path>
              <a:path w="304800" h="76200" extrusionOk="0">
                <a:moveTo>
                  <a:pt x="304800" y="38100"/>
                </a:moveTo>
                <a:lnTo>
                  <a:pt x="228600" y="0"/>
                </a:lnTo>
                <a:lnTo>
                  <a:pt x="228600" y="25908"/>
                </a:lnTo>
                <a:lnTo>
                  <a:pt x="240792" y="25908"/>
                </a:lnTo>
                <a:lnTo>
                  <a:pt x="240792" y="70104"/>
                </a:lnTo>
                <a:lnTo>
                  <a:pt x="304800" y="38100"/>
                </a:lnTo>
                <a:close/>
              </a:path>
              <a:path w="304800" h="76200" extrusionOk="0">
                <a:moveTo>
                  <a:pt x="240792" y="70104"/>
                </a:moveTo>
                <a:lnTo>
                  <a:pt x="240792" y="50292"/>
                </a:lnTo>
                <a:lnTo>
                  <a:pt x="228600" y="50292"/>
                </a:lnTo>
                <a:lnTo>
                  <a:pt x="228600" y="76200"/>
                </a:lnTo>
                <a:lnTo>
                  <a:pt x="240792" y="70104"/>
                </a:lnTo>
                <a:close/>
              </a:path>
            </a:pathLst>
          </a:custGeom>
          <a:solidFill>
            <a:srgbClr val="3232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612134" y="366769"/>
            <a:ext cx="405193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Elicitation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6857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535933" y="3719574"/>
            <a:ext cx="7956550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Prepare long list of requirements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0" marR="2936875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Categorized  Prioritized  Pruned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*Idea is to generate views ,not to vet them.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1358899" y="1080007"/>
            <a:ext cx="4147185" cy="150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2. Brainstorming Sessions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	is a group technique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83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discussions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/>
        </p:nvSpPr>
        <p:spPr>
          <a:xfrm>
            <a:off x="764533" y="1090675"/>
            <a:ext cx="8162925" cy="262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3. Facilitated Application Specification Techniques (FAST)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-- Similar to brainstorming sessions.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-- Team oriented approach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-- Creation of joint team of customers and developers.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650234" y="278377"/>
            <a:ext cx="45065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FF"/>
                </a:solidFill>
              </a:rPr>
              <a:t>Requirements Elicitation</a:t>
            </a:r>
            <a:endParaRPr/>
          </a:p>
        </p:txBody>
      </p:sp>
      <p:sp>
        <p:nvSpPr>
          <p:cNvPr id="172" name="Google Shape;172;p12"/>
          <p:cNvSpPr/>
          <p:nvPr/>
        </p:nvSpPr>
        <p:spPr>
          <a:xfrm>
            <a:off x="6857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/>
          <p:nvPr/>
        </p:nvSpPr>
        <p:spPr>
          <a:xfrm>
            <a:off x="2743200" y="1905000"/>
            <a:ext cx="2438400" cy="381000"/>
          </a:xfrm>
          <a:custGeom>
            <a:avLst/>
            <a:gdLst/>
            <a:ahLst/>
            <a:cxnLst/>
            <a:rect l="l" t="t" r="r" b="b"/>
            <a:pathLst>
              <a:path w="2438400" h="381000" extrusionOk="0">
                <a:moveTo>
                  <a:pt x="2438399" y="0"/>
                </a:moveTo>
                <a:lnTo>
                  <a:pt x="2433010" y="43662"/>
                </a:lnTo>
                <a:lnTo>
                  <a:pt x="2417677" y="83753"/>
                </a:lnTo>
                <a:lnTo>
                  <a:pt x="2393652" y="119125"/>
                </a:lnTo>
                <a:lnTo>
                  <a:pt x="2362191" y="148632"/>
                </a:lnTo>
                <a:lnTo>
                  <a:pt x="2324544" y="171127"/>
                </a:lnTo>
                <a:lnTo>
                  <a:pt x="2281965" y="185465"/>
                </a:lnTo>
                <a:lnTo>
                  <a:pt x="2235707" y="190499"/>
                </a:lnTo>
                <a:lnTo>
                  <a:pt x="1421891" y="190499"/>
                </a:lnTo>
                <a:lnTo>
                  <a:pt x="1375634" y="195534"/>
                </a:lnTo>
                <a:lnTo>
                  <a:pt x="1333055" y="209872"/>
                </a:lnTo>
                <a:lnTo>
                  <a:pt x="1295408" y="232367"/>
                </a:lnTo>
                <a:lnTo>
                  <a:pt x="1263946" y="261874"/>
                </a:lnTo>
                <a:lnTo>
                  <a:pt x="1239922" y="297246"/>
                </a:lnTo>
                <a:lnTo>
                  <a:pt x="1224589" y="337337"/>
                </a:lnTo>
                <a:lnTo>
                  <a:pt x="1219199" y="380999"/>
                </a:lnTo>
                <a:lnTo>
                  <a:pt x="1213810" y="337337"/>
                </a:lnTo>
                <a:lnTo>
                  <a:pt x="1198477" y="297246"/>
                </a:lnTo>
                <a:lnTo>
                  <a:pt x="1174453" y="261874"/>
                </a:lnTo>
                <a:lnTo>
                  <a:pt x="1142991" y="232367"/>
                </a:lnTo>
                <a:lnTo>
                  <a:pt x="1105344" y="209872"/>
                </a:lnTo>
                <a:lnTo>
                  <a:pt x="1062765" y="195534"/>
                </a:lnTo>
                <a:lnTo>
                  <a:pt x="1016507" y="190499"/>
                </a:lnTo>
                <a:lnTo>
                  <a:pt x="202691" y="190499"/>
                </a:lnTo>
                <a:lnTo>
                  <a:pt x="156434" y="185465"/>
                </a:lnTo>
                <a:lnTo>
                  <a:pt x="113855" y="171127"/>
                </a:lnTo>
                <a:lnTo>
                  <a:pt x="76208" y="148632"/>
                </a:lnTo>
                <a:lnTo>
                  <a:pt x="44746" y="119125"/>
                </a:lnTo>
                <a:lnTo>
                  <a:pt x="20722" y="83753"/>
                </a:lnTo>
                <a:lnTo>
                  <a:pt x="5389" y="43662"/>
                </a:lnTo>
                <a:lnTo>
                  <a:pt x="0" y="0"/>
                </a:lnTo>
              </a:path>
            </a:pathLst>
          </a:custGeom>
          <a:noFill/>
          <a:ln w="22200" cap="flat" cmpd="sng">
            <a:solidFill>
              <a:srgbClr val="32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3924300" y="2281427"/>
            <a:ext cx="76200" cy="2331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3924300" y="2738627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80" extrusionOk="0">
                <a:moveTo>
                  <a:pt x="76200" y="233172"/>
                </a:moveTo>
                <a:lnTo>
                  <a:pt x="0" y="233172"/>
                </a:lnTo>
                <a:lnTo>
                  <a:pt x="33528" y="300228"/>
                </a:lnTo>
                <a:lnTo>
                  <a:pt x="33528" y="245364"/>
                </a:lnTo>
                <a:lnTo>
                  <a:pt x="35052" y="249936"/>
                </a:lnTo>
                <a:lnTo>
                  <a:pt x="41148" y="249936"/>
                </a:lnTo>
                <a:lnTo>
                  <a:pt x="42672" y="245364"/>
                </a:lnTo>
                <a:lnTo>
                  <a:pt x="42672" y="300228"/>
                </a:lnTo>
                <a:lnTo>
                  <a:pt x="76200" y="233172"/>
                </a:lnTo>
                <a:close/>
              </a:path>
              <a:path w="76200" h="309880" extrusionOk="0">
                <a:moveTo>
                  <a:pt x="42672" y="2331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233172"/>
                </a:lnTo>
                <a:lnTo>
                  <a:pt x="42672" y="233172"/>
                </a:lnTo>
                <a:close/>
              </a:path>
              <a:path w="76200" h="309880" extrusionOk="0">
                <a:moveTo>
                  <a:pt x="42672" y="300228"/>
                </a:moveTo>
                <a:lnTo>
                  <a:pt x="42672" y="245364"/>
                </a:lnTo>
                <a:lnTo>
                  <a:pt x="41148" y="249936"/>
                </a:lnTo>
                <a:lnTo>
                  <a:pt x="35052" y="249936"/>
                </a:lnTo>
                <a:lnTo>
                  <a:pt x="33528" y="245364"/>
                </a:lnTo>
                <a:lnTo>
                  <a:pt x="33528" y="300228"/>
                </a:lnTo>
                <a:lnTo>
                  <a:pt x="38100" y="309372"/>
                </a:lnTo>
                <a:lnTo>
                  <a:pt x="42672" y="300228"/>
                </a:lnTo>
                <a:close/>
              </a:path>
            </a:pathLst>
          </a:custGeom>
          <a:solidFill>
            <a:srgbClr val="3232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4114800" y="3657600"/>
            <a:ext cx="0" cy="304800"/>
          </a:xfrm>
          <a:custGeom>
            <a:avLst/>
            <a:gdLst/>
            <a:ahLst/>
            <a:cxnLst/>
            <a:rect l="l" t="t" r="r" b="b"/>
            <a:pathLst>
              <a:path w="120000" h="304800" extrusionOk="0">
                <a:moveTo>
                  <a:pt x="0" y="0"/>
                </a:moveTo>
                <a:lnTo>
                  <a:pt x="0" y="304799"/>
                </a:lnTo>
              </a:path>
            </a:pathLst>
          </a:custGeom>
          <a:noFill/>
          <a:ln w="28550" cap="flat" cmpd="sng">
            <a:solidFill>
              <a:srgbClr val="32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4114800" y="3919728"/>
            <a:ext cx="990600" cy="85725"/>
          </a:xfrm>
          <a:custGeom>
            <a:avLst/>
            <a:gdLst/>
            <a:ahLst/>
            <a:cxnLst/>
            <a:rect l="l" t="t" r="r" b="b"/>
            <a:pathLst>
              <a:path w="990600" h="85725" extrusionOk="0">
                <a:moveTo>
                  <a:pt x="918972" y="56388"/>
                </a:moveTo>
                <a:lnTo>
                  <a:pt x="918972" y="28956"/>
                </a:lnTo>
                <a:lnTo>
                  <a:pt x="0" y="28956"/>
                </a:lnTo>
                <a:lnTo>
                  <a:pt x="0" y="56388"/>
                </a:lnTo>
                <a:lnTo>
                  <a:pt x="918972" y="56388"/>
                </a:lnTo>
                <a:close/>
              </a:path>
              <a:path w="990600" h="85725" extrusionOk="0">
                <a:moveTo>
                  <a:pt x="990600" y="42672"/>
                </a:moveTo>
                <a:lnTo>
                  <a:pt x="905256" y="0"/>
                </a:lnTo>
                <a:lnTo>
                  <a:pt x="905256" y="28956"/>
                </a:lnTo>
                <a:lnTo>
                  <a:pt x="918972" y="28956"/>
                </a:lnTo>
                <a:lnTo>
                  <a:pt x="918972" y="78486"/>
                </a:lnTo>
                <a:lnTo>
                  <a:pt x="990600" y="42672"/>
                </a:lnTo>
                <a:close/>
              </a:path>
              <a:path w="990600" h="85725" extrusionOk="0">
                <a:moveTo>
                  <a:pt x="918972" y="78486"/>
                </a:moveTo>
                <a:lnTo>
                  <a:pt x="918972" y="56388"/>
                </a:lnTo>
                <a:lnTo>
                  <a:pt x="905256" y="56388"/>
                </a:lnTo>
                <a:lnTo>
                  <a:pt x="905256" y="85344"/>
                </a:lnTo>
                <a:lnTo>
                  <a:pt x="918972" y="78486"/>
                </a:lnTo>
                <a:close/>
              </a:path>
            </a:pathLst>
          </a:custGeom>
          <a:solidFill>
            <a:srgbClr val="3232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688334" y="334765"/>
            <a:ext cx="45065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FF"/>
                </a:solidFill>
              </a:rPr>
              <a:t>Requirements Elicitation</a:t>
            </a: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6857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688339" y="908274"/>
            <a:ext cx="8841105" cy="481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3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Quality Function Deployment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0" lvl="0" indent="0" algn="l" rtl="0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50032"/>
                </a:solidFill>
                <a:latin typeface="Arial"/>
                <a:ea typeface="Arial"/>
                <a:cs typeface="Arial"/>
                <a:sym typeface="Arial"/>
              </a:rPr>
              <a:t>-- Incorporate voice of the customer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8464" marR="0" lvl="0" indent="0" algn="l" rtl="0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Technical requirements.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98065" marR="0" lvl="0" indent="0" algn="l" rtl="0">
              <a:lnSpc>
                <a:spcPct val="112708"/>
              </a:lnSpc>
              <a:spcBef>
                <a:spcPts val="11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50032"/>
                </a:solidFill>
                <a:latin typeface="Arial"/>
                <a:ea typeface="Arial"/>
                <a:cs typeface="Arial"/>
                <a:sym typeface="Arial"/>
              </a:rPr>
              <a:t>Documented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6464" marR="0" lvl="0" indent="0" algn="l" rtl="0">
              <a:lnSpc>
                <a:spcPct val="112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Prime	concern is customer satisfaction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7865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65"/>
                </a:solidFill>
                <a:latin typeface="Arial"/>
                <a:ea typeface="Arial"/>
                <a:cs typeface="Arial"/>
                <a:sym typeface="Arial"/>
              </a:rPr>
              <a:t>What is important for customer?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68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-- Normal requirements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054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-- Expected requirements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0540" marR="0" lvl="0" indent="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-- Exciting requirements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1069333" y="1334110"/>
            <a:ext cx="7098030" cy="2310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6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532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0" marR="0" lvl="0" indent="-34290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232FF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Identify stakeholders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0" marR="0" lvl="0" indent="-342900" algn="l" rtl="0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Clr>
                <a:srgbClr val="3232FF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List out requirements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0" marR="0" lvl="0" indent="-34290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232FF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Degree of importance to each requirement.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688332" y="424675"/>
            <a:ext cx="45065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FF"/>
                </a:solidFill>
              </a:rPr>
              <a:t>Requirements Elicitation</a:t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761993" y="1142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15"/>
          <p:cNvGraphicFramePr/>
          <p:nvPr/>
        </p:nvGraphicFramePr>
        <p:xfrm>
          <a:off x="974083" y="1401262"/>
          <a:ext cx="6794475" cy="2447534"/>
        </p:xfrm>
        <a:graphic>
          <a:graphicData uri="http://schemas.openxmlformats.org/drawingml/2006/table">
            <a:tbl>
              <a:tblPr firstRow="1" bandRow="1">
                <a:noFill/>
                <a:tableStyleId>{4DBFDD5A-FB9A-4600-9A32-F64530954BA5}</a:tableStyleId>
              </a:tblPr>
              <a:tblGrid>
                <a:gridCol w="302250"/>
                <a:gridCol w="1916425"/>
                <a:gridCol w="4575800"/>
              </a:tblGrid>
              <a:tr h="362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972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232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 marR="0" lvl="0" indent="0" algn="l" rtl="0">
                        <a:lnSpc>
                          <a:spcPct val="972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232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Points	: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165" marR="0" lvl="0" indent="0" algn="l" rtl="0">
                        <a:lnSpc>
                          <a:spcPct val="9729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232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V. Important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</a:tr>
              <a:tr h="4203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6500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6500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Points	: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2915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6500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Important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</a:tr>
              <a:tr h="4203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232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232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Points	: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232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Important but nice to have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</a:tr>
              <a:tr h="4203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6500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6500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Points	: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165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6500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important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</a:tr>
              <a:tr h="3930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3232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A500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Points	: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165" marR="0" lvl="0" indent="0" algn="l" rtl="0">
                        <a:lnSpc>
                          <a:spcPct val="11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A500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Unrealistic, required further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</a:tr>
              <a:tr h="33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1480" marR="0" lvl="0" indent="0" algn="l" rtl="0">
                        <a:lnSpc>
                          <a:spcPct val="10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A500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exploration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97" name="Google Shape;197;p15"/>
          <p:cNvSpPr txBox="1"/>
          <p:nvPr/>
        </p:nvSpPr>
        <p:spPr>
          <a:xfrm>
            <a:off x="993133" y="3788154"/>
            <a:ext cx="585724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Requirement Engineer may categorize like: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993133" y="4153914"/>
            <a:ext cx="431800" cy="128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3492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F00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61594" lvl="0" indent="0" algn="ctr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65"/>
                </a:solidFill>
                <a:latin typeface="Arial"/>
                <a:ea typeface="Arial"/>
                <a:cs typeface="Arial"/>
                <a:sym typeface="Arial"/>
              </a:rPr>
              <a:t>(ii)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0020"/>
                </a:solidFill>
                <a:latin typeface="Arial"/>
                <a:ea typeface="Arial"/>
                <a:cs typeface="Arial"/>
                <a:sym typeface="Arial"/>
              </a:rPr>
              <a:t>(iii)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907532" y="4153914"/>
            <a:ext cx="6009640" cy="165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435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F00"/>
                </a:solidFill>
                <a:latin typeface="Arial"/>
                <a:ea typeface="Arial"/>
                <a:cs typeface="Arial"/>
                <a:sym typeface="Arial"/>
              </a:rPr>
              <a:t>It is possible to achieve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885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65"/>
                </a:solidFill>
                <a:latin typeface="Arial"/>
                <a:ea typeface="Arial"/>
                <a:cs typeface="Arial"/>
                <a:sym typeface="Arial"/>
              </a:rPr>
              <a:t>It should be deferred &amp; Why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83820" algn="l" rtl="0">
              <a:lnSpc>
                <a:spcPct val="119583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0020"/>
                </a:solidFill>
                <a:latin typeface="Arial"/>
                <a:ea typeface="Arial"/>
                <a:cs typeface="Arial"/>
                <a:sym typeface="Arial"/>
              </a:rPr>
              <a:t>It is impossible and should be dropped from  consideration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993133" y="5834885"/>
            <a:ext cx="750062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4175" marR="5080" lvl="0" indent="-372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200"/>
                </a:solidFill>
                <a:latin typeface="Arial"/>
                <a:ea typeface="Arial"/>
                <a:cs typeface="Arial"/>
                <a:sym typeface="Arial"/>
              </a:rPr>
              <a:t>First Category requirements will be implemented as per  priority assigned with every requirement</a:t>
            </a: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688345" y="383539"/>
            <a:ext cx="405193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Elicitation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6857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/>
        </p:nvSpPr>
        <p:spPr>
          <a:xfrm>
            <a:off x="1145533" y="1212595"/>
            <a:ext cx="7614284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We analyze, refine and scrutinize requirements to make  consistent &amp; unambiguous requirements</a:t>
            </a:r>
            <a:r>
              <a:rPr lang="en-US" sz="18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1145533" y="2216911"/>
            <a:ext cx="8045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650234" y="328669"/>
            <a:ext cx="367665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2514600" y="2362200"/>
            <a:ext cx="1981200" cy="762000"/>
          </a:xfrm>
          <a:prstGeom prst="rect">
            <a:avLst/>
          </a:prstGeom>
          <a:solidFill>
            <a:srgbClr val="BAE0E3"/>
          </a:solidFill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0175" rIns="0" bIns="0" anchor="t" anchorCtr="0">
            <a:spAutoFit/>
          </a:bodyPr>
          <a:lstStyle/>
          <a:p>
            <a:pPr marL="633730" marR="283210" lvl="0" indent="-344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the context  Diagram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3429000" y="3429000"/>
            <a:ext cx="2438400" cy="762000"/>
          </a:xfrm>
          <a:prstGeom prst="rect">
            <a:avLst/>
          </a:prstGeom>
          <a:solidFill>
            <a:srgbClr val="BAE0E3"/>
          </a:solidFill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767715" marR="356870" lvl="0" indent="-4025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prototype  (optional)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5105400" y="4572000"/>
            <a:ext cx="1981200" cy="762000"/>
          </a:xfrm>
          <a:prstGeom prst="rect">
            <a:avLst/>
          </a:prstGeom>
          <a:solidFill>
            <a:srgbClr val="BAE0E3"/>
          </a:solidFill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354965" marR="346710" lvl="0" indent="1689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the  Requirements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6477000" y="5638800"/>
            <a:ext cx="1905000" cy="838200"/>
          </a:xfrm>
          <a:prstGeom prst="rect">
            <a:avLst/>
          </a:prstGeom>
          <a:solidFill>
            <a:srgbClr val="BAE0E3"/>
          </a:solidFill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7150" rIns="0" bIns="0" anchor="t" anchorCtr="0">
            <a:spAutoFit/>
          </a:bodyPr>
          <a:lstStyle/>
          <a:p>
            <a:pPr marL="316865" marR="308610" lvl="0" indent="990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Finalize the  Requirements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4495800" y="27432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120000" extrusionOk="0">
                <a:moveTo>
                  <a:pt x="0" y="0"/>
                </a:moveTo>
                <a:lnTo>
                  <a:pt x="457199" y="0"/>
                </a:lnTo>
              </a:path>
            </a:pathLst>
          </a:cu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4914900" y="27432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 extrusionOk="0">
                <a:moveTo>
                  <a:pt x="76200" y="609600"/>
                </a:moveTo>
                <a:lnTo>
                  <a:pt x="0" y="609600"/>
                </a:lnTo>
                <a:lnTo>
                  <a:pt x="25908" y="661416"/>
                </a:lnTo>
                <a:lnTo>
                  <a:pt x="25908" y="621792"/>
                </a:lnTo>
                <a:lnTo>
                  <a:pt x="50292" y="621792"/>
                </a:lnTo>
                <a:lnTo>
                  <a:pt x="50292" y="661416"/>
                </a:lnTo>
                <a:lnTo>
                  <a:pt x="76200" y="609600"/>
                </a:lnTo>
                <a:close/>
              </a:path>
              <a:path w="76200" h="685800" extrusionOk="0">
                <a:moveTo>
                  <a:pt x="50292" y="609600"/>
                </a:moveTo>
                <a:lnTo>
                  <a:pt x="50292" y="0"/>
                </a:lnTo>
                <a:lnTo>
                  <a:pt x="25908" y="0"/>
                </a:lnTo>
                <a:lnTo>
                  <a:pt x="25908" y="609600"/>
                </a:lnTo>
                <a:lnTo>
                  <a:pt x="50292" y="609600"/>
                </a:lnTo>
                <a:close/>
              </a:path>
              <a:path w="76200" h="685800" extrusionOk="0">
                <a:moveTo>
                  <a:pt x="50292" y="661416"/>
                </a:moveTo>
                <a:lnTo>
                  <a:pt x="50292" y="621792"/>
                </a:lnTo>
                <a:lnTo>
                  <a:pt x="25908" y="621792"/>
                </a:lnTo>
                <a:lnTo>
                  <a:pt x="25908" y="661416"/>
                </a:lnTo>
                <a:lnTo>
                  <a:pt x="38100" y="685800"/>
                </a:lnTo>
                <a:lnTo>
                  <a:pt x="50292" y="661416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5867400" y="3886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120000" extrusionOk="0">
                <a:moveTo>
                  <a:pt x="0" y="0"/>
                </a:moveTo>
                <a:lnTo>
                  <a:pt x="304799" y="0"/>
                </a:lnTo>
              </a:path>
            </a:pathLst>
          </a:cu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6134100" y="38862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 extrusionOk="0">
                <a:moveTo>
                  <a:pt x="76200" y="609600"/>
                </a:moveTo>
                <a:lnTo>
                  <a:pt x="0" y="609600"/>
                </a:lnTo>
                <a:lnTo>
                  <a:pt x="25908" y="661416"/>
                </a:lnTo>
                <a:lnTo>
                  <a:pt x="25908" y="621792"/>
                </a:lnTo>
                <a:lnTo>
                  <a:pt x="50292" y="621792"/>
                </a:lnTo>
                <a:lnTo>
                  <a:pt x="50292" y="661416"/>
                </a:lnTo>
                <a:lnTo>
                  <a:pt x="76200" y="609600"/>
                </a:lnTo>
                <a:close/>
              </a:path>
              <a:path w="76200" h="685800" extrusionOk="0">
                <a:moveTo>
                  <a:pt x="50292" y="609600"/>
                </a:moveTo>
                <a:lnTo>
                  <a:pt x="50292" y="0"/>
                </a:lnTo>
                <a:lnTo>
                  <a:pt x="25908" y="0"/>
                </a:lnTo>
                <a:lnTo>
                  <a:pt x="25908" y="609600"/>
                </a:lnTo>
                <a:lnTo>
                  <a:pt x="50292" y="609600"/>
                </a:lnTo>
                <a:close/>
              </a:path>
              <a:path w="76200" h="685800" extrusionOk="0">
                <a:moveTo>
                  <a:pt x="50292" y="661416"/>
                </a:moveTo>
                <a:lnTo>
                  <a:pt x="50292" y="621792"/>
                </a:lnTo>
                <a:lnTo>
                  <a:pt x="25908" y="621792"/>
                </a:lnTo>
                <a:lnTo>
                  <a:pt x="25908" y="661416"/>
                </a:lnTo>
                <a:lnTo>
                  <a:pt x="38100" y="685800"/>
                </a:lnTo>
                <a:lnTo>
                  <a:pt x="50292" y="661416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7086600" y="48768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120000" extrusionOk="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7429500" y="48768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 extrusionOk="0">
                <a:moveTo>
                  <a:pt x="76200" y="685800"/>
                </a:moveTo>
                <a:lnTo>
                  <a:pt x="0" y="685800"/>
                </a:lnTo>
                <a:lnTo>
                  <a:pt x="25908" y="737616"/>
                </a:lnTo>
                <a:lnTo>
                  <a:pt x="25908" y="697992"/>
                </a:lnTo>
                <a:lnTo>
                  <a:pt x="50292" y="697992"/>
                </a:lnTo>
                <a:lnTo>
                  <a:pt x="50292" y="737616"/>
                </a:lnTo>
                <a:lnTo>
                  <a:pt x="76200" y="685800"/>
                </a:lnTo>
                <a:close/>
              </a:path>
              <a:path w="76200" h="762000" extrusionOk="0">
                <a:moveTo>
                  <a:pt x="50292" y="685800"/>
                </a:moveTo>
                <a:lnTo>
                  <a:pt x="50292" y="0"/>
                </a:lnTo>
                <a:lnTo>
                  <a:pt x="25908" y="0"/>
                </a:lnTo>
                <a:lnTo>
                  <a:pt x="25908" y="685800"/>
                </a:lnTo>
                <a:lnTo>
                  <a:pt x="50292" y="685800"/>
                </a:lnTo>
                <a:close/>
              </a:path>
              <a:path w="76200" h="762000" extrusionOk="0">
                <a:moveTo>
                  <a:pt x="50292" y="737616"/>
                </a:moveTo>
                <a:lnTo>
                  <a:pt x="50292" y="697992"/>
                </a:lnTo>
                <a:lnTo>
                  <a:pt x="25908" y="697992"/>
                </a:lnTo>
                <a:lnTo>
                  <a:pt x="25908" y="737616"/>
                </a:lnTo>
                <a:lnTo>
                  <a:pt x="38100" y="762000"/>
                </a:lnTo>
                <a:lnTo>
                  <a:pt x="50292" y="737616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1221733" y="6348473"/>
            <a:ext cx="431165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007F00"/>
                </a:solidFill>
                <a:latin typeface="Arial"/>
                <a:ea typeface="Arial"/>
                <a:cs typeface="Arial"/>
                <a:sym typeface="Arial"/>
              </a:rPr>
              <a:t>Requirements Analysis Steps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7619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/>
          <p:nvPr/>
        </p:nvSpPr>
        <p:spPr>
          <a:xfrm>
            <a:off x="2895600" y="2514600"/>
            <a:ext cx="2438400" cy="1828800"/>
          </a:xfrm>
          <a:custGeom>
            <a:avLst/>
            <a:gdLst/>
            <a:ahLst/>
            <a:cxnLst/>
            <a:rect l="l" t="t" r="r" b="b"/>
            <a:pathLst>
              <a:path w="2438400" h="1828800" extrusionOk="0">
                <a:moveTo>
                  <a:pt x="2438400" y="914400"/>
                </a:moveTo>
                <a:lnTo>
                  <a:pt x="2437212" y="873712"/>
                </a:lnTo>
                <a:lnTo>
                  <a:pt x="2433683" y="833476"/>
                </a:lnTo>
                <a:lnTo>
                  <a:pt x="2427862" y="793729"/>
                </a:lnTo>
                <a:lnTo>
                  <a:pt x="2419798" y="754508"/>
                </a:lnTo>
                <a:lnTo>
                  <a:pt x="2409540" y="715850"/>
                </a:lnTo>
                <a:lnTo>
                  <a:pt x="2397139" y="677794"/>
                </a:lnTo>
                <a:lnTo>
                  <a:pt x="2382643" y="640376"/>
                </a:lnTo>
                <a:lnTo>
                  <a:pt x="2366102" y="603633"/>
                </a:lnTo>
                <a:lnTo>
                  <a:pt x="2347566" y="567604"/>
                </a:lnTo>
                <a:lnTo>
                  <a:pt x="2327083" y="532325"/>
                </a:lnTo>
                <a:lnTo>
                  <a:pt x="2304705" y="497834"/>
                </a:lnTo>
                <a:lnTo>
                  <a:pt x="2280479" y="464168"/>
                </a:lnTo>
                <a:lnTo>
                  <a:pt x="2254455" y="431364"/>
                </a:lnTo>
                <a:lnTo>
                  <a:pt x="2226683" y="399461"/>
                </a:lnTo>
                <a:lnTo>
                  <a:pt x="2197213" y="368494"/>
                </a:lnTo>
                <a:lnTo>
                  <a:pt x="2166093" y="338503"/>
                </a:lnTo>
                <a:lnTo>
                  <a:pt x="2133373" y="309523"/>
                </a:lnTo>
                <a:lnTo>
                  <a:pt x="2099103" y="281593"/>
                </a:lnTo>
                <a:lnTo>
                  <a:pt x="2063333" y="254749"/>
                </a:lnTo>
                <a:lnTo>
                  <a:pt x="2026111" y="229030"/>
                </a:lnTo>
                <a:lnTo>
                  <a:pt x="1987486" y="204472"/>
                </a:lnTo>
                <a:lnTo>
                  <a:pt x="1947510" y="181113"/>
                </a:lnTo>
                <a:lnTo>
                  <a:pt x="1906230" y="158990"/>
                </a:lnTo>
                <a:lnTo>
                  <a:pt x="1863697" y="138141"/>
                </a:lnTo>
                <a:lnTo>
                  <a:pt x="1819960" y="118603"/>
                </a:lnTo>
                <a:lnTo>
                  <a:pt x="1775068" y="100413"/>
                </a:lnTo>
                <a:lnTo>
                  <a:pt x="1729071" y="83608"/>
                </a:lnTo>
                <a:lnTo>
                  <a:pt x="1682018" y="68227"/>
                </a:lnTo>
                <a:lnTo>
                  <a:pt x="1633960" y="54306"/>
                </a:lnTo>
                <a:lnTo>
                  <a:pt x="1584944" y="41883"/>
                </a:lnTo>
                <a:lnTo>
                  <a:pt x="1535021" y="30996"/>
                </a:lnTo>
                <a:lnTo>
                  <a:pt x="1484240" y="21680"/>
                </a:lnTo>
                <a:lnTo>
                  <a:pt x="1432651" y="13975"/>
                </a:lnTo>
                <a:lnTo>
                  <a:pt x="1380303" y="7917"/>
                </a:lnTo>
                <a:lnTo>
                  <a:pt x="1327245" y="3543"/>
                </a:lnTo>
                <a:lnTo>
                  <a:pt x="1273528" y="892"/>
                </a:lnTo>
                <a:lnTo>
                  <a:pt x="1219200" y="0"/>
                </a:lnTo>
                <a:lnTo>
                  <a:pt x="1164871" y="892"/>
                </a:lnTo>
                <a:lnTo>
                  <a:pt x="1111154" y="3543"/>
                </a:lnTo>
                <a:lnTo>
                  <a:pt x="1058096" y="7917"/>
                </a:lnTo>
                <a:lnTo>
                  <a:pt x="1005748" y="13975"/>
                </a:lnTo>
                <a:lnTo>
                  <a:pt x="954159" y="21680"/>
                </a:lnTo>
                <a:lnTo>
                  <a:pt x="903378" y="30996"/>
                </a:lnTo>
                <a:lnTo>
                  <a:pt x="853455" y="41883"/>
                </a:lnTo>
                <a:lnTo>
                  <a:pt x="804439" y="54306"/>
                </a:lnTo>
                <a:lnTo>
                  <a:pt x="756381" y="68227"/>
                </a:lnTo>
                <a:lnTo>
                  <a:pt x="709328" y="83608"/>
                </a:lnTo>
                <a:lnTo>
                  <a:pt x="663331" y="100413"/>
                </a:lnTo>
                <a:lnTo>
                  <a:pt x="618439" y="118603"/>
                </a:lnTo>
                <a:lnTo>
                  <a:pt x="574702" y="138141"/>
                </a:lnTo>
                <a:lnTo>
                  <a:pt x="532169" y="158990"/>
                </a:lnTo>
                <a:lnTo>
                  <a:pt x="490889" y="181113"/>
                </a:lnTo>
                <a:lnTo>
                  <a:pt x="450913" y="204472"/>
                </a:lnTo>
                <a:lnTo>
                  <a:pt x="412289" y="229030"/>
                </a:lnTo>
                <a:lnTo>
                  <a:pt x="375066" y="254749"/>
                </a:lnTo>
                <a:lnTo>
                  <a:pt x="339296" y="281593"/>
                </a:lnTo>
                <a:lnTo>
                  <a:pt x="305026" y="309523"/>
                </a:lnTo>
                <a:lnTo>
                  <a:pt x="272306" y="338503"/>
                </a:lnTo>
                <a:lnTo>
                  <a:pt x="241186" y="368494"/>
                </a:lnTo>
                <a:lnTo>
                  <a:pt x="211716" y="399461"/>
                </a:lnTo>
                <a:lnTo>
                  <a:pt x="183944" y="431364"/>
                </a:lnTo>
                <a:lnTo>
                  <a:pt x="157920" y="464168"/>
                </a:lnTo>
                <a:lnTo>
                  <a:pt x="133694" y="497834"/>
                </a:lnTo>
                <a:lnTo>
                  <a:pt x="111316" y="532325"/>
                </a:lnTo>
                <a:lnTo>
                  <a:pt x="90833" y="567604"/>
                </a:lnTo>
                <a:lnTo>
                  <a:pt x="72297" y="603633"/>
                </a:lnTo>
                <a:lnTo>
                  <a:pt x="55756" y="640376"/>
                </a:lnTo>
                <a:lnTo>
                  <a:pt x="41260" y="677794"/>
                </a:lnTo>
                <a:lnTo>
                  <a:pt x="28859" y="715850"/>
                </a:lnTo>
                <a:lnTo>
                  <a:pt x="18601" y="754508"/>
                </a:lnTo>
                <a:lnTo>
                  <a:pt x="10537" y="793729"/>
                </a:lnTo>
                <a:lnTo>
                  <a:pt x="4716" y="833476"/>
                </a:lnTo>
                <a:lnTo>
                  <a:pt x="1187" y="873712"/>
                </a:lnTo>
                <a:lnTo>
                  <a:pt x="0" y="914400"/>
                </a:lnTo>
                <a:lnTo>
                  <a:pt x="1187" y="955087"/>
                </a:lnTo>
                <a:lnTo>
                  <a:pt x="4716" y="995323"/>
                </a:lnTo>
                <a:lnTo>
                  <a:pt x="10537" y="1035070"/>
                </a:lnTo>
                <a:lnTo>
                  <a:pt x="18601" y="1074291"/>
                </a:lnTo>
                <a:lnTo>
                  <a:pt x="28859" y="1112949"/>
                </a:lnTo>
                <a:lnTo>
                  <a:pt x="41260" y="1151005"/>
                </a:lnTo>
                <a:lnTo>
                  <a:pt x="55756" y="1188423"/>
                </a:lnTo>
                <a:lnTo>
                  <a:pt x="72297" y="1225166"/>
                </a:lnTo>
                <a:lnTo>
                  <a:pt x="90833" y="1261195"/>
                </a:lnTo>
                <a:lnTo>
                  <a:pt x="111316" y="1296474"/>
                </a:lnTo>
                <a:lnTo>
                  <a:pt x="133694" y="1330965"/>
                </a:lnTo>
                <a:lnTo>
                  <a:pt x="157920" y="1364631"/>
                </a:lnTo>
                <a:lnTo>
                  <a:pt x="183944" y="1397435"/>
                </a:lnTo>
                <a:lnTo>
                  <a:pt x="211716" y="1429338"/>
                </a:lnTo>
                <a:lnTo>
                  <a:pt x="241186" y="1460305"/>
                </a:lnTo>
                <a:lnTo>
                  <a:pt x="272306" y="1490296"/>
                </a:lnTo>
                <a:lnTo>
                  <a:pt x="305026" y="1519276"/>
                </a:lnTo>
                <a:lnTo>
                  <a:pt x="339296" y="1547206"/>
                </a:lnTo>
                <a:lnTo>
                  <a:pt x="375066" y="1574050"/>
                </a:lnTo>
                <a:lnTo>
                  <a:pt x="412289" y="1599769"/>
                </a:lnTo>
                <a:lnTo>
                  <a:pt x="450913" y="1624327"/>
                </a:lnTo>
                <a:lnTo>
                  <a:pt x="490889" y="1647686"/>
                </a:lnTo>
                <a:lnTo>
                  <a:pt x="532169" y="1669809"/>
                </a:lnTo>
                <a:lnTo>
                  <a:pt x="574702" y="1690658"/>
                </a:lnTo>
                <a:lnTo>
                  <a:pt x="618439" y="1710196"/>
                </a:lnTo>
                <a:lnTo>
                  <a:pt x="663331" y="1728386"/>
                </a:lnTo>
                <a:lnTo>
                  <a:pt x="709328" y="1745191"/>
                </a:lnTo>
                <a:lnTo>
                  <a:pt x="756381" y="1760572"/>
                </a:lnTo>
                <a:lnTo>
                  <a:pt x="804439" y="1774493"/>
                </a:lnTo>
                <a:lnTo>
                  <a:pt x="853455" y="1786916"/>
                </a:lnTo>
                <a:lnTo>
                  <a:pt x="903378" y="1797804"/>
                </a:lnTo>
                <a:lnTo>
                  <a:pt x="954159" y="1807119"/>
                </a:lnTo>
                <a:lnTo>
                  <a:pt x="1005748" y="1814824"/>
                </a:lnTo>
                <a:lnTo>
                  <a:pt x="1058096" y="1820882"/>
                </a:lnTo>
                <a:lnTo>
                  <a:pt x="1111154" y="1825256"/>
                </a:lnTo>
                <a:lnTo>
                  <a:pt x="1164871" y="1827907"/>
                </a:lnTo>
                <a:lnTo>
                  <a:pt x="1219200" y="1828800"/>
                </a:lnTo>
                <a:lnTo>
                  <a:pt x="1273528" y="1827907"/>
                </a:lnTo>
                <a:lnTo>
                  <a:pt x="1327245" y="1825256"/>
                </a:lnTo>
                <a:lnTo>
                  <a:pt x="1380303" y="1820882"/>
                </a:lnTo>
                <a:lnTo>
                  <a:pt x="1432651" y="1814824"/>
                </a:lnTo>
                <a:lnTo>
                  <a:pt x="1484240" y="1807119"/>
                </a:lnTo>
                <a:lnTo>
                  <a:pt x="1535021" y="1797804"/>
                </a:lnTo>
                <a:lnTo>
                  <a:pt x="1584944" y="1786916"/>
                </a:lnTo>
                <a:lnTo>
                  <a:pt x="1633960" y="1774493"/>
                </a:lnTo>
                <a:lnTo>
                  <a:pt x="1682018" y="1760572"/>
                </a:lnTo>
                <a:lnTo>
                  <a:pt x="1729071" y="1745191"/>
                </a:lnTo>
                <a:lnTo>
                  <a:pt x="1775068" y="1728386"/>
                </a:lnTo>
                <a:lnTo>
                  <a:pt x="1819960" y="1710196"/>
                </a:lnTo>
                <a:lnTo>
                  <a:pt x="1863697" y="1690658"/>
                </a:lnTo>
                <a:lnTo>
                  <a:pt x="1906230" y="1669809"/>
                </a:lnTo>
                <a:lnTo>
                  <a:pt x="1947510" y="1647686"/>
                </a:lnTo>
                <a:lnTo>
                  <a:pt x="1987486" y="1624327"/>
                </a:lnTo>
                <a:lnTo>
                  <a:pt x="2026111" y="1599769"/>
                </a:lnTo>
                <a:lnTo>
                  <a:pt x="2063333" y="1574050"/>
                </a:lnTo>
                <a:lnTo>
                  <a:pt x="2099103" y="1547206"/>
                </a:lnTo>
                <a:lnTo>
                  <a:pt x="2133373" y="1519276"/>
                </a:lnTo>
                <a:lnTo>
                  <a:pt x="2166093" y="1490296"/>
                </a:lnTo>
                <a:lnTo>
                  <a:pt x="2197213" y="1460305"/>
                </a:lnTo>
                <a:lnTo>
                  <a:pt x="2226683" y="1429338"/>
                </a:lnTo>
                <a:lnTo>
                  <a:pt x="2254455" y="1397435"/>
                </a:lnTo>
                <a:lnTo>
                  <a:pt x="2280479" y="1364631"/>
                </a:lnTo>
                <a:lnTo>
                  <a:pt x="2304705" y="1330965"/>
                </a:lnTo>
                <a:lnTo>
                  <a:pt x="2327083" y="1296474"/>
                </a:lnTo>
                <a:lnTo>
                  <a:pt x="2347566" y="1261195"/>
                </a:lnTo>
                <a:lnTo>
                  <a:pt x="2366102" y="1225166"/>
                </a:lnTo>
                <a:lnTo>
                  <a:pt x="2382643" y="1188423"/>
                </a:lnTo>
                <a:lnTo>
                  <a:pt x="2397139" y="1151005"/>
                </a:lnTo>
                <a:lnTo>
                  <a:pt x="2409540" y="1112949"/>
                </a:lnTo>
                <a:lnTo>
                  <a:pt x="2419798" y="1074291"/>
                </a:lnTo>
                <a:lnTo>
                  <a:pt x="2427862" y="1035070"/>
                </a:lnTo>
                <a:lnTo>
                  <a:pt x="2433683" y="995323"/>
                </a:lnTo>
                <a:lnTo>
                  <a:pt x="2437212" y="955087"/>
                </a:lnTo>
                <a:lnTo>
                  <a:pt x="2438400" y="914400"/>
                </a:lnTo>
                <a:close/>
              </a:path>
            </a:pathLst>
          </a:custGeom>
          <a:solidFill>
            <a:srgbClr val="BAE0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2895600" y="2514600"/>
            <a:ext cx="2438400" cy="1828800"/>
          </a:xfrm>
          <a:custGeom>
            <a:avLst/>
            <a:gdLst/>
            <a:ahLst/>
            <a:cxnLst/>
            <a:rect l="l" t="t" r="r" b="b"/>
            <a:pathLst>
              <a:path w="2438400" h="1828800" extrusionOk="0">
                <a:moveTo>
                  <a:pt x="1219199" y="0"/>
                </a:moveTo>
                <a:lnTo>
                  <a:pt x="1164871" y="892"/>
                </a:lnTo>
                <a:lnTo>
                  <a:pt x="1111154" y="3543"/>
                </a:lnTo>
                <a:lnTo>
                  <a:pt x="1058096" y="7917"/>
                </a:lnTo>
                <a:lnTo>
                  <a:pt x="1005748" y="13975"/>
                </a:lnTo>
                <a:lnTo>
                  <a:pt x="954159" y="21680"/>
                </a:lnTo>
                <a:lnTo>
                  <a:pt x="903378" y="30996"/>
                </a:lnTo>
                <a:lnTo>
                  <a:pt x="853455" y="41883"/>
                </a:lnTo>
                <a:lnTo>
                  <a:pt x="804439" y="54306"/>
                </a:lnTo>
                <a:lnTo>
                  <a:pt x="756381" y="68227"/>
                </a:lnTo>
                <a:lnTo>
                  <a:pt x="709328" y="83608"/>
                </a:lnTo>
                <a:lnTo>
                  <a:pt x="663331" y="100413"/>
                </a:lnTo>
                <a:lnTo>
                  <a:pt x="618439" y="118603"/>
                </a:lnTo>
                <a:lnTo>
                  <a:pt x="574702" y="138141"/>
                </a:lnTo>
                <a:lnTo>
                  <a:pt x="532169" y="158990"/>
                </a:lnTo>
                <a:lnTo>
                  <a:pt x="490889" y="181113"/>
                </a:lnTo>
                <a:lnTo>
                  <a:pt x="450913" y="204472"/>
                </a:lnTo>
                <a:lnTo>
                  <a:pt x="412289" y="229030"/>
                </a:lnTo>
                <a:lnTo>
                  <a:pt x="375066" y="254749"/>
                </a:lnTo>
                <a:lnTo>
                  <a:pt x="339296" y="281593"/>
                </a:lnTo>
                <a:lnTo>
                  <a:pt x="305026" y="309523"/>
                </a:lnTo>
                <a:lnTo>
                  <a:pt x="272306" y="338503"/>
                </a:lnTo>
                <a:lnTo>
                  <a:pt x="241186" y="368494"/>
                </a:lnTo>
                <a:lnTo>
                  <a:pt x="211716" y="399461"/>
                </a:lnTo>
                <a:lnTo>
                  <a:pt x="183944" y="431364"/>
                </a:lnTo>
                <a:lnTo>
                  <a:pt x="157920" y="464168"/>
                </a:lnTo>
                <a:lnTo>
                  <a:pt x="133694" y="497834"/>
                </a:lnTo>
                <a:lnTo>
                  <a:pt x="111316" y="532325"/>
                </a:lnTo>
                <a:lnTo>
                  <a:pt x="90833" y="567604"/>
                </a:lnTo>
                <a:lnTo>
                  <a:pt x="72297" y="603633"/>
                </a:lnTo>
                <a:lnTo>
                  <a:pt x="55756" y="640376"/>
                </a:lnTo>
                <a:lnTo>
                  <a:pt x="41260" y="677794"/>
                </a:lnTo>
                <a:lnTo>
                  <a:pt x="28859" y="715850"/>
                </a:lnTo>
                <a:lnTo>
                  <a:pt x="18601" y="754508"/>
                </a:lnTo>
                <a:lnTo>
                  <a:pt x="10537" y="793729"/>
                </a:lnTo>
                <a:lnTo>
                  <a:pt x="4716" y="833476"/>
                </a:lnTo>
                <a:lnTo>
                  <a:pt x="1187" y="873712"/>
                </a:lnTo>
                <a:lnTo>
                  <a:pt x="0" y="914399"/>
                </a:lnTo>
                <a:lnTo>
                  <a:pt x="1187" y="955087"/>
                </a:lnTo>
                <a:lnTo>
                  <a:pt x="4716" y="995323"/>
                </a:lnTo>
                <a:lnTo>
                  <a:pt x="10537" y="1035070"/>
                </a:lnTo>
                <a:lnTo>
                  <a:pt x="18601" y="1074291"/>
                </a:lnTo>
                <a:lnTo>
                  <a:pt x="28859" y="1112949"/>
                </a:lnTo>
                <a:lnTo>
                  <a:pt x="41260" y="1151005"/>
                </a:lnTo>
                <a:lnTo>
                  <a:pt x="55756" y="1188423"/>
                </a:lnTo>
                <a:lnTo>
                  <a:pt x="72297" y="1225166"/>
                </a:lnTo>
                <a:lnTo>
                  <a:pt x="90833" y="1261195"/>
                </a:lnTo>
                <a:lnTo>
                  <a:pt x="111316" y="1296474"/>
                </a:lnTo>
                <a:lnTo>
                  <a:pt x="133694" y="1330965"/>
                </a:lnTo>
                <a:lnTo>
                  <a:pt x="157920" y="1364631"/>
                </a:lnTo>
                <a:lnTo>
                  <a:pt x="183944" y="1397435"/>
                </a:lnTo>
                <a:lnTo>
                  <a:pt x="211716" y="1429338"/>
                </a:lnTo>
                <a:lnTo>
                  <a:pt x="241186" y="1460305"/>
                </a:lnTo>
                <a:lnTo>
                  <a:pt x="272306" y="1490296"/>
                </a:lnTo>
                <a:lnTo>
                  <a:pt x="305026" y="1519276"/>
                </a:lnTo>
                <a:lnTo>
                  <a:pt x="339296" y="1547206"/>
                </a:lnTo>
                <a:lnTo>
                  <a:pt x="375066" y="1574050"/>
                </a:lnTo>
                <a:lnTo>
                  <a:pt x="412289" y="1599769"/>
                </a:lnTo>
                <a:lnTo>
                  <a:pt x="450913" y="1624327"/>
                </a:lnTo>
                <a:lnTo>
                  <a:pt x="490889" y="1647686"/>
                </a:lnTo>
                <a:lnTo>
                  <a:pt x="532169" y="1669809"/>
                </a:lnTo>
                <a:lnTo>
                  <a:pt x="574702" y="1690658"/>
                </a:lnTo>
                <a:lnTo>
                  <a:pt x="618439" y="1710196"/>
                </a:lnTo>
                <a:lnTo>
                  <a:pt x="663331" y="1728386"/>
                </a:lnTo>
                <a:lnTo>
                  <a:pt x="709328" y="1745191"/>
                </a:lnTo>
                <a:lnTo>
                  <a:pt x="756381" y="1760572"/>
                </a:lnTo>
                <a:lnTo>
                  <a:pt x="804439" y="1774493"/>
                </a:lnTo>
                <a:lnTo>
                  <a:pt x="853455" y="1786916"/>
                </a:lnTo>
                <a:lnTo>
                  <a:pt x="903378" y="1797803"/>
                </a:lnTo>
                <a:lnTo>
                  <a:pt x="954159" y="1807119"/>
                </a:lnTo>
                <a:lnTo>
                  <a:pt x="1005748" y="1814824"/>
                </a:lnTo>
                <a:lnTo>
                  <a:pt x="1058096" y="1820882"/>
                </a:lnTo>
                <a:lnTo>
                  <a:pt x="1111154" y="1825256"/>
                </a:lnTo>
                <a:lnTo>
                  <a:pt x="1164871" y="1827907"/>
                </a:lnTo>
                <a:lnTo>
                  <a:pt x="1219199" y="1828799"/>
                </a:lnTo>
                <a:lnTo>
                  <a:pt x="1273528" y="1827907"/>
                </a:lnTo>
                <a:lnTo>
                  <a:pt x="1327245" y="1825256"/>
                </a:lnTo>
                <a:lnTo>
                  <a:pt x="1380303" y="1820882"/>
                </a:lnTo>
                <a:lnTo>
                  <a:pt x="1432651" y="1814824"/>
                </a:lnTo>
                <a:lnTo>
                  <a:pt x="1484240" y="1807119"/>
                </a:lnTo>
                <a:lnTo>
                  <a:pt x="1535021" y="1797803"/>
                </a:lnTo>
                <a:lnTo>
                  <a:pt x="1584944" y="1786916"/>
                </a:lnTo>
                <a:lnTo>
                  <a:pt x="1633959" y="1774493"/>
                </a:lnTo>
                <a:lnTo>
                  <a:pt x="1682018" y="1760572"/>
                </a:lnTo>
                <a:lnTo>
                  <a:pt x="1729071" y="1745191"/>
                </a:lnTo>
                <a:lnTo>
                  <a:pt x="1775068" y="1728386"/>
                </a:lnTo>
                <a:lnTo>
                  <a:pt x="1819960" y="1710196"/>
                </a:lnTo>
                <a:lnTo>
                  <a:pt x="1863697" y="1690658"/>
                </a:lnTo>
                <a:lnTo>
                  <a:pt x="1906230" y="1669809"/>
                </a:lnTo>
                <a:lnTo>
                  <a:pt x="1947510" y="1647686"/>
                </a:lnTo>
                <a:lnTo>
                  <a:pt x="1987486" y="1624327"/>
                </a:lnTo>
                <a:lnTo>
                  <a:pt x="2026110" y="1599769"/>
                </a:lnTo>
                <a:lnTo>
                  <a:pt x="2063333" y="1574050"/>
                </a:lnTo>
                <a:lnTo>
                  <a:pt x="2099103" y="1547206"/>
                </a:lnTo>
                <a:lnTo>
                  <a:pt x="2133373" y="1519276"/>
                </a:lnTo>
                <a:lnTo>
                  <a:pt x="2166093" y="1490296"/>
                </a:lnTo>
                <a:lnTo>
                  <a:pt x="2197213" y="1460305"/>
                </a:lnTo>
                <a:lnTo>
                  <a:pt x="2226683" y="1429338"/>
                </a:lnTo>
                <a:lnTo>
                  <a:pt x="2254455" y="1397435"/>
                </a:lnTo>
                <a:lnTo>
                  <a:pt x="2280478" y="1364631"/>
                </a:lnTo>
                <a:lnTo>
                  <a:pt x="2304704" y="1330965"/>
                </a:lnTo>
                <a:lnTo>
                  <a:pt x="2327083" y="1296474"/>
                </a:lnTo>
                <a:lnTo>
                  <a:pt x="2347566" y="1261195"/>
                </a:lnTo>
                <a:lnTo>
                  <a:pt x="2366102" y="1225166"/>
                </a:lnTo>
                <a:lnTo>
                  <a:pt x="2382643" y="1188423"/>
                </a:lnTo>
                <a:lnTo>
                  <a:pt x="2397139" y="1151005"/>
                </a:lnTo>
                <a:lnTo>
                  <a:pt x="2409540" y="1112949"/>
                </a:lnTo>
                <a:lnTo>
                  <a:pt x="2419797" y="1074291"/>
                </a:lnTo>
                <a:lnTo>
                  <a:pt x="2427862" y="1035070"/>
                </a:lnTo>
                <a:lnTo>
                  <a:pt x="2433683" y="995323"/>
                </a:lnTo>
                <a:lnTo>
                  <a:pt x="2437212" y="955087"/>
                </a:lnTo>
                <a:lnTo>
                  <a:pt x="2438399" y="914399"/>
                </a:lnTo>
                <a:lnTo>
                  <a:pt x="2437212" y="873712"/>
                </a:lnTo>
                <a:lnTo>
                  <a:pt x="2433683" y="833476"/>
                </a:lnTo>
                <a:lnTo>
                  <a:pt x="2427862" y="793729"/>
                </a:lnTo>
                <a:lnTo>
                  <a:pt x="2419797" y="754508"/>
                </a:lnTo>
                <a:lnTo>
                  <a:pt x="2409540" y="715850"/>
                </a:lnTo>
                <a:lnTo>
                  <a:pt x="2397139" y="677794"/>
                </a:lnTo>
                <a:lnTo>
                  <a:pt x="2382643" y="640376"/>
                </a:lnTo>
                <a:lnTo>
                  <a:pt x="2366102" y="603633"/>
                </a:lnTo>
                <a:lnTo>
                  <a:pt x="2347566" y="567604"/>
                </a:lnTo>
                <a:lnTo>
                  <a:pt x="2327083" y="532325"/>
                </a:lnTo>
                <a:lnTo>
                  <a:pt x="2304704" y="497834"/>
                </a:lnTo>
                <a:lnTo>
                  <a:pt x="2280478" y="464168"/>
                </a:lnTo>
                <a:lnTo>
                  <a:pt x="2254455" y="431364"/>
                </a:lnTo>
                <a:lnTo>
                  <a:pt x="2226683" y="399461"/>
                </a:lnTo>
                <a:lnTo>
                  <a:pt x="2197213" y="368494"/>
                </a:lnTo>
                <a:lnTo>
                  <a:pt x="2166093" y="338503"/>
                </a:lnTo>
                <a:lnTo>
                  <a:pt x="2133373" y="309523"/>
                </a:lnTo>
                <a:lnTo>
                  <a:pt x="2099103" y="281593"/>
                </a:lnTo>
                <a:lnTo>
                  <a:pt x="2063333" y="254749"/>
                </a:lnTo>
                <a:lnTo>
                  <a:pt x="2026110" y="229030"/>
                </a:lnTo>
                <a:lnTo>
                  <a:pt x="1987486" y="204472"/>
                </a:lnTo>
                <a:lnTo>
                  <a:pt x="1947510" y="181113"/>
                </a:lnTo>
                <a:lnTo>
                  <a:pt x="1906230" y="158990"/>
                </a:lnTo>
                <a:lnTo>
                  <a:pt x="1863697" y="138141"/>
                </a:lnTo>
                <a:lnTo>
                  <a:pt x="1819960" y="118603"/>
                </a:lnTo>
                <a:lnTo>
                  <a:pt x="1775068" y="100413"/>
                </a:lnTo>
                <a:lnTo>
                  <a:pt x="1729071" y="83608"/>
                </a:lnTo>
                <a:lnTo>
                  <a:pt x="1682018" y="68227"/>
                </a:lnTo>
                <a:lnTo>
                  <a:pt x="1633959" y="54306"/>
                </a:lnTo>
                <a:lnTo>
                  <a:pt x="1584944" y="41883"/>
                </a:lnTo>
                <a:lnTo>
                  <a:pt x="1535021" y="30996"/>
                </a:lnTo>
                <a:lnTo>
                  <a:pt x="1484240" y="21680"/>
                </a:lnTo>
                <a:lnTo>
                  <a:pt x="1432651" y="13975"/>
                </a:lnTo>
                <a:lnTo>
                  <a:pt x="1380303" y="7917"/>
                </a:lnTo>
                <a:lnTo>
                  <a:pt x="1327245" y="3543"/>
                </a:lnTo>
                <a:lnTo>
                  <a:pt x="1273528" y="892"/>
                </a:lnTo>
                <a:lnTo>
                  <a:pt x="1219199" y="0"/>
                </a:ln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3184650" y="3134358"/>
            <a:ext cx="186182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93090" marR="5080" lvl="0" indent="-581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Management  System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977893" y="1512823"/>
            <a:ext cx="13087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7253722" y="1488439"/>
            <a:ext cx="117475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 Entry  Operator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916933" y="5755637"/>
            <a:ext cx="187452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Information  Reports generated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3824724" y="5755637"/>
            <a:ext cx="199643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sheet generated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7000738" y="5664197"/>
            <a:ext cx="1938020" cy="57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performance  Reports generated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3202932" y="1701799"/>
            <a:ext cx="1860550" cy="57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Information  Entry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1976627" y="1824227"/>
            <a:ext cx="1148080" cy="1071880"/>
          </a:xfrm>
          <a:custGeom>
            <a:avLst/>
            <a:gdLst/>
            <a:ahLst/>
            <a:cxnLst/>
            <a:rect l="l" t="t" r="r" b="b"/>
            <a:pathLst>
              <a:path w="1148080" h="1071880" extrusionOk="0">
                <a:moveTo>
                  <a:pt x="1095308" y="1015189"/>
                </a:move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1087926" y="1023005"/>
                </a:lnTo>
                <a:lnTo>
                  <a:pt x="1095308" y="1015189"/>
                </a:lnTo>
                <a:close/>
              </a:path>
              <a:path w="1148080" h="1071880" extrusionOk="0">
                <a:moveTo>
                  <a:pt x="1106424" y="1059180"/>
                </a:moveTo>
                <a:lnTo>
                  <a:pt x="1106424" y="1027176"/>
                </a:lnTo>
                <a:lnTo>
                  <a:pt x="1104900" y="1031748"/>
                </a:lnTo>
                <a:lnTo>
                  <a:pt x="1101852" y="1033272"/>
                </a:lnTo>
                <a:lnTo>
                  <a:pt x="1097280" y="1031748"/>
                </a:lnTo>
                <a:lnTo>
                  <a:pt x="1087926" y="1023005"/>
                </a:lnTo>
                <a:lnTo>
                  <a:pt x="1065276" y="1046988"/>
                </a:lnTo>
                <a:lnTo>
                  <a:pt x="1106424" y="1059180"/>
                </a:lnTo>
                <a:close/>
              </a:path>
              <a:path w="1148080" h="1071880" extrusionOk="0">
                <a:moveTo>
                  <a:pt x="1106424" y="1027176"/>
                </a:moveTo>
                <a:lnTo>
                  <a:pt x="1104900" y="1024128"/>
                </a:lnTo>
                <a:lnTo>
                  <a:pt x="1095308" y="1015189"/>
                </a:lnTo>
                <a:lnTo>
                  <a:pt x="1087926" y="1023005"/>
                </a:lnTo>
                <a:lnTo>
                  <a:pt x="1097280" y="1031748"/>
                </a:lnTo>
                <a:lnTo>
                  <a:pt x="1101852" y="1033272"/>
                </a:lnTo>
                <a:lnTo>
                  <a:pt x="1104900" y="1031748"/>
                </a:lnTo>
                <a:lnTo>
                  <a:pt x="1106424" y="1027176"/>
                </a:lnTo>
                <a:close/>
              </a:path>
              <a:path w="1148080" h="1071880" extrusionOk="0">
                <a:moveTo>
                  <a:pt x="1147572" y="1071372"/>
                </a:moveTo>
                <a:lnTo>
                  <a:pt x="1117092" y="992124"/>
                </a:lnTo>
                <a:lnTo>
                  <a:pt x="1095308" y="1015189"/>
                </a:lnTo>
                <a:lnTo>
                  <a:pt x="1104900" y="1024128"/>
                </a:lnTo>
                <a:lnTo>
                  <a:pt x="1106424" y="1027176"/>
                </a:lnTo>
                <a:lnTo>
                  <a:pt x="1106424" y="1059180"/>
                </a:lnTo>
                <a:lnTo>
                  <a:pt x="1147572" y="10713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535933" y="2768598"/>
            <a:ext cx="1874520" cy="57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Information  Entry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5181600" y="2052827"/>
            <a:ext cx="1986280" cy="848994"/>
          </a:xfrm>
          <a:custGeom>
            <a:avLst/>
            <a:gdLst/>
            <a:ahLst/>
            <a:cxnLst/>
            <a:rect l="l" t="t" r="r" b="b"/>
            <a:pathLst>
              <a:path w="1986279" h="848994" extrusionOk="0">
                <a:moveTo>
                  <a:pt x="68285" y="808781"/>
                </a:moveTo>
                <a:lnTo>
                  <a:pt x="54864" y="777240"/>
                </a:lnTo>
                <a:lnTo>
                  <a:pt x="0" y="842772"/>
                </a:lnTo>
                <a:lnTo>
                  <a:pt x="53340" y="846582"/>
                </a:lnTo>
                <a:lnTo>
                  <a:pt x="53340" y="819912"/>
                </a:lnTo>
                <a:lnTo>
                  <a:pt x="56388" y="813816"/>
                </a:lnTo>
                <a:lnTo>
                  <a:pt x="68285" y="808781"/>
                </a:lnTo>
                <a:close/>
              </a:path>
              <a:path w="1986279" h="848994" extrusionOk="0">
                <a:moveTo>
                  <a:pt x="72279" y="818166"/>
                </a:moveTo>
                <a:lnTo>
                  <a:pt x="68285" y="808781"/>
                </a:lnTo>
                <a:lnTo>
                  <a:pt x="56388" y="813816"/>
                </a:lnTo>
                <a:lnTo>
                  <a:pt x="53340" y="819912"/>
                </a:lnTo>
                <a:lnTo>
                  <a:pt x="56388" y="822960"/>
                </a:lnTo>
                <a:lnTo>
                  <a:pt x="60960" y="822960"/>
                </a:lnTo>
                <a:lnTo>
                  <a:pt x="72279" y="818166"/>
                </a:lnTo>
                <a:close/>
              </a:path>
              <a:path w="1986279" h="848994" extrusionOk="0">
                <a:moveTo>
                  <a:pt x="85344" y="848868"/>
                </a:moveTo>
                <a:lnTo>
                  <a:pt x="72279" y="818166"/>
                </a:lnTo>
                <a:lnTo>
                  <a:pt x="60960" y="822960"/>
                </a:lnTo>
                <a:lnTo>
                  <a:pt x="56388" y="822960"/>
                </a:lnTo>
                <a:lnTo>
                  <a:pt x="53340" y="819912"/>
                </a:lnTo>
                <a:lnTo>
                  <a:pt x="53340" y="846582"/>
                </a:lnTo>
                <a:lnTo>
                  <a:pt x="85344" y="848868"/>
                </a:lnTo>
                <a:close/>
              </a:path>
              <a:path w="1986279" h="848994" extrusionOk="0">
                <a:moveTo>
                  <a:pt x="1985772" y="6096"/>
                </a:moveTo>
                <a:lnTo>
                  <a:pt x="1985772" y="3048"/>
                </a:lnTo>
                <a:lnTo>
                  <a:pt x="1982724" y="0"/>
                </a:lnTo>
                <a:lnTo>
                  <a:pt x="1979676" y="0"/>
                </a:lnTo>
                <a:lnTo>
                  <a:pt x="68285" y="808781"/>
                </a:lnTo>
                <a:lnTo>
                  <a:pt x="72279" y="818166"/>
                </a:lnTo>
                <a:lnTo>
                  <a:pt x="1982724" y="9144"/>
                </a:lnTo>
                <a:lnTo>
                  <a:pt x="1985772" y="6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5717537" y="2692398"/>
            <a:ext cx="11747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 Entry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2057400" y="1828799"/>
            <a:ext cx="1372107" cy="762507"/>
          </a:xfrm>
          <a:custGeom>
            <a:avLst/>
            <a:gdLst/>
            <a:ahLst/>
            <a:cxnLst/>
            <a:rect l="l" t="t" r="r" b="b"/>
            <a:pathLst>
              <a:path w="843279" h="843280" extrusionOk="0">
                <a:moveTo>
                  <a:pt x="792471" y="784868"/>
                </a:move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524" y="7620"/>
                </a:lnTo>
                <a:lnTo>
                  <a:pt x="784868" y="792471"/>
                </a:lnTo>
                <a:lnTo>
                  <a:pt x="792471" y="784868"/>
                </a:lnTo>
                <a:close/>
              </a:path>
              <a:path w="843279" h="843280" extrusionOk="0">
                <a:moveTo>
                  <a:pt x="803148" y="829314"/>
                </a:moveTo>
                <a:lnTo>
                  <a:pt x="803148" y="798576"/>
                </a:lnTo>
                <a:lnTo>
                  <a:pt x="801624" y="801624"/>
                </a:lnTo>
                <a:lnTo>
                  <a:pt x="798576" y="803148"/>
                </a:lnTo>
                <a:lnTo>
                  <a:pt x="794004" y="801624"/>
                </a:lnTo>
                <a:lnTo>
                  <a:pt x="784868" y="792471"/>
                </a:lnTo>
                <a:lnTo>
                  <a:pt x="762000" y="815340"/>
                </a:lnTo>
                <a:lnTo>
                  <a:pt x="803148" y="829314"/>
                </a:lnTo>
                <a:close/>
              </a:path>
              <a:path w="843279" h="843280" extrusionOk="0">
                <a:moveTo>
                  <a:pt x="803148" y="798576"/>
                </a:moveTo>
                <a:lnTo>
                  <a:pt x="801624" y="794004"/>
                </a:lnTo>
                <a:lnTo>
                  <a:pt x="792471" y="784868"/>
                </a:lnTo>
                <a:lnTo>
                  <a:pt x="784868" y="792471"/>
                </a:lnTo>
                <a:lnTo>
                  <a:pt x="794004" y="801624"/>
                </a:lnTo>
                <a:lnTo>
                  <a:pt x="798576" y="803148"/>
                </a:lnTo>
                <a:lnTo>
                  <a:pt x="801624" y="801624"/>
                </a:lnTo>
                <a:lnTo>
                  <a:pt x="803148" y="798576"/>
                </a:lnTo>
                <a:close/>
              </a:path>
              <a:path w="843279" h="843280" extrusionOk="0">
                <a:moveTo>
                  <a:pt x="842772" y="842772"/>
                </a:moveTo>
                <a:lnTo>
                  <a:pt x="815340" y="762000"/>
                </a:lnTo>
                <a:lnTo>
                  <a:pt x="792471" y="784868"/>
                </a:lnTo>
                <a:lnTo>
                  <a:pt x="801624" y="794004"/>
                </a:lnTo>
                <a:lnTo>
                  <a:pt x="803148" y="798576"/>
                </a:lnTo>
                <a:lnTo>
                  <a:pt x="803148" y="829314"/>
                </a:lnTo>
                <a:lnTo>
                  <a:pt x="842772" y="842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2133600" y="4110228"/>
            <a:ext cx="1071880" cy="1605280"/>
          </a:xfrm>
          <a:custGeom>
            <a:avLst/>
            <a:gdLst/>
            <a:ahLst/>
            <a:cxnLst/>
            <a:rect l="l" t="t" r="r" b="b"/>
            <a:pathLst>
              <a:path w="1071880" h="1605279" extrusionOk="0">
                <a:moveTo>
                  <a:pt x="39106" y="1539233"/>
                </a:moveTo>
                <a:lnTo>
                  <a:pt x="10668" y="1520952"/>
                </a:lnTo>
                <a:lnTo>
                  <a:pt x="0" y="1604772"/>
                </a:lnTo>
                <a:lnTo>
                  <a:pt x="30480" y="1587354"/>
                </a:lnTo>
                <a:lnTo>
                  <a:pt x="30480" y="1552956"/>
                </a:lnTo>
                <a:lnTo>
                  <a:pt x="32004" y="1549908"/>
                </a:lnTo>
                <a:lnTo>
                  <a:pt x="39106" y="1539233"/>
                </a:lnTo>
                <a:close/>
              </a:path>
              <a:path w="1071880" h="1605279" extrusionOk="0">
                <a:moveTo>
                  <a:pt x="46586" y="1544042"/>
                </a:moveTo>
                <a:lnTo>
                  <a:pt x="39106" y="1539233"/>
                </a:lnTo>
                <a:lnTo>
                  <a:pt x="32004" y="1549908"/>
                </a:lnTo>
                <a:lnTo>
                  <a:pt x="30480" y="1552956"/>
                </a:lnTo>
                <a:lnTo>
                  <a:pt x="32004" y="1556004"/>
                </a:lnTo>
                <a:lnTo>
                  <a:pt x="36576" y="1556004"/>
                </a:lnTo>
                <a:lnTo>
                  <a:pt x="39624" y="1554480"/>
                </a:lnTo>
                <a:lnTo>
                  <a:pt x="46586" y="1544042"/>
                </a:lnTo>
                <a:close/>
              </a:path>
              <a:path w="1071880" h="1605279" extrusionOk="0">
                <a:moveTo>
                  <a:pt x="74676" y="1562100"/>
                </a:moveTo>
                <a:lnTo>
                  <a:pt x="46586" y="1544042"/>
                </a:lnTo>
                <a:lnTo>
                  <a:pt x="39624" y="1554480"/>
                </a:lnTo>
                <a:lnTo>
                  <a:pt x="36576" y="1556004"/>
                </a:lnTo>
                <a:lnTo>
                  <a:pt x="32004" y="1556004"/>
                </a:lnTo>
                <a:lnTo>
                  <a:pt x="30480" y="1552956"/>
                </a:lnTo>
                <a:lnTo>
                  <a:pt x="30480" y="1587354"/>
                </a:lnTo>
                <a:lnTo>
                  <a:pt x="74676" y="1562100"/>
                </a:lnTo>
                <a:close/>
              </a:path>
              <a:path w="1071880" h="1605279" extrusionOk="0">
                <a:moveTo>
                  <a:pt x="1071372" y="7620"/>
                </a:moveTo>
                <a:lnTo>
                  <a:pt x="1071372" y="3048"/>
                </a:lnTo>
                <a:lnTo>
                  <a:pt x="1069848" y="0"/>
                </a:lnTo>
                <a:lnTo>
                  <a:pt x="1065276" y="0"/>
                </a:lnTo>
                <a:lnTo>
                  <a:pt x="1062228" y="1524"/>
                </a:lnTo>
                <a:lnTo>
                  <a:pt x="39106" y="1539233"/>
                </a:lnTo>
                <a:lnTo>
                  <a:pt x="46586" y="1544042"/>
                </a:lnTo>
                <a:lnTo>
                  <a:pt x="1071372" y="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5100828" y="4034028"/>
            <a:ext cx="2824480" cy="1605280"/>
          </a:xfrm>
          <a:custGeom>
            <a:avLst/>
            <a:gdLst/>
            <a:ahLst/>
            <a:cxnLst/>
            <a:rect l="l" t="t" r="r" b="b"/>
            <a:pathLst>
              <a:path w="2824479" h="1605279" extrusionOk="0">
                <a:moveTo>
                  <a:pt x="2759895" y="1563620"/>
                </a:moveTo>
                <a:lnTo>
                  <a:pt x="7620" y="0"/>
                </a:lnTo>
                <a:lnTo>
                  <a:pt x="3048" y="0"/>
                </a:lnTo>
                <a:lnTo>
                  <a:pt x="0" y="1524"/>
                </a:lnTo>
                <a:lnTo>
                  <a:pt x="0" y="6096"/>
                </a:lnTo>
                <a:lnTo>
                  <a:pt x="1524" y="9144"/>
                </a:lnTo>
                <a:lnTo>
                  <a:pt x="2755425" y="1571307"/>
                </a:lnTo>
                <a:lnTo>
                  <a:pt x="2759895" y="1563620"/>
                </a:lnTo>
                <a:close/>
              </a:path>
              <a:path w="2824479" h="1605279" extrusionOk="0">
                <a:moveTo>
                  <a:pt x="2773680" y="1602077"/>
                </a:moveTo>
                <a:lnTo>
                  <a:pt x="2773680" y="1572768"/>
                </a:lnTo>
                <a:lnTo>
                  <a:pt x="2772156" y="1575816"/>
                </a:lnTo>
                <a:lnTo>
                  <a:pt x="2770632" y="1577340"/>
                </a:lnTo>
                <a:lnTo>
                  <a:pt x="2766060" y="1577340"/>
                </a:lnTo>
                <a:lnTo>
                  <a:pt x="2755425" y="1571307"/>
                </a:lnTo>
                <a:lnTo>
                  <a:pt x="2738628" y="1600200"/>
                </a:lnTo>
                <a:lnTo>
                  <a:pt x="2773680" y="1602077"/>
                </a:lnTo>
                <a:close/>
              </a:path>
              <a:path w="2824479" h="1605279" extrusionOk="0">
                <a:moveTo>
                  <a:pt x="2773680" y="1572768"/>
                </a:moveTo>
                <a:lnTo>
                  <a:pt x="2770632" y="1569720"/>
                </a:lnTo>
                <a:lnTo>
                  <a:pt x="2759895" y="1563620"/>
                </a:lnTo>
                <a:lnTo>
                  <a:pt x="2755425" y="1571307"/>
                </a:lnTo>
                <a:lnTo>
                  <a:pt x="2766060" y="1577340"/>
                </a:lnTo>
                <a:lnTo>
                  <a:pt x="2770632" y="1577340"/>
                </a:lnTo>
                <a:lnTo>
                  <a:pt x="2772156" y="1575816"/>
                </a:lnTo>
                <a:lnTo>
                  <a:pt x="2773680" y="1572768"/>
                </a:lnTo>
                <a:close/>
              </a:path>
              <a:path w="2824479" h="1605279" extrusionOk="0">
                <a:moveTo>
                  <a:pt x="2823972" y="1604772"/>
                </a:moveTo>
                <a:lnTo>
                  <a:pt x="2776728" y="1534668"/>
                </a:lnTo>
                <a:lnTo>
                  <a:pt x="2759895" y="1563620"/>
                </a:lnTo>
                <a:lnTo>
                  <a:pt x="2770632" y="1569720"/>
                </a:lnTo>
                <a:lnTo>
                  <a:pt x="2773680" y="1572768"/>
                </a:lnTo>
                <a:lnTo>
                  <a:pt x="2773680" y="1602077"/>
                </a:lnTo>
                <a:lnTo>
                  <a:pt x="2823972" y="16047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4338828" y="4415028"/>
            <a:ext cx="186055" cy="1300480"/>
          </a:xfrm>
          <a:custGeom>
            <a:avLst/>
            <a:gdLst/>
            <a:ahLst/>
            <a:cxnLst/>
            <a:rect l="l" t="t" r="r" b="b"/>
            <a:pathLst>
              <a:path w="186054" h="1300479" extrusionOk="0">
                <a:moveTo>
                  <a:pt x="152425" y="1223220"/>
                </a:moveTo>
                <a:lnTo>
                  <a:pt x="9144" y="4572"/>
                </a:lnTo>
                <a:lnTo>
                  <a:pt x="7620" y="1524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43234" y="1224323"/>
                </a:lnTo>
                <a:lnTo>
                  <a:pt x="152425" y="1223220"/>
                </a:lnTo>
                <a:close/>
              </a:path>
              <a:path w="186054" h="1300479" extrusionOk="0">
                <a:moveTo>
                  <a:pt x="153924" y="1295350"/>
                </a:moveTo>
                <a:lnTo>
                  <a:pt x="153924" y="1240536"/>
                </a:lnTo>
                <a:lnTo>
                  <a:pt x="149352" y="1242060"/>
                </a:lnTo>
                <a:lnTo>
                  <a:pt x="146304" y="1240536"/>
                </a:lnTo>
                <a:lnTo>
                  <a:pt x="144780" y="1237488"/>
                </a:lnTo>
                <a:lnTo>
                  <a:pt x="143234" y="1224323"/>
                </a:lnTo>
                <a:lnTo>
                  <a:pt x="109728" y="1228344"/>
                </a:lnTo>
                <a:lnTo>
                  <a:pt x="153924" y="1295350"/>
                </a:lnTo>
                <a:close/>
              </a:path>
              <a:path w="186054" h="1300479" extrusionOk="0">
                <a:moveTo>
                  <a:pt x="153924" y="1240536"/>
                </a:moveTo>
                <a:lnTo>
                  <a:pt x="153924" y="1235964"/>
                </a:lnTo>
                <a:lnTo>
                  <a:pt x="152425" y="1223220"/>
                </a:lnTo>
                <a:lnTo>
                  <a:pt x="143234" y="1224323"/>
                </a:lnTo>
                <a:lnTo>
                  <a:pt x="144780" y="1237488"/>
                </a:lnTo>
                <a:lnTo>
                  <a:pt x="146304" y="1240536"/>
                </a:lnTo>
                <a:lnTo>
                  <a:pt x="149352" y="1242060"/>
                </a:lnTo>
                <a:lnTo>
                  <a:pt x="153924" y="1240536"/>
                </a:lnTo>
                <a:close/>
              </a:path>
              <a:path w="186054" h="1300479" extrusionOk="0">
                <a:moveTo>
                  <a:pt x="185928" y="1219200"/>
                </a:moveTo>
                <a:lnTo>
                  <a:pt x="152425" y="1223220"/>
                </a:lnTo>
                <a:lnTo>
                  <a:pt x="153924" y="1235964"/>
                </a:lnTo>
                <a:lnTo>
                  <a:pt x="153924" y="1295350"/>
                </a:lnTo>
                <a:lnTo>
                  <a:pt x="156972" y="1299972"/>
                </a:lnTo>
                <a:lnTo>
                  <a:pt x="185928" y="1219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50234" y="328669"/>
            <a:ext cx="367665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7619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840734" y="430777"/>
            <a:ext cx="480314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</a:rPr>
              <a:t>Requirements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381000" y="1166875"/>
            <a:ext cx="9220200" cy="152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1243965" lvl="0" indent="0" algn="just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way of representing requirements in a consistent format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SRS serves many purpose depending upon who is writing  it.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983732" y="3722622"/>
            <a:ext cx="22923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0020"/>
                </a:solidFill>
                <a:latin typeface="Arial"/>
                <a:ea typeface="Arial"/>
                <a:cs typeface="Arial"/>
                <a:sym typeface="Arial"/>
              </a:rPr>
              <a:t>--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2898138" y="3722622"/>
            <a:ext cx="275463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0" algn="l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0020"/>
                </a:solidFill>
                <a:latin typeface="Arial"/>
                <a:ea typeface="Arial"/>
                <a:cs typeface="Arial"/>
                <a:sym typeface="Arial"/>
              </a:rPr>
              <a:t>written by customer  written by developer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2667000" y="4419600"/>
            <a:ext cx="3124200" cy="533400"/>
          </a:xfrm>
          <a:custGeom>
            <a:avLst/>
            <a:gdLst/>
            <a:ahLst/>
            <a:cxnLst/>
            <a:rect l="l" t="t" r="r" b="b"/>
            <a:pathLst>
              <a:path w="3124200" h="533400" extrusionOk="0">
                <a:moveTo>
                  <a:pt x="3124199" y="0"/>
                </a:moveTo>
                <a:lnTo>
                  <a:pt x="3119979" y="48080"/>
                </a:lnTo>
                <a:lnTo>
                  <a:pt x="3107818" y="93275"/>
                </a:lnTo>
                <a:lnTo>
                  <a:pt x="3088470" y="134845"/>
                </a:lnTo>
                <a:lnTo>
                  <a:pt x="3062688" y="172051"/>
                </a:lnTo>
                <a:lnTo>
                  <a:pt x="3031223" y="204151"/>
                </a:lnTo>
                <a:lnTo>
                  <a:pt x="2994829" y="230406"/>
                </a:lnTo>
                <a:lnTo>
                  <a:pt x="2954258" y="250076"/>
                </a:lnTo>
                <a:lnTo>
                  <a:pt x="2910262" y="262420"/>
                </a:lnTo>
                <a:lnTo>
                  <a:pt x="2863595" y="266699"/>
                </a:lnTo>
                <a:lnTo>
                  <a:pt x="1822703" y="266699"/>
                </a:lnTo>
                <a:lnTo>
                  <a:pt x="1775635" y="270979"/>
                </a:lnTo>
                <a:lnTo>
                  <a:pt x="1731427" y="283323"/>
                </a:lnTo>
                <a:lnTo>
                  <a:pt x="1690793" y="302993"/>
                </a:lnTo>
                <a:lnTo>
                  <a:pt x="1654449" y="329248"/>
                </a:lnTo>
                <a:lnTo>
                  <a:pt x="1623110" y="361348"/>
                </a:lnTo>
                <a:lnTo>
                  <a:pt x="1597490" y="398554"/>
                </a:lnTo>
                <a:lnTo>
                  <a:pt x="1578305" y="440124"/>
                </a:lnTo>
                <a:lnTo>
                  <a:pt x="1566270" y="485319"/>
                </a:lnTo>
                <a:lnTo>
                  <a:pt x="1562099" y="533399"/>
                </a:lnTo>
                <a:lnTo>
                  <a:pt x="1557879" y="485319"/>
                </a:lnTo>
                <a:lnTo>
                  <a:pt x="1545718" y="440124"/>
                </a:lnTo>
                <a:lnTo>
                  <a:pt x="1526370" y="398554"/>
                </a:lnTo>
                <a:lnTo>
                  <a:pt x="1500588" y="361348"/>
                </a:lnTo>
                <a:lnTo>
                  <a:pt x="1469123" y="329248"/>
                </a:lnTo>
                <a:lnTo>
                  <a:pt x="1432729" y="302993"/>
                </a:lnTo>
                <a:lnTo>
                  <a:pt x="1392158" y="283323"/>
                </a:lnTo>
                <a:lnTo>
                  <a:pt x="1348162" y="270979"/>
                </a:lnTo>
                <a:lnTo>
                  <a:pt x="1301495" y="266699"/>
                </a:lnTo>
                <a:lnTo>
                  <a:pt x="260603" y="266699"/>
                </a:lnTo>
                <a:lnTo>
                  <a:pt x="213535" y="262420"/>
                </a:lnTo>
                <a:lnTo>
                  <a:pt x="169327" y="250076"/>
                </a:lnTo>
                <a:lnTo>
                  <a:pt x="128693" y="230406"/>
                </a:lnTo>
                <a:lnTo>
                  <a:pt x="92349" y="204151"/>
                </a:lnTo>
                <a:lnTo>
                  <a:pt x="61010" y="172051"/>
                </a:lnTo>
                <a:lnTo>
                  <a:pt x="35390" y="134845"/>
                </a:lnTo>
                <a:lnTo>
                  <a:pt x="16205" y="93275"/>
                </a:lnTo>
                <a:lnTo>
                  <a:pt x="4170" y="4808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761993" y="10667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1145533" y="5053074"/>
            <a:ext cx="692404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Serves as contract between customer &amp; developer.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title"/>
          </p:nvPr>
        </p:nvSpPr>
        <p:spPr>
          <a:xfrm>
            <a:off x="636518" y="503929"/>
            <a:ext cx="409892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685793" y="12191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3886200" y="45720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 extrusionOk="0">
                <a:moveTo>
                  <a:pt x="742188" y="228600"/>
                </a:moveTo>
                <a:lnTo>
                  <a:pt x="742188" y="76200"/>
                </a:lnTo>
                <a:lnTo>
                  <a:pt x="0" y="76200"/>
                </a:lnTo>
                <a:lnTo>
                  <a:pt x="0" y="228600"/>
                </a:lnTo>
                <a:lnTo>
                  <a:pt x="742188" y="228600"/>
                </a:lnTo>
                <a:close/>
              </a:path>
              <a:path w="990600" h="304800" extrusionOk="0">
                <a:moveTo>
                  <a:pt x="990600" y="152400"/>
                </a:moveTo>
                <a:lnTo>
                  <a:pt x="742188" y="0"/>
                </a:lnTo>
                <a:lnTo>
                  <a:pt x="742188" y="304800"/>
                </a:lnTo>
                <a:lnTo>
                  <a:pt x="990600" y="152400"/>
                </a:lnTo>
                <a:close/>
              </a:path>
            </a:pathLst>
          </a:custGeom>
          <a:solidFill>
            <a:srgbClr val="007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3886200" y="45720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 extrusionOk="0">
                <a:moveTo>
                  <a:pt x="742187" y="0"/>
                </a:moveTo>
                <a:lnTo>
                  <a:pt x="742187" y="76199"/>
                </a:lnTo>
                <a:lnTo>
                  <a:pt x="0" y="76199"/>
                </a:lnTo>
                <a:lnTo>
                  <a:pt x="0" y="228599"/>
                </a:lnTo>
                <a:lnTo>
                  <a:pt x="742187" y="228599"/>
                </a:lnTo>
                <a:lnTo>
                  <a:pt x="742187" y="304799"/>
                </a:lnTo>
                <a:lnTo>
                  <a:pt x="990599" y="152399"/>
                </a:lnTo>
                <a:lnTo>
                  <a:pt x="742187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16933" y="5039357"/>
            <a:ext cx="6901180" cy="192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Without well written document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365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-- Developers do not know what to build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3650" marR="0" lvl="0" indent="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-- Customers	do not know what to expect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3650" marR="0" lvl="0" indent="0" algn="l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-- What to validate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993133" y="1103781"/>
            <a:ext cx="8222615" cy="258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7325" rIns="0" bIns="0" anchor="t" anchorCtr="0">
            <a:spAutoFit/>
          </a:bodyPr>
          <a:lstStyle/>
          <a:p>
            <a:pPr marL="22282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200"/>
                </a:solidFill>
                <a:latin typeface="Arial"/>
                <a:ea typeface="Arial"/>
                <a:cs typeface="Arial"/>
                <a:sym typeface="Arial"/>
              </a:rPr>
              <a:t>Requirements	describe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85060" marR="0" lvl="0" indent="0" algn="l" rtl="0">
              <a:lnSpc>
                <a:spcPct val="1000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FF32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US" sz="2800" b="1">
                <a:solidFill>
                  <a:srgbClr val="FF3200"/>
                </a:solidFill>
                <a:latin typeface="Arial"/>
                <a:ea typeface="Arial"/>
                <a:cs typeface="Arial"/>
                <a:sym typeface="Arial"/>
              </a:rPr>
              <a:t>	not	</a:t>
            </a:r>
            <a:r>
              <a:rPr lang="en-US" sz="2800" b="1" u="sng">
                <a:solidFill>
                  <a:srgbClr val="FF32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just" rtl="0">
              <a:lnSpc>
                <a:spcPct val="99800"/>
              </a:lnSpc>
              <a:spcBef>
                <a:spcPts val="14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one large document written in natural language  contains a description of what the system will do without  describing how it will do.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5184137" y="4519674"/>
            <a:ext cx="304101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Process that creates it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916933" y="3846066"/>
            <a:ext cx="3094990" cy="108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52400" algn="l" rtl="0">
              <a:lnSpc>
                <a:spcPct val="14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200"/>
                </a:solidFill>
                <a:latin typeface="Arial"/>
                <a:ea typeface="Arial"/>
                <a:cs typeface="Arial"/>
                <a:sym typeface="Arial"/>
              </a:rPr>
              <a:t>Crucial process steps  </a:t>
            </a:r>
            <a:r>
              <a:rPr lang="en-US" sz="2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Quality of product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838193" y="2819400"/>
            <a:ext cx="2057400" cy="2133600"/>
          </a:xfrm>
          <a:custGeom>
            <a:avLst/>
            <a:gdLst/>
            <a:ahLst/>
            <a:cxnLst/>
            <a:rect l="l" t="t" r="r" b="b"/>
            <a:pathLst>
              <a:path w="2057400" h="2133600" extrusionOk="0">
                <a:moveTo>
                  <a:pt x="2057406" y="1066800"/>
                </a:moveTo>
                <a:lnTo>
                  <a:pt x="2056348" y="1017919"/>
                </a:lnTo>
                <a:lnTo>
                  <a:pt x="2053204" y="969608"/>
                </a:lnTo>
                <a:lnTo>
                  <a:pt x="2048021" y="921913"/>
                </a:lnTo>
                <a:lnTo>
                  <a:pt x="2040842" y="874880"/>
                </a:lnTo>
                <a:lnTo>
                  <a:pt x="2031714" y="828557"/>
                </a:lnTo>
                <a:lnTo>
                  <a:pt x="2020681" y="782990"/>
                </a:lnTo>
                <a:lnTo>
                  <a:pt x="2007790" y="738226"/>
                </a:lnTo>
                <a:lnTo>
                  <a:pt x="1993084" y="694312"/>
                </a:lnTo>
                <a:lnTo>
                  <a:pt x="1976610" y="651295"/>
                </a:lnTo>
                <a:lnTo>
                  <a:pt x="1958412" y="609222"/>
                </a:lnTo>
                <a:lnTo>
                  <a:pt x="1938537" y="568139"/>
                </a:lnTo>
                <a:lnTo>
                  <a:pt x="1917028" y="528094"/>
                </a:lnTo>
                <a:lnTo>
                  <a:pt x="1893932" y="489133"/>
                </a:lnTo>
                <a:lnTo>
                  <a:pt x="1869294" y="451302"/>
                </a:lnTo>
                <a:lnTo>
                  <a:pt x="1843159" y="414650"/>
                </a:lnTo>
                <a:lnTo>
                  <a:pt x="1815573" y="379223"/>
                </a:lnTo>
                <a:lnTo>
                  <a:pt x="1786579" y="345067"/>
                </a:lnTo>
                <a:lnTo>
                  <a:pt x="1756225" y="312229"/>
                </a:lnTo>
                <a:lnTo>
                  <a:pt x="1724555" y="280757"/>
                </a:lnTo>
                <a:lnTo>
                  <a:pt x="1691614" y="250696"/>
                </a:lnTo>
                <a:lnTo>
                  <a:pt x="1657448" y="222095"/>
                </a:lnTo>
                <a:lnTo>
                  <a:pt x="1622102" y="195000"/>
                </a:lnTo>
                <a:lnTo>
                  <a:pt x="1585621" y="169457"/>
                </a:lnTo>
                <a:lnTo>
                  <a:pt x="1548051" y="145513"/>
                </a:lnTo>
                <a:lnTo>
                  <a:pt x="1509436" y="123216"/>
                </a:lnTo>
                <a:lnTo>
                  <a:pt x="1469823" y="102612"/>
                </a:lnTo>
                <a:lnTo>
                  <a:pt x="1429256" y="83748"/>
                </a:lnTo>
                <a:lnTo>
                  <a:pt x="1387780" y="66671"/>
                </a:lnTo>
                <a:lnTo>
                  <a:pt x="1345441" y="51427"/>
                </a:lnTo>
                <a:lnTo>
                  <a:pt x="1302285" y="38064"/>
                </a:lnTo>
                <a:lnTo>
                  <a:pt x="1258356" y="26629"/>
                </a:lnTo>
                <a:lnTo>
                  <a:pt x="1213699" y="17167"/>
                </a:lnTo>
                <a:lnTo>
                  <a:pt x="1168361" y="9726"/>
                </a:lnTo>
                <a:lnTo>
                  <a:pt x="1122385" y="4354"/>
                </a:lnTo>
                <a:lnTo>
                  <a:pt x="1075819" y="1096"/>
                </a:lnTo>
                <a:lnTo>
                  <a:pt x="1028706" y="0"/>
                </a:lnTo>
                <a:lnTo>
                  <a:pt x="981592" y="1096"/>
                </a:lnTo>
                <a:lnTo>
                  <a:pt x="935025" y="4354"/>
                </a:lnTo>
                <a:lnTo>
                  <a:pt x="889049" y="9726"/>
                </a:lnTo>
                <a:lnTo>
                  <a:pt x="843710" y="17167"/>
                </a:lnTo>
                <a:lnTo>
                  <a:pt x="799053" y="26629"/>
                </a:lnTo>
                <a:lnTo>
                  <a:pt x="755124" y="38064"/>
                </a:lnTo>
                <a:lnTo>
                  <a:pt x="711967" y="51427"/>
                </a:lnTo>
                <a:lnTo>
                  <a:pt x="669628" y="66671"/>
                </a:lnTo>
                <a:lnTo>
                  <a:pt x="628152" y="83748"/>
                </a:lnTo>
                <a:lnTo>
                  <a:pt x="587585" y="102612"/>
                </a:lnTo>
                <a:lnTo>
                  <a:pt x="547971" y="123216"/>
                </a:lnTo>
                <a:lnTo>
                  <a:pt x="509356" y="145513"/>
                </a:lnTo>
                <a:lnTo>
                  <a:pt x="471785" y="169457"/>
                </a:lnTo>
                <a:lnTo>
                  <a:pt x="435304" y="195000"/>
                </a:lnTo>
                <a:lnTo>
                  <a:pt x="399958" y="222095"/>
                </a:lnTo>
                <a:lnTo>
                  <a:pt x="365792" y="250696"/>
                </a:lnTo>
                <a:lnTo>
                  <a:pt x="332851" y="280757"/>
                </a:lnTo>
                <a:lnTo>
                  <a:pt x="301181" y="312229"/>
                </a:lnTo>
                <a:lnTo>
                  <a:pt x="270826" y="345067"/>
                </a:lnTo>
                <a:lnTo>
                  <a:pt x="241833" y="379223"/>
                </a:lnTo>
                <a:lnTo>
                  <a:pt x="214246" y="414650"/>
                </a:lnTo>
                <a:lnTo>
                  <a:pt x="188111" y="451302"/>
                </a:lnTo>
                <a:lnTo>
                  <a:pt x="163473" y="489133"/>
                </a:lnTo>
                <a:lnTo>
                  <a:pt x="140377" y="528094"/>
                </a:lnTo>
                <a:lnTo>
                  <a:pt x="118869" y="568139"/>
                </a:lnTo>
                <a:lnTo>
                  <a:pt x="98993" y="609222"/>
                </a:lnTo>
                <a:lnTo>
                  <a:pt x="80795" y="651295"/>
                </a:lnTo>
                <a:lnTo>
                  <a:pt x="64321" y="694312"/>
                </a:lnTo>
                <a:lnTo>
                  <a:pt x="49615" y="738226"/>
                </a:lnTo>
                <a:lnTo>
                  <a:pt x="36724" y="782990"/>
                </a:lnTo>
                <a:lnTo>
                  <a:pt x="25691" y="828557"/>
                </a:lnTo>
                <a:lnTo>
                  <a:pt x="16563" y="874880"/>
                </a:lnTo>
                <a:lnTo>
                  <a:pt x="9384" y="921913"/>
                </a:lnTo>
                <a:lnTo>
                  <a:pt x="4201" y="969608"/>
                </a:lnTo>
                <a:lnTo>
                  <a:pt x="1057" y="1017919"/>
                </a:lnTo>
                <a:lnTo>
                  <a:pt x="0" y="1066800"/>
                </a:lnTo>
                <a:lnTo>
                  <a:pt x="1057" y="1115680"/>
                </a:lnTo>
                <a:lnTo>
                  <a:pt x="4201" y="1163991"/>
                </a:lnTo>
                <a:lnTo>
                  <a:pt x="9384" y="1211686"/>
                </a:lnTo>
                <a:lnTo>
                  <a:pt x="16563" y="1258719"/>
                </a:lnTo>
                <a:lnTo>
                  <a:pt x="25691" y="1305042"/>
                </a:lnTo>
                <a:lnTo>
                  <a:pt x="36724" y="1350609"/>
                </a:lnTo>
                <a:lnTo>
                  <a:pt x="49615" y="1395373"/>
                </a:lnTo>
                <a:lnTo>
                  <a:pt x="64321" y="1439287"/>
                </a:lnTo>
                <a:lnTo>
                  <a:pt x="80795" y="1482304"/>
                </a:lnTo>
                <a:lnTo>
                  <a:pt x="98993" y="1524377"/>
                </a:lnTo>
                <a:lnTo>
                  <a:pt x="118869" y="1565460"/>
                </a:lnTo>
                <a:lnTo>
                  <a:pt x="140377" y="1605505"/>
                </a:lnTo>
                <a:lnTo>
                  <a:pt x="163473" y="1644467"/>
                </a:lnTo>
                <a:lnTo>
                  <a:pt x="188111" y="1682297"/>
                </a:lnTo>
                <a:lnTo>
                  <a:pt x="214246" y="1718949"/>
                </a:lnTo>
                <a:lnTo>
                  <a:pt x="241833" y="1754377"/>
                </a:lnTo>
                <a:lnTo>
                  <a:pt x="270826" y="1788532"/>
                </a:lnTo>
                <a:lnTo>
                  <a:pt x="301181" y="1821370"/>
                </a:lnTo>
                <a:lnTo>
                  <a:pt x="332851" y="1852842"/>
                </a:lnTo>
                <a:lnTo>
                  <a:pt x="365792" y="1882903"/>
                </a:lnTo>
                <a:lnTo>
                  <a:pt x="399958" y="1911504"/>
                </a:lnTo>
                <a:lnTo>
                  <a:pt x="435304" y="1938599"/>
                </a:lnTo>
                <a:lnTo>
                  <a:pt x="471785" y="1964142"/>
                </a:lnTo>
                <a:lnTo>
                  <a:pt x="509356" y="1988086"/>
                </a:lnTo>
                <a:lnTo>
                  <a:pt x="547971" y="2010383"/>
                </a:lnTo>
                <a:lnTo>
                  <a:pt x="587585" y="2030987"/>
                </a:lnTo>
                <a:lnTo>
                  <a:pt x="628152" y="2049851"/>
                </a:lnTo>
                <a:lnTo>
                  <a:pt x="669628" y="2066928"/>
                </a:lnTo>
                <a:lnTo>
                  <a:pt x="711967" y="2082172"/>
                </a:lnTo>
                <a:lnTo>
                  <a:pt x="755124" y="2095535"/>
                </a:lnTo>
                <a:lnTo>
                  <a:pt x="799053" y="2106971"/>
                </a:lnTo>
                <a:lnTo>
                  <a:pt x="843710" y="2116432"/>
                </a:lnTo>
                <a:lnTo>
                  <a:pt x="889049" y="2123873"/>
                </a:lnTo>
                <a:lnTo>
                  <a:pt x="935025" y="2129245"/>
                </a:lnTo>
                <a:lnTo>
                  <a:pt x="981592" y="2132503"/>
                </a:lnTo>
                <a:lnTo>
                  <a:pt x="1028706" y="2133600"/>
                </a:lnTo>
                <a:lnTo>
                  <a:pt x="1075819" y="2132503"/>
                </a:lnTo>
                <a:lnTo>
                  <a:pt x="1122385" y="2129245"/>
                </a:lnTo>
                <a:lnTo>
                  <a:pt x="1168361" y="2123873"/>
                </a:lnTo>
                <a:lnTo>
                  <a:pt x="1213699" y="2116432"/>
                </a:lnTo>
                <a:lnTo>
                  <a:pt x="1258356" y="2106971"/>
                </a:lnTo>
                <a:lnTo>
                  <a:pt x="1302285" y="2095535"/>
                </a:lnTo>
                <a:lnTo>
                  <a:pt x="1345441" y="2082172"/>
                </a:lnTo>
                <a:lnTo>
                  <a:pt x="1387780" y="2066928"/>
                </a:lnTo>
                <a:lnTo>
                  <a:pt x="1429256" y="2049851"/>
                </a:lnTo>
                <a:lnTo>
                  <a:pt x="1469823" y="2030987"/>
                </a:lnTo>
                <a:lnTo>
                  <a:pt x="1509436" y="2010383"/>
                </a:lnTo>
                <a:lnTo>
                  <a:pt x="1548051" y="1988086"/>
                </a:lnTo>
                <a:lnTo>
                  <a:pt x="1585621" y="1964142"/>
                </a:lnTo>
                <a:lnTo>
                  <a:pt x="1622102" y="1938599"/>
                </a:lnTo>
                <a:lnTo>
                  <a:pt x="1657448" y="1911504"/>
                </a:lnTo>
                <a:lnTo>
                  <a:pt x="1691614" y="1882903"/>
                </a:lnTo>
                <a:lnTo>
                  <a:pt x="1724555" y="1852842"/>
                </a:lnTo>
                <a:lnTo>
                  <a:pt x="1756225" y="1821370"/>
                </a:lnTo>
                <a:lnTo>
                  <a:pt x="1786579" y="1788532"/>
                </a:lnTo>
                <a:lnTo>
                  <a:pt x="1815573" y="1754377"/>
                </a:lnTo>
                <a:lnTo>
                  <a:pt x="1843159" y="1718949"/>
                </a:lnTo>
                <a:lnTo>
                  <a:pt x="1869294" y="1682297"/>
                </a:lnTo>
                <a:lnTo>
                  <a:pt x="1893932" y="1644467"/>
                </a:lnTo>
                <a:lnTo>
                  <a:pt x="1917028" y="1605505"/>
                </a:lnTo>
                <a:lnTo>
                  <a:pt x="1938537" y="1565460"/>
                </a:lnTo>
                <a:lnTo>
                  <a:pt x="1958412" y="1524377"/>
                </a:lnTo>
                <a:lnTo>
                  <a:pt x="1976610" y="1482304"/>
                </a:lnTo>
                <a:lnTo>
                  <a:pt x="1993084" y="1439287"/>
                </a:lnTo>
                <a:lnTo>
                  <a:pt x="2007790" y="1395373"/>
                </a:lnTo>
                <a:lnTo>
                  <a:pt x="2020681" y="1350609"/>
                </a:lnTo>
                <a:lnTo>
                  <a:pt x="2031714" y="1305042"/>
                </a:lnTo>
                <a:lnTo>
                  <a:pt x="2040842" y="1258719"/>
                </a:lnTo>
                <a:lnTo>
                  <a:pt x="2048021" y="1211686"/>
                </a:lnTo>
                <a:lnTo>
                  <a:pt x="2053204" y="1163991"/>
                </a:lnTo>
                <a:lnTo>
                  <a:pt x="2056348" y="1115680"/>
                </a:lnTo>
                <a:lnTo>
                  <a:pt x="2057406" y="1066800"/>
                </a:lnTo>
                <a:close/>
              </a:path>
            </a:pathLst>
          </a:custGeom>
          <a:solidFill>
            <a:srgbClr val="FFCC9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838193" y="2819400"/>
            <a:ext cx="2057400" cy="2133600"/>
          </a:xfrm>
          <a:custGeom>
            <a:avLst/>
            <a:gdLst/>
            <a:ahLst/>
            <a:cxnLst/>
            <a:rect l="l" t="t" r="r" b="b"/>
            <a:pathLst>
              <a:path w="2057400" h="2133600" extrusionOk="0">
                <a:moveTo>
                  <a:pt x="1028706" y="0"/>
                </a:moveTo>
                <a:lnTo>
                  <a:pt x="981592" y="1096"/>
                </a:lnTo>
                <a:lnTo>
                  <a:pt x="935025" y="4354"/>
                </a:lnTo>
                <a:lnTo>
                  <a:pt x="889049" y="9726"/>
                </a:lnTo>
                <a:lnTo>
                  <a:pt x="843710" y="17167"/>
                </a:lnTo>
                <a:lnTo>
                  <a:pt x="799053" y="26629"/>
                </a:lnTo>
                <a:lnTo>
                  <a:pt x="755124" y="38064"/>
                </a:lnTo>
                <a:lnTo>
                  <a:pt x="711967" y="51427"/>
                </a:lnTo>
                <a:lnTo>
                  <a:pt x="669628" y="66671"/>
                </a:lnTo>
                <a:lnTo>
                  <a:pt x="628152" y="83748"/>
                </a:lnTo>
                <a:lnTo>
                  <a:pt x="587585" y="102612"/>
                </a:lnTo>
                <a:lnTo>
                  <a:pt x="547971" y="123216"/>
                </a:lnTo>
                <a:lnTo>
                  <a:pt x="509356" y="145513"/>
                </a:lnTo>
                <a:lnTo>
                  <a:pt x="471785" y="169457"/>
                </a:lnTo>
                <a:lnTo>
                  <a:pt x="435304" y="195000"/>
                </a:lnTo>
                <a:lnTo>
                  <a:pt x="399958" y="222095"/>
                </a:lnTo>
                <a:lnTo>
                  <a:pt x="365792" y="250696"/>
                </a:lnTo>
                <a:lnTo>
                  <a:pt x="332851" y="280757"/>
                </a:lnTo>
                <a:lnTo>
                  <a:pt x="301181" y="312229"/>
                </a:lnTo>
                <a:lnTo>
                  <a:pt x="270826" y="345067"/>
                </a:lnTo>
                <a:lnTo>
                  <a:pt x="241833" y="379223"/>
                </a:lnTo>
                <a:lnTo>
                  <a:pt x="214246" y="414650"/>
                </a:lnTo>
                <a:lnTo>
                  <a:pt x="188111" y="451302"/>
                </a:lnTo>
                <a:lnTo>
                  <a:pt x="163473" y="489133"/>
                </a:lnTo>
                <a:lnTo>
                  <a:pt x="140377" y="528094"/>
                </a:lnTo>
                <a:lnTo>
                  <a:pt x="118869" y="568139"/>
                </a:lnTo>
                <a:lnTo>
                  <a:pt x="98993" y="609222"/>
                </a:lnTo>
                <a:lnTo>
                  <a:pt x="80795" y="651295"/>
                </a:lnTo>
                <a:lnTo>
                  <a:pt x="64321" y="694312"/>
                </a:lnTo>
                <a:lnTo>
                  <a:pt x="49615" y="738226"/>
                </a:lnTo>
                <a:lnTo>
                  <a:pt x="36724" y="782990"/>
                </a:lnTo>
                <a:lnTo>
                  <a:pt x="25691" y="828557"/>
                </a:lnTo>
                <a:lnTo>
                  <a:pt x="16563" y="874880"/>
                </a:lnTo>
                <a:lnTo>
                  <a:pt x="9384" y="921913"/>
                </a:lnTo>
                <a:lnTo>
                  <a:pt x="4201" y="969608"/>
                </a:lnTo>
                <a:lnTo>
                  <a:pt x="1057" y="1017919"/>
                </a:lnTo>
                <a:lnTo>
                  <a:pt x="0" y="1066799"/>
                </a:lnTo>
                <a:lnTo>
                  <a:pt x="1057" y="1115680"/>
                </a:lnTo>
                <a:lnTo>
                  <a:pt x="4201" y="1163991"/>
                </a:lnTo>
                <a:lnTo>
                  <a:pt x="9384" y="1211686"/>
                </a:lnTo>
                <a:lnTo>
                  <a:pt x="16563" y="1258719"/>
                </a:lnTo>
                <a:lnTo>
                  <a:pt x="25691" y="1305042"/>
                </a:lnTo>
                <a:lnTo>
                  <a:pt x="36724" y="1350609"/>
                </a:lnTo>
                <a:lnTo>
                  <a:pt x="49615" y="1395373"/>
                </a:lnTo>
                <a:lnTo>
                  <a:pt x="64321" y="1439287"/>
                </a:lnTo>
                <a:lnTo>
                  <a:pt x="80795" y="1482304"/>
                </a:lnTo>
                <a:lnTo>
                  <a:pt x="98993" y="1524377"/>
                </a:lnTo>
                <a:lnTo>
                  <a:pt x="118869" y="1565460"/>
                </a:lnTo>
                <a:lnTo>
                  <a:pt x="140377" y="1605505"/>
                </a:lnTo>
                <a:lnTo>
                  <a:pt x="163473" y="1644466"/>
                </a:lnTo>
                <a:lnTo>
                  <a:pt x="188111" y="1682297"/>
                </a:lnTo>
                <a:lnTo>
                  <a:pt x="214246" y="1718949"/>
                </a:lnTo>
                <a:lnTo>
                  <a:pt x="241833" y="1754376"/>
                </a:lnTo>
                <a:lnTo>
                  <a:pt x="270826" y="1788532"/>
                </a:lnTo>
                <a:lnTo>
                  <a:pt x="301181" y="1821370"/>
                </a:lnTo>
                <a:lnTo>
                  <a:pt x="332851" y="1852842"/>
                </a:lnTo>
                <a:lnTo>
                  <a:pt x="365792" y="1882903"/>
                </a:lnTo>
                <a:lnTo>
                  <a:pt x="399958" y="1911504"/>
                </a:lnTo>
                <a:lnTo>
                  <a:pt x="435304" y="1938599"/>
                </a:lnTo>
                <a:lnTo>
                  <a:pt x="471785" y="1964142"/>
                </a:lnTo>
                <a:lnTo>
                  <a:pt x="509356" y="1988086"/>
                </a:lnTo>
                <a:lnTo>
                  <a:pt x="547971" y="2010383"/>
                </a:lnTo>
                <a:lnTo>
                  <a:pt x="587585" y="2030987"/>
                </a:lnTo>
                <a:lnTo>
                  <a:pt x="628152" y="2049851"/>
                </a:lnTo>
                <a:lnTo>
                  <a:pt x="669628" y="2066928"/>
                </a:lnTo>
                <a:lnTo>
                  <a:pt x="711967" y="2082172"/>
                </a:lnTo>
                <a:lnTo>
                  <a:pt x="755124" y="2095535"/>
                </a:lnTo>
                <a:lnTo>
                  <a:pt x="799053" y="2106970"/>
                </a:lnTo>
                <a:lnTo>
                  <a:pt x="843710" y="2116432"/>
                </a:lnTo>
                <a:lnTo>
                  <a:pt x="889049" y="2123872"/>
                </a:lnTo>
                <a:lnTo>
                  <a:pt x="935025" y="2129245"/>
                </a:lnTo>
                <a:lnTo>
                  <a:pt x="981592" y="2132503"/>
                </a:lnTo>
                <a:lnTo>
                  <a:pt x="1028706" y="2133599"/>
                </a:lnTo>
                <a:lnTo>
                  <a:pt x="1075819" y="2132503"/>
                </a:lnTo>
                <a:lnTo>
                  <a:pt x="1122385" y="2129245"/>
                </a:lnTo>
                <a:lnTo>
                  <a:pt x="1168361" y="2123872"/>
                </a:lnTo>
                <a:lnTo>
                  <a:pt x="1213699" y="2116432"/>
                </a:lnTo>
                <a:lnTo>
                  <a:pt x="1258356" y="2106970"/>
                </a:lnTo>
                <a:lnTo>
                  <a:pt x="1302285" y="2095535"/>
                </a:lnTo>
                <a:lnTo>
                  <a:pt x="1345441" y="2082172"/>
                </a:lnTo>
                <a:lnTo>
                  <a:pt x="1387780" y="2066928"/>
                </a:lnTo>
                <a:lnTo>
                  <a:pt x="1429256" y="2049851"/>
                </a:lnTo>
                <a:lnTo>
                  <a:pt x="1469823" y="2030987"/>
                </a:lnTo>
                <a:lnTo>
                  <a:pt x="1509436" y="2010383"/>
                </a:lnTo>
                <a:lnTo>
                  <a:pt x="1548051" y="1988086"/>
                </a:lnTo>
                <a:lnTo>
                  <a:pt x="1585621" y="1964142"/>
                </a:lnTo>
                <a:lnTo>
                  <a:pt x="1622102" y="1938599"/>
                </a:lnTo>
                <a:lnTo>
                  <a:pt x="1657448" y="1911504"/>
                </a:lnTo>
                <a:lnTo>
                  <a:pt x="1691614" y="1882903"/>
                </a:lnTo>
                <a:lnTo>
                  <a:pt x="1724555" y="1852842"/>
                </a:lnTo>
                <a:lnTo>
                  <a:pt x="1756225" y="1821370"/>
                </a:lnTo>
                <a:lnTo>
                  <a:pt x="1786579" y="1788532"/>
                </a:lnTo>
                <a:lnTo>
                  <a:pt x="1815572" y="1754376"/>
                </a:lnTo>
                <a:lnTo>
                  <a:pt x="1843159" y="1718949"/>
                </a:lnTo>
                <a:lnTo>
                  <a:pt x="1869294" y="1682297"/>
                </a:lnTo>
                <a:lnTo>
                  <a:pt x="1893932" y="1644466"/>
                </a:lnTo>
                <a:lnTo>
                  <a:pt x="1917028" y="1605505"/>
                </a:lnTo>
                <a:lnTo>
                  <a:pt x="1938537" y="1565460"/>
                </a:lnTo>
                <a:lnTo>
                  <a:pt x="1958412" y="1524377"/>
                </a:lnTo>
                <a:lnTo>
                  <a:pt x="1976610" y="1482304"/>
                </a:lnTo>
                <a:lnTo>
                  <a:pt x="1993084" y="1439287"/>
                </a:lnTo>
                <a:lnTo>
                  <a:pt x="2007790" y="1395373"/>
                </a:lnTo>
                <a:lnTo>
                  <a:pt x="2020681" y="1350609"/>
                </a:lnTo>
                <a:lnTo>
                  <a:pt x="2031714" y="1305042"/>
                </a:lnTo>
                <a:lnTo>
                  <a:pt x="2040842" y="1258719"/>
                </a:lnTo>
                <a:lnTo>
                  <a:pt x="2048021" y="1211686"/>
                </a:lnTo>
                <a:lnTo>
                  <a:pt x="2053204" y="1163991"/>
                </a:lnTo>
                <a:lnTo>
                  <a:pt x="2056348" y="1115680"/>
                </a:lnTo>
                <a:lnTo>
                  <a:pt x="2057406" y="1066799"/>
                </a:lnTo>
                <a:lnTo>
                  <a:pt x="2056348" y="1017919"/>
                </a:lnTo>
                <a:lnTo>
                  <a:pt x="2053204" y="969608"/>
                </a:lnTo>
                <a:lnTo>
                  <a:pt x="2048021" y="921913"/>
                </a:lnTo>
                <a:lnTo>
                  <a:pt x="2040842" y="874880"/>
                </a:lnTo>
                <a:lnTo>
                  <a:pt x="2031714" y="828557"/>
                </a:lnTo>
                <a:lnTo>
                  <a:pt x="2020681" y="782990"/>
                </a:lnTo>
                <a:lnTo>
                  <a:pt x="2007790" y="738226"/>
                </a:lnTo>
                <a:lnTo>
                  <a:pt x="1993084" y="694312"/>
                </a:lnTo>
                <a:lnTo>
                  <a:pt x="1976610" y="651295"/>
                </a:lnTo>
                <a:lnTo>
                  <a:pt x="1958412" y="609222"/>
                </a:lnTo>
                <a:lnTo>
                  <a:pt x="1938537" y="568139"/>
                </a:lnTo>
                <a:lnTo>
                  <a:pt x="1917028" y="528094"/>
                </a:lnTo>
                <a:lnTo>
                  <a:pt x="1893932" y="489133"/>
                </a:lnTo>
                <a:lnTo>
                  <a:pt x="1869294" y="451302"/>
                </a:lnTo>
                <a:lnTo>
                  <a:pt x="1843159" y="414650"/>
                </a:lnTo>
                <a:lnTo>
                  <a:pt x="1815572" y="379223"/>
                </a:lnTo>
                <a:lnTo>
                  <a:pt x="1786579" y="345067"/>
                </a:lnTo>
                <a:lnTo>
                  <a:pt x="1756225" y="312229"/>
                </a:lnTo>
                <a:lnTo>
                  <a:pt x="1724555" y="280757"/>
                </a:lnTo>
                <a:lnTo>
                  <a:pt x="1691614" y="250696"/>
                </a:lnTo>
                <a:lnTo>
                  <a:pt x="1657448" y="222095"/>
                </a:lnTo>
                <a:lnTo>
                  <a:pt x="1622102" y="195000"/>
                </a:lnTo>
                <a:lnTo>
                  <a:pt x="1585621" y="169457"/>
                </a:lnTo>
                <a:lnTo>
                  <a:pt x="1548051" y="145513"/>
                </a:lnTo>
                <a:lnTo>
                  <a:pt x="1509436" y="123216"/>
                </a:lnTo>
                <a:lnTo>
                  <a:pt x="1469823" y="102612"/>
                </a:lnTo>
                <a:lnTo>
                  <a:pt x="1429256" y="83748"/>
                </a:lnTo>
                <a:lnTo>
                  <a:pt x="1387780" y="66671"/>
                </a:lnTo>
                <a:lnTo>
                  <a:pt x="1345441" y="51427"/>
                </a:lnTo>
                <a:lnTo>
                  <a:pt x="1302285" y="38064"/>
                </a:lnTo>
                <a:lnTo>
                  <a:pt x="1258356" y="26629"/>
                </a:lnTo>
                <a:lnTo>
                  <a:pt x="1213699" y="17167"/>
                </a:lnTo>
                <a:lnTo>
                  <a:pt x="1168361" y="9726"/>
                </a:lnTo>
                <a:lnTo>
                  <a:pt x="1122385" y="4354"/>
                </a:lnTo>
                <a:lnTo>
                  <a:pt x="1075819" y="1096"/>
                </a:lnTo>
                <a:lnTo>
                  <a:pt x="1028706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1168393" y="3593082"/>
            <a:ext cx="133286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88265" marR="508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 Engineering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1752600" y="457193"/>
            <a:ext cx="7848600" cy="2362200"/>
          </a:xfrm>
          <a:custGeom>
            <a:avLst/>
            <a:gdLst/>
            <a:ahLst/>
            <a:cxnLst/>
            <a:rect l="l" t="t" r="r" b="b"/>
            <a:pathLst>
              <a:path w="7848600" h="2362200" extrusionOk="0">
                <a:moveTo>
                  <a:pt x="0" y="2362206"/>
                </a:moveTo>
                <a:lnTo>
                  <a:pt x="7848599" y="0"/>
                </a:lnTo>
              </a:path>
            </a:pathLst>
          </a:cu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752600" y="4953000"/>
            <a:ext cx="7848600" cy="2362200"/>
          </a:xfrm>
          <a:custGeom>
            <a:avLst/>
            <a:gdLst/>
            <a:ahLst/>
            <a:cxnLst/>
            <a:rect l="l" t="t" r="r" b="b"/>
            <a:pathLst>
              <a:path w="7848600" h="2362200" extrusionOk="0">
                <a:moveTo>
                  <a:pt x="0" y="0"/>
                </a:moveTo>
                <a:lnTo>
                  <a:pt x="7848599" y="2362199"/>
                </a:lnTo>
              </a:path>
            </a:pathLst>
          </a:cu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3886200" y="2286000"/>
            <a:ext cx="1752600" cy="762000"/>
          </a:xfrm>
          <a:custGeom>
            <a:avLst/>
            <a:gdLst/>
            <a:ahLst/>
            <a:cxnLst/>
            <a:rect l="l" t="t" r="r" b="b"/>
            <a:pathLst>
              <a:path w="1752600" h="762000" extrusionOk="0">
                <a:moveTo>
                  <a:pt x="0" y="0"/>
                </a:moveTo>
                <a:lnTo>
                  <a:pt x="0" y="762000"/>
                </a:lnTo>
                <a:lnTo>
                  <a:pt x="1752600" y="7620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3886200" y="2286000"/>
            <a:ext cx="1752600" cy="762000"/>
          </a:xfrm>
          <a:prstGeom prst="rect">
            <a:avLst/>
          </a:pr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0325" rIns="0" bIns="0" anchor="t" anchorCtr="0">
            <a:spAutoFit/>
          </a:bodyPr>
          <a:lstStyle/>
          <a:p>
            <a:pPr marL="386715" marR="158115" lvl="0" indent="-2228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 Elicitation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257800" y="3352800"/>
            <a:ext cx="1752600" cy="762000"/>
          </a:xfrm>
          <a:prstGeom prst="rect">
            <a:avLst/>
          </a:prstGeom>
          <a:solidFill>
            <a:srgbClr val="BAE0E3"/>
          </a:solidFill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0325" rIns="0" bIns="0" anchor="t" anchorCtr="0">
            <a:spAutoFit/>
          </a:bodyPr>
          <a:lstStyle/>
          <a:p>
            <a:pPr marL="450850" marR="15811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 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6248400" y="4495800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 extrusionOk="0">
                <a:moveTo>
                  <a:pt x="0" y="0"/>
                </a:moveTo>
                <a:lnTo>
                  <a:pt x="0" y="762000"/>
                </a:lnTo>
                <a:lnTo>
                  <a:pt x="1981200" y="762000"/>
                </a:lnTo>
                <a:lnTo>
                  <a:pt x="1981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6248400" y="4495800"/>
            <a:ext cx="1981200" cy="762000"/>
          </a:xfrm>
          <a:prstGeom prst="rect">
            <a:avLst/>
          </a:pr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0325" rIns="0" bIns="0" anchor="t" anchorCtr="0">
            <a:spAutoFit/>
          </a:bodyPr>
          <a:lstStyle/>
          <a:p>
            <a:pPr marL="222250" marR="215265" lvl="0" indent="558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 Documentation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7620000" y="5562600"/>
            <a:ext cx="1905000" cy="838200"/>
          </a:xfrm>
          <a:prstGeom prst="rect">
            <a:avLst/>
          </a:prstGeom>
          <a:solidFill>
            <a:srgbClr val="BAE0E3"/>
          </a:solidFill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38425" rIns="0" bIns="0" anchor="t" anchorCtr="0">
            <a:spAutoFit/>
          </a:bodyPr>
          <a:lstStyle/>
          <a:p>
            <a:pPr marL="577215" marR="234315" lvl="0" indent="-3371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 Review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5638800" y="2667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120000" extrusionOk="0">
                <a:moveTo>
                  <a:pt x="0" y="0"/>
                </a:moveTo>
                <a:lnTo>
                  <a:pt x="457199" y="0"/>
                </a:lnTo>
              </a:path>
            </a:pathLst>
          </a:cu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6057900" y="2667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 extrusionOk="0">
                <a:moveTo>
                  <a:pt x="76200" y="609600"/>
                </a:moveTo>
                <a:lnTo>
                  <a:pt x="0" y="609600"/>
                </a:lnTo>
                <a:lnTo>
                  <a:pt x="25908" y="661416"/>
                </a:lnTo>
                <a:lnTo>
                  <a:pt x="25908" y="621792"/>
                </a:lnTo>
                <a:lnTo>
                  <a:pt x="50292" y="621792"/>
                </a:lnTo>
                <a:lnTo>
                  <a:pt x="50292" y="661416"/>
                </a:lnTo>
                <a:lnTo>
                  <a:pt x="76200" y="609600"/>
                </a:lnTo>
                <a:close/>
              </a:path>
              <a:path w="76200" h="685800" extrusionOk="0">
                <a:moveTo>
                  <a:pt x="50292" y="609600"/>
                </a:moveTo>
                <a:lnTo>
                  <a:pt x="50292" y="0"/>
                </a:lnTo>
                <a:lnTo>
                  <a:pt x="25908" y="0"/>
                </a:lnTo>
                <a:lnTo>
                  <a:pt x="25908" y="609600"/>
                </a:lnTo>
                <a:lnTo>
                  <a:pt x="50292" y="609600"/>
                </a:lnTo>
                <a:close/>
              </a:path>
              <a:path w="76200" h="685800" extrusionOk="0">
                <a:moveTo>
                  <a:pt x="50292" y="661416"/>
                </a:moveTo>
                <a:lnTo>
                  <a:pt x="50292" y="621792"/>
                </a:lnTo>
                <a:lnTo>
                  <a:pt x="25908" y="621792"/>
                </a:lnTo>
                <a:lnTo>
                  <a:pt x="25908" y="661416"/>
                </a:lnTo>
                <a:lnTo>
                  <a:pt x="38100" y="685800"/>
                </a:lnTo>
                <a:lnTo>
                  <a:pt x="50292" y="661416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7010400" y="38100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120000" extrusionOk="0">
                <a:moveTo>
                  <a:pt x="0" y="0"/>
                </a:moveTo>
                <a:lnTo>
                  <a:pt x="304799" y="0"/>
                </a:lnTo>
              </a:path>
            </a:pathLst>
          </a:cu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7277100" y="38100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 extrusionOk="0">
                <a:moveTo>
                  <a:pt x="76200" y="609600"/>
                </a:moveTo>
                <a:lnTo>
                  <a:pt x="0" y="609600"/>
                </a:lnTo>
                <a:lnTo>
                  <a:pt x="25908" y="661416"/>
                </a:lnTo>
                <a:lnTo>
                  <a:pt x="25908" y="621792"/>
                </a:lnTo>
                <a:lnTo>
                  <a:pt x="50292" y="621792"/>
                </a:lnTo>
                <a:lnTo>
                  <a:pt x="50292" y="661416"/>
                </a:lnTo>
                <a:lnTo>
                  <a:pt x="76200" y="609600"/>
                </a:lnTo>
                <a:close/>
              </a:path>
              <a:path w="76200" h="685800" extrusionOk="0">
                <a:moveTo>
                  <a:pt x="50292" y="609600"/>
                </a:moveTo>
                <a:lnTo>
                  <a:pt x="50292" y="0"/>
                </a:lnTo>
                <a:lnTo>
                  <a:pt x="25908" y="0"/>
                </a:lnTo>
                <a:lnTo>
                  <a:pt x="25908" y="609600"/>
                </a:lnTo>
                <a:lnTo>
                  <a:pt x="50292" y="609600"/>
                </a:lnTo>
                <a:close/>
              </a:path>
              <a:path w="76200" h="685800" extrusionOk="0">
                <a:moveTo>
                  <a:pt x="50292" y="661416"/>
                </a:moveTo>
                <a:lnTo>
                  <a:pt x="50292" y="621792"/>
                </a:lnTo>
                <a:lnTo>
                  <a:pt x="25908" y="621792"/>
                </a:lnTo>
                <a:lnTo>
                  <a:pt x="25908" y="661416"/>
                </a:lnTo>
                <a:lnTo>
                  <a:pt x="38100" y="685800"/>
                </a:lnTo>
                <a:lnTo>
                  <a:pt x="50292" y="661416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29600" y="48006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120000" extrusionOk="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w="25400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8572500" y="4800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 extrusionOk="0">
                <a:moveTo>
                  <a:pt x="76200" y="685800"/>
                </a:moveTo>
                <a:lnTo>
                  <a:pt x="0" y="685800"/>
                </a:lnTo>
                <a:lnTo>
                  <a:pt x="25908" y="737616"/>
                </a:lnTo>
                <a:lnTo>
                  <a:pt x="25908" y="697992"/>
                </a:lnTo>
                <a:lnTo>
                  <a:pt x="50292" y="697992"/>
                </a:lnTo>
                <a:lnTo>
                  <a:pt x="50292" y="737616"/>
                </a:lnTo>
                <a:lnTo>
                  <a:pt x="76200" y="685800"/>
                </a:lnTo>
                <a:close/>
              </a:path>
              <a:path w="76200" h="762000" extrusionOk="0">
                <a:moveTo>
                  <a:pt x="50292" y="685800"/>
                </a:moveTo>
                <a:lnTo>
                  <a:pt x="50292" y="0"/>
                </a:lnTo>
                <a:lnTo>
                  <a:pt x="25908" y="0"/>
                </a:lnTo>
                <a:lnTo>
                  <a:pt x="25908" y="685800"/>
                </a:lnTo>
                <a:lnTo>
                  <a:pt x="50292" y="685800"/>
                </a:lnTo>
                <a:close/>
              </a:path>
              <a:path w="76200" h="762000" extrusionOk="0">
                <a:moveTo>
                  <a:pt x="50292" y="737616"/>
                </a:moveTo>
                <a:lnTo>
                  <a:pt x="50292" y="697992"/>
                </a:lnTo>
                <a:lnTo>
                  <a:pt x="25908" y="697992"/>
                </a:lnTo>
                <a:lnTo>
                  <a:pt x="25908" y="737616"/>
                </a:lnTo>
                <a:lnTo>
                  <a:pt x="38100" y="762000"/>
                </a:lnTo>
                <a:lnTo>
                  <a:pt x="50292" y="737616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840733" y="1136395"/>
            <a:ext cx="198056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1450333" y="6118349"/>
            <a:ext cx="4953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714500" y="1447793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 extrusionOk="0">
                <a:moveTo>
                  <a:pt x="76200" y="1295406"/>
                </a:moveTo>
                <a:lnTo>
                  <a:pt x="0" y="1295406"/>
                </a:lnTo>
                <a:lnTo>
                  <a:pt x="25908" y="1347222"/>
                </a:lnTo>
                <a:lnTo>
                  <a:pt x="25908" y="1307598"/>
                </a:lnTo>
                <a:lnTo>
                  <a:pt x="50292" y="1307598"/>
                </a:lnTo>
                <a:lnTo>
                  <a:pt x="50292" y="1347222"/>
                </a:lnTo>
                <a:lnTo>
                  <a:pt x="76200" y="1295406"/>
                </a:lnTo>
                <a:close/>
              </a:path>
              <a:path w="76200" h="1371600" extrusionOk="0">
                <a:moveTo>
                  <a:pt x="50292" y="1295406"/>
                </a:moveTo>
                <a:lnTo>
                  <a:pt x="50292" y="0"/>
                </a:lnTo>
                <a:lnTo>
                  <a:pt x="25908" y="0"/>
                </a:lnTo>
                <a:lnTo>
                  <a:pt x="25908" y="1295406"/>
                </a:lnTo>
                <a:lnTo>
                  <a:pt x="50292" y="1295406"/>
                </a:lnTo>
                <a:close/>
              </a:path>
              <a:path w="76200" h="1371600" extrusionOk="0">
                <a:moveTo>
                  <a:pt x="50292" y="1347222"/>
                </a:moveTo>
                <a:lnTo>
                  <a:pt x="50292" y="1307598"/>
                </a:lnTo>
                <a:lnTo>
                  <a:pt x="25908" y="1307598"/>
                </a:lnTo>
                <a:lnTo>
                  <a:pt x="25908" y="1347222"/>
                </a:lnTo>
                <a:lnTo>
                  <a:pt x="38100" y="1371606"/>
                </a:lnTo>
                <a:lnTo>
                  <a:pt x="50292" y="1347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1714500" y="49530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 extrusionOk="0">
                <a:moveTo>
                  <a:pt x="76200" y="1066800"/>
                </a:moveTo>
                <a:lnTo>
                  <a:pt x="0" y="1066800"/>
                </a:lnTo>
                <a:lnTo>
                  <a:pt x="25908" y="1118616"/>
                </a:lnTo>
                <a:lnTo>
                  <a:pt x="25908" y="1078992"/>
                </a:lnTo>
                <a:lnTo>
                  <a:pt x="50292" y="1078992"/>
                </a:lnTo>
                <a:lnTo>
                  <a:pt x="50292" y="1118616"/>
                </a:lnTo>
                <a:lnTo>
                  <a:pt x="76200" y="1066800"/>
                </a:lnTo>
                <a:close/>
              </a:path>
              <a:path w="76200" h="1143000" extrusionOk="0">
                <a:moveTo>
                  <a:pt x="50292" y="1066800"/>
                </a:moveTo>
                <a:lnTo>
                  <a:pt x="50292" y="0"/>
                </a:lnTo>
                <a:lnTo>
                  <a:pt x="25908" y="0"/>
                </a:lnTo>
                <a:lnTo>
                  <a:pt x="25908" y="1066800"/>
                </a:lnTo>
                <a:lnTo>
                  <a:pt x="50292" y="1066800"/>
                </a:lnTo>
                <a:close/>
              </a:path>
              <a:path w="76200" h="1143000" extrusionOk="0">
                <a:moveTo>
                  <a:pt x="50292" y="1118616"/>
                </a:moveTo>
                <a:lnTo>
                  <a:pt x="50292" y="1078992"/>
                </a:lnTo>
                <a:lnTo>
                  <a:pt x="25908" y="1078992"/>
                </a:lnTo>
                <a:lnTo>
                  <a:pt x="25908" y="1118616"/>
                </a:lnTo>
                <a:lnTo>
                  <a:pt x="38100" y="1143000"/>
                </a:lnTo>
                <a:lnTo>
                  <a:pt x="50292" y="11186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35933" y="6578597"/>
            <a:ext cx="562927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Crucial Process Steps of requirement engineering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57193" y="6934200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 h="120000" extrusionOk="0">
                <a:moveTo>
                  <a:pt x="0" y="0"/>
                </a:moveTo>
                <a:lnTo>
                  <a:pt x="6629405" y="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606038" y="485641"/>
            <a:ext cx="410082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50422" y="1762363"/>
            <a:ext cx="842744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840733" y="3391311"/>
            <a:ext cx="5857240" cy="2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difficult to uncover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4572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3232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Requirements change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457200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A5002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A50020"/>
                </a:solidFill>
                <a:latin typeface="Arial"/>
                <a:ea typeface="Arial"/>
                <a:cs typeface="Arial"/>
                <a:sym typeface="Arial"/>
              </a:rPr>
              <a:t>Over reliance on CASE Tools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45720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3232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Tight project Schedule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4572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A50020"/>
                </a:solidFill>
                <a:latin typeface="Arial"/>
                <a:ea typeface="Arial"/>
                <a:cs typeface="Arial"/>
                <a:sym typeface="Arial"/>
              </a:rPr>
              <a:t>Communication barriers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45720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3232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Market driven software development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-4572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A5002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A50020"/>
                </a:solidFill>
                <a:latin typeface="Arial"/>
                <a:ea typeface="Arial"/>
                <a:cs typeface="Arial"/>
                <a:sym typeface="Arial"/>
              </a:rPr>
              <a:t>Lack of resources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61993" y="1142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799" y="1981578"/>
            <a:ext cx="8209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process of identifying, eliciting, analyzing, specifying, validating, and managing the needs and </a:t>
            </a:r>
            <a:r>
              <a:rPr lang="en-US" sz="2400" dirty="0" smtClean="0"/>
              <a:t>expectation of stakeholders for a software system.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1219200" y="2895600"/>
            <a:ext cx="699706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28829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2131061" y="4075686"/>
            <a:ext cx="1981200" cy="685800"/>
          </a:xfrm>
          <a:prstGeom prst="rect">
            <a:avLst/>
          </a:prstGeom>
          <a:solidFill>
            <a:srgbClr val="BAE0E3"/>
          </a:solidFill>
          <a:ln w="9525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9375" rIns="0" bIns="0" anchor="t" anchorCtr="0">
            <a:spAutoFit/>
          </a:bodyPr>
          <a:lstStyle/>
          <a:p>
            <a:pPr marL="4629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179061" y="4075686"/>
            <a:ext cx="1981200" cy="685800"/>
          </a:xfrm>
          <a:prstGeom prst="rect">
            <a:avLst/>
          </a:prstGeom>
          <a:solidFill>
            <a:srgbClr val="BAE0E3"/>
          </a:solidFill>
          <a:ln w="9525" cap="flat" cmpd="sng">
            <a:solidFill>
              <a:srgbClr val="FF6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99375" rIns="0" bIns="0" anchor="t" anchorCtr="0">
            <a:spAutoFit/>
          </a:bodyPr>
          <a:lstStyle/>
          <a:p>
            <a:pPr marL="1841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500"/>
                </a:solidFill>
                <a:latin typeface="Arial"/>
                <a:ea typeface="Arial"/>
                <a:cs typeface="Arial"/>
                <a:sym typeface="Arial"/>
              </a:rPr>
              <a:t>Non-Functional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3045461" y="3309114"/>
            <a:ext cx="1529080" cy="767080"/>
          </a:xfrm>
          <a:custGeom>
            <a:avLst/>
            <a:gdLst/>
            <a:ahLst/>
            <a:cxnLst/>
            <a:rect l="l" t="t" r="r" b="b"/>
            <a:pathLst>
              <a:path w="1529079" h="767079" extrusionOk="0">
                <a:moveTo>
                  <a:pt x="66780" y="728601"/>
                </a:moveTo>
                <a:lnTo>
                  <a:pt x="51816" y="697992"/>
                </a:lnTo>
                <a:lnTo>
                  <a:pt x="0" y="766572"/>
                </a:lnTo>
                <a:lnTo>
                  <a:pt x="51816" y="766572"/>
                </a:lnTo>
                <a:lnTo>
                  <a:pt x="51816" y="736092"/>
                </a:lnTo>
                <a:lnTo>
                  <a:pt x="66780" y="728601"/>
                </a:lnTo>
                <a:close/>
              </a:path>
              <a:path w="1529079" h="767079" extrusionOk="0">
                <a:moveTo>
                  <a:pt x="70675" y="736568"/>
                </a:moveTo>
                <a:lnTo>
                  <a:pt x="66780" y="728601"/>
                </a:lnTo>
                <a:lnTo>
                  <a:pt x="51816" y="736092"/>
                </a:lnTo>
                <a:lnTo>
                  <a:pt x="51816" y="740664"/>
                </a:lnTo>
                <a:lnTo>
                  <a:pt x="54864" y="742188"/>
                </a:lnTo>
                <a:lnTo>
                  <a:pt x="59436" y="742188"/>
                </a:lnTo>
                <a:lnTo>
                  <a:pt x="70675" y="736568"/>
                </a:lnTo>
                <a:close/>
              </a:path>
              <a:path w="1529079" h="767079" extrusionOk="0">
                <a:moveTo>
                  <a:pt x="85344" y="766572"/>
                </a:moveTo>
                <a:lnTo>
                  <a:pt x="70675" y="736568"/>
                </a:lnTo>
                <a:lnTo>
                  <a:pt x="59436" y="742188"/>
                </a:lnTo>
                <a:lnTo>
                  <a:pt x="54864" y="742188"/>
                </a:lnTo>
                <a:lnTo>
                  <a:pt x="51816" y="740664"/>
                </a:lnTo>
                <a:lnTo>
                  <a:pt x="51816" y="766572"/>
                </a:lnTo>
                <a:lnTo>
                  <a:pt x="85344" y="766572"/>
                </a:lnTo>
                <a:close/>
              </a:path>
              <a:path w="1529079" h="767079" extrusionOk="0">
                <a:moveTo>
                  <a:pt x="1528572" y="6096"/>
                </a:moveTo>
                <a:lnTo>
                  <a:pt x="1528572" y="3048"/>
                </a:lnTo>
                <a:lnTo>
                  <a:pt x="1525524" y="0"/>
                </a:lnTo>
                <a:lnTo>
                  <a:pt x="1522476" y="0"/>
                </a:lnTo>
                <a:lnTo>
                  <a:pt x="66780" y="728601"/>
                </a:lnTo>
                <a:lnTo>
                  <a:pt x="70675" y="736568"/>
                </a:lnTo>
                <a:lnTo>
                  <a:pt x="1525524" y="9144"/>
                </a:lnTo>
                <a:lnTo>
                  <a:pt x="1528572" y="6096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4564889" y="3309114"/>
            <a:ext cx="1529080" cy="767080"/>
          </a:xfrm>
          <a:custGeom>
            <a:avLst/>
            <a:gdLst/>
            <a:ahLst/>
            <a:cxnLst/>
            <a:rect l="l" t="t" r="r" b="b"/>
            <a:pathLst>
              <a:path w="1529079" h="767079" extrusionOk="0">
                <a:moveTo>
                  <a:pt x="1461791" y="728601"/>
                </a:moveTo>
                <a:lnTo>
                  <a:pt x="6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3048" y="9144"/>
                </a:lnTo>
                <a:lnTo>
                  <a:pt x="1457896" y="736568"/>
                </a:lnTo>
                <a:lnTo>
                  <a:pt x="1461791" y="728601"/>
                </a:lnTo>
                <a:close/>
              </a:path>
              <a:path w="1529079" h="767079" extrusionOk="0">
                <a:moveTo>
                  <a:pt x="1476756" y="766572"/>
                </a:moveTo>
                <a:lnTo>
                  <a:pt x="1476756" y="740664"/>
                </a:lnTo>
                <a:lnTo>
                  <a:pt x="1473708" y="742188"/>
                </a:lnTo>
                <a:lnTo>
                  <a:pt x="1469136" y="742188"/>
                </a:lnTo>
                <a:lnTo>
                  <a:pt x="1457896" y="736568"/>
                </a:lnTo>
                <a:lnTo>
                  <a:pt x="1443228" y="766572"/>
                </a:lnTo>
                <a:lnTo>
                  <a:pt x="1476756" y="766572"/>
                </a:lnTo>
                <a:close/>
              </a:path>
              <a:path w="1529079" h="767079" extrusionOk="0">
                <a:moveTo>
                  <a:pt x="1476756" y="740664"/>
                </a:moveTo>
                <a:lnTo>
                  <a:pt x="1476756" y="736092"/>
                </a:lnTo>
                <a:lnTo>
                  <a:pt x="1461791" y="728601"/>
                </a:lnTo>
                <a:lnTo>
                  <a:pt x="1457896" y="736568"/>
                </a:lnTo>
                <a:lnTo>
                  <a:pt x="1469136" y="742188"/>
                </a:lnTo>
                <a:lnTo>
                  <a:pt x="1473708" y="742188"/>
                </a:lnTo>
                <a:lnTo>
                  <a:pt x="1476756" y="740664"/>
                </a:lnTo>
                <a:close/>
              </a:path>
              <a:path w="1529079" h="767079" extrusionOk="0">
                <a:moveTo>
                  <a:pt x="1528572" y="766572"/>
                </a:moveTo>
                <a:lnTo>
                  <a:pt x="1476756" y="697992"/>
                </a:lnTo>
                <a:lnTo>
                  <a:pt x="1461791" y="728601"/>
                </a:lnTo>
                <a:lnTo>
                  <a:pt x="1476756" y="736092"/>
                </a:lnTo>
                <a:lnTo>
                  <a:pt x="1476756" y="766572"/>
                </a:lnTo>
                <a:lnTo>
                  <a:pt x="1528572" y="766572"/>
                </a:lnTo>
                <a:close/>
              </a:path>
            </a:pathLst>
          </a:custGeom>
          <a:solidFill>
            <a:srgbClr val="FF65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764534" y="503929"/>
            <a:ext cx="363855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Requirements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685793" y="12191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2364738" y="5528561"/>
            <a:ext cx="1637030" cy="94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Maintainability  Portability  Testability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4648200" y="3657600"/>
            <a:ext cx="152400" cy="1143000"/>
          </a:xfrm>
          <a:custGeom>
            <a:avLst/>
            <a:gdLst/>
            <a:ahLst/>
            <a:cxnLst/>
            <a:rect l="l" t="t" r="r" b="b"/>
            <a:pathLst>
              <a:path w="152400" h="1143000" extrusionOk="0">
                <a:moveTo>
                  <a:pt x="0" y="0"/>
                </a:moveTo>
                <a:lnTo>
                  <a:pt x="29908" y="7477"/>
                </a:lnTo>
                <a:lnTo>
                  <a:pt x="54101" y="27812"/>
                </a:lnTo>
                <a:lnTo>
                  <a:pt x="70294" y="57864"/>
                </a:lnTo>
                <a:lnTo>
                  <a:pt x="76199" y="94487"/>
                </a:lnTo>
                <a:lnTo>
                  <a:pt x="76199" y="475487"/>
                </a:lnTo>
                <a:lnTo>
                  <a:pt x="82105" y="512992"/>
                </a:lnTo>
                <a:lnTo>
                  <a:pt x="98297" y="543496"/>
                </a:lnTo>
                <a:lnTo>
                  <a:pt x="122491" y="563999"/>
                </a:lnTo>
                <a:lnTo>
                  <a:pt x="152399" y="571499"/>
                </a:lnTo>
                <a:lnTo>
                  <a:pt x="122491" y="578977"/>
                </a:lnTo>
                <a:lnTo>
                  <a:pt x="98297" y="599312"/>
                </a:lnTo>
                <a:lnTo>
                  <a:pt x="82105" y="629364"/>
                </a:lnTo>
                <a:lnTo>
                  <a:pt x="76199" y="665987"/>
                </a:lnTo>
                <a:lnTo>
                  <a:pt x="76199" y="1046987"/>
                </a:lnTo>
                <a:lnTo>
                  <a:pt x="70294" y="1084492"/>
                </a:lnTo>
                <a:lnTo>
                  <a:pt x="54101" y="1114996"/>
                </a:lnTo>
                <a:lnTo>
                  <a:pt x="29908" y="1135499"/>
                </a:lnTo>
                <a:lnTo>
                  <a:pt x="0" y="1142999"/>
                </a:lnTo>
              </a:path>
            </a:pathLst>
          </a:custGeom>
          <a:noFill/>
          <a:ln w="22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4953000" y="5257800"/>
            <a:ext cx="152400" cy="1143000"/>
          </a:xfrm>
          <a:custGeom>
            <a:avLst/>
            <a:gdLst/>
            <a:ahLst/>
            <a:cxnLst/>
            <a:rect l="l" t="t" r="r" b="b"/>
            <a:pathLst>
              <a:path w="152400" h="1143000" extrusionOk="0">
                <a:moveTo>
                  <a:pt x="0" y="0"/>
                </a:moveTo>
                <a:lnTo>
                  <a:pt x="29908" y="7477"/>
                </a:lnTo>
                <a:lnTo>
                  <a:pt x="54101" y="27812"/>
                </a:lnTo>
                <a:lnTo>
                  <a:pt x="70294" y="57864"/>
                </a:lnTo>
                <a:lnTo>
                  <a:pt x="76199" y="94487"/>
                </a:lnTo>
                <a:lnTo>
                  <a:pt x="76199" y="475487"/>
                </a:lnTo>
                <a:lnTo>
                  <a:pt x="82105" y="512992"/>
                </a:lnTo>
                <a:lnTo>
                  <a:pt x="98297" y="543496"/>
                </a:lnTo>
                <a:lnTo>
                  <a:pt x="122491" y="563999"/>
                </a:lnTo>
                <a:lnTo>
                  <a:pt x="152399" y="571499"/>
                </a:lnTo>
                <a:lnTo>
                  <a:pt x="122491" y="578977"/>
                </a:lnTo>
                <a:lnTo>
                  <a:pt x="98297" y="599312"/>
                </a:lnTo>
                <a:lnTo>
                  <a:pt x="82105" y="629364"/>
                </a:lnTo>
                <a:lnTo>
                  <a:pt x="76199" y="665987"/>
                </a:lnTo>
                <a:lnTo>
                  <a:pt x="76199" y="1046987"/>
                </a:lnTo>
                <a:lnTo>
                  <a:pt x="70294" y="1084492"/>
                </a:lnTo>
                <a:lnTo>
                  <a:pt x="54101" y="1114996"/>
                </a:lnTo>
                <a:lnTo>
                  <a:pt x="29908" y="1135499"/>
                </a:lnTo>
                <a:lnTo>
                  <a:pt x="0" y="1142999"/>
                </a:lnTo>
              </a:path>
            </a:pathLst>
          </a:custGeom>
          <a:noFill/>
          <a:ln w="22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6022337" y="4137150"/>
            <a:ext cx="102108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Users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5869937" y="5813549"/>
            <a:ext cx="159829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Developers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840745" y="481075"/>
            <a:ext cx="363855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Requirements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685793" y="12191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840733" y="1471675"/>
            <a:ext cx="8072755" cy="203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0" algn="just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requirements describe what the software has to  do. They are often called product features.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6985" lvl="0" indent="0" algn="just" rtl="0">
              <a:lnSpc>
                <a:spcPct val="99800"/>
              </a:lnSpc>
              <a:spcBef>
                <a:spcPts val="13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50032"/>
                </a:solidFill>
                <a:latin typeface="Arial"/>
                <a:ea typeface="Arial"/>
                <a:cs typeface="Arial"/>
                <a:sym typeface="Arial"/>
              </a:rPr>
              <a:t>Non Functional requirements are mostly quality  requirements. That stipulate how well the software does,  what it has to do.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2364738" y="3682998"/>
            <a:ext cx="1228725" cy="124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Availability  Reliability  Usability  Flexibility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/>
        </p:nvSpPr>
        <p:spPr>
          <a:xfrm>
            <a:off x="1069333" y="1257910"/>
            <a:ext cx="8069580" cy="319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605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User and system requirements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19583"/>
              </a:lnSpc>
              <a:spcBef>
                <a:spcPts val="1545"/>
              </a:spcBef>
              <a:spcAft>
                <a:spcPts val="0"/>
              </a:spcAft>
              <a:buClr>
                <a:srgbClr val="323299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User requirement</a:t>
            </a:r>
            <a:r>
              <a:rPr lang="en-US" sz="2400" dirty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 are</a:t>
            </a:r>
            <a:r>
              <a:rPr lang="en-US" sz="2400" dirty="0">
                <a:solidFill>
                  <a:srgbClr val="323299"/>
                </a:solidFill>
              </a:rPr>
              <a:t> </a:t>
            </a:r>
            <a:r>
              <a:rPr lang="en-US" sz="2400" dirty="0" smtClean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written </a:t>
            </a:r>
            <a:r>
              <a:rPr lang="en-US" sz="2400" dirty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	for	the	users	</a:t>
            </a:r>
            <a:r>
              <a:rPr lang="en-US" sz="2400" dirty="0" smtClean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and include  </a:t>
            </a:r>
            <a:r>
              <a:rPr lang="en-US" sz="2400" dirty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functional and non functional requirement.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65003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650032"/>
                </a:solidFill>
                <a:latin typeface="Arial"/>
                <a:ea typeface="Arial"/>
                <a:cs typeface="Arial"/>
                <a:sym typeface="Arial"/>
              </a:rPr>
              <a:t>System requirement are derived from user requirement.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Clr>
                <a:srgbClr val="A5002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A50020"/>
                </a:solidFill>
                <a:latin typeface="Arial"/>
                <a:ea typeface="Arial"/>
                <a:cs typeface="Arial"/>
                <a:sym typeface="Arial"/>
              </a:rPr>
              <a:t>The user	system requirements are the parts of software  requirement and specification (SRS) document.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764534" y="503929"/>
            <a:ext cx="363855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Requirements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685793" y="12191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1069334" y="517645"/>
            <a:ext cx="279781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1069333" y="1471675"/>
            <a:ext cx="8048625" cy="315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Feasibility depends upon non technical Issues like: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993200"/>
                </a:solidFill>
                <a:latin typeface="Arial"/>
                <a:ea typeface="Arial"/>
                <a:cs typeface="Arial"/>
                <a:sym typeface="Arial"/>
              </a:rPr>
              <a:t>Are the project’s cost and schedule assumption realistic?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3450"/>
              <a:buFont typeface="Calibri"/>
              <a:buNone/>
            </a:pP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99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Does the business model realistic?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Calibri"/>
              <a:buNone/>
            </a:pP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any market for the product?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685793" y="12191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1069334" y="517645"/>
            <a:ext cx="279781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232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1069333" y="1471675"/>
            <a:ext cx="426021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Purpose of feasibility study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869244" y="2144889"/>
            <a:ext cx="845537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9875" marR="5080" lvl="0" indent="-257809" algn="just"/>
            <a:r>
              <a:rPr lang="en-US" sz="2400" dirty="0" smtClean="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	“evaluation or</a:t>
            </a:r>
            <a:r>
              <a:rPr lang="en-US" sz="2400" dirty="0" smtClean="0">
                <a:solidFill>
                  <a:srgbClr val="3232FF"/>
                </a:solidFill>
              </a:rPr>
              <a:t> </a:t>
            </a:r>
            <a:r>
              <a:rPr lang="en-US" sz="2400" dirty="0" smtClean="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en-US" sz="2400" dirty="0" smtClean="0">
                <a:solidFill>
                  <a:srgbClr val="3232FF"/>
                </a:solidFill>
              </a:rPr>
              <a:t> </a:t>
            </a:r>
            <a:r>
              <a:rPr lang="en-US" sz="2400" dirty="0" smtClean="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 dirty="0" smtClean="0">
                <a:solidFill>
                  <a:srgbClr val="3232FF"/>
                </a:solidFill>
              </a:rPr>
              <a:t> </a:t>
            </a:r>
            <a:r>
              <a:rPr lang="en-US" sz="2400" dirty="0" smtClean="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dirty="0" smtClean="0">
                <a:solidFill>
                  <a:srgbClr val="3232FF"/>
                </a:solidFill>
              </a:rPr>
              <a:t>potential impact of a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rgbClr val="3232FF"/>
                </a:solidFill>
              </a:rPr>
              <a:t>proposed </a:t>
            </a:r>
            <a:r>
              <a:rPr lang="en-US" sz="2400" dirty="0" smtClean="0">
                <a:solidFill>
                  <a:srgbClr val="3232FF"/>
                </a:solidFill>
                <a:latin typeface="Arial"/>
                <a:ea typeface="Arial"/>
                <a:cs typeface="Arial"/>
                <a:sym typeface="Arial"/>
              </a:rPr>
              <a:t>project or program.”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1069333" y="3442052"/>
            <a:ext cx="8069580" cy="303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4150" rIns="0" bIns="0" anchor="t" anchorCtr="0">
            <a:spAutoFit/>
          </a:bodyPr>
          <a:lstStyle/>
          <a:p>
            <a:pPr marL="12700" lvl="0"/>
            <a:r>
              <a:rPr lang="en-US" sz="2800" dirty="0" smtClean="0">
                <a:solidFill>
                  <a:srgbClr val="00B050"/>
                </a:solidFill>
              </a:rPr>
              <a:t>Focus of </a:t>
            </a:r>
            <a:r>
              <a:rPr lang="en-US" sz="2800" dirty="0" smtClean="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feasibility </a:t>
            </a:r>
            <a:r>
              <a:rPr lang="en-US" sz="2800" dirty="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studies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Clr>
                <a:srgbClr val="3232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Is the product concept viable?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Clr>
                <a:srgbClr val="65003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650032"/>
                </a:solidFill>
                <a:latin typeface="Arial"/>
                <a:ea typeface="Arial"/>
                <a:cs typeface="Arial"/>
                <a:sym typeface="Arial"/>
              </a:rPr>
              <a:t>Will it be possible to develop a product that matches the  project’s vision statement?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323299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323299"/>
                </a:solidFill>
                <a:latin typeface="Arial"/>
                <a:ea typeface="Arial"/>
                <a:cs typeface="Arial"/>
                <a:sym typeface="Arial"/>
              </a:rPr>
              <a:t>What are the current estimated cost and schedule for the  project?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685793" y="12191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PresentationFormat>Custom</PresentationFormat>
  <Paragraphs>156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Requirement Engineering</vt:lpstr>
      <vt:lpstr>Slide 3</vt:lpstr>
      <vt:lpstr>Requirement Engineering</vt:lpstr>
      <vt:lpstr>Types of Requirements</vt:lpstr>
      <vt:lpstr>Types of Requirements</vt:lpstr>
      <vt:lpstr>Types of Requirements</vt:lpstr>
      <vt:lpstr>Feasibility Study</vt:lpstr>
      <vt:lpstr>Feasibility Study</vt:lpstr>
      <vt:lpstr>Requirements Elicitation</vt:lpstr>
      <vt:lpstr>Requirements Elicitation</vt:lpstr>
      <vt:lpstr>Requirements Elicitation</vt:lpstr>
      <vt:lpstr>Requirements Elicitation</vt:lpstr>
      <vt:lpstr>Requirements Elicitation</vt:lpstr>
      <vt:lpstr>Requirements Elicitation</vt:lpstr>
      <vt:lpstr>Requirements Analysis</vt:lpstr>
      <vt:lpstr>Requirements Analysis</vt:lpstr>
      <vt:lpstr>Requirements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dinesh verma</dc:creator>
  <cp:lastModifiedBy>vikas raghuwanshi</cp:lastModifiedBy>
  <cp:revision>1</cp:revision>
  <dcterms:created xsi:type="dcterms:W3CDTF">2018-07-24T04:53:13Z</dcterms:created>
  <dcterms:modified xsi:type="dcterms:W3CDTF">2025-02-03T03:32:32Z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2009-10-21T00:00:00Z</vt:filetime>
  </property>
  <property fmtid="{D5CDD505-2E9C-101B-9397-08002B2CF9AE}" pid="3" name="Creator">
    <vt:lpwstr>PDFsharp 0.9.653 (www.pdfsharp.com)</vt:lpwstr>
  </property>
  <property fmtid="{D5CDD505-2E9C-101B-9397-08002B2CF9AE}" pid="4" name="LastSaved">
    <vt:filetime>2018-07-24T00:00:00Z</vt:filetime>
  </property>
</Properties>
</file>