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Roboto"/>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Lato-regular.fntdata"/><Relationship Id="rId21" Type="http://schemas.openxmlformats.org/officeDocument/2006/relationships/font" Target="fonts/Roboto-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f56691d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f56691d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cdcd2e9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cdcd2e9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56691d3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56691d3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56691d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56691d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56691d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56691d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cdcd2e9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cdcd2e9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f56691d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f56691d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f56691d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f56691d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333333"/>
                </a:solidFill>
                <a:highlight>
                  <a:srgbClr val="F3F3F3"/>
                </a:highlight>
                <a:latin typeface="Roboto"/>
                <a:ea typeface="Roboto"/>
                <a:cs typeface="Roboto"/>
                <a:sym typeface="Roboto"/>
              </a:rPr>
              <a:t>Credit One</a:t>
            </a:r>
            <a:endParaRPr sz="1400">
              <a:solidFill>
                <a:srgbClr val="333333"/>
              </a:solidFill>
              <a:highlight>
                <a:srgbClr val="F3F3F3"/>
              </a:highlight>
              <a:latin typeface="Roboto"/>
              <a:ea typeface="Roboto"/>
              <a:cs typeface="Roboto"/>
              <a:sym typeface="Roboto"/>
            </a:endParaRPr>
          </a:p>
          <a:p>
            <a:pPr indent="0" lvl="0" marL="0" rtl="0" algn="l">
              <a:spcBef>
                <a:spcPts val="0"/>
              </a:spcBef>
              <a:spcAft>
                <a:spcPts val="0"/>
              </a:spcAft>
              <a:buNone/>
            </a:pPr>
            <a:r>
              <a:rPr lang="en" sz="1400">
                <a:solidFill>
                  <a:srgbClr val="333333"/>
                </a:solidFill>
                <a:highlight>
                  <a:srgbClr val="F3F3F3"/>
                </a:highlight>
                <a:latin typeface="Roboto"/>
                <a:ea typeface="Roboto"/>
                <a:cs typeface="Roboto"/>
                <a:sym typeface="Roboto"/>
              </a:rPr>
              <a:t>C2T1</a:t>
            </a:r>
            <a:endParaRPr sz="1400">
              <a:solidFill>
                <a:srgbClr val="333333"/>
              </a:solidFill>
              <a:highlight>
                <a:srgbClr val="F3F3F3"/>
              </a:highlight>
              <a:latin typeface="Roboto"/>
              <a:ea typeface="Roboto"/>
              <a:cs typeface="Roboto"/>
              <a:sym typeface="Roboto"/>
            </a:endParaRPr>
          </a:p>
          <a:p>
            <a:pPr indent="0" lvl="0" marL="0" rtl="0" algn="l">
              <a:spcBef>
                <a:spcPts val="0"/>
              </a:spcBef>
              <a:spcAft>
                <a:spcPts val="0"/>
              </a:spcAft>
              <a:buNone/>
            </a:pPr>
            <a:r>
              <a:rPr lang="en" sz="1400">
                <a:solidFill>
                  <a:srgbClr val="333333"/>
                </a:solidFill>
                <a:highlight>
                  <a:srgbClr val="F3F3F3"/>
                </a:highlight>
                <a:latin typeface="Roboto"/>
                <a:ea typeface="Roboto"/>
                <a:cs typeface="Roboto"/>
                <a:sym typeface="Roboto"/>
              </a:rPr>
              <a:t>Christian Parra</a:t>
            </a:r>
            <a:endParaRPr sz="1400">
              <a:solidFill>
                <a:srgbClr val="333333"/>
              </a:solidFill>
              <a:highlight>
                <a:srgbClr val="F3F3F3"/>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D9EAD3"/>
                </a:highlight>
                <a:latin typeface="Roboto"/>
                <a:ea typeface="Roboto"/>
                <a:cs typeface="Roboto"/>
                <a:sym typeface="Roboto"/>
              </a:rPr>
              <a:t>Data Science framework report</a:t>
            </a:r>
            <a:endParaRPr sz="2800">
              <a:solidFill>
                <a:schemeClr val="dk2"/>
              </a:solidFill>
              <a:highlight>
                <a:srgbClr val="D9EAD3"/>
              </a:highlight>
            </a:endParaRPr>
          </a:p>
          <a:p>
            <a:pPr indent="0" lvl="0" marL="0" rtl="0" algn="l">
              <a:spcBef>
                <a:spcPts val="0"/>
              </a:spcBef>
              <a:spcAft>
                <a:spcPts val="0"/>
              </a:spcAft>
              <a:buNone/>
            </a:pPr>
            <a:r>
              <a:t/>
            </a:r>
            <a:endParaRPr sz="1400">
              <a:solidFill>
                <a:srgbClr val="333333"/>
              </a:solidFill>
              <a:highlight>
                <a:srgbClr val="F3F3F3"/>
              </a:highlight>
              <a:latin typeface="Roboto"/>
              <a:ea typeface="Roboto"/>
              <a:cs typeface="Roboto"/>
              <a:sym typeface="Roboto"/>
            </a:endParaRPr>
          </a:p>
        </p:txBody>
      </p:sp>
      <p:sp>
        <p:nvSpPr>
          <p:cNvPr id="87" name="Google Shape;87;p13"/>
          <p:cNvSpPr txBox="1"/>
          <p:nvPr>
            <p:ph idx="1" type="subTitle"/>
          </p:nvPr>
        </p:nvSpPr>
        <p:spPr>
          <a:xfrm>
            <a:off x="2386350" y="2797175"/>
            <a:ext cx="4371300" cy="1969500"/>
          </a:xfrm>
          <a:prstGeom prst="rect">
            <a:avLst/>
          </a:prstGeom>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None/>
            </a:pPr>
            <a:r>
              <a:rPr b="1" i="1" lang="en" sz="1400">
                <a:solidFill>
                  <a:srgbClr val="333333"/>
                </a:solidFill>
                <a:highlight>
                  <a:srgbClr val="F3F3F3"/>
                </a:highlight>
                <a:latin typeface="Roboto"/>
                <a:ea typeface="Roboto"/>
                <a:cs typeface="Roboto"/>
                <a:sym typeface="Roboto"/>
              </a:rPr>
              <a:t>For this project we’ll be using Framework One </a:t>
            </a:r>
            <a:br>
              <a:rPr b="1" i="1" lang="en" sz="1400">
                <a:solidFill>
                  <a:srgbClr val="333333"/>
                </a:solidFill>
                <a:highlight>
                  <a:srgbClr val="F3F3F3"/>
                </a:highlight>
                <a:latin typeface="Roboto"/>
                <a:ea typeface="Roboto"/>
                <a:cs typeface="Roboto"/>
                <a:sym typeface="Roboto"/>
              </a:rPr>
            </a:br>
            <a:r>
              <a:rPr b="1" i="1" lang="en" sz="1400">
                <a:solidFill>
                  <a:srgbClr val="333333"/>
                </a:solidFill>
                <a:highlight>
                  <a:srgbClr val="F3F3F3"/>
                </a:highlight>
                <a:latin typeface="Roboto"/>
                <a:ea typeface="Roboto"/>
                <a:cs typeface="Roboto"/>
                <a:sym typeface="Roboto"/>
              </a:rPr>
              <a:t> Zumel and Mount, Practical Data Science with R, chapter 1.</a:t>
            </a:r>
            <a:br>
              <a:rPr b="1" i="1" lang="en" sz="1400">
                <a:solidFill>
                  <a:srgbClr val="333333"/>
                </a:solidFill>
                <a:highlight>
                  <a:srgbClr val="F3F3F3"/>
                </a:highlight>
                <a:latin typeface="Roboto"/>
                <a:ea typeface="Roboto"/>
                <a:cs typeface="Roboto"/>
                <a:sym typeface="Roboto"/>
              </a:rPr>
            </a:br>
            <a:endParaRPr b="1" i="1" sz="1400">
              <a:solidFill>
                <a:srgbClr val="333333"/>
              </a:solidFill>
              <a:highlight>
                <a:srgbClr val="F3F3F3"/>
              </a:highlight>
              <a:latin typeface="Roboto"/>
              <a:ea typeface="Roboto"/>
              <a:cs typeface="Roboto"/>
              <a:sym typeface="Roboto"/>
            </a:endParaRPr>
          </a:p>
          <a:p>
            <a:pPr indent="-284162" lvl="0" marL="457200" rtl="0" algn="l">
              <a:lnSpc>
                <a:spcPct val="115000"/>
              </a:lnSpc>
              <a:spcBef>
                <a:spcPts val="1100"/>
              </a:spcBef>
              <a:spcAft>
                <a:spcPts val="0"/>
              </a:spcAft>
              <a:buClr>
                <a:srgbClr val="333333"/>
              </a:buClr>
              <a:buSzPct val="100000"/>
              <a:buFont typeface="Roboto"/>
              <a:buAutoNum type="arabicPeriod"/>
            </a:pPr>
            <a:r>
              <a:rPr lang="en" sz="1400" u="sng">
                <a:solidFill>
                  <a:srgbClr val="333333"/>
                </a:solidFill>
                <a:highlight>
                  <a:srgbClr val="F3F3F3"/>
                </a:highlight>
                <a:latin typeface="Roboto"/>
                <a:ea typeface="Roboto"/>
                <a:cs typeface="Roboto"/>
                <a:sym typeface="Roboto"/>
              </a:rPr>
              <a:t>Define the goal </a:t>
            </a:r>
            <a:endParaRPr sz="1400" u="sng">
              <a:solidFill>
                <a:srgbClr val="333333"/>
              </a:solidFill>
              <a:highlight>
                <a:srgbClr val="F3F3F3"/>
              </a:highlight>
              <a:latin typeface="Roboto"/>
              <a:ea typeface="Roboto"/>
              <a:cs typeface="Roboto"/>
              <a:sym typeface="Roboto"/>
            </a:endParaRPr>
          </a:p>
          <a:p>
            <a:pPr indent="-284162" lvl="0" marL="457200" rtl="0" algn="l">
              <a:lnSpc>
                <a:spcPct val="115000"/>
              </a:lnSpc>
              <a:spcBef>
                <a:spcPts val="0"/>
              </a:spcBef>
              <a:spcAft>
                <a:spcPts val="0"/>
              </a:spcAft>
              <a:buClr>
                <a:srgbClr val="333333"/>
              </a:buClr>
              <a:buSzPct val="100000"/>
              <a:buFont typeface="Roboto"/>
              <a:buAutoNum type="arabicPeriod"/>
            </a:pPr>
            <a:r>
              <a:rPr lang="en" sz="1400" u="sng">
                <a:solidFill>
                  <a:srgbClr val="333333"/>
                </a:solidFill>
                <a:highlight>
                  <a:srgbClr val="F3F3F3"/>
                </a:highlight>
                <a:latin typeface="Roboto"/>
                <a:ea typeface="Roboto"/>
                <a:cs typeface="Roboto"/>
                <a:sym typeface="Roboto"/>
              </a:rPr>
              <a:t>Collect and manage data</a:t>
            </a:r>
            <a:endParaRPr sz="1400" u="sng">
              <a:solidFill>
                <a:srgbClr val="333333"/>
              </a:solidFill>
              <a:highlight>
                <a:srgbClr val="F3F3F3"/>
              </a:highlight>
              <a:latin typeface="Roboto"/>
              <a:ea typeface="Roboto"/>
              <a:cs typeface="Roboto"/>
              <a:sym typeface="Roboto"/>
            </a:endParaRPr>
          </a:p>
          <a:p>
            <a:pPr indent="-284162" lvl="0" marL="457200" rtl="0" algn="l">
              <a:lnSpc>
                <a:spcPct val="115000"/>
              </a:lnSpc>
              <a:spcBef>
                <a:spcPts val="0"/>
              </a:spcBef>
              <a:spcAft>
                <a:spcPts val="0"/>
              </a:spcAft>
              <a:buClr>
                <a:srgbClr val="333333"/>
              </a:buClr>
              <a:buSzPct val="100000"/>
              <a:buFont typeface="Roboto"/>
              <a:buAutoNum type="arabicPeriod"/>
            </a:pPr>
            <a:r>
              <a:rPr lang="en" sz="1400" u="sng">
                <a:solidFill>
                  <a:srgbClr val="333333"/>
                </a:solidFill>
                <a:highlight>
                  <a:srgbClr val="F3F3F3"/>
                </a:highlight>
                <a:latin typeface="Roboto"/>
                <a:ea typeface="Roboto"/>
                <a:cs typeface="Roboto"/>
                <a:sym typeface="Roboto"/>
              </a:rPr>
              <a:t>Build the model </a:t>
            </a:r>
            <a:endParaRPr sz="1400" u="sng">
              <a:solidFill>
                <a:srgbClr val="333333"/>
              </a:solidFill>
              <a:highlight>
                <a:srgbClr val="F3F3F3"/>
              </a:highlight>
              <a:latin typeface="Roboto"/>
              <a:ea typeface="Roboto"/>
              <a:cs typeface="Roboto"/>
              <a:sym typeface="Roboto"/>
            </a:endParaRPr>
          </a:p>
          <a:p>
            <a:pPr indent="-284162" lvl="0" marL="457200" rtl="0" algn="l">
              <a:lnSpc>
                <a:spcPct val="115000"/>
              </a:lnSpc>
              <a:spcBef>
                <a:spcPts val="0"/>
              </a:spcBef>
              <a:spcAft>
                <a:spcPts val="0"/>
              </a:spcAft>
              <a:buClr>
                <a:srgbClr val="333333"/>
              </a:buClr>
              <a:buSzPct val="100000"/>
              <a:buFont typeface="Roboto"/>
              <a:buAutoNum type="arabicPeriod"/>
            </a:pPr>
            <a:r>
              <a:rPr lang="en" sz="1400" u="sng">
                <a:solidFill>
                  <a:srgbClr val="333333"/>
                </a:solidFill>
                <a:highlight>
                  <a:srgbClr val="F3F3F3"/>
                </a:highlight>
                <a:latin typeface="Roboto"/>
                <a:ea typeface="Roboto"/>
                <a:cs typeface="Roboto"/>
                <a:sym typeface="Roboto"/>
              </a:rPr>
              <a:t>Evaluate and critique the model </a:t>
            </a:r>
            <a:endParaRPr sz="1400" u="sng">
              <a:solidFill>
                <a:srgbClr val="333333"/>
              </a:solidFill>
              <a:highlight>
                <a:srgbClr val="F3F3F3"/>
              </a:highlight>
              <a:latin typeface="Roboto"/>
              <a:ea typeface="Roboto"/>
              <a:cs typeface="Roboto"/>
              <a:sym typeface="Roboto"/>
            </a:endParaRPr>
          </a:p>
          <a:p>
            <a:pPr indent="-284162" lvl="0" marL="457200" rtl="0" algn="l">
              <a:lnSpc>
                <a:spcPct val="115000"/>
              </a:lnSpc>
              <a:spcBef>
                <a:spcPts val="0"/>
              </a:spcBef>
              <a:spcAft>
                <a:spcPts val="0"/>
              </a:spcAft>
              <a:buClr>
                <a:srgbClr val="333333"/>
              </a:buClr>
              <a:buSzPct val="100000"/>
              <a:buFont typeface="Roboto"/>
              <a:buAutoNum type="arabicPeriod"/>
            </a:pPr>
            <a:r>
              <a:rPr lang="en" sz="1400" u="sng">
                <a:solidFill>
                  <a:srgbClr val="333333"/>
                </a:solidFill>
                <a:highlight>
                  <a:srgbClr val="F3F3F3"/>
                </a:highlight>
                <a:latin typeface="Roboto"/>
                <a:ea typeface="Roboto"/>
                <a:cs typeface="Roboto"/>
                <a:sym typeface="Roboto"/>
              </a:rPr>
              <a:t>Present results and document </a:t>
            </a:r>
            <a:endParaRPr sz="1400" u="sng">
              <a:solidFill>
                <a:srgbClr val="333333"/>
              </a:solidFill>
              <a:highlight>
                <a:srgbClr val="F3F3F3"/>
              </a:highlight>
              <a:latin typeface="Roboto"/>
              <a:ea typeface="Roboto"/>
              <a:cs typeface="Roboto"/>
              <a:sym typeface="Roboto"/>
            </a:endParaRPr>
          </a:p>
          <a:p>
            <a:pPr indent="-284162" lvl="0" marL="457200" rtl="0" algn="l">
              <a:lnSpc>
                <a:spcPct val="115000"/>
              </a:lnSpc>
              <a:spcBef>
                <a:spcPts val="0"/>
              </a:spcBef>
              <a:spcAft>
                <a:spcPts val="0"/>
              </a:spcAft>
              <a:buClr>
                <a:srgbClr val="333333"/>
              </a:buClr>
              <a:buSzPct val="100000"/>
              <a:buFont typeface="Roboto"/>
              <a:buAutoNum type="arabicPeriod"/>
            </a:pPr>
            <a:r>
              <a:rPr lang="en" sz="1400" u="sng">
                <a:solidFill>
                  <a:srgbClr val="333333"/>
                </a:solidFill>
                <a:highlight>
                  <a:srgbClr val="F3F3F3"/>
                </a:highlight>
                <a:latin typeface="Roboto"/>
                <a:ea typeface="Roboto"/>
                <a:cs typeface="Roboto"/>
                <a:sym typeface="Roboto"/>
              </a:rPr>
              <a:t>Deploy and maintain the model</a:t>
            </a:r>
            <a:endParaRPr sz="1400" u="sng">
              <a:solidFill>
                <a:srgbClr val="333333"/>
              </a:solidFill>
              <a:highlight>
                <a:srgbClr val="F3F3F3"/>
              </a:highlight>
              <a:latin typeface="Roboto"/>
              <a:ea typeface="Roboto"/>
              <a:cs typeface="Roboto"/>
              <a:sym typeface="Roboto"/>
            </a:endParaRPr>
          </a:p>
          <a:p>
            <a:pPr indent="0" lvl="0" marL="0" rtl="0" algn="l">
              <a:lnSpc>
                <a:spcPct val="115000"/>
              </a:lnSpc>
              <a:spcBef>
                <a:spcPts val="1100"/>
              </a:spcBef>
              <a:spcAft>
                <a:spcPts val="0"/>
              </a:spcAft>
              <a:buClr>
                <a:schemeClr val="dk1"/>
              </a:buClr>
              <a:buSzPct val="100000"/>
              <a:buFont typeface="Arial"/>
              <a:buNone/>
            </a:pPr>
            <a:r>
              <a:t/>
            </a:r>
            <a:endParaRPr b="1" i="1" sz="1100">
              <a:solidFill>
                <a:schemeClr val="dk1"/>
              </a:solidFill>
            </a:endParaRPr>
          </a:p>
          <a:p>
            <a:pPr indent="0" lvl="0" marL="0" rtl="0" algn="l">
              <a:spcBef>
                <a:spcPts val="0"/>
              </a:spcBef>
              <a:spcAft>
                <a:spcPts val="0"/>
              </a:spcAft>
              <a:buNone/>
            </a:pPr>
            <a:r>
              <a:t/>
            </a:r>
            <a:endParaRPr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solidFill>
                  <a:srgbClr val="333333"/>
                </a:solidFill>
                <a:highlight>
                  <a:srgbClr val="D9EAD3"/>
                </a:highlight>
                <a:latin typeface="Roboto"/>
                <a:ea typeface="Roboto"/>
                <a:cs typeface="Roboto"/>
                <a:sym typeface="Roboto"/>
              </a:rPr>
              <a:t>Define the goal </a:t>
            </a:r>
            <a:endParaRPr sz="3600">
              <a:highlight>
                <a:srgbClr val="D9EAD3"/>
              </a:highlight>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number of customer how have defaulted loans has increased, this project will help to understand who </a:t>
            </a:r>
            <a:r>
              <a:rPr lang="en"/>
              <a:t>should</a:t>
            </a:r>
            <a:r>
              <a:rPr lang="en"/>
              <a:t> get a loan or not, and how much </a:t>
            </a:r>
            <a:r>
              <a:rPr lang="en"/>
              <a:t>credit</a:t>
            </a:r>
            <a:r>
              <a:rPr lang="en"/>
              <a:t> each </a:t>
            </a:r>
            <a:r>
              <a:rPr lang="en"/>
              <a:t>person should get.</a:t>
            </a:r>
            <a:endParaRPr/>
          </a:p>
          <a:p>
            <a:pPr indent="0" lvl="0" marL="0" rtl="0" algn="l">
              <a:spcBef>
                <a:spcPts val="1200"/>
              </a:spcBef>
              <a:spcAft>
                <a:spcPts val="0"/>
              </a:spcAft>
              <a:buClr>
                <a:schemeClr val="dk1"/>
              </a:buClr>
              <a:buSzPct val="84615"/>
              <a:buFont typeface="Arial"/>
              <a:buNone/>
            </a:pPr>
            <a:r>
              <a:rPr lang="en"/>
              <a:t>It’s important to understand data and </a:t>
            </a:r>
            <a:r>
              <a:rPr lang="en"/>
              <a:t>an create a model that predicts the risk of default of each a person and how much credit to allow each person.</a:t>
            </a:r>
            <a:endParaRPr/>
          </a:p>
          <a:p>
            <a:pPr indent="0" lvl="0" marL="0" rtl="0" algn="l">
              <a:spcBef>
                <a:spcPts val="1200"/>
              </a:spcBef>
              <a:spcAft>
                <a:spcPts val="0"/>
              </a:spcAft>
              <a:buClr>
                <a:schemeClr val="dk1"/>
              </a:buClr>
              <a:buSzPct val="84615"/>
              <a:buFont typeface="Arial"/>
              <a:buNone/>
            </a:pPr>
            <a:r>
              <a:rPr lang="en"/>
              <a:t>This will help decrease the overall defaults, and avoid Credit One </a:t>
            </a:r>
            <a:r>
              <a:rPr lang="en"/>
              <a:t>losing</a:t>
            </a:r>
            <a:r>
              <a:rPr lang="en"/>
              <a:t> more business.</a:t>
            </a:r>
            <a:endParaRPr/>
          </a:p>
          <a:p>
            <a:pPr indent="0" lvl="0" marL="0" rtl="0" algn="l">
              <a:spcBef>
                <a:spcPts val="1200"/>
              </a:spcBef>
              <a:spcAft>
                <a:spcPts val="0"/>
              </a:spcAft>
              <a:buClr>
                <a:schemeClr val="dk1"/>
              </a:buClr>
              <a:buSzPct val="84615"/>
              <a:buFont typeface="Arial"/>
              <a:buNone/>
            </a:pPr>
            <a:r>
              <a:rPr lang="en"/>
              <a:t>We will using a data base from Credit One to create the model, once proven </a:t>
            </a:r>
            <a:r>
              <a:rPr lang="en"/>
              <a:t>successful it will be use by all loan officers to prequalify customers and help them understand the risk of default and how much credit each customer should get.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solidFill>
                  <a:srgbClr val="333333"/>
                </a:solidFill>
                <a:highlight>
                  <a:srgbClr val="D9EAD3"/>
                </a:highlight>
                <a:latin typeface="Roboto"/>
                <a:ea typeface="Roboto"/>
                <a:cs typeface="Roboto"/>
                <a:sym typeface="Roboto"/>
              </a:rPr>
              <a:t>Collect and manage data</a:t>
            </a:r>
            <a:r>
              <a:rPr lang="en" sz="2200" u="sng">
                <a:solidFill>
                  <a:srgbClr val="333333"/>
                </a:solidFill>
                <a:highlight>
                  <a:srgbClr val="F3F3F3"/>
                </a:highlight>
                <a:latin typeface="Roboto"/>
                <a:ea typeface="Roboto"/>
                <a:cs typeface="Roboto"/>
                <a:sym typeface="Roboto"/>
              </a:rPr>
              <a:t> </a:t>
            </a:r>
            <a:endParaRPr sz="360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Database from Credit One has </a:t>
            </a:r>
            <a:r>
              <a:rPr lang="en"/>
              <a:t>30,204</a:t>
            </a:r>
            <a:r>
              <a:rPr lang="en"/>
              <a:t> records with 25 attributes.</a:t>
            </a:r>
            <a:endParaRPr/>
          </a:p>
          <a:p>
            <a:pPr indent="0" lvl="0" marL="0" rtl="0" algn="l">
              <a:spcBef>
                <a:spcPts val="1200"/>
              </a:spcBef>
              <a:spcAft>
                <a:spcPts val="0"/>
              </a:spcAft>
              <a:buNone/>
            </a:pPr>
            <a:r>
              <a:rPr lang="en"/>
              <a:t>Contains:</a:t>
            </a:r>
            <a:endParaRPr/>
          </a:p>
          <a:p>
            <a:pPr indent="-267811" lvl="0" marL="457200" rtl="0" algn="l">
              <a:spcBef>
                <a:spcPts val="1200"/>
              </a:spcBef>
              <a:spcAft>
                <a:spcPts val="0"/>
              </a:spcAft>
              <a:buSzPct val="100000"/>
              <a:buChar char="●"/>
            </a:pPr>
            <a:r>
              <a:rPr lang="en"/>
              <a:t>Amount given</a:t>
            </a:r>
            <a:endParaRPr/>
          </a:p>
          <a:p>
            <a:pPr indent="-267811" lvl="0" marL="457200" rtl="0" algn="l">
              <a:spcBef>
                <a:spcPts val="0"/>
              </a:spcBef>
              <a:spcAft>
                <a:spcPts val="0"/>
              </a:spcAft>
              <a:buSzPct val="100000"/>
              <a:buChar char="●"/>
            </a:pPr>
            <a:r>
              <a:rPr lang="en"/>
              <a:t>Gender</a:t>
            </a:r>
            <a:endParaRPr/>
          </a:p>
          <a:p>
            <a:pPr indent="-267811" lvl="0" marL="457200" rtl="0" algn="l">
              <a:spcBef>
                <a:spcPts val="0"/>
              </a:spcBef>
              <a:spcAft>
                <a:spcPts val="0"/>
              </a:spcAft>
              <a:buSzPct val="100000"/>
              <a:buChar char="●"/>
            </a:pPr>
            <a:r>
              <a:rPr lang="en"/>
              <a:t>Education</a:t>
            </a:r>
            <a:endParaRPr/>
          </a:p>
          <a:p>
            <a:pPr indent="-267811" lvl="0" marL="457200" rtl="0" algn="l">
              <a:spcBef>
                <a:spcPts val="0"/>
              </a:spcBef>
              <a:spcAft>
                <a:spcPts val="0"/>
              </a:spcAft>
              <a:buSzPct val="100000"/>
              <a:buChar char="●"/>
            </a:pPr>
            <a:r>
              <a:rPr lang="en"/>
              <a:t>Marital Status</a:t>
            </a:r>
            <a:endParaRPr/>
          </a:p>
          <a:p>
            <a:pPr indent="-267811" lvl="0" marL="457200" rtl="0" algn="l">
              <a:spcBef>
                <a:spcPts val="0"/>
              </a:spcBef>
              <a:spcAft>
                <a:spcPts val="0"/>
              </a:spcAft>
              <a:buSzPct val="100000"/>
              <a:buChar char="●"/>
            </a:pPr>
            <a:r>
              <a:rPr lang="en"/>
              <a:t>Age</a:t>
            </a:r>
            <a:endParaRPr/>
          </a:p>
          <a:p>
            <a:pPr indent="-267811" lvl="0" marL="457200" rtl="0" algn="l">
              <a:spcBef>
                <a:spcPts val="0"/>
              </a:spcBef>
              <a:spcAft>
                <a:spcPts val="0"/>
              </a:spcAft>
              <a:buSzPct val="100000"/>
              <a:buChar char="●"/>
            </a:pPr>
            <a:r>
              <a:rPr lang="en"/>
              <a:t>Past payments</a:t>
            </a:r>
            <a:endParaRPr/>
          </a:p>
          <a:p>
            <a:pPr indent="-267811" lvl="0" marL="457200" rtl="0" algn="l">
              <a:spcBef>
                <a:spcPts val="0"/>
              </a:spcBef>
              <a:spcAft>
                <a:spcPts val="0"/>
              </a:spcAft>
              <a:buSzPct val="100000"/>
              <a:buChar char="●"/>
            </a:pPr>
            <a:r>
              <a:rPr lang="en"/>
              <a:t>Amount bill</a:t>
            </a:r>
            <a:endParaRPr/>
          </a:p>
          <a:p>
            <a:pPr indent="-267811" lvl="0" marL="457200" rtl="0" algn="l">
              <a:spcBef>
                <a:spcPts val="0"/>
              </a:spcBef>
              <a:spcAft>
                <a:spcPts val="0"/>
              </a:spcAft>
              <a:buSzPct val="100000"/>
              <a:buChar char="●"/>
            </a:pPr>
            <a:r>
              <a:rPr lang="en"/>
              <a:t>Amount of previous payment</a:t>
            </a:r>
            <a:endParaRPr/>
          </a:p>
          <a:p>
            <a:pPr indent="0" lvl="0" marL="0" rtl="0" algn="l">
              <a:spcBef>
                <a:spcPts val="1200"/>
              </a:spcBef>
              <a:spcAft>
                <a:spcPts val="0"/>
              </a:spcAft>
              <a:buNone/>
            </a:pPr>
            <a:r>
              <a:rPr lang="en"/>
              <a:t>202 duplicates will have to be removed; all values are data objects need to be converted to Integers o float for proper analysis.</a:t>
            </a:r>
            <a:br>
              <a:rPr lang="en"/>
            </a:br>
            <a:endParaRPr/>
          </a:p>
          <a:p>
            <a:pPr indent="0" lvl="0" marL="0" rtl="0" algn="l">
              <a:spcBef>
                <a:spcPts val="1200"/>
              </a:spcBef>
              <a:spcAft>
                <a:spcPts val="0"/>
              </a:spcAft>
              <a:buNone/>
            </a:pPr>
            <a:r>
              <a:rPr lang="en"/>
              <a:t>After data cleaning and preparation, there will be enough data for further analysis and to create a model that predicts accuracy of probability of default.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solidFill>
                  <a:srgbClr val="333333"/>
                </a:solidFill>
                <a:highlight>
                  <a:srgbClr val="D9EAD3"/>
                </a:highlight>
                <a:latin typeface="Roboto"/>
                <a:ea typeface="Roboto"/>
                <a:cs typeface="Roboto"/>
                <a:sym typeface="Roboto"/>
              </a:rPr>
              <a:t>Build the model </a:t>
            </a:r>
            <a:r>
              <a:rPr lang="en" sz="2200" u="sng">
                <a:solidFill>
                  <a:srgbClr val="333333"/>
                </a:solidFill>
                <a:highlight>
                  <a:srgbClr val="D9EAD3"/>
                </a:highlight>
                <a:latin typeface="Roboto"/>
                <a:ea typeface="Roboto"/>
                <a:cs typeface="Roboto"/>
                <a:sym typeface="Roboto"/>
              </a:rPr>
              <a:t> </a:t>
            </a:r>
            <a:endParaRPr sz="2200">
              <a:highlight>
                <a:srgbClr val="D9EAD3"/>
              </a:highlight>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will first predict how should get a loan and how should not get a loan.</a:t>
            </a:r>
            <a:endParaRPr/>
          </a:p>
          <a:p>
            <a:pPr indent="0" lvl="0" marL="0" rtl="0" algn="l">
              <a:spcBef>
                <a:spcPts val="1200"/>
              </a:spcBef>
              <a:spcAft>
                <a:spcPts val="0"/>
              </a:spcAft>
              <a:buNone/>
            </a:pPr>
            <a:r>
              <a:rPr lang="en"/>
              <a:t>We will use the following techniques to </a:t>
            </a:r>
            <a:r>
              <a:rPr lang="en"/>
              <a:t>understand</a:t>
            </a:r>
            <a:r>
              <a:rPr lang="en"/>
              <a:t> data and determine </a:t>
            </a:r>
            <a:r>
              <a:rPr lang="en"/>
              <a:t>accuracy</a:t>
            </a:r>
            <a:r>
              <a:rPr lang="en"/>
              <a:t>.</a:t>
            </a:r>
            <a:endParaRPr/>
          </a:p>
          <a:p>
            <a:pPr indent="-311150" lvl="0" marL="457200" rtl="0" algn="l">
              <a:spcBef>
                <a:spcPts val="1200"/>
              </a:spcBef>
              <a:spcAft>
                <a:spcPts val="0"/>
              </a:spcAft>
              <a:buSzPts val="1300"/>
              <a:buChar char="●"/>
            </a:pPr>
            <a:r>
              <a:rPr lang="en"/>
              <a:t>Correlation analysis</a:t>
            </a:r>
            <a:endParaRPr/>
          </a:p>
          <a:p>
            <a:pPr indent="-311150" lvl="0" marL="457200" rtl="0" algn="l">
              <a:spcBef>
                <a:spcPts val="0"/>
              </a:spcBef>
              <a:spcAft>
                <a:spcPts val="0"/>
              </a:spcAft>
              <a:buSzPts val="1300"/>
              <a:buChar char="●"/>
            </a:pPr>
            <a:r>
              <a:rPr lang="en"/>
              <a:t>Linear regression</a:t>
            </a:r>
            <a:endParaRPr/>
          </a:p>
          <a:p>
            <a:pPr indent="-311150" lvl="0" marL="457200" rtl="0" algn="l">
              <a:spcBef>
                <a:spcPts val="0"/>
              </a:spcBef>
              <a:spcAft>
                <a:spcPts val="0"/>
              </a:spcAft>
              <a:buSzPts val="1300"/>
              <a:buChar char="●"/>
            </a:pPr>
            <a:r>
              <a:rPr lang="en"/>
              <a:t>Decision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u="sng">
                <a:solidFill>
                  <a:srgbClr val="333333"/>
                </a:solidFill>
                <a:highlight>
                  <a:srgbClr val="D9EAD3"/>
                </a:highlight>
                <a:latin typeface="Roboto"/>
                <a:ea typeface="Roboto"/>
                <a:cs typeface="Roboto"/>
                <a:sym typeface="Roboto"/>
              </a:rPr>
              <a:t>Evaluate and critique the model</a:t>
            </a:r>
            <a:r>
              <a:rPr lang="en" sz="2200" u="sng">
                <a:solidFill>
                  <a:srgbClr val="333333"/>
                </a:solidFill>
                <a:highlight>
                  <a:srgbClr val="F3F3F3"/>
                </a:highlight>
                <a:latin typeface="Roboto"/>
                <a:ea typeface="Roboto"/>
                <a:cs typeface="Roboto"/>
                <a:sym typeface="Roboto"/>
              </a:rPr>
              <a:t> </a:t>
            </a:r>
            <a:r>
              <a:rPr lang="en" sz="2200" u="sng">
                <a:solidFill>
                  <a:srgbClr val="333333"/>
                </a:solidFill>
                <a:highlight>
                  <a:srgbClr val="F3F3F3"/>
                </a:highlight>
                <a:latin typeface="Roboto"/>
                <a:ea typeface="Roboto"/>
                <a:cs typeface="Roboto"/>
                <a:sym typeface="Roboto"/>
              </a:rPr>
              <a:t>  </a:t>
            </a:r>
            <a:endParaRPr sz="2200"/>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will first predict how should get a loan and how should not get a loan.</a:t>
            </a:r>
            <a:endParaRPr/>
          </a:p>
          <a:p>
            <a:pPr indent="0" lvl="0" marL="0" rtl="0" algn="l">
              <a:spcBef>
                <a:spcPts val="1200"/>
              </a:spcBef>
              <a:spcAft>
                <a:spcPts val="0"/>
              </a:spcAft>
              <a:buNone/>
            </a:pPr>
            <a:r>
              <a:rPr lang="en"/>
              <a:t>We will use the following techniques to understand data and determine accuracy.</a:t>
            </a:r>
            <a:endParaRPr/>
          </a:p>
          <a:p>
            <a:pPr indent="-311150" lvl="0" marL="457200" rtl="0" algn="l">
              <a:spcBef>
                <a:spcPts val="1200"/>
              </a:spcBef>
              <a:spcAft>
                <a:spcPts val="0"/>
              </a:spcAft>
              <a:buSzPts val="1300"/>
              <a:buChar char="●"/>
            </a:pPr>
            <a:r>
              <a:rPr lang="en"/>
              <a:t>Correlation analysis</a:t>
            </a:r>
            <a:endParaRPr/>
          </a:p>
          <a:p>
            <a:pPr indent="-311150" lvl="0" marL="457200" rtl="0" algn="l">
              <a:spcBef>
                <a:spcPts val="0"/>
              </a:spcBef>
              <a:spcAft>
                <a:spcPts val="0"/>
              </a:spcAft>
              <a:buSzPts val="1300"/>
              <a:buChar char="●"/>
            </a:pPr>
            <a:r>
              <a:rPr lang="en"/>
              <a:t>Linear regression</a:t>
            </a:r>
            <a:endParaRPr/>
          </a:p>
          <a:p>
            <a:pPr indent="-311150" lvl="0" marL="457200" rtl="0" algn="l">
              <a:spcBef>
                <a:spcPts val="0"/>
              </a:spcBef>
              <a:spcAft>
                <a:spcPts val="0"/>
              </a:spcAft>
              <a:buSzPts val="1300"/>
              <a:buChar char="●"/>
            </a:pPr>
            <a:r>
              <a:rPr lang="en"/>
              <a:t>Decision tree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00" u="sng">
                <a:solidFill>
                  <a:srgbClr val="333333"/>
                </a:solidFill>
                <a:highlight>
                  <a:srgbClr val="D9EAD3"/>
                </a:highlight>
                <a:latin typeface="Roboto"/>
                <a:ea typeface="Roboto"/>
                <a:cs typeface="Roboto"/>
                <a:sym typeface="Roboto"/>
              </a:rPr>
              <a:t>Evaluate and critique the model</a:t>
            </a:r>
            <a:endParaRPr sz="2400">
              <a:solidFill>
                <a:srgbClr val="333333"/>
              </a:solidFill>
              <a:highlight>
                <a:srgbClr val="D9EAD3"/>
              </a:highlight>
              <a:latin typeface="Roboto"/>
              <a:ea typeface="Roboto"/>
              <a:cs typeface="Roboto"/>
              <a:sym typeface="Roboto"/>
            </a:endParaRPr>
          </a:p>
          <a:p>
            <a:pPr indent="0" lvl="0" marL="0" rtl="0" algn="l">
              <a:spcBef>
                <a:spcPts val="80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will be evaluated to see if it meets the goals. If not, the model will be loop back until the goals are met and the model is able to </a:t>
            </a:r>
            <a:r>
              <a:rPr lang="en"/>
              <a:t>predict</a:t>
            </a:r>
            <a:r>
              <a:rPr lang="en"/>
              <a:t> with enough accuracy if a customer will defaults or not.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00" u="sng">
                <a:solidFill>
                  <a:srgbClr val="333333"/>
                </a:solidFill>
                <a:highlight>
                  <a:srgbClr val="D9EAD3"/>
                </a:highlight>
                <a:latin typeface="Roboto"/>
                <a:ea typeface="Roboto"/>
                <a:cs typeface="Roboto"/>
                <a:sym typeface="Roboto"/>
              </a:rPr>
              <a:t>Present results and document</a:t>
            </a:r>
            <a:endParaRPr sz="2400">
              <a:solidFill>
                <a:srgbClr val="333333"/>
              </a:solidFill>
              <a:highlight>
                <a:srgbClr val="D9EAD3"/>
              </a:highlight>
              <a:latin typeface="Roboto"/>
              <a:ea typeface="Roboto"/>
              <a:cs typeface="Roboto"/>
              <a:sym typeface="Roboto"/>
            </a:endParaRPr>
          </a:p>
          <a:p>
            <a:pPr indent="0" lvl="0" marL="0" rtl="0" algn="l">
              <a:spcBef>
                <a:spcPts val="80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Once the model is </a:t>
            </a:r>
            <a:r>
              <a:rPr lang="en"/>
              <a:t>predicting with enough accuracy, the results will be presented to stakeholders, explaining how the goal is met and how the model can help decrease the number of default customers.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400" u="sng">
                <a:solidFill>
                  <a:srgbClr val="333333"/>
                </a:solidFill>
                <a:highlight>
                  <a:srgbClr val="D9EAD3"/>
                </a:highlight>
                <a:latin typeface="Roboto"/>
                <a:ea typeface="Roboto"/>
                <a:cs typeface="Roboto"/>
                <a:sym typeface="Roboto"/>
              </a:rPr>
              <a:t>Deploy and maintain the model </a:t>
            </a:r>
            <a:endParaRPr sz="2400">
              <a:solidFill>
                <a:srgbClr val="333333"/>
              </a:solidFill>
              <a:highlight>
                <a:srgbClr val="D9EAD3"/>
              </a:highlight>
              <a:latin typeface="Roboto"/>
              <a:ea typeface="Roboto"/>
              <a:cs typeface="Roboto"/>
              <a:sym typeface="Roboto"/>
            </a:endParaRPr>
          </a:p>
          <a:p>
            <a:pPr indent="0" lvl="0" marL="0" rtl="0" algn="l">
              <a:spcBef>
                <a:spcPts val="800"/>
              </a:spcBef>
              <a:spcAft>
                <a:spcPts val="0"/>
              </a:spcAft>
              <a:buNone/>
            </a:pPr>
            <a:r>
              <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Once the model is approved it will be put into production.</a:t>
            </a:r>
            <a:endParaRPr/>
          </a:p>
          <a:p>
            <a:pPr indent="0" lvl="0" marL="0" rtl="0" algn="l">
              <a:spcBef>
                <a:spcPts val="1200"/>
              </a:spcBef>
              <a:spcAft>
                <a:spcPts val="0"/>
              </a:spcAft>
              <a:buNone/>
            </a:pPr>
            <a:r>
              <a:rPr lang="en"/>
              <a:t>A plan will be created to implement to model and keep it without bugs and updated. The model will be </a:t>
            </a:r>
            <a:r>
              <a:rPr lang="en"/>
              <a:t>improved</a:t>
            </a:r>
            <a:r>
              <a:rPr lang="en"/>
              <a:t> with every single new record.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