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7" r:id="rId14"/>
    <p:sldId id="266" r:id="rId15"/>
    <p:sldId id="269" r:id="rId16"/>
    <p:sldId id="270" r:id="rId17"/>
    <p:sldId id="271" r:id="rId18"/>
    <p:sldId id="279" r:id="rId19"/>
    <p:sldId id="272" r:id="rId20"/>
    <p:sldId id="273" r:id="rId21"/>
    <p:sldId id="274" r:id="rId22"/>
    <p:sldId id="278" r:id="rId23"/>
    <p:sldId id="275" r:id="rId24"/>
    <p:sldId id="276" r:id="rId25"/>
    <p:sldId id="277" r:id="rId26"/>
    <p:sldId id="288" r:id="rId27"/>
    <p:sldId id="290" r:id="rId28"/>
    <p:sldId id="280" r:id="rId29"/>
    <p:sldId id="281" r:id="rId30"/>
    <p:sldId id="282" r:id="rId31"/>
    <p:sldId id="283" r:id="rId32"/>
    <p:sldId id="284" r:id="rId33"/>
    <p:sldId id="287" r:id="rId34"/>
    <p:sldId id="286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3" r:id="rId47"/>
    <p:sldId id="302" r:id="rId48"/>
    <p:sldId id="304" r:id="rId49"/>
    <p:sldId id="309" r:id="rId50"/>
    <p:sldId id="310" r:id="rId51"/>
    <p:sldId id="311" r:id="rId52"/>
    <p:sldId id="305" r:id="rId53"/>
    <p:sldId id="306" r:id="rId54"/>
    <p:sldId id="307" r:id="rId55"/>
    <p:sldId id="308" r:id="rId5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2" hidden="1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2960" cy="6691680"/>
          </a:xfrm>
          <a:prstGeom prst="roundRect">
            <a:avLst>
              <a:gd name="adj" fmla="val 4929"/>
            </a:avLst>
          </a:prstGeom>
          <a:blipFill>
            <a:blip r:embed="rId14"/>
            <a:tile/>
          </a:blipFill>
          <a:ln w="6480">
            <a:solidFill>
              <a:schemeClr val="tx1">
                <a:alpha val="100000"/>
              </a:schemeClr>
            </a:solidFill>
            <a:round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3EFC73F-617D-47CD-BAF8-D0F70557BD3C}" type="datetime">
              <a:rPr lang="en-IN" sz="1400" b="0" strike="noStrike" spc="-1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pPr algn="r">
                <a:lnSpc>
                  <a:spcPct val="100000"/>
                </a:lnSpc>
              </a:pPr>
              <a:t>26-06-2018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EAE3D2A7-4A3A-466D-9341-BCE0D13E59D1}" type="slidenum">
              <a:rPr lang="en-IN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63000" y="1449360"/>
            <a:ext cx="9021240" cy="15271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63000" y="1396800"/>
            <a:ext cx="9021240" cy="12024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63000" y="2976480"/>
            <a:ext cx="9021240" cy="11016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90000" tIns="4500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45C91C5-B8F6-4FC4-A79C-E0B753254F9E}" type="datetime">
              <a:rPr lang="en-IN" sz="1400" b="0" strike="noStrike" spc="-1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pPr algn="r">
                <a:lnSpc>
                  <a:spcPct val="100000"/>
                </a:lnSpc>
              </a:pPr>
              <a:t>26-06-2018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5111938B-B7AB-495C-894A-18E0B6A5DD8A}" type="slidenum">
              <a:rPr lang="en-IN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pPr algn="ct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Click to edit Master text styles</a:t>
            </a:r>
          </a:p>
          <a:p>
            <a:pPr marL="548640" lvl="1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Second level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822960" lvl="2" indent="-228240">
              <a:lnSpc>
                <a:spcPct val="100000"/>
              </a:lnSpc>
              <a:spcBef>
                <a:spcPts val="371"/>
              </a:spcBef>
              <a:buClr>
                <a:srgbClr val="E5B1AB"/>
              </a:buClr>
              <a:buSzPct val="85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Third level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1097280" lvl="3" indent="-228240">
              <a:lnSpc>
                <a:spcPct val="100000"/>
              </a:lnSpc>
              <a:spcBef>
                <a:spcPts val="371"/>
              </a:spcBef>
              <a:buClr>
                <a:srgbClr val="A28E6A"/>
              </a:buClr>
              <a:buSzPct val="80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Fourth level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1371600" lvl="4" indent="-228240">
              <a:lnSpc>
                <a:spcPct val="100000"/>
              </a:lnSpc>
              <a:spcBef>
                <a:spcPts val="371"/>
              </a:spcBef>
              <a:buClr>
                <a:srgbClr val="A28E6A"/>
              </a:buClr>
              <a:buFont typeface="StarSymbol"/>
              <a:buChar char="o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Fifth level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1505880"/>
            <a:ext cx="8229240" cy="146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Socket Programming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251640" y="-529200"/>
            <a:ext cx="8230680" cy="1238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 connect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5640" y="764640"/>
            <a:ext cx="9504720" cy="516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The client process call connect() to connect with a 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server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 smtClean="0">
                <a:solidFill>
                  <a:srgbClr val="D34817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#include </a:t>
            </a:r>
            <a:r>
              <a:rPr lang="en-IN" sz="20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&lt;sys/</a:t>
            </a:r>
            <a:r>
              <a:rPr lang="en-IN" sz="2000" b="0" strike="noStrike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types.h</a:t>
            </a:r>
            <a:r>
              <a:rPr lang="en-IN" sz="20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&gt; 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 smtClean="0">
                <a:solidFill>
                  <a:srgbClr val="D34817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#include </a:t>
            </a:r>
            <a:r>
              <a:rPr lang="en-IN" sz="20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&lt;sys/</a:t>
            </a:r>
            <a:r>
              <a:rPr lang="en-IN" sz="2000" b="0" strike="noStrike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socket.h</a:t>
            </a:r>
            <a:r>
              <a:rPr lang="en-IN" sz="20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&gt; </a:t>
            </a:r>
            <a:endParaRPr lang="en-IN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6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int</a:t>
            </a:r>
            <a:r>
              <a:rPr lang="en-IN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connect (</a:t>
            </a:r>
            <a:r>
              <a:rPr lang="en-IN" sz="26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int</a:t>
            </a:r>
            <a:r>
              <a:rPr lang="en-IN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socket,</a:t>
            </a:r>
            <a:r>
              <a:rPr lang="en-IN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(</a:t>
            </a:r>
            <a:r>
              <a:rPr lang="en-IN" sz="2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struct</a:t>
            </a:r>
            <a:r>
              <a:rPr lang="en-IN" sz="2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sockaddr</a:t>
            </a:r>
            <a:r>
              <a:rPr lang="en-IN" sz="2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*)&amp;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server_addr,</a:t>
            </a:r>
            <a:r>
              <a:rPr lang="en-IN" sz="2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int</a:t>
            </a:r>
            <a:r>
              <a:rPr lang="en-IN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ser_len</a:t>
            </a:r>
            <a:r>
              <a:rPr lang="en-IN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);</a:t>
            </a:r>
            <a:endParaRPr lang="en-IN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Example: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connect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sockfd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, 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struct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sockaddr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*)&amp;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server_addr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,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serv_len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251640" y="-529200"/>
            <a:ext cx="8230680" cy="1238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 </a:t>
            </a:r>
            <a:r>
              <a:rPr lang="en-US" sz="4000" spc="-1" dirty="0" smtClean="0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write</a:t>
            </a:r>
            <a:r>
              <a:rPr lang="en-US" sz="4000" b="0" strike="noStrike" spc="-1" dirty="0" smtClean="0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n-US" sz="4000" b="0" strike="noStrike" spc="-1" dirty="0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function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5640" y="764640"/>
            <a:ext cx="9000856" cy="56166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dirty="0">
                <a:latin typeface="Perpetua" pitchFamily="18" charset="0"/>
                <a:cs typeface="Arial" pitchFamily="34" charset="0"/>
              </a:rPr>
              <a:t>The </a:t>
            </a:r>
            <a:r>
              <a:rPr lang="en-US" sz="2400" i="1" dirty="0" smtClean="0">
                <a:latin typeface="Perpetua" pitchFamily="18" charset="0"/>
                <a:cs typeface="Arial" pitchFamily="34" charset="0"/>
              </a:rPr>
              <a:t>write</a:t>
            </a:r>
            <a:r>
              <a:rPr lang="en-US" sz="2400" dirty="0">
                <a:latin typeface="Perpetua" pitchFamily="18" charset="0"/>
                <a:cs typeface="Arial" pitchFamily="34" charset="0"/>
              </a:rPr>
              <a:t> function attempts to </a:t>
            </a:r>
            <a:r>
              <a:rPr lang="en-US" sz="2400" dirty="0" smtClean="0">
                <a:latin typeface="Perpetua" pitchFamily="18" charset="0"/>
                <a:cs typeface="Arial" pitchFamily="34" charset="0"/>
              </a:rPr>
              <a:t>write  </a:t>
            </a:r>
            <a:r>
              <a:rPr lang="en-US" sz="2400" dirty="0">
                <a:latin typeface="Perpetua" pitchFamily="18" charset="0"/>
                <a:cs typeface="Arial" pitchFamily="34" charset="0"/>
              </a:rPr>
              <a:t>bytes </a:t>
            </a:r>
            <a:r>
              <a:rPr lang="en-US" sz="2400" dirty="0" smtClean="0">
                <a:latin typeface="Perpetua" pitchFamily="18" charset="0"/>
                <a:cs typeface="Arial" pitchFamily="34" charset="0"/>
              </a:rPr>
              <a:t>to </a:t>
            </a:r>
            <a:r>
              <a:rPr lang="en-US" sz="2400" dirty="0">
                <a:latin typeface="Perpetua" pitchFamily="18" charset="0"/>
                <a:cs typeface="Arial" pitchFamily="34" charset="0"/>
              </a:rPr>
              <a:t>the file associated with the buffer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 pitchFamily="18" charset="0"/>
              <a:cs typeface="Arial" pitchFamily="34" charset="0"/>
            </a:endParaRPr>
          </a:p>
          <a:p>
            <a:r>
              <a:rPr lang="en-US" sz="2800" dirty="0" smtClean="0">
                <a:solidFill>
                  <a:schemeClr val="accent1"/>
                </a:solidFill>
              </a:rPr>
              <a:t>        </a:t>
            </a:r>
            <a:r>
              <a:rPr lang="en-IN" sz="2800" b="0" strike="noStrike" spc="-1" dirty="0" smtClean="0">
                <a:solidFill>
                  <a:srgbClr val="D34817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#include </a:t>
            </a:r>
            <a:r>
              <a:rPr lang="en-IN" sz="28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&lt;</a:t>
            </a:r>
            <a:r>
              <a:rPr lang="en-IN" sz="2800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unistd</a:t>
            </a:r>
            <a:r>
              <a:rPr lang="en-IN" sz="2800" b="0" strike="noStrike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.h</a:t>
            </a:r>
            <a:r>
              <a:rPr lang="en-IN" sz="28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&gt; </a:t>
            </a:r>
            <a:endParaRPr lang="en-I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       </a:t>
            </a:r>
            <a:r>
              <a:rPr lang="en-US" sz="2800" dirty="0" err="1" smtClean="0">
                <a:solidFill>
                  <a:schemeClr val="accent1"/>
                </a:solidFill>
              </a:rPr>
              <a:t>int</a:t>
            </a:r>
            <a:r>
              <a:rPr lang="en-US" sz="2800" dirty="0" smtClean="0">
                <a:effectLst/>
              </a:rPr>
              <a:t> </a:t>
            </a:r>
            <a:r>
              <a:rPr lang="en-US" sz="2800" b="1" dirty="0" smtClean="0"/>
              <a:t>write</a:t>
            </a:r>
            <a:r>
              <a:rPr lang="en-US" sz="2800" dirty="0" smtClean="0"/>
              <a:t>(</a:t>
            </a:r>
            <a:r>
              <a:rPr lang="en-US" sz="2800" dirty="0" err="1" smtClean="0">
                <a:solidFill>
                  <a:srgbClr val="0070C0"/>
                </a:solidFill>
              </a:rPr>
              <a:t>int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/>
              <a:t>sockfd</a:t>
            </a:r>
            <a:r>
              <a:rPr lang="en-US" sz="2800" dirty="0" smtClean="0"/>
              <a:t>,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const</a:t>
            </a:r>
            <a:r>
              <a:rPr lang="en-US" sz="2800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void</a:t>
            </a:r>
            <a:r>
              <a:rPr lang="en-US" sz="2800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sz="2800" dirty="0"/>
              <a:t>*</a:t>
            </a:r>
            <a:r>
              <a:rPr lang="en-US" sz="2800" dirty="0" err="1" smtClean="0">
                <a:effectLst/>
              </a:rPr>
              <a:t>buf</a:t>
            </a:r>
            <a:r>
              <a:rPr lang="en-US" sz="2800" dirty="0"/>
              <a:t>,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int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nbyte</a:t>
            </a:r>
            <a:r>
              <a:rPr lang="en-US" sz="2800" dirty="0" smtClean="0"/>
              <a:t>);</a:t>
            </a:r>
          </a:p>
          <a:p>
            <a:pPr>
              <a:lnSpc>
                <a:spcPct val="100000"/>
              </a:lnSpc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US" b="1" dirty="0" smtClean="0"/>
              <a:t>            </a:t>
            </a:r>
            <a:r>
              <a:rPr lang="en-US" b="1" dirty="0" err="1" smtClean="0"/>
              <a:t>sockfd</a:t>
            </a:r>
            <a:r>
              <a:rPr lang="en-US" dirty="0"/>
              <a:t> − It is a socket descriptor returned by the socket function.</a:t>
            </a:r>
          </a:p>
          <a:p>
            <a:pPr algn="just"/>
            <a:r>
              <a:rPr lang="en-US" b="1" dirty="0" smtClean="0"/>
              <a:t>            </a:t>
            </a:r>
            <a:r>
              <a:rPr lang="en-US" b="1" dirty="0" err="1" smtClean="0"/>
              <a:t>buf</a:t>
            </a:r>
            <a:r>
              <a:rPr lang="en-US" dirty="0"/>
              <a:t> − It is </a:t>
            </a:r>
            <a:r>
              <a:rPr lang="en-US" dirty="0" smtClean="0"/>
              <a:t>a pointer to the data you want to send.</a:t>
            </a:r>
            <a:endParaRPr lang="en-US" dirty="0"/>
          </a:p>
          <a:p>
            <a:pPr algn="just"/>
            <a:r>
              <a:rPr lang="en-US" b="1" dirty="0" smtClean="0"/>
              <a:t>            </a:t>
            </a:r>
            <a:r>
              <a:rPr lang="en-US" b="1" dirty="0" err="1" smtClean="0"/>
              <a:t>nbyte</a:t>
            </a:r>
            <a:r>
              <a:rPr lang="en-US" dirty="0"/>
              <a:t> − It is the number of bytes to </a:t>
            </a:r>
            <a:r>
              <a:rPr lang="en-US" dirty="0" smtClean="0"/>
              <a:t>be written.</a:t>
            </a:r>
            <a:endParaRPr lang="en-US" dirty="0"/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Example</a:t>
            </a:r>
            <a:r>
              <a:rPr lang="en-IN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IN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   </a:t>
            </a:r>
            <a:r>
              <a:rPr lang="en-IN" sz="28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fgets</a:t>
            </a:r>
            <a:r>
              <a:rPr lang="en-IN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(buffer,</a:t>
            </a:r>
            <a:r>
              <a:rPr lang="en-IN" sz="28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255</a:t>
            </a:r>
            <a:r>
              <a:rPr lang="en-I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,</a:t>
            </a:r>
            <a:r>
              <a:rPr lang="en-IN" sz="28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stdin</a:t>
            </a:r>
            <a:r>
              <a:rPr lang="en-I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);</a:t>
            </a:r>
            <a:endParaRPr lang="en-IN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IN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write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(</a:t>
            </a:r>
            <a:r>
              <a:rPr lang="en-IN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sockfd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, 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buffer, </a:t>
            </a:r>
            <a:r>
              <a:rPr lang="en-IN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strlen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(buffer));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04841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239112" y="-486936"/>
            <a:ext cx="8230680" cy="1238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 </a:t>
            </a:r>
            <a:r>
              <a:rPr lang="en-US" sz="4000" spc="-1" dirty="0" smtClean="0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read</a:t>
            </a:r>
            <a:r>
              <a:rPr lang="en-US" sz="4000" b="0" strike="noStrike" spc="-1" dirty="0" smtClean="0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</a:t>
            </a:r>
            <a:r>
              <a:rPr lang="en-US" sz="4000" b="0" strike="noStrike" spc="-1" dirty="0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function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5640" y="764640"/>
            <a:ext cx="9000856" cy="516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dirty="0">
                <a:latin typeface="Perpetua" pitchFamily="18" charset="0"/>
                <a:cs typeface="Arial" pitchFamily="34" charset="0"/>
              </a:rPr>
              <a:t>The </a:t>
            </a:r>
            <a:r>
              <a:rPr lang="en-US" sz="2400" i="1" dirty="0">
                <a:latin typeface="Perpetua" pitchFamily="18" charset="0"/>
                <a:cs typeface="Arial" pitchFamily="34" charset="0"/>
              </a:rPr>
              <a:t>read</a:t>
            </a:r>
            <a:r>
              <a:rPr lang="en-US" sz="2400" dirty="0">
                <a:latin typeface="Perpetua" pitchFamily="18" charset="0"/>
                <a:cs typeface="Arial" pitchFamily="34" charset="0"/>
              </a:rPr>
              <a:t> function attempts to read </a:t>
            </a:r>
            <a:r>
              <a:rPr lang="en-US" sz="2400" dirty="0" smtClean="0">
                <a:latin typeface="Perpetua" pitchFamily="18" charset="0"/>
                <a:cs typeface="Arial" pitchFamily="34" charset="0"/>
              </a:rPr>
              <a:t> </a:t>
            </a:r>
            <a:r>
              <a:rPr lang="en-US" sz="2400" dirty="0">
                <a:latin typeface="Perpetua" pitchFamily="18" charset="0"/>
                <a:cs typeface="Arial" pitchFamily="34" charset="0"/>
              </a:rPr>
              <a:t>bytes from the file associated with the buffer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 pitchFamily="18" charset="0"/>
              <a:cs typeface="Arial" pitchFamily="34" charset="0"/>
            </a:endParaRPr>
          </a:p>
          <a:p>
            <a:r>
              <a:rPr lang="en-US" sz="2800" dirty="0" smtClean="0">
                <a:solidFill>
                  <a:schemeClr val="accent1"/>
                </a:solidFill>
              </a:rPr>
              <a:t>      </a:t>
            </a:r>
            <a:r>
              <a:rPr lang="en-IN" sz="2800" b="0" strike="noStrike" spc="-1" dirty="0" smtClean="0">
                <a:solidFill>
                  <a:srgbClr val="D34817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#include </a:t>
            </a:r>
            <a:r>
              <a:rPr lang="en-IN" sz="28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&lt;</a:t>
            </a:r>
            <a:r>
              <a:rPr lang="en-IN" sz="2800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unistd</a:t>
            </a:r>
            <a:r>
              <a:rPr lang="en-IN" sz="2800" b="0" strike="noStrike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.h</a:t>
            </a:r>
            <a:r>
              <a:rPr lang="en-IN" sz="28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&gt; </a:t>
            </a:r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      </a:t>
            </a:r>
            <a:r>
              <a:rPr lang="en-US" sz="2800" dirty="0" err="1" smtClean="0">
                <a:solidFill>
                  <a:schemeClr val="accent1"/>
                </a:solidFill>
              </a:rPr>
              <a:t>int</a:t>
            </a:r>
            <a:r>
              <a:rPr lang="en-US" sz="2800" dirty="0" smtClean="0">
                <a:effectLst/>
              </a:rPr>
              <a:t> </a:t>
            </a:r>
            <a:r>
              <a:rPr lang="en-US" sz="2800" b="1" dirty="0" smtClean="0">
                <a:effectLst/>
              </a:rPr>
              <a:t>read</a:t>
            </a:r>
            <a:r>
              <a:rPr lang="en-US" sz="2800" dirty="0"/>
              <a:t>(</a:t>
            </a:r>
            <a:r>
              <a:rPr lang="en-US" sz="2800" dirty="0" err="1">
                <a:solidFill>
                  <a:srgbClr val="0070C0"/>
                </a:solidFill>
              </a:rPr>
              <a:t>int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/>
              <a:t>sockfd</a:t>
            </a:r>
            <a:r>
              <a:rPr lang="en-US" sz="2800" dirty="0" smtClean="0"/>
              <a:t>,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const</a:t>
            </a:r>
            <a:r>
              <a:rPr lang="en-US" sz="2800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void</a:t>
            </a:r>
            <a:r>
              <a:rPr lang="en-US" sz="2800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sz="2800" dirty="0"/>
              <a:t>*</a:t>
            </a:r>
            <a:r>
              <a:rPr lang="en-US" sz="2800" dirty="0" err="1" smtClean="0">
                <a:effectLst/>
              </a:rPr>
              <a:t>buf</a:t>
            </a:r>
            <a:r>
              <a:rPr lang="en-US" sz="2800" dirty="0"/>
              <a:t>,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int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nbyte</a:t>
            </a:r>
            <a:r>
              <a:rPr lang="en-US" sz="2800" dirty="0" smtClean="0"/>
              <a:t>);</a:t>
            </a:r>
          </a:p>
          <a:p>
            <a:pPr>
              <a:lnSpc>
                <a:spcPct val="100000"/>
              </a:lnSpc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US" b="1" dirty="0" smtClean="0"/>
              <a:t>            </a:t>
            </a:r>
            <a:r>
              <a:rPr lang="en-US" b="1" dirty="0" err="1" smtClean="0"/>
              <a:t>sockfd</a:t>
            </a:r>
            <a:r>
              <a:rPr lang="en-US" dirty="0"/>
              <a:t> − It is a socket descriptor returned by the socket function.</a:t>
            </a:r>
          </a:p>
          <a:p>
            <a:pPr algn="just"/>
            <a:r>
              <a:rPr lang="en-US" b="1" dirty="0" smtClean="0"/>
              <a:t>            </a:t>
            </a:r>
            <a:r>
              <a:rPr lang="en-US" b="1" dirty="0" err="1" smtClean="0"/>
              <a:t>buf</a:t>
            </a:r>
            <a:r>
              <a:rPr lang="en-US" dirty="0"/>
              <a:t> − It is the buffer to read the information into.</a:t>
            </a:r>
          </a:p>
          <a:p>
            <a:pPr algn="just"/>
            <a:r>
              <a:rPr lang="en-US" b="1" dirty="0" smtClean="0"/>
              <a:t>            </a:t>
            </a:r>
            <a:r>
              <a:rPr lang="en-US" b="1" dirty="0" err="1" smtClean="0"/>
              <a:t>nbyte</a:t>
            </a:r>
            <a:r>
              <a:rPr lang="en-US" dirty="0"/>
              <a:t> − It is the number of bytes to read.</a:t>
            </a: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Example: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   read 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(</a:t>
            </a:r>
            <a:r>
              <a:rPr lang="en-IN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sockfd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, </a:t>
            </a:r>
            <a:r>
              <a:rPr lang="en-I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buffer 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, </a:t>
            </a:r>
            <a:r>
              <a:rPr lang="en-IN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strlen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(buffer));</a:t>
            </a:r>
            <a:endParaRPr lang="en-IN" sz="1800" b="0" strike="noStrike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43919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95640" y="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Utility Functions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27584" y="1412776"/>
            <a:ext cx="6048360" cy="380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Byte Ordering: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Host Byte Order to Network Byte Order: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                   </a:t>
            </a:r>
            <a:r>
              <a:rPr lang="en-IN" sz="18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htons</a:t>
            </a:r>
            <a:r>
              <a:rPr lang="en-IN" sz="18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()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, </a:t>
            </a:r>
            <a:r>
              <a:rPr lang="en-IN" sz="18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htonl</a:t>
            </a:r>
            <a:r>
              <a:rPr lang="en-IN" sz="18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()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Network Byte Order to Host Byte Order: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                   </a:t>
            </a:r>
            <a:r>
              <a:rPr lang="en-IN" sz="18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ntohs</a:t>
            </a:r>
            <a:r>
              <a:rPr lang="en-IN" sz="18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()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, </a:t>
            </a:r>
            <a:r>
              <a:rPr lang="en-IN" sz="18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ntohl</a:t>
            </a:r>
            <a:r>
              <a:rPr lang="en-IN" sz="18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()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IP Address format: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Aschii</a:t>
            </a: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dotted to Binary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:  </a:t>
            </a:r>
            <a:r>
              <a:rPr lang="en-IN" sz="18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inet_aton</a:t>
            </a:r>
            <a:r>
              <a:rPr lang="en-IN" sz="18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()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Binary to </a:t>
            </a:r>
            <a:r>
              <a:rPr lang="en-IN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Aschii</a:t>
            </a: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dotted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: </a:t>
            </a:r>
            <a:r>
              <a:rPr lang="en-IN" sz="18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inet_ntoa</a:t>
            </a:r>
            <a:r>
              <a:rPr lang="en-IN" sz="18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()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251520" y="-387424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Address</a:t>
            </a:r>
            <a:r>
              <a:rPr lang="en-US" sz="4000" b="0" strike="noStrike" spc="-1" dirty="0" smtClean="0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Structures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79512" y="759456"/>
            <a:ext cx="8856984" cy="5621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400" b="1" dirty="0" err="1" smtClean="0"/>
              <a:t>sockaddr</a:t>
            </a:r>
            <a:r>
              <a:rPr lang="en-IN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Perpetua" pitchFamily="18" charset="0"/>
              </a:rPr>
              <a:t>This </a:t>
            </a:r>
            <a:r>
              <a:rPr lang="en-US" sz="2400" dirty="0">
                <a:latin typeface="Perpetua" pitchFamily="18" charset="0"/>
              </a:rPr>
              <a:t>is a generic socket address </a:t>
            </a:r>
            <a:r>
              <a:rPr lang="en-US" sz="2400" dirty="0" smtClean="0">
                <a:latin typeface="Perpetua" pitchFamily="18" charset="0"/>
              </a:rPr>
              <a:t>structure to hold the socket information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Perpetua" pitchFamily="18" charset="0"/>
              </a:rPr>
              <a:t>W</a:t>
            </a:r>
            <a:r>
              <a:rPr lang="en-US" sz="2400" dirty="0" smtClean="0">
                <a:latin typeface="Perpetua" pitchFamily="18" charset="0"/>
              </a:rPr>
              <a:t>ill </a:t>
            </a:r>
            <a:r>
              <a:rPr lang="en-US" sz="2400" dirty="0">
                <a:latin typeface="Perpetua" pitchFamily="18" charset="0"/>
              </a:rPr>
              <a:t>be passed in most of the socket function </a:t>
            </a:r>
            <a:r>
              <a:rPr lang="en-US" sz="2400" dirty="0" smtClean="0">
                <a:latin typeface="Perpetua" pitchFamily="18" charset="0"/>
              </a:rPr>
              <a:t>calls</a:t>
            </a:r>
            <a:endParaRPr lang="en-IN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 pitchFamily="18" charset="0"/>
            </a:endParaRPr>
          </a:p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000" b="1" dirty="0" err="1" smtClean="0"/>
              <a:t>sockaddr_in</a:t>
            </a:r>
            <a:r>
              <a:rPr lang="en-IN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Perpetua" pitchFamily="18" charset="0"/>
              </a:rPr>
              <a:t>This help to reference to the socket element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             </a:t>
            </a:r>
            <a:r>
              <a:rPr lang="en-US" dirty="0" err="1" smtClean="0">
                <a:solidFill>
                  <a:srgbClr val="0070C0"/>
                </a:solidFill>
              </a:rPr>
              <a:t>struct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sockaddr_in</a:t>
            </a:r>
            <a:r>
              <a:rPr lang="en-US" dirty="0" smtClean="0">
                <a:effectLst/>
              </a:rPr>
              <a:t>  </a:t>
            </a:r>
            <a:r>
              <a:rPr lang="en-US" dirty="0" smtClean="0"/>
              <a:t>{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short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dirty="0" err="1" smtClean="0">
                <a:effectLst/>
              </a:rPr>
              <a:t>sin_family</a:t>
            </a:r>
            <a:r>
              <a:rPr lang="en-US" dirty="0"/>
              <a:t>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/>
              <a:t>                                    </a:t>
            </a:r>
            <a:r>
              <a:rPr lang="en-US" dirty="0" smtClean="0">
                <a:solidFill>
                  <a:srgbClr val="0070C0"/>
                </a:solidFill>
              </a:rPr>
              <a:t>unsigned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short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dirty="0" err="1" smtClean="0">
                <a:effectLst/>
              </a:rPr>
              <a:t>sin_port</a:t>
            </a:r>
            <a:r>
              <a:rPr lang="en-US" dirty="0"/>
              <a:t>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/>
              <a:t>                                    </a:t>
            </a:r>
            <a:r>
              <a:rPr lang="en-US" dirty="0" err="1" smtClean="0">
                <a:solidFill>
                  <a:srgbClr val="0070C0"/>
                </a:solidFill>
              </a:rPr>
              <a:t>struct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effectLst/>
              </a:rPr>
              <a:t>in_addr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dirty="0" err="1" smtClean="0">
                <a:effectLst/>
              </a:rPr>
              <a:t>sin_addr</a:t>
            </a:r>
            <a:r>
              <a:rPr lang="en-US" dirty="0"/>
              <a:t>;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/>
              <a:t>                                    </a:t>
            </a:r>
            <a:r>
              <a:rPr lang="en-US" dirty="0" smtClean="0">
                <a:solidFill>
                  <a:srgbClr val="0070C0"/>
                </a:solidFill>
              </a:rPr>
              <a:t>unsigned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char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dirty="0" err="1" smtClean="0">
                <a:effectLst/>
              </a:rPr>
              <a:t>sin_zero</a:t>
            </a:r>
            <a:r>
              <a:rPr lang="en-US" dirty="0"/>
              <a:t>[8];</a:t>
            </a:r>
            <a:r>
              <a:rPr lang="en-US" dirty="0" smtClean="0">
                <a:effectLst/>
              </a:rPr>
              <a:t>  </a:t>
            </a:r>
            <a:r>
              <a:rPr lang="en-US" dirty="0" smtClean="0">
                <a:solidFill>
                  <a:srgbClr val="7030A0"/>
                </a:solidFill>
                <a:effectLst/>
              </a:rPr>
              <a:t>//not used</a:t>
            </a:r>
          </a:p>
          <a:p>
            <a:r>
              <a:rPr lang="en-US" dirty="0" smtClean="0"/>
              <a:t>                             };</a:t>
            </a:r>
          </a:p>
          <a:p>
            <a:r>
              <a:rPr lang="en-IN" b="1" dirty="0" err="1" smtClean="0"/>
              <a:t>In_addr</a:t>
            </a:r>
            <a:r>
              <a:rPr lang="en-IN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structure used to hold 32 bit </a:t>
            </a:r>
            <a:r>
              <a:rPr lang="en-US" dirty="0" err="1" smtClean="0"/>
              <a:t>netid</a:t>
            </a:r>
            <a:r>
              <a:rPr lang="en-US" dirty="0" smtClean="0"/>
              <a:t>/</a:t>
            </a:r>
            <a:r>
              <a:rPr lang="en-US" dirty="0" err="1" smtClean="0"/>
              <a:t>hostid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0070C0"/>
                </a:solidFill>
              </a:rPr>
              <a:t>struct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in_addr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{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unsigned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long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 </a:t>
            </a:r>
            <a:r>
              <a:rPr lang="en-US" dirty="0" err="1" smtClean="0">
                <a:effectLst/>
              </a:rPr>
              <a:t>s_addr</a:t>
            </a:r>
            <a:r>
              <a:rPr lang="en-US" dirty="0"/>
              <a:t>;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};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9342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251520" y="-387424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Socket Address</a:t>
            </a:r>
            <a:r>
              <a:rPr lang="en-US" sz="4000" b="0" strike="noStrike" spc="-1" dirty="0" smtClean="0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Structures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1484784"/>
            <a:ext cx="8496944" cy="4608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59632" y="105273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#include</a:t>
            </a:r>
            <a:r>
              <a:rPr lang="en-IN" dirty="0" smtClean="0"/>
              <a:t>&lt;</a:t>
            </a:r>
            <a:r>
              <a:rPr lang="en-IN" dirty="0" err="1" smtClean="0">
                <a:solidFill>
                  <a:srgbClr val="00B050"/>
                </a:solidFill>
              </a:rPr>
              <a:t>netinet</a:t>
            </a:r>
            <a:r>
              <a:rPr lang="en-IN" dirty="0" smtClean="0">
                <a:solidFill>
                  <a:srgbClr val="00B050"/>
                </a:solidFill>
              </a:rPr>
              <a:t>/</a:t>
            </a:r>
            <a:r>
              <a:rPr lang="en-IN" dirty="0" err="1" smtClean="0">
                <a:solidFill>
                  <a:srgbClr val="00B050"/>
                </a:solidFill>
              </a:rPr>
              <a:t>in.h</a:t>
            </a:r>
            <a:r>
              <a:rPr lang="en-IN" dirty="0" smtClean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471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251520" y="-387424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Socket Address</a:t>
            </a:r>
            <a:r>
              <a:rPr lang="en-US" sz="4000" b="0" strike="noStrike" spc="-1" dirty="0" smtClean="0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Structures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5621" y="733520"/>
            <a:ext cx="7704855" cy="41356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1619672" y="5013176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en-US" dirty="0"/>
              <a:t> </a:t>
            </a:r>
            <a:r>
              <a:rPr lang="en-US" dirty="0" err="1"/>
              <a:t>sockaddr_in</a:t>
            </a:r>
            <a:r>
              <a:rPr lang="en-US" dirty="0"/>
              <a:t>  { </a:t>
            </a:r>
            <a:r>
              <a:rPr lang="en-US" dirty="0">
                <a:solidFill>
                  <a:srgbClr val="0070C0"/>
                </a:solidFill>
              </a:rPr>
              <a:t>short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sin_family</a:t>
            </a:r>
            <a:r>
              <a:rPr lang="en-US" dirty="0"/>
              <a:t>; </a:t>
            </a:r>
          </a:p>
          <a:p>
            <a:r>
              <a:rPr lang="en-US" dirty="0"/>
              <a:t>                                    </a:t>
            </a:r>
            <a:r>
              <a:rPr lang="en-US" dirty="0">
                <a:solidFill>
                  <a:srgbClr val="0070C0"/>
                </a:solidFill>
              </a:rPr>
              <a:t>unsigned short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sin_port</a:t>
            </a:r>
            <a:r>
              <a:rPr lang="en-US" dirty="0"/>
              <a:t>; </a:t>
            </a:r>
          </a:p>
          <a:p>
            <a:r>
              <a:rPr lang="en-US" dirty="0"/>
              <a:t>                                    </a:t>
            </a:r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in_addr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sin_addr</a:t>
            </a:r>
            <a:r>
              <a:rPr lang="en-US" dirty="0"/>
              <a:t>; </a:t>
            </a:r>
          </a:p>
          <a:p>
            <a:r>
              <a:rPr lang="en-US" dirty="0"/>
              <a:t>                                    </a:t>
            </a:r>
            <a:r>
              <a:rPr lang="en-US" dirty="0">
                <a:solidFill>
                  <a:srgbClr val="0070C0"/>
                </a:solidFill>
              </a:rPr>
              <a:t>unsigned char </a:t>
            </a:r>
            <a:r>
              <a:rPr lang="en-US" dirty="0" err="1"/>
              <a:t>sin_zero</a:t>
            </a:r>
            <a:r>
              <a:rPr lang="en-US" dirty="0"/>
              <a:t>[8];  </a:t>
            </a:r>
            <a:r>
              <a:rPr lang="en-US" dirty="0">
                <a:solidFill>
                  <a:srgbClr val="7030A0"/>
                </a:solidFill>
              </a:rPr>
              <a:t>//</a:t>
            </a:r>
            <a:r>
              <a:rPr lang="en-US" dirty="0" err="1" smtClean="0">
                <a:solidFill>
                  <a:srgbClr val="7030A0"/>
                </a:solidFill>
              </a:rPr>
              <a:t>notused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                             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440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5496" y="44624"/>
            <a:ext cx="9590784" cy="7920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Comparison of Socket Address</a:t>
            </a:r>
            <a:r>
              <a:rPr lang="en-US" sz="4000" b="0" strike="noStrike" spc="-1" dirty="0" smtClean="0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 Structures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1196752"/>
            <a:ext cx="6624736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06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18256"/>
            <a:ext cx="7772040" cy="1142640"/>
          </a:xfrm>
        </p:spPr>
        <p:txBody>
          <a:bodyPr/>
          <a:lstStyle/>
          <a:p>
            <a:r>
              <a:rPr lang="en-IN" sz="4000" dirty="0" smtClean="0"/>
              <a:t>Generic </a:t>
            </a:r>
            <a:r>
              <a:rPr lang="en-IN" sz="4000" dirty="0"/>
              <a:t>socket address </a:t>
            </a:r>
            <a:r>
              <a:rPr lang="en-IN" sz="4000" dirty="0" smtClean="0"/>
              <a:t>structure</a:t>
            </a:r>
            <a:endParaRPr lang="en-I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1412776"/>
            <a:ext cx="7920880" cy="2448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9312" y="371703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bind</a:t>
            </a:r>
            <a:r>
              <a:rPr lang="en-US" dirty="0" smtClean="0"/>
              <a:t>(</a:t>
            </a:r>
            <a:r>
              <a:rPr lang="en-US" dirty="0" err="1" smtClean="0"/>
              <a:t>sockfd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sockaddr</a:t>
            </a:r>
            <a:r>
              <a:rPr lang="en-US" dirty="0">
                <a:solidFill>
                  <a:srgbClr val="0070C0"/>
                </a:solidFill>
              </a:rPr>
              <a:t> *) &amp;</a:t>
            </a:r>
            <a:r>
              <a:rPr lang="en-US" dirty="0" err="1">
                <a:solidFill>
                  <a:srgbClr val="0070C0"/>
                </a:solidFill>
              </a:rPr>
              <a:t>serv_addr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serv_addr</a:t>
            </a:r>
            <a:r>
              <a:rPr lang="en-US" dirty="0" smtClean="0"/>
              <a:t>))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105273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#include</a:t>
            </a:r>
            <a:r>
              <a:rPr lang="en-IN" dirty="0" smtClean="0"/>
              <a:t>&lt;</a:t>
            </a:r>
            <a:r>
              <a:rPr lang="en-IN" dirty="0" smtClean="0">
                <a:solidFill>
                  <a:srgbClr val="00B050"/>
                </a:solidFill>
              </a:rPr>
              <a:t>sys/</a:t>
            </a:r>
            <a:r>
              <a:rPr lang="en-IN" dirty="0" err="1" smtClean="0">
                <a:solidFill>
                  <a:srgbClr val="00B050"/>
                </a:solidFill>
              </a:rPr>
              <a:t>socket.h</a:t>
            </a:r>
            <a:r>
              <a:rPr lang="en-IN" dirty="0" smtClean="0"/>
              <a:t>&gt;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4941168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Socket functions that accept socket address structure(bind, accept </a:t>
            </a:r>
            <a:r>
              <a:rPr lang="en-IN" dirty="0" err="1" smtClean="0"/>
              <a:t>etc</a:t>
            </a:r>
            <a:r>
              <a:rPr lang="en-IN" dirty="0" smtClean="0"/>
              <a:t>) must accept all type of socket address structure(IPv4, IPv6)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The question arise as to which socket address structure type these function should specify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The generic socket address structure(</a:t>
            </a:r>
            <a:r>
              <a:rPr lang="en-IN" dirty="0" err="1" smtClean="0"/>
              <a:t>sockaddr</a:t>
            </a:r>
            <a:r>
              <a:rPr lang="en-IN" dirty="0" smtClean="0"/>
              <a:t>) fill the gap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631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772040" cy="634040"/>
          </a:xfrm>
        </p:spPr>
        <p:txBody>
          <a:bodyPr/>
          <a:lstStyle/>
          <a:p>
            <a:r>
              <a:rPr lang="en-IN" sz="3600" b="1" dirty="0"/>
              <a:t>Value-Result Arguments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3648" y="1108509"/>
            <a:ext cx="5904656" cy="3472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494116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/>
              <a:t>l</a:t>
            </a:r>
            <a:r>
              <a:rPr lang="en-US" dirty="0" smtClean="0"/>
              <a:t>ength=</a:t>
            </a:r>
            <a:r>
              <a:rPr lang="en-US" dirty="0"/>
              <a:t>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serv_addr</a:t>
            </a:r>
            <a:r>
              <a:rPr lang="en-US" dirty="0" smtClean="0"/>
              <a:t>);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connect</a:t>
            </a:r>
            <a:r>
              <a:rPr lang="en-US" dirty="0" smtClean="0"/>
              <a:t>(</a:t>
            </a:r>
            <a:r>
              <a:rPr lang="en-US" dirty="0" err="1" smtClean="0"/>
              <a:t>sockfd</a:t>
            </a:r>
            <a:r>
              <a:rPr lang="en-US" dirty="0"/>
              <a:t>,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*)&amp;</a:t>
            </a:r>
            <a:r>
              <a:rPr lang="en-US" dirty="0" err="1"/>
              <a:t>serv_addr</a:t>
            </a:r>
            <a:r>
              <a:rPr lang="en-US" dirty="0"/>
              <a:t>, </a:t>
            </a:r>
            <a:r>
              <a:rPr lang="en-US" dirty="0" smtClean="0"/>
              <a:t>length);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100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07640" y="-315360"/>
            <a:ext cx="7772040" cy="107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What is socket??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51640" y="851400"/>
            <a:ext cx="7560360" cy="191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  Socket  is one endpoint of a two-way  communication link between two processes running on the network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 socket is bound to a port number so that the TCP layer can identify the application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228600" y="2662560"/>
            <a:ext cx="8534160" cy="14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SzPct val="105000"/>
              <a:buFont typeface="Wingdings" charset="2"/>
              <a:buChar char="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Process to Process delivery of data needs two identifiers, IP Address and Port Number at each endpoint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SzPct val="105000"/>
              <a:buFont typeface="Wingdings" charset="2"/>
              <a:buChar char=""/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Socket Address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combination of 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IP address</a:t>
            </a: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and a </a:t>
            </a: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Port number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576520" y="4491360"/>
            <a:ext cx="1828440" cy="38052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200.23.56.8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5819760" y="4491360"/>
            <a:ext cx="914040" cy="38052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69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2576520" y="5862960"/>
            <a:ext cx="4190760" cy="380520"/>
          </a:xfrm>
          <a:prstGeom prst="rect">
            <a:avLst/>
          </a:prstGeom>
          <a:solidFill>
            <a:schemeClr val="bg1"/>
          </a:solidFill>
          <a:ln w="284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    200.23.56.8                               69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3490920" y="4872240"/>
            <a:ext cx="151920" cy="990360"/>
          </a:xfrm>
          <a:prstGeom prst="down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8"/>
          <p:cNvSpPr/>
          <p:nvPr/>
        </p:nvSpPr>
        <p:spPr>
          <a:xfrm>
            <a:off x="6186600" y="4872240"/>
            <a:ext cx="151920" cy="990360"/>
          </a:xfrm>
          <a:prstGeom prst="down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9"/>
          <p:cNvSpPr/>
          <p:nvPr/>
        </p:nvSpPr>
        <p:spPr>
          <a:xfrm>
            <a:off x="6705720" y="4429440"/>
            <a:ext cx="2057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&lt;-- Port Number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0"/>
          <p:cNvSpPr/>
          <p:nvPr/>
        </p:nvSpPr>
        <p:spPr>
          <a:xfrm>
            <a:off x="824040" y="4491360"/>
            <a:ext cx="1828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P  Address </a:t>
            </a: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1"/>
          <p:cNvSpPr/>
          <p:nvPr/>
        </p:nvSpPr>
        <p:spPr>
          <a:xfrm>
            <a:off x="366840" y="5877000"/>
            <a:ext cx="228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Socket  Address </a:t>
            </a: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772040" cy="634040"/>
          </a:xfrm>
        </p:spPr>
        <p:txBody>
          <a:bodyPr/>
          <a:lstStyle/>
          <a:p>
            <a:r>
              <a:rPr lang="en-IN" sz="3600" b="1" dirty="0"/>
              <a:t>Value-Result Arguments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5805264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length=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cli_addr</a:t>
            </a:r>
            <a:r>
              <a:rPr lang="en-US" dirty="0" smtClean="0"/>
              <a:t>);</a:t>
            </a:r>
          </a:p>
          <a:p>
            <a:r>
              <a:rPr lang="en-US" dirty="0">
                <a:solidFill>
                  <a:schemeClr val="tx2"/>
                </a:solidFill>
              </a:rPr>
              <a:t>accept</a:t>
            </a:r>
            <a:r>
              <a:rPr lang="en-US" dirty="0"/>
              <a:t>(</a:t>
            </a:r>
            <a:r>
              <a:rPr lang="en-US" dirty="0" err="1"/>
              <a:t>sockfd</a:t>
            </a:r>
            <a:r>
              <a:rPr lang="en-US" dirty="0"/>
              <a:t>, </a:t>
            </a:r>
            <a:r>
              <a:rPr lang="en-US" dirty="0" smtClean="0"/>
              <a:t>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*)&amp;</a:t>
            </a:r>
            <a:r>
              <a:rPr lang="en-US" dirty="0" err="1"/>
              <a:t>cli_addr</a:t>
            </a:r>
            <a:r>
              <a:rPr lang="en-US" dirty="0" smtClean="0"/>
              <a:t>,  &amp;length)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1192336"/>
            <a:ext cx="5976664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34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772040" cy="634040"/>
          </a:xfrm>
        </p:spPr>
        <p:txBody>
          <a:bodyPr/>
          <a:lstStyle/>
          <a:p>
            <a:r>
              <a:rPr lang="en-IN" sz="3600" b="1" dirty="0"/>
              <a:t>Value-Result Arguments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12680" y="2510080"/>
            <a:ext cx="3600400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accept</a:t>
            </a:r>
            <a:r>
              <a:rPr lang="en-US" dirty="0" smtClean="0"/>
              <a:t>(</a:t>
            </a:r>
            <a:r>
              <a:rPr lang="en-US" dirty="0" err="1" smtClean="0"/>
              <a:t>sockfd</a:t>
            </a:r>
            <a:r>
              <a:rPr lang="en-US" dirty="0"/>
              <a:t>, </a:t>
            </a:r>
            <a:r>
              <a:rPr lang="en-US" dirty="0" smtClean="0"/>
              <a:t>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*)&amp;</a:t>
            </a:r>
            <a:r>
              <a:rPr lang="en-US" dirty="0" err="1"/>
              <a:t>cli_addr</a:t>
            </a:r>
            <a:r>
              <a:rPr lang="en-US" dirty="0" smtClean="0"/>
              <a:t>,  </a:t>
            </a:r>
            <a:r>
              <a:rPr lang="en-US" dirty="0"/>
              <a:t>&amp;</a:t>
            </a:r>
            <a:r>
              <a:rPr lang="en-US" dirty="0" err="1"/>
              <a:t>clilen</a:t>
            </a:r>
            <a:r>
              <a:rPr lang="en-US" dirty="0" smtClean="0"/>
              <a:t>)</a:t>
            </a:r>
            <a:endParaRPr lang="en-IN" dirty="0"/>
          </a:p>
        </p:txBody>
      </p:sp>
      <p:cxnSp>
        <p:nvCxnSpPr>
          <p:cNvPr id="4" name="Straight Arrow Connector 3"/>
          <p:cNvCxnSpPr>
            <a:stCxn id="5" idx="2"/>
          </p:cNvCxnSpPr>
          <p:nvPr/>
        </p:nvCxnSpPr>
        <p:spPr>
          <a:xfrm>
            <a:off x="2012880" y="3156411"/>
            <a:ext cx="0" cy="1280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67744" y="36450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sleep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5220072" y="4233282"/>
            <a:ext cx="3923928" cy="707886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IN" sz="2000" b="1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connect </a:t>
            </a:r>
            <a:r>
              <a:rPr lang="en-IN" sz="2000" b="1" spc="-1" dirty="0" smtClean="0">
                <a:uFill>
                  <a:solidFill>
                    <a:srgbClr val="FFFFFF"/>
                  </a:solidFill>
                </a:uFill>
                <a:latin typeface="Perpetua"/>
              </a:rPr>
              <a:t>(</a:t>
            </a:r>
            <a:r>
              <a:rPr lang="en-IN" sz="2000" spc="-1" dirty="0" err="1" smtClean="0">
                <a:uFill>
                  <a:solidFill>
                    <a:srgbClr val="FFFFFF"/>
                  </a:solidFill>
                </a:uFill>
                <a:latin typeface="Perpetua"/>
              </a:rPr>
              <a:t>sockfd</a:t>
            </a:r>
            <a:r>
              <a:rPr lang="en-IN" sz="2000" spc="-1" dirty="0" smtClean="0">
                <a:uFill>
                  <a:solidFill>
                    <a:srgbClr val="FFFFFF"/>
                  </a:solidFill>
                </a:uFill>
                <a:latin typeface="Perpetua"/>
              </a:rPr>
              <a:t>,</a:t>
            </a:r>
            <a:r>
              <a:rPr lang="en-IN" sz="2000" b="1" spc="-1" dirty="0" smtClean="0"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000" spc="-1" dirty="0">
                <a:uFill>
                  <a:solidFill>
                    <a:srgbClr val="FFFFFF"/>
                  </a:solidFill>
                </a:uFill>
                <a:latin typeface="Perpetua"/>
              </a:rPr>
              <a:t>(</a:t>
            </a:r>
            <a:r>
              <a:rPr lang="en-IN" sz="2000" spc="-1" dirty="0" err="1">
                <a:uFill>
                  <a:solidFill>
                    <a:srgbClr val="FFFFFF"/>
                  </a:solidFill>
                </a:uFill>
                <a:latin typeface="Perpetua"/>
              </a:rPr>
              <a:t>struct</a:t>
            </a:r>
            <a:r>
              <a:rPr lang="en-IN" sz="2000" spc="-1" dirty="0"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000" spc="-1" dirty="0" err="1">
                <a:uFill>
                  <a:solidFill>
                    <a:srgbClr val="FFFFFF"/>
                  </a:solidFill>
                </a:uFill>
                <a:latin typeface="Perpetua"/>
              </a:rPr>
              <a:t>sockaddr</a:t>
            </a:r>
            <a:r>
              <a:rPr lang="en-IN" sz="2000" spc="-1" dirty="0">
                <a:uFill>
                  <a:solidFill>
                    <a:srgbClr val="FFFFFF"/>
                  </a:solidFill>
                </a:uFill>
                <a:latin typeface="Perpetua"/>
              </a:rPr>
              <a:t> *)&amp;</a:t>
            </a:r>
            <a:r>
              <a:rPr lang="en-IN" sz="2000" spc="-1" dirty="0" err="1" smtClean="0">
                <a:uFill>
                  <a:solidFill>
                    <a:srgbClr val="FFFFFF"/>
                  </a:solidFill>
                </a:uFill>
                <a:latin typeface="Perpetua"/>
              </a:rPr>
              <a:t>server_addr,ser_len</a:t>
            </a:r>
            <a:r>
              <a:rPr lang="en-IN" sz="2000" b="1" spc="-1" dirty="0">
                <a:uFill>
                  <a:solidFill>
                    <a:srgbClr val="FFFFFF"/>
                  </a:solidFill>
                </a:uFill>
                <a:latin typeface="Perpetua"/>
              </a:rPr>
              <a:t>)</a:t>
            </a:r>
            <a:endParaRPr lang="en-IN" sz="20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813080" y="4587225"/>
            <a:ext cx="14069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680" y="4470339"/>
            <a:ext cx="36004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c</a:t>
            </a:r>
            <a:r>
              <a:rPr lang="en-IN" dirty="0" err="1" smtClean="0"/>
              <a:t>li_addr</a:t>
            </a:r>
            <a:r>
              <a:rPr lang="en-IN" dirty="0" smtClean="0"/>
              <a:t> fill with client </a:t>
            </a:r>
            <a:r>
              <a:rPr lang="en-IN" dirty="0" err="1" smtClean="0"/>
              <a:t>ip</a:t>
            </a:r>
            <a:r>
              <a:rPr lang="en-IN" dirty="0" smtClean="0"/>
              <a:t> address and port no(done by </a:t>
            </a:r>
            <a:r>
              <a:rPr lang="en-IN" dirty="0" err="1" smtClean="0"/>
              <a:t>kernal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475656" y="1503746"/>
            <a:ext cx="118529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Server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228184" y="1471480"/>
            <a:ext cx="118529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client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8665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11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772040" cy="634040"/>
          </a:xfrm>
        </p:spPr>
        <p:txBody>
          <a:bodyPr/>
          <a:lstStyle/>
          <a:p>
            <a:r>
              <a:rPr lang="en-IN" sz="3600" b="1" dirty="0" smtClean="0"/>
              <a:t>Byte Ordering Functions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980728"/>
            <a:ext cx="7906389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68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772040" cy="634040"/>
          </a:xfrm>
        </p:spPr>
        <p:txBody>
          <a:bodyPr/>
          <a:lstStyle/>
          <a:p>
            <a:r>
              <a:rPr lang="en-IN" sz="3600" b="1" dirty="0" smtClean="0"/>
              <a:t>Byte Ordering Functions</a:t>
            </a:r>
            <a:endParaRPr lang="en-IN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836712"/>
            <a:ext cx="795597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16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772040" cy="634040"/>
          </a:xfrm>
        </p:spPr>
        <p:txBody>
          <a:bodyPr/>
          <a:lstStyle/>
          <a:p>
            <a:r>
              <a:rPr lang="en-IN" sz="3600" b="1" dirty="0" smtClean="0"/>
              <a:t>Byte Manipulation Functions</a:t>
            </a: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015" y="1196752"/>
            <a:ext cx="795597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65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772040" cy="634040"/>
          </a:xfrm>
        </p:spPr>
        <p:txBody>
          <a:bodyPr/>
          <a:lstStyle/>
          <a:p>
            <a:r>
              <a:rPr lang="en-IN" sz="3600" b="1" dirty="0" err="1" smtClean="0"/>
              <a:t>Inet_pton</a:t>
            </a:r>
            <a:r>
              <a:rPr lang="en-IN" sz="3600" b="1" dirty="0" smtClean="0"/>
              <a:t> and </a:t>
            </a:r>
            <a:r>
              <a:rPr lang="en-IN" sz="3600" b="1" smtClean="0"/>
              <a:t>inet_ntop </a:t>
            </a:r>
            <a:r>
              <a:rPr lang="en-IN" sz="3600" b="1" dirty="0" smtClean="0"/>
              <a:t>Functions</a:t>
            </a:r>
            <a:endParaRPr lang="en-IN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500" y="1196752"/>
            <a:ext cx="800100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858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772040" cy="634040"/>
          </a:xfrm>
        </p:spPr>
        <p:txBody>
          <a:bodyPr/>
          <a:lstStyle/>
          <a:p>
            <a:r>
              <a:rPr lang="en-IN" sz="3600" dirty="0" err="1" smtClean="0"/>
              <a:t>Getsockname</a:t>
            </a:r>
            <a:r>
              <a:rPr lang="en-IN" sz="3600" dirty="0" smtClean="0"/>
              <a:t>()</a:t>
            </a: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980728"/>
            <a:ext cx="7272808" cy="30243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4293096"/>
            <a:ext cx="8820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After connect successfully returns in a TCP client that does not call bind, </a:t>
            </a:r>
            <a:r>
              <a:rPr lang="en-US" b="1" i="1" dirty="0" err="1"/>
              <a:t>getsockname</a:t>
            </a:r>
            <a:r>
              <a:rPr lang="en-US" dirty="0"/>
              <a:t> returns the local IP address and local port number assigned to the connection by the kernel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After calling bind with a port number of 0 (telling the kernel to choose the local port number), </a:t>
            </a:r>
            <a:r>
              <a:rPr lang="en-US" dirty="0" err="1"/>
              <a:t>getsockname</a:t>
            </a:r>
            <a:r>
              <a:rPr lang="en-US" dirty="0"/>
              <a:t> returns the local port number that was assigned.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027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2582615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http://utfi.co.in/local/registration/registration.php</a:t>
            </a:r>
          </a:p>
        </p:txBody>
      </p:sp>
    </p:spTree>
    <p:extLst>
      <p:ext uri="{BB962C8B-B14F-4D97-AF65-F5344CB8AC3E}">
        <p14:creationId xmlns:p14="http://schemas.microsoft.com/office/powerpoint/2010/main" xmlns="" val="36529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772040" cy="1142640"/>
          </a:xfrm>
        </p:spPr>
        <p:txBody>
          <a:bodyPr/>
          <a:lstStyle/>
          <a:p>
            <a:r>
              <a:rPr lang="en-US" sz="3600" b="1" dirty="0" smtClean="0"/>
              <a:t>Bipolar - AMI and Pseudoternary</a:t>
            </a:r>
            <a:endParaRPr lang="en-IN" sz="36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1052736"/>
            <a:ext cx="8784976" cy="54726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Code uses 3 voltage levels:  +, 0, -, to represent the symbols (note not transitions to zero as in RZ).</a:t>
            </a:r>
          </a:p>
          <a:p>
            <a:endParaRPr lang="en-US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Voltage level for one symbol is at “0” and the other alternates between + &amp; -.</a:t>
            </a:r>
          </a:p>
          <a:p>
            <a:endParaRPr lang="en-US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Bipolar Alternate Mark Inversion (AMI) - the “0” symbol is represented by zero voltage and the “1” symbol alternates between +V and -V.</a:t>
            </a:r>
          </a:p>
          <a:p>
            <a:endParaRPr lang="en-US" sz="28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Pseudoternary is the reverse of AMI.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350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772040" cy="1142640"/>
          </a:xfrm>
        </p:spPr>
        <p:txBody>
          <a:bodyPr/>
          <a:lstStyle/>
          <a:p>
            <a:r>
              <a:rPr lang="en-US" sz="3600" b="1" dirty="0" smtClean="0"/>
              <a:t>Bipolar - AMI and Pseudoternary</a:t>
            </a:r>
            <a:endParaRPr lang="en-IN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6" y="1412776"/>
            <a:ext cx="748883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35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79640" y="-50040"/>
            <a:ext cx="8230680" cy="1238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Client-Server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780000" y="1851120"/>
            <a:ext cx="5239800" cy="335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1280" indent="-340920">
              <a:lnSpc>
                <a:spcPct val="80000"/>
              </a:lnSpc>
              <a:spcBef>
                <a:spcPts val="60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Asymmetric Communication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1240" lvl="1" indent="-283680">
              <a:lnSpc>
                <a:spcPct val="80000"/>
              </a:lnSpc>
              <a:spcBef>
                <a:spcPts val="45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Client sends requests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1240" lvl="1" indent="-283680">
              <a:lnSpc>
                <a:spcPct val="80000"/>
              </a:lnSpc>
              <a:spcBef>
                <a:spcPts val="45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Server sends replies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80000"/>
              </a:lnSpc>
              <a:spcBef>
                <a:spcPts val="60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Server/Daemon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1240" lvl="1" indent="-283680">
              <a:lnSpc>
                <a:spcPct val="80000"/>
              </a:lnSpc>
              <a:spcBef>
                <a:spcPts val="45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Well-known name (e.g., IP address + port)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1240" lvl="1" indent="-283680">
              <a:lnSpc>
                <a:spcPct val="80000"/>
              </a:lnSpc>
              <a:spcBef>
                <a:spcPts val="45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Waits for contact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1240" lvl="1" indent="-283680">
              <a:lnSpc>
                <a:spcPct val="80000"/>
              </a:lnSpc>
              <a:spcBef>
                <a:spcPts val="45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Processes requests, sends replies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80000"/>
              </a:lnSpc>
              <a:spcBef>
                <a:spcPts val="60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Client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1240" lvl="1" indent="-283680">
              <a:lnSpc>
                <a:spcPct val="80000"/>
              </a:lnSpc>
              <a:spcBef>
                <a:spcPts val="45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Initiates contact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1240" lvl="1" indent="-283680">
              <a:lnSpc>
                <a:spcPct val="80000"/>
              </a:lnSpc>
              <a:spcBef>
                <a:spcPts val="45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Waits for response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974600" y="3276720"/>
            <a:ext cx="685440" cy="636120"/>
          </a:xfrm>
          <a:prstGeom prst="rect">
            <a:avLst/>
          </a:prstGeom>
          <a:solidFill>
            <a:srgbClr val="BFADD3"/>
          </a:solidFill>
          <a:ln w="190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MS Gothic"/>
              </a:rPr>
              <a:t>Client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755640" y="3782880"/>
            <a:ext cx="685440" cy="636120"/>
          </a:xfrm>
          <a:prstGeom prst="rect">
            <a:avLst/>
          </a:prstGeom>
          <a:solidFill>
            <a:srgbClr val="99CCFF"/>
          </a:solidFill>
          <a:ln w="190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MS Gothic"/>
              </a:rPr>
              <a:t>Server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1974600" y="4267080"/>
            <a:ext cx="685440" cy="636120"/>
          </a:xfrm>
          <a:prstGeom prst="rect">
            <a:avLst/>
          </a:prstGeom>
          <a:solidFill>
            <a:srgbClr val="BFADD3"/>
          </a:solidFill>
          <a:ln w="190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MS Gothic"/>
              </a:rPr>
              <a:t>Client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974600" y="2362320"/>
            <a:ext cx="685440" cy="636120"/>
          </a:xfrm>
          <a:prstGeom prst="rect">
            <a:avLst/>
          </a:prstGeom>
          <a:solidFill>
            <a:srgbClr val="BFADD3"/>
          </a:solidFill>
          <a:ln w="190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MS Gothic"/>
              </a:rPr>
              <a:t>Client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1974600" y="5257800"/>
            <a:ext cx="685440" cy="636120"/>
          </a:xfrm>
          <a:prstGeom prst="rect">
            <a:avLst/>
          </a:prstGeom>
          <a:solidFill>
            <a:srgbClr val="BFADD3"/>
          </a:solidFill>
          <a:ln w="1908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MS Gothic"/>
              </a:rPr>
              <a:t>Client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Line 8"/>
          <p:cNvSpPr/>
          <p:nvPr/>
        </p:nvSpPr>
        <p:spPr>
          <a:xfrm flipV="1">
            <a:off x="1441080" y="2665080"/>
            <a:ext cx="533520" cy="1451160"/>
          </a:xfrm>
          <a:prstGeom prst="line">
            <a:avLst/>
          </a:prstGeom>
          <a:ln w="1908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9"/>
          <p:cNvSpPr/>
          <p:nvPr/>
        </p:nvSpPr>
        <p:spPr>
          <a:xfrm>
            <a:off x="1441080" y="4114800"/>
            <a:ext cx="533520" cy="1447560"/>
          </a:xfrm>
          <a:prstGeom prst="line">
            <a:avLst/>
          </a:prstGeom>
          <a:ln w="1908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Line 10"/>
          <p:cNvSpPr/>
          <p:nvPr/>
        </p:nvSpPr>
        <p:spPr>
          <a:xfrm flipV="1">
            <a:off x="1441080" y="3579480"/>
            <a:ext cx="533520" cy="536760"/>
          </a:xfrm>
          <a:prstGeom prst="line">
            <a:avLst/>
          </a:prstGeom>
          <a:ln w="1908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Line 11"/>
          <p:cNvSpPr/>
          <p:nvPr/>
        </p:nvSpPr>
        <p:spPr>
          <a:xfrm>
            <a:off x="1441080" y="4114800"/>
            <a:ext cx="533520" cy="457200"/>
          </a:xfrm>
          <a:prstGeom prst="line">
            <a:avLst/>
          </a:prstGeom>
          <a:ln w="1908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116632"/>
            <a:ext cx="7772400" cy="864096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400" b="1" dirty="0"/>
              <a:t>Block Coding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447800"/>
            <a:ext cx="8496944" cy="4648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 smtClean="0"/>
              <a:t>For a code to be capable of error detection, we need to add redundancy, i.e., extra bits to the data bits</a:t>
            </a:r>
          </a:p>
          <a:p>
            <a:pPr algn="just">
              <a:lnSpc>
                <a:spcPct val="90000"/>
              </a:lnSpc>
            </a:pPr>
            <a:endParaRPr lang="en-US" sz="2800" dirty="0" smtClean="0"/>
          </a:p>
          <a:p>
            <a:pPr marL="342900" indent="-342900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 smtClean="0"/>
              <a:t>Synchronization also requires redundancy - transitions are important in the signal flow and must occur frequently</a:t>
            </a:r>
          </a:p>
          <a:p>
            <a:pPr marL="342900" indent="-342900" algn="just">
              <a:lnSpc>
                <a:spcPct val="90000"/>
              </a:lnSpc>
              <a:buFont typeface="Wingdings" pitchFamily="2" charset="2"/>
              <a:buChar char="Ø"/>
            </a:pPr>
            <a:endParaRPr lang="en-US" sz="2800" dirty="0"/>
          </a:p>
          <a:p>
            <a:pPr algn="just">
              <a:lnSpc>
                <a:spcPct val="90000"/>
              </a:lnSpc>
            </a:pPr>
            <a:endParaRPr lang="en-US" sz="2800" dirty="0" smtClean="0"/>
          </a:p>
          <a:p>
            <a:pPr marL="342900" indent="-342900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 smtClean="0"/>
              <a:t>Block coding is done in three steps: division, substitution and combination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3430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116632"/>
            <a:ext cx="7772400" cy="864096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400" b="1" dirty="0"/>
              <a:t>Block Coding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5"/>
            <a:ext cx="7416823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037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116632"/>
            <a:ext cx="7772400" cy="864096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400" b="1" dirty="0"/>
              <a:t>Block Coding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2"/>
            <a:ext cx="3667125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964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116632"/>
            <a:ext cx="7772400" cy="864096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400" b="1" dirty="0"/>
              <a:t>Block Coding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963" y="1916832"/>
            <a:ext cx="8199437" cy="302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000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836712"/>
            <a:ext cx="871296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dirty="0" smtClean="0"/>
              <a:t>Print connected client IP address and Port No on server side.</a:t>
            </a:r>
          </a:p>
          <a:p>
            <a:pPr algn="just"/>
            <a:endParaRPr lang="en-IN" sz="3200" dirty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en-IN" sz="3200" dirty="0" smtClean="0"/>
              <a:t>Hints: </a:t>
            </a:r>
            <a:r>
              <a:rPr lang="en-IN" sz="2400" dirty="0" smtClean="0"/>
              <a:t>When client call connect function request send to server side. </a:t>
            </a:r>
          </a:p>
          <a:p>
            <a:pPr algn="just"/>
            <a:r>
              <a:rPr lang="en-IN" sz="2400" dirty="0" smtClean="0"/>
              <a:t>                   </a:t>
            </a:r>
          </a:p>
          <a:p>
            <a:pPr algn="just"/>
            <a:r>
              <a:rPr lang="en-IN" sz="2400" dirty="0"/>
              <a:t> </a:t>
            </a:r>
            <a:r>
              <a:rPr lang="en-IN" sz="2400" dirty="0" smtClean="0"/>
              <a:t>                    If server accept the request, within accept function of server-- </a:t>
            </a:r>
            <a:r>
              <a:rPr lang="en-US" sz="2400" i="1" dirty="0" smtClean="0">
                <a:solidFill>
                  <a:srgbClr val="FF0000"/>
                </a:solidFill>
              </a:rPr>
              <a:t>accept</a:t>
            </a:r>
            <a:r>
              <a:rPr lang="en-US" sz="2400" i="1" dirty="0" smtClean="0"/>
              <a:t>(</a:t>
            </a:r>
            <a:r>
              <a:rPr lang="en-US" sz="2400" i="1" dirty="0" err="1" smtClean="0">
                <a:solidFill>
                  <a:srgbClr val="0070C0"/>
                </a:solidFill>
              </a:rPr>
              <a:t>sockfd</a:t>
            </a:r>
            <a:r>
              <a:rPr lang="en-US" sz="2400" i="1" dirty="0"/>
              <a:t>, </a:t>
            </a:r>
            <a:r>
              <a:rPr lang="en-US" sz="2400" i="1" dirty="0">
                <a:solidFill>
                  <a:srgbClr val="0070C0"/>
                </a:solidFill>
              </a:rPr>
              <a:t>(</a:t>
            </a:r>
            <a:r>
              <a:rPr lang="en-US" sz="2400" i="1" dirty="0" err="1">
                <a:solidFill>
                  <a:srgbClr val="0070C0"/>
                </a:solidFill>
              </a:rPr>
              <a:t>struct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sockaddr</a:t>
            </a:r>
            <a:r>
              <a:rPr lang="en-US" sz="2400" i="1" dirty="0">
                <a:solidFill>
                  <a:srgbClr val="0070C0"/>
                </a:solidFill>
              </a:rPr>
              <a:t> *)&amp;</a:t>
            </a:r>
            <a:r>
              <a:rPr lang="en-US" sz="2400" i="1" dirty="0" err="1">
                <a:solidFill>
                  <a:srgbClr val="0070C0"/>
                </a:solidFill>
              </a:rPr>
              <a:t>cli_addr</a:t>
            </a:r>
            <a:r>
              <a:rPr lang="en-US" sz="2400" i="1" dirty="0">
                <a:solidFill>
                  <a:srgbClr val="0070C0"/>
                </a:solidFill>
              </a:rPr>
              <a:t>, &amp;</a:t>
            </a:r>
            <a:r>
              <a:rPr lang="en-US" sz="2400" i="1" dirty="0" err="1">
                <a:solidFill>
                  <a:srgbClr val="0070C0"/>
                </a:solidFill>
              </a:rPr>
              <a:t>clilen</a:t>
            </a:r>
            <a:r>
              <a:rPr lang="en-US" sz="2400" i="1" dirty="0" smtClean="0"/>
              <a:t>) </a:t>
            </a:r>
            <a:r>
              <a:rPr lang="en-US" sz="2400" dirty="0" smtClean="0"/>
              <a:t>– </a:t>
            </a:r>
            <a:r>
              <a:rPr lang="en-US" sz="2400" dirty="0" err="1" smtClean="0">
                <a:solidFill>
                  <a:srgbClr val="0070C0"/>
                </a:solidFill>
              </a:rPr>
              <a:t>cli_addr</a:t>
            </a:r>
            <a:r>
              <a:rPr lang="en-US" sz="2400" dirty="0" smtClean="0"/>
              <a:t> fill with connected client IP address and Port No. 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               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               You have to print </a:t>
            </a:r>
            <a:r>
              <a:rPr lang="en-US" sz="2400" smtClean="0"/>
              <a:t>proper variables </a:t>
            </a:r>
            <a:r>
              <a:rPr lang="en-US" sz="2400" dirty="0" smtClean="0"/>
              <a:t>of </a:t>
            </a:r>
            <a:r>
              <a:rPr lang="en-US" sz="2400" dirty="0" err="1" smtClean="0">
                <a:solidFill>
                  <a:srgbClr val="0070C0"/>
                </a:solidFill>
              </a:rPr>
              <a:t>cli_addr</a:t>
            </a:r>
            <a:r>
              <a:rPr lang="en-US" sz="2400" dirty="0" smtClean="0"/>
              <a:t> to print the client IP address and Port No.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9951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836712"/>
            <a:ext cx="871296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dirty="0" smtClean="0"/>
              <a:t>Write a client-server program where client will send an unsorted array and server will sort the array and reply back the sorted array to client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Example:</a:t>
            </a:r>
          </a:p>
          <a:p>
            <a:pPr algn="just"/>
            <a:r>
              <a:rPr lang="en-IN" sz="3200" dirty="0" smtClean="0"/>
              <a:t>Client:                                 Server:</a:t>
            </a:r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endParaRPr lang="en-IN" sz="24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87346179"/>
              </p:ext>
            </p:extLst>
          </p:nvPr>
        </p:nvGraphicFramePr>
        <p:xfrm>
          <a:off x="395536" y="4496624"/>
          <a:ext cx="3096342" cy="37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57"/>
                <a:gridCol w="516057"/>
                <a:gridCol w="516057"/>
                <a:gridCol w="516057"/>
                <a:gridCol w="516057"/>
                <a:gridCol w="516057"/>
              </a:tblGrid>
              <a:tr h="371961"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6321698"/>
              </p:ext>
            </p:extLst>
          </p:nvPr>
        </p:nvGraphicFramePr>
        <p:xfrm>
          <a:off x="5004048" y="4480600"/>
          <a:ext cx="3096342" cy="37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57"/>
                <a:gridCol w="516057"/>
                <a:gridCol w="516057"/>
                <a:gridCol w="516057"/>
                <a:gridCol w="516057"/>
                <a:gridCol w="516057"/>
              </a:tblGrid>
              <a:tr h="371961"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6588224" y="4869160"/>
            <a:ext cx="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42603138"/>
              </p:ext>
            </p:extLst>
          </p:nvPr>
        </p:nvGraphicFramePr>
        <p:xfrm>
          <a:off x="5004048" y="5229200"/>
          <a:ext cx="3011994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99"/>
                <a:gridCol w="501999"/>
                <a:gridCol w="501999"/>
                <a:gridCol w="501999"/>
                <a:gridCol w="501999"/>
                <a:gridCol w="501999"/>
              </a:tblGrid>
              <a:tr h="447824"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3779912" y="5445224"/>
            <a:ext cx="11521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07550687"/>
              </p:ext>
            </p:extLst>
          </p:nvPr>
        </p:nvGraphicFramePr>
        <p:xfrm>
          <a:off x="395538" y="5301208"/>
          <a:ext cx="3192012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02"/>
                <a:gridCol w="532002"/>
                <a:gridCol w="532002"/>
                <a:gridCol w="532002"/>
                <a:gridCol w="532002"/>
                <a:gridCol w="532002"/>
              </a:tblGrid>
              <a:tr h="375816"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491880" y="4725144"/>
            <a:ext cx="144016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32240" y="48691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Sorting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326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29752"/>
            <a:ext cx="7772400" cy="864096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400" b="1" dirty="0" smtClean="0"/>
              <a:t>Concurrent Server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980728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 smtClean="0"/>
              <a:t>Concurrent server can handle multiple client at a time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683568" y="3059464"/>
            <a:ext cx="216024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Server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92080" y="4931672"/>
            <a:ext cx="194421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Client_n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00464" y="3347496"/>
            <a:ext cx="194421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Client_2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03300" y="2060848"/>
            <a:ext cx="194421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Client_1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5016" y="4283600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:</a:t>
            </a:r>
          </a:p>
          <a:p>
            <a:r>
              <a:rPr lang="en-IN" sz="2000" b="1" dirty="0"/>
              <a:t>:</a:t>
            </a:r>
          </a:p>
        </p:txBody>
      </p:sp>
      <p:cxnSp>
        <p:nvCxnSpPr>
          <p:cNvPr id="15" name="Straight Arrow Connector 14"/>
          <p:cNvCxnSpPr>
            <a:stCxn id="3" idx="3"/>
            <a:endCxn id="12" idx="1"/>
          </p:cNvCxnSpPr>
          <p:nvPr/>
        </p:nvCxnSpPr>
        <p:spPr>
          <a:xfrm flipV="1">
            <a:off x="2843808" y="2564904"/>
            <a:ext cx="2459492" cy="1178636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11" idx="1"/>
          </p:cNvCxnSpPr>
          <p:nvPr/>
        </p:nvCxnSpPr>
        <p:spPr>
          <a:xfrm>
            <a:off x="2843808" y="3743540"/>
            <a:ext cx="2456656" cy="10801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8" idx="1"/>
          </p:cNvCxnSpPr>
          <p:nvPr/>
        </p:nvCxnSpPr>
        <p:spPr>
          <a:xfrm>
            <a:off x="2843808" y="3743540"/>
            <a:ext cx="2448272" cy="16921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868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 animBg="1"/>
      <p:bldP spid="12" grpId="0" animBg="1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29752"/>
            <a:ext cx="7772400" cy="864096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400" b="1" dirty="0" smtClean="0"/>
              <a:t>Concurrent Server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980728"/>
            <a:ext cx="8784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 smtClean="0"/>
              <a:t>We can implement Concurrent server using </a:t>
            </a:r>
            <a:r>
              <a:rPr lang="en-IN" sz="2400" b="1" i="1" dirty="0" smtClean="0"/>
              <a:t>fork() </a:t>
            </a:r>
            <a:r>
              <a:rPr lang="en-IN" sz="2400" dirty="0" smtClean="0"/>
              <a:t>system call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If</a:t>
            </a:r>
            <a:r>
              <a:rPr lang="en-US" sz="2400" dirty="0"/>
              <a:t> </a:t>
            </a:r>
            <a:r>
              <a:rPr lang="en-US" sz="2400" b="1" i="1" dirty="0"/>
              <a:t>fork()</a:t>
            </a:r>
            <a:r>
              <a:rPr lang="en-US" sz="2400" i="1" dirty="0"/>
              <a:t> </a:t>
            </a:r>
            <a:r>
              <a:rPr lang="en-US" sz="2400" dirty="0"/>
              <a:t>returns a negative value, the creation of a child process was </a:t>
            </a:r>
            <a:r>
              <a:rPr lang="en-US" sz="2400" dirty="0" smtClean="0"/>
              <a:t>unsuccessful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sz="2400" b="1" i="1" dirty="0" smtClean="0"/>
              <a:t>fork</a:t>
            </a:r>
            <a:r>
              <a:rPr lang="en-US" sz="2400" b="1" i="1" dirty="0"/>
              <a:t>()</a:t>
            </a:r>
            <a:r>
              <a:rPr lang="en-US" sz="2400" dirty="0"/>
              <a:t> returns a zero to the newly created child </a:t>
            </a:r>
            <a:r>
              <a:rPr lang="en-US" sz="2400" dirty="0" smtClean="0"/>
              <a:t>process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sz="2400" b="1" i="1" dirty="0" smtClean="0"/>
              <a:t>fork</a:t>
            </a:r>
            <a:r>
              <a:rPr lang="en-US" sz="2400" b="1" i="1" dirty="0"/>
              <a:t>()</a:t>
            </a:r>
            <a:r>
              <a:rPr lang="en-US" sz="2400" dirty="0"/>
              <a:t> returns a positive value, the </a:t>
            </a:r>
            <a:r>
              <a:rPr lang="en-US" sz="2400" b="1" i="1" dirty="0"/>
              <a:t>process ID</a:t>
            </a:r>
            <a:r>
              <a:rPr lang="en-US" sz="2400" dirty="0"/>
              <a:t> of the child process, to the </a:t>
            </a:r>
            <a:r>
              <a:rPr lang="en-US" sz="2400" dirty="0" smtClean="0"/>
              <a:t>parent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2987824" y="4293096"/>
            <a:ext cx="1440160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Parent</a:t>
            </a:r>
            <a:endParaRPr lang="en-IN" dirty="0"/>
          </a:p>
        </p:txBody>
      </p:sp>
      <p:cxnSp>
        <p:nvCxnSpPr>
          <p:cNvPr id="7" name="Straight Arrow Connector 6"/>
          <p:cNvCxnSpPr>
            <a:endCxn id="26" idx="0"/>
          </p:cNvCxnSpPr>
          <p:nvPr/>
        </p:nvCxnSpPr>
        <p:spPr>
          <a:xfrm flipH="1">
            <a:off x="2625788" y="5157192"/>
            <a:ext cx="1074132" cy="43204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7" idx="0"/>
          </p:cNvCxnSpPr>
          <p:nvPr/>
        </p:nvCxnSpPr>
        <p:spPr>
          <a:xfrm>
            <a:off x="3699920" y="5152592"/>
            <a:ext cx="999262" cy="43664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33918" y="4787860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f</a:t>
            </a:r>
            <a:r>
              <a:rPr lang="en-IN" b="1" i="1" dirty="0" smtClean="0"/>
              <a:t>ork()</a:t>
            </a:r>
            <a:endParaRPr lang="en-IN" b="1" i="1" dirty="0"/>
          </a:p>
        </p:txBody>
      </p:sp>
      <p:cxnSp>
        <p:nvCxnSpPr>
          <p:cNvPr id="23" name="Straight Connector 22"/>
          <p:cNvCxnSpPr>
            <a:stCxn id="5" idx="2"/>
          </p:cNvCxnSpPr>
          <p:nvPr/>
        </p:nvCxnSpPr>
        <p:spPr>
          <a:xfrm>
            <a:off x="3707904" y="4725144"/>
            <a:ext cx="0" cy="43204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09700" y="5589240"/>
            <a:ext cx="1432176" cy="6480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Parent</a:t>
            </a:r>
          </a:p>
          <a:p>
            <a:pPr algn="ctr"/>
            <a:r>
              <a:rPr lang="en-IN" sz="1400" dirty="0" err="1" smtClean="0"/>
              <a:t>Pid</a:t>
            </a:r>
            <a:r>
              <a:rPr lang="en-IN" sz="1400" dirty="0" smtClean="0"/>
              <a:t>=</a:t>
            </a:r>
            <a:r>
              <a:rPr lang="en-IN" sz="1400" dirty="0" err="1" smtClean="0"/>
              <a:t>child_id</a:t>
            </a:r>
            <a:endParaRPr lang="en-IN" sz="1400" dirty="0"/>
          </a:p>
        </p:txBody>
      </p:sp>
      <p:sp>
        <p:nvSpPr>
          <p:cNvPr id="27" name="Rectangle 26"/>
          <p:cNvSpPr/>
          <p:nvPr/>
        </p:nvSpPr>
        <p:spPr>
          <a:xfrm>
            <a:off x="3995936" y="5589240"/>
            <a:ext cx="1406492" cy="6480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Child</a:t>
            </a:r>
          </a:p>
          <a:p>
            <a:pPr algn="ctr"/>
            <a:r>
              <a:rPr lang="en-IN" sz="1400" dirty="0" err="1" smtClean="0"/>
              <a:t>Pid</a:t>
            </a:r>
            <a:r>
              <a:rPr lang="en-IN" sz="1400" dirty="0" smtClean="0"/>
              <a:t>=0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39059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29752"/>
            <a:ext cx="7772400" cy="864096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400" b="1" dirty="0" smtClean="0"/>
              <a:t>Iterative Server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1185628" y="2420888"/>
            <a:ext cx="1440160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 smtClean="0">
                <a:solidFill>
                  <a:schemeClr val="tx1"/>
                </a:solidFill>
              </a:rPr>
              <a:t>Connect()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88024" y="2205976"/>
            <a:ext cx="1432176" cy="1007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3" name="Oval 2"/>
          <p:cNvSpPr/>
          <p:nvPr/>
        </p:nvSpPr>
        <p:spPr>
          <a:xfrm>
            <a:off x="4716016" y="2420888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>
            <a:stCxn id="5" idx="3"/>
            <a:endCxn id="3" idx="2"/>
          </p:cNvCxnSpPr>
          <p:nvPr/>
        </p:nvCxnSpPr>
        <p:spPr>
          <a:xfrm flipV="1">
            <a:off x="2625788" y="2492896"/>
            <a:ext cx="2090228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68600" y="2309296"/>
            <a:ext cx="107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err="1" smtClean="0"/>
              <a:t>listenfd</a:t>
            </a:r>
            <a:endParaRPr lang="en-IN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34798" y="181046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/>
              <a:t>Connection Request</a:t>
            </a:r>
            <a:endParaRPr lang="en-IN" i="1" dirty="0"/>
          </a:p>
        </p:txBody>
      </p:sp>
      <p:sp>
        <p:nvSpPr>
          <p:cNvPr id="16" name="Rectangle 15"/>
          <p:cNvSpPr/>
          <p:nvPr/>
        </p:nvSpPr>
        <p:spPr>
          <a:xfrm>
            <a:off x="1193612" y="4293096"/>
            <a:ext cx="1440160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 smtClean="0">
                <a:solidFill>
                  <a:schemeClr val="tx1"/>
                </a:solidFill>
              </a:rPr>
              <a:t>Connect()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96008" y="4078184"/>
            <a:ext cx="1432176" cy="1007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8" name="Oval 17"/>
          <p:cNvSpPr/>
          <p:nvPr/>
        </p:nvSpPr>
        <p:spPr>
          <a:xfrm>
            <a:off x="4716016" y="4256991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4940608" y="4181504"/>
            <a:ext cx="107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err="1" smtClean="0"/>
              <a:t>listenfd</a:t>
            </a:r>
            <a:endParaRPr lang="en-IN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14096" y="375501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/>
              <a:t>Connection established</a:t>
            </a:r>
            <a:endParaRPr lang="en-IN" i="1" dirty="0"/>
          </a:p>
        </p:txBody>
      </p:sp>
      <p:cxnSp>
        <p:nvCxnSpPr>
          <p:cNvPr id="14" name="Straight Arrow Connector 13"/>
          <p:cNvCxnSpPr>
            <a:stCxn id="16" idx="3"/>
          </p:cNvCxnSpPr>
          <p:nvPr/>
        </p:nvCxnSpPr>
        <p:spPr>
          <a:xfrm>
            <a:off x="2633772" y="4509120"/>
            <a:ext cx="2082244" cy="28803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716016" y="4725144"/>
            <a:ext cx="136032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4911440" y="4647212"/>
            <a:ext cx="13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err="1" smtClean="0"/>
              <a:t>acceptfd</a:t>
            </a:r>
            <a:endParaRPr lang="en-IN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51380" y="13314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Client</a:t>
            </a:r>
            <a:endParaRPr lang="en-IN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00040" y="144293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Server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43727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3" grpId="0" animBg="1"/>
      <p:bldP spid="9" grpId="0"/>
      <p:bldP spid="11" grpId="0"/>
      <p:bldP spid="16" grpId="0" animBg="1"/>
      <p:bldP spid="17" grpId="0" animBg="1"/>
      <p:bldP spid="18" grpId="0" animBg="1"/>
      <p:bldP spid="21" grpId="0"/>
      <p:bldP spid="22" grpId="0"/>
      <p:bldP spid="15" grpId="0" animBg="1"/>
      <p:bldP spid="28" grpId="0"/>
      <p:bldP spid="25" grpId="0"/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29752"/>
            <a:ext cx="7772400" cy="864096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400" b="1" dirty="0" smtClean="0"/>
              <a:t>Concurrent Server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1185628" y="1926124"/>
            <a:ext cx="1440160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 smtClean="0">
                <a:solidFill>
                  <a:schemeClr val="tx1"/>
                </a:solidFill>
              </a:rPr>
              <a:t>Connect()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88024" y="1711212"/>
            <a:ext cx="1432176" cy="1007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3" name="Oval 2"/>
          <p:cNvSpPr/>
          <p:nvPr/>
        </p:nvSpPr>
        <p:spPr>
          <a:xfrm>
            <a:off x="4716016" y="192612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>
            <a:stCxn id="5" idx="3"/>
            <a:endCxn id="3" idx="2"/>
          </p:cNvCxnSpPr>
          <p:nvPr/>
        </p:nvCxnSpPr>
        <p:spPr>
          <a:xfrm flipV="1">
            <a:off x="2625788" y="1998132"/>
            <a:ext cx="2090228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68600" y="1814532"/>
            <a:ext cx="107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err="1" smtClean="0"/>
              <a:t>listenfd</a:t>
            </a:r>
            <a:endParaRPr lang="en-IN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34798" y="131569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/>
              <a:t>Connection Request</a:t>
            </a:r>
            <a:endParaRPr lang="en-IN" i="1" dirty="0"/>
          </a:p>
        </p:txBody>
      </p:sp>
      <p:sp>
        <p:nvSpPr>
          <p:cNvPr id="16" name="Rectangle 15"/>
          <p:cNvSpPr/>
          <p:nvPr/>
        </p:nvSpPr>
        <p:spPr>
          <a:xfrm>
            <a:off x="1193612" y="3798332"/>
            <a:ext cx="1440160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 smtClean="0">
                <a:solidFill>
                  <a:schemeClr val="tx1"/>
                </a:solidFill>
              </a:rPr>
              <a:t>Connect()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96008" y="3583420"/>
            <a:ext cx="1432176" cy="1007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8" name="Oval 17"/>
          <p:cNvSpPr/>
          <p:nvPr/>
        </p:nvSpPr>
        <p:spPr>
          <a:xfrm>
            <a:off x="4716016" y="3762227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4940608" y="3686740"/>
            <a:ext cx="107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err="1" smtClean="0"/>
              <a:t>listenfd</a:t>
            </a:r>
            <a:endParaRPr lang="en-IN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14096" y="326025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/>
              <a:t>Connection established</a:t>
            </a:r>
            <a:endParaRPr lang="en-IN" i="1" dirty="0"/>
          </a:p>
        </p:txBody>
      </p:sp>
      <p:cxnSp>
        <p:nvCxnSpPr>
          <p:cNvPr id="14" name="Straight Arrow Connector 13"/>
          <p:cNvCxnSpPr>
            <a:stCxn id="16" idx="3"/>
          </p:cNvCxnSpPr>
          <p:nvPr/>
        </p:nvCxnSpPr>
        <p:spPr>
          <a:xfrm>
            <a:off x="2633772" y="4014356"/>
            <a:ext cx="2082244" cy="28803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716016" y="4230380"/>
            <a:ext cx="136032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4911440" y="4152448"/>
            <a:ext cx="13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err="1" smtClean="0"/>
              <a:t>acceptfd</a:t>
            </a:r>
            <a:endParaRPr lang="en-IN" b="1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59632" y="9714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Client</a:t>
            </a:r>
            <a:endParaRPr lang="en-IN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00040" y="9481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Server</a:t>
            </a:r>
            <a:endParaRPr lang="en-IN" b="1" dirty="0"/>
          </a:p>
        </p:txBody>
      </p:sp>
      <p:cxnSp>
        <p:nvCxnSpPr>
          <p:cNvPr id="6" name="Straight Arrow Connector 5"/>
          <p:cNvCxnSpPr>
            <a:stCxn id="17" idx="2"/>
          </p:cNvCxnSpPr>
          <p:nvPr/>
        </p:nvCxnSpPr>
        <p:spPr>
          <a:xfrm>
            <a:off x="5512096" y="4590420"/>
            <a:ext cx="0" cy="5667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80112" y="46891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f</a:t>
            </a:r>
            <a:r>
              <a:rPr lang="en-IN" b="1" i="1" dirty="0" smtClean="0"/>
              <a:t>ork()</a:t>
            </a:r>
            <a:endParaRPr lang="en-IN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741144" y="3075588"/>
            <a:ext cx="191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Server parent</a:t>
            </a:r>
            <a:endParaRPr lang="en-IN" b="1" dirty="0"/>
          </a:p>
        </p:txBody>
      </p:sp>
      <p:sp>
        <p:nvSpPr>
          <p:cNvPr id="23" name="Rectangle 22"/>
          <p:cNvSpPr/>
          <p:nvPr/>
        </p:nvSpPr>
        <p:spPr>
          <a:xfrm>
            <a:off x="4796008" y="5158304"/>
            <a:ext cx="1432176" cy="1007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24" name="Oval 23"/>
          <p:cNvSpPr/>
          <p:nvPr/>
        </p:nvSpPr>
        <p:spPr>
          <a:xfrm>
            <a:off x="4716016" y="5337111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4940608" y="5261624"/>
            <a:ext cx="107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err="1" smtClean="0"/>
              <a:t>listenfd</a:t>
            </a:r>
            <a:endParaRPr lang="en-IN" b="1" i="1" dirty="0"/>
          </a:p>
        </p:txBody>
      </p:sp>
      <p:sp>
        <p:nvSpPr>
          <p:cNvPr id="30" name="Oval 29"/>
          <p:cNvSpPr/>
          <p:nvPr/>
        </p:nvSpPr>
        <p:spPr>
          <a:xfrm>
            <a:off x="4716016" y="5805264"/>
            <a:ext cx="136032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4911440" y="5727332"/>
            <a:ext cx="107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err="1" smtClean="0"/>
              <a:t>acceptfd</a:t>
            </a:r>
            <a:endParaRPr lang="en-IN" b="1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44208" y="5502524"/>
            <a:ext cx="191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Server child</a:t>
            </a:r>
            <a:endParaRPr lang="en-IN" b="1" dirty="0"/>
          </a:p>
        </p:txBody>
      </p:sp>
      <p:cxnSp>
        <p:nvCxnSpPr>
          <p:cNvPr id="33" name="Straight Arrow Connector 32"/>
          <p:cNvCxnSpPr>
            <a:stCxn id="16" idx="3"/>
            <a:endCxn id="30" idx="2"/>
          </p:cNvCxnSpPr>
          <p:nvPr/>
        </p:nvCxnSpPr>
        <p:spPr>
          <a:xfrm>
            <a:off x="2633772" y="4014356"/>
            <a:ext cx="2082244" cy="1862916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0038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3" grpId="0" animBg="1"/>
      <p:bldP spid="9" grpId="0"/>
      <p:bldP spid="11" grpId="0"/>
      <p:bldP spid="16" grpId="0" animBg="1"/>
      <p:bldP spid="17" grpId="0" animBg="1"/>
      <p:bldP spid="18" grpId="0" animBg="1"/>
      <p:bldP spid="21" grpId="0"/>
      <p:bldP spid="22" grpId="0"/>
      <p:bldP spid="15" grpId="0" animBg="1"/>
      <p:bldP spid="28" grpId="0"/>
      <p:bldP spid="25" grpId="0"/>
      <p:bldP spid="29" grpId="0"/>
      <p:bldP spid="7" grpId="0"/>
      <p:bldP spid="10" grpId="0"/>
      <p:bldP spid="23" grpId="0" animBg="1"/>
      <p:bldP spid="24" grpId="0" animBg="1"/>
      <p:bldP spid="27" grpId="0"/>
      <p:bldP spid="30" grpId="0" animBg="1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79640" y="620688"/>
            <a:ext cx="8784720" cy="48245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 algn="just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" charset="2"/>
              <a:buChar char="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Normally, a server has a socket that is bound to a specific port number. </a:t>
            </a:r>
          </a:p>
          <a:p>
            <a:pPr marL="274320" indent="-273960" algn="just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" charset="2"/>
              <a:buChar char="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On the client-side: The client knows the hostname of the machine on which the server is running and the port number on which the server is listening. </a:t>
            </a:r>
          </a:p>
          <a:p>
            <a:pPr marL="274320" indent="-273960" algn="just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" charset="2"/>
              <a:buChar char="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To make a connection request, the client tries to connect with the server on the server's machine and port. </a:t>
            </a:r>
          </a:p>
          <a:p>
            <a:pPr marL="274320" indent="-273960" algn="just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" charset="2"/>
              <a:buChar char="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If everything goes well, the server accepts the connection. </a:t>
            </a:r>
          </a:p>
          <a:p>
            <a:pPr marL="274320" indent="-273960" algn="just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" charset="2"/>
              <a:buChar char="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On the client side, if the connection is accepted, a socket is successfully created and the client can use the socket to communicate with the server.</a:t>
            </a:r>
          </a:p>
          <a:p>
            <a:pPr algn="just">
              <a:lnSpc>
                <a:spcPct val="100000"/>
              </a:lnSpc>
              <a:spcBef>
                <a:spcPts val="581"/>
              </a:spcBef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23640" y="188640"/>
            <a:ext cx="741636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9144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Server-Client Communication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116" name="Picture 2"/>
          <p:cNvPicPr/>
          <p:nvPr/>
        </p:nvPicPr>
        <p:blipFill>
          <a:blip r:embed="rId2"/>
          <a:stretch/>
        </p:blipFill>
        <p:spPr>
          <a:xfrm>
            <a:off x="323640" y="5733256"/>
            <a:ext cx="3096000" cy="940680"/>
          </a:xfrm>
          <a:prstGeom prst="rect">
            <a:avLst/>
          </a:prstGeom>
          <a:ln>
            <a:noFill/>
          </a:ln>
        </p:spPr>
      </p:pic>
      <p:pic>
        <p:nvPicPr>
          <p:cNvPr id="117" name="Picture 3"/>
          <p:cNvPicPr/>
          <p:nvPr/>
        </p:nvPicPr>
        <p:blipFill>
          <a:blip r:embed="rId3"/>
          <a:stretch/>
        </p:blipFill>
        <p:spPr>
          <a:xfrm>
            <a:off x="5089320" y="5589720"/>
            <a:ext cx="2866680" cy="10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29752"/>
            <a:ext cx="7772400" cy="864096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400" b="1" dirty="0" smtClean="0"/>
              <a:t>Concurrent Server</a:t>
            </a:r>
            <a:endParaRPr lang="en-US" sz="4400" b="1" dirty="0"/>
          </a:p>
        </p:txBody>
      </p:sp>
      <p:sp>
        <p:nvSpPr>
          <p:cNvPr id="16" name="Rectangle 15"/>
          <p:cNvSpPr/>
          <p:nvPr/>
        </p:nvSpPr>
        <p:spPr>
          <a:xfrm>
            <a:off x="1193612" y="2783592"/>
            <a:ext cx="1440160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 smtClean="0">
                <a:solidFill>
                  <a:schemeClr val="tx1"/>
                </a:solidFill>
              </a:rPr>
              <a:t>Connect()</a:t>
            </a:r>
            <a:endParaRPr lang="en-IN" b="1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96008" y="2568680"/>
            <a:ext cx="1432176" cy="1007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8" name="Oval 17"/>
          <p:cNvSpPr/>
          <p:nvPr/>
        </p:nvSpPr>
        <p:spPr>
          <a:xfrm>
            <a:off x="4716016" y="2747487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4940608" y="2672000"/>
            <a:ext cx="107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err="1" smtClean="0"/>
              <a:t>listenfd</a:t>
            </a:r>
            <a:endParaRPr lang="en-IN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741144" y="2060848"/>
            <a:ext cx="191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Server parent</a:t>
            </a:r>
            <a:endParaRPr lang="en-IN" b="1" dirty="0"/>
          </a:p>
        </p:txBody>
      </p:sp>
      <p:sp>
        <p:nvSpPr>
          <p:cNvPr id="23" name="Rectangle 22"/>
          <p:cNvSpPr/>
          <p:nvPr/>
        </p:nvSpPr>
        <p:spPr>
          <a:xfrm>
            <a:off x="4796008" y="4143564"/>
            <a:ext cx="1432176" cy="1007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30" name="Oval 29"/>
          <p:cNvSpPr/>
          <p:nvPr/>
        </p:nvSpPr>
        <p:spPr>
          <a:xfrm>
            <a:off x="4716016" y="4790524"/>
            <a:ext cx="136032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4911440" y="4712592"/>
            <a:ext cx="117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err="1" smtClean="0"/>
              <a:t>acceptfd</a:t>
            </a:r>
            <a:endParaRPr lang="en-IN" b="1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44208" y="4487784"/>
            <a:ext cx="191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Server child</a:t>
            </a:r>
            <a:endParaRPr lang="en-IN" b="1" dirty="0"/>
          </a:p>
        </p:txBody>
      </p:sp>
      <p:cxnSp>
        <p:nvCxnSpPr>
          <p:cNvPr id="33" name="Straight Arrow Connector 32"/>
          <p:cNvCxnSpPr>
            <a:stCxn id="16" idx="3"/>
            <a:endCxn id="30" idx="2"/>
          </p:cNvCxnSpPr>
          <p:nvPr/>
        </p:nvCxnSpPr>
        <p:spPr>
          <a:xfrm>
            <a:off x="2633772" y="2999616"/>
            <a:ext cx="2082244" cy="1862916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93612" y="2199348"/>
            <a:ext cx="191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Client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33521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29752"/>
            <a:ext cx="7772400" cy="864096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400" b="1" dirty="0" smtClean="0"/>
              <a:t>Concurrent Server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378" y="908720"/>
            <a:ext cx="8573243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03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29752"/>
            <a:ext cx="8712968" cy="864096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smtClean="0"/>
              <a:t>Concurrent Server Implementation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052736"/>
            <a:ext cx="88569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200" b="1" dirty="0"/>
              <a:t>To allow the server to handle multiple simultaneous connections, we make the following changes in </a:t>
            </a:r>
            <a:r>
              <a:rPr lang="en-US" sz="2200" b="1" dirty="0" smtClean="0"/>
              <a:t>our code:</a:t>
            </a:r>
          </a:p>
          <a:p>
            <a:pPr algn="just"/>
            <a:endParaRPr lang="en-US" sz="2400" dirty="0" smtClean="0"/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After a connection is established, call </a:t>
            </a:r>
            <a:r>
              <a:rPr lang="en-US" sz="2400" i="1" dirty="0"/>
              <a:t>fork()</a:t>
            </a:r>
            <a:r>
              <a:rPr lang="en-US" sz="2400" dirty="0"/>
              <a:t> to create a new </a:t>
            </a:r>
            <a:r>
              <a:rPr lang="en-US" sz="2400" dirty="0" smtClean="0"/>
              <a:t>process</a:t>
            </a:r>
          </a:p>
          <a:p>
            <a:pPr lvl="2" algn="just"/>
            <a:endParaRPr lang="en-US" sz="2400" dirty="0" smtClean="0"/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The child process will close </a:t>
            </a:r>
            <a:r>
              <a:rPr lang="en-US" sz="2400" i="1" dirty="0" err="1"/>
              <a:t>sockfd</a:t>
            </a:r>
            <a:r>
              <a:rPr lang="en-US" sz="2400" dirty="0"/>
              <a:t> </a:t>
            </a:r>
            <a:r>
              <a:rPr lang="en-US" sz="2400" dirty="0" smtClean="0"/>
              <a:t>and will communicate with connected client using </a:t>
            </a:r>
            <a:r>
              <a:rPr lang="en-US" sz="2400" i="1" dirty="0" smtClean="0"/>
              <a:t>read(), write() </a:t>
            </a:r>
            <a:r>
              <a:rPr lang="en-US" sz="2400" dirty="0" smtClean="0"/>
              <a:t>functions</a:t>
            </a:r>
          </a:p>
          <a:p>
            <a:pPr lvl="2" algn="just"/>
            <a:endParaRPr lang="en-US" sz="2400" dirty="0" smtClean="0"/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The parent process closes </a:t>
            </a:r>
            <a:r>
              <a:rPr lang="en-US" sz="2400" i="1" dirty="0" err="1"/>
              <a:t>newsockfd</a:t>
            </a:r>
            <a:r>
              <a:rPr lang="en-US" sz="2400" dirty="0"/>
              <a:t>. As all of this code is in an infinite loop, it will return to the </a:t>
            </a:r>
            <a:r>
              <a:rPr lang="en-US" sz="2400" i="1" dirty="0" err="1" smtClean="0"/>
              <a:t>listenfd</a:t>
            </a:r>
            <a:r>
              <a:rPr lang="en-US" sz="2400" dirty="0" smtClean="0"/>
              <a:t> </a:t>
            </a:r>
            <a:r>
              <a:rPr lang="en-US" sz="2400" dirty="0"/>
              <a:t>to wait for the next connection.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8545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29752"/>
            <a:ext cx="8712968" cy="66294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smtClean="0"/>
              <a:t>TCP Connection Establishment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Server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2687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Socket()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8529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accept()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29296" y="23488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</a:t>
            </a:r>
            <a:r>
              <a:rPr lang="en-IN" dirty="0" smtClean="0"/>
              <a:t>isten()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29296" y="178819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bind()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>
            <a:off x="935596" y="1638092"/>
            <a:ext cx="5768" cy="150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8" idx="0"/>
          </p:cNvCxnSpPr>
          <p:nvPr/>
        </p:nvCxnSpPr>
        <p:spPr>
          <a:xfrm>
            <a:off x="941364" y="2157530"/>
            <a:ext cx="0" cy="191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7" idx="0"/>
          </p:cNvCxnSpPr>
          <p:nvPr/>
        </p:nvCxnSpPr>
        <p:spPr>
          <a:xfrm flipH="1">
            <a:off x="935596" y="2718212"/>
            <a:ext cx="5768" cy="134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935596" y="3222268"/>
            <a:ext cx="5768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9552" y="35010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Sleep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091656" y="3176972"/>
            <a:ext cx="96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block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6444208" y="80709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Client</a:t>
            </a:r>
            <a:endParaRPr lang="en-IN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501400" y="26369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Socket()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501400" y="31769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connect()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23" idx="2"/>
            <a:endCxn id="24" idx="0"/>
          </p:cNvCxnSpPr>
          <p:nvPr/>
        </p:nvCxnSpPr>
        <p:spPr>
          <a:xfrm>
            <a:off x="7113468" y="3006244"/>
            <a:ext cx="0" cy="170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2"/>
          </p:cNvCxnSpPr>
          <p:nvPr/>
        </p:nvCxnSpPr>
        <p:spPr>
          <a:xfrm>
            <a:off x="971600" y="3870340"/>
            <a:ext cx="0" cy="26550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13468" y="3618312"/>
            <a:ext cx="50820" cy="2835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71600" y="3870340"/>
            <a:ext cx="6141868" cy="4947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71600" y="4468470"/>
            <a:ext cx="6141868" cy="3286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71600" y="4941168"/>
            <a:ext cx="619268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08500" y="358209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SYN J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422778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SYN K, ACK J+1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2684364" y="474415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ACK </a:t>
            </a:r>
            <a:r>
              <a:rPr lang="en-IN" dirty="0"/>
              <a:t>K</a:t>
            </a:r>
            <a:r>
              <a:rPr lang="en-IN" dirty="0" smtClean="0"/>
              <a:t>+1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3131840" y="5306724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Three-way handshake</a:t>
            </a:r>
            <a:endParaRPr lang="en-IN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71600" y="6021288"/>
            <a:ext cx="6192688" cy="21602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06740" y="5733256"/>
            <a:ext cx="188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Transfer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4442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20" grpId="0"/>
      <p:bldP spid="21" grpId="0"/>
      <p:bldP spid="22" grpId="0"/>
      <p:bldP spid="23" grpId="0"/>
      <p:bldP spid="24" grpId="0"/>
      <p:bldP spid="39" grpId="0"/>
      <p:bldP spid="40" grpId="0"/>
      <p:bldP spid="41" grpId="0"/>
      <p:bldP spid="42" grpId="0"/>
      <p:bldP spid="4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116632"/>
            <a:ext cx="8712968" cy="66294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1" dirty="0" smtClean="0"/>
              <a:t>UDP Socket</a:t>
            </a:r>
            <a:endParaRPr lang="en-US" sz="4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79512" y="980728"/>
            <a:ext cx="8784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UDP is connectionless, unreliable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In UDP, there is no connection establishment or termination phase like TCP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In UDP, Sender is not concern about reliability, it just send data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client does not </a:t>
            </a:r>
            <a:r>
              <a:rPr lang="en-US" sz="2000" dirty="0" smtClean="0"/>
              <a:t>establish a </a:t>
            </a:r>
            <a:r>
              <a:rPr lang="en-US" sz="2000" dirty="0"/>
              <a:t>connection with the </a:t>
            </a:r>
            <a:r>
              <a:rPr lang="en-US" sz="2000" dirty="0" smtClean="0"/>
              <a:t>server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client just sends a datagram to the server using </a:t>
            </a:r>
            <a:r>
              <a:rPr lang="en-US" sz="2000" dirty="0" smtClean="0"/>
              <a:t>the </a:t>
            </a:r>
            <a:r>
              <a:rPr lang="en-IN" sz="2000" i="1" dirty="0" err="1" smtClean="0"/>
              <a:t>sendto</a:t>
            </a:r>
            <a:r>
              <a:rPr lang="en-IN" sz="2000" i="1" dirty="0" smtClean="0"/>
              <a:t>() </a:t>
            </a:r>
            <a:r>
              <a:rPr lang="en-IN" sz="2000" dirty="0" smtClean="0"/>
              <a:t>function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server does not accept a connection from a </a:t>
            </a:r>
            <a:r>
              <a:rPr lang="en-US" sz="2000" dirty="0" smtClean="0"/>
              <a:t>client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server just calls the </a:t>
            </a:r>
            <a:r>
              <a:rPr lang="en-US" sz="2000" i="1" dirty="0" err="1" smtClean="0"/>
              <a:t>recvfrom</a:t>
            </a:r>
            <a:r>
              <a:rPr lang="en-US" sz="2000" i="1" dirty="0" smtClean="0"/>
              <a:t>() </a:t>
            </a:r>
            <a:r>
              <a:rPr lang="en-US" sz="2000" dirty="0"/>
              <a:t>function, which waits until </a:t>
            </a:r>
            <a:r>
              <a:rPr lang="en-US" sz="2000" dirty="0" smtClean="0"/>
              <a:t>data arrives </a:t>
            </a:r>
            <a:r>
              <a:rPr lang="en-US" sz="2000" dirty="0"/>
              <a:t>from </a:t>
            </a:r>
            <a:r>
              <a:rPr lang="en-US" sz="2000" dirty="0" smtClean="0"/>
              <a:t>some </a:t>
            </a:r>
            <a:r>
              <a:rPr lang="en-IN" sz="2000" dirty="0" smtClean="0"/>
              <a:t>client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420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116632"/>
            <a:ext cx="8712968" cy="66294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1" dirty="0" smtClean="0"/>
              <a:t>UDP Socket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268760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UDP Server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340768"/>
            <a:ext cx="137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UDP Client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6816" y="19168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Socket()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24539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bind()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734730" y="27723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Socket()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775814" y="59399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close()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49411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sendto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3131676"/>
            <a:ext cx="13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recvfrom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734730" y="36976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sendto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710682" y="5109448"/>
            <a:ext cx="13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recvfrom</a:t>
            </a:r>
            <a:r>
              <a:rPr lang="en-IN" dirty="0" smtClean="0"/>
              <a:t>()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 flipH="1">
            <a:off x="1367644" y="2286164"/>
            <a:ext cx="1240" cy="167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3" idx="0"/>
          </p:cNvCxnSpPr>
          <p:nvPr/>
        </p:nvCxnSpPr>
        <p:spPr>
          <a:xfrm flipH="1">
            <a:off x="1360768" y="2823300"/>
            <a:ext cx="6876" cy="308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</p:cNvCxnSpPr>
          <p:nvPr/>
        </p:nvCxnSpPr>
        <p:spPr>
          <a:xfrm>
            <a:off x="1360768" y="350100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3528" y="3737600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Sleep until datagram received from client</a:t>
            </a:r>
            <a:endParaRPr lang="en-IN" sz="1400" dirty="0"/>
          </a:p>
        </p:txBody>
      </p:sp>
      <p:cxnSp>
        <p:nvCxnSpPr>
          <p:cNvPr id="28" name="Straight Arrow Connector 27"/>
          <p:cNvCxnSpPr>
            <a:stCxn id="24" idx="2"/>
            <a:endCxn id="12" idx="0"/>
          </p:cNvCxnSpPr>
          <p:nvPr/>
        </p:nvCxnSpPr>
        <p:spPr>
          <a:xfrm>
            <a:off x="1331640" y="4260820"/>
            <a:ext cx="36004" cy="680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91772" y="4509120"/>
            <a:ext cx="1380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Process request</a:t>
            </a:r>
            <a:endParaRPr lang="en-IN" sz="1200" dirty="0"/>
          </a:p>
        </p:txBody>
      </p:sp>
      <p:cxnSp>
        <p:nvCxnSpPr>
          <p:cNvPr id="31" name="Straight Arrow Connector 30"/>
          <p:cNvCxnSpPr>
            <a:stCxn id="9" idx="2"/>
            <a:endCxn id="14" idx="0"/>
          </p:cNvCxnSpPr>
          <p:nvPr/>
        </p:nvCxnSpPr>
        <p:spPr>
          <a:xfrm>
            <a:off x="7346798" y="3141676"/>
            <a:ext cx="0" cy="555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1"/>
          </p:cNvCxnSpPr>
          <p:nvPr/>
        </p:nvCxnSpPr>
        <p:spPr>
          <a:xfrm flipH="1">
            <a:off x="1360768" y="3882266"/>
            <a:ext cx="5373962" cy="554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  <a:endCxn id="15" idx="1"/>
          </p:cNvCxnSpPr>
          <p:nvPr/>
        </p:nvCxnSpPr>
        <p:spPr>
          <a:xfrm>
            <a:off x="1979712" y="5125834"/>
            <a:ext cx="4730970" cy="168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2"/>
            <a:endCxn id="15" idx="0"/>
          </p:cNvCxnSpPr>
          <p:nvPr/>
        </p:nvCxnSpPr>
        <p:spPr>
          <a:xfrm>
            <a:off x="7346798" y="4066932"/>
            <a:ext cx="41084" cy="1042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10" idx="0"/>
          </p:cNvCxnSpPr>
          <p:nvPr/>
        </p:nvCxnSpPr>
        <p:spPr>
          <a:xfrm>
            <a:off x="7387882" y="5478780"/>
            <a:ext cx="0" cy="461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23928" y="36450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Data(request)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4345197" y="4834906"/>
            <a:ext cx="152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Data(reply)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1064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24" grpId="0"/>
      <p:bldP spid="29" grpId="0"/>
      <p:bldP spid="40" grpId="0"/>
      <p:bldP spid="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116632"/>
            <a:ext cx="8712968" cy="66294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4000" b="1" dirty="0" err="1" smtClean="0"/>
              <a:t>recvfrom</a:t>
            </a:r>
            <a:r>
              <a:rPr lang="en-US" sz="4000" b="1" dirty="0" smtClean="0"/>
              <a:t>() and </a:t>
            </a:r>
            <a:r>
              <a:rPr lang="en-US" sz="4000" b="1" dirty="0" err="1" smtClean="0"/>
              <a:t>sendto</a:t>
            </a:r>
            <a:r>
              <a:rPr lang="en-US" sz="4000" b="1" dirty="0" smtClean="0"/>
              <a:t>() Functions</a:t>
            </a:r>
            <a:endParaRPr lang="en-US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484784"/>
            <a:ext cx="816172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0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08" y="116632"/>
            <a:ext cx="8964488" cy="64807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4000" b="1" dirty="0" smtClean="0"/>
              <a:t>SCTP:</a:t>
            </a:r>
            <a:r>
              <a:rPr lang="en-IN" sz="3200" dirty="0"/>
              <a:t>Stream Control Transmission Protocol 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9816" y="836712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Stream Control Transmission Protocol (SCTP) </a:t>
            </a:r>
            <a:r>
              <a:rPr lang="en-US" dirty="0" smtClean="0"/>
              <a:t>is </a:t>
            </a:r>
            <a:r>
              <a:rPr lang="en-US" dirty="0"/>
              <a:t>an end-to-end transport protocol that provides </a:t>
            </a:r>
            <a:r>
              <a:rPr lang="en-US" dirty="0" smtClean="0"/>
              <a:t>services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SCTP Vs. TCP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b="1" dirty="0" smtClean="0"/>
              <a:t>Head-of-line blocking </a:t>
            </a:r>
            <a:r>
              <a:rPr lang="en-IN" dirty="0" smtClean="0"/>
              <a:t>-- </a:t>
            </a:r>
            <a:r>
              <a:rPr lang="en-US" dirty="0" smtClean="0"/>
              <a:t>A </a:t>
            </a:r>
            <a:r>
              <a:rPr lang="en-US" dirty="0"/>
              <a:t>lost message in one of these streams does not </a:t>
            </a:r>
            <a:r>
              <a:rPr lang="en-US" dirty="0" smtClean="0"/>
              <a:t>block delivery </a:t>
            </a:r>
            <a:r>
              <a:rPr lang="en-US" dirty="0"/>
              <a:t>of messages in any of the other streams. This approach is in contrast to TCP, where </a:t>
            </a:r>
            <a:r>
              <a:rPr lang="en-US" dirty="0" smtClean="0"/>
              <a:t>a loss </a:t>
            </a:r>
            <a:r>
              <a:rPr lang="en-US" dirty="0"/>
              <a:t>at any point in the single stream of bytes blocks delivery of all future data on </a:t>
            </a:r>
            <a:r>
              <a:rPr lang="en-US" dirty="0" smtClean="0"/>
              <a:t>the connection </a:t>
            </a:r>
            <a:r>
              <a:rPr lang="en-US" dirty="0"/>
              <a:t>until the loss is </a:t>
            </a:r>
            <a:r>
              <a:rPr lang="en-US" dirty="0" smtClean="0"/>
              <a:t>repaired</a:t>
            </a:r>
          </a:p>
          <a:p>
            <a:pPr lvl="1" algn="just"/>
            <a:endParaRPr lang="en-US" dirty="0" smtClean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b="1" dirty="0" smtClean="0"/>
              <a:t>Multi-homing</a:t>
            </a:r>
            <a:r>
              <a:rPr lang="en-IN" dirty="0" smtClean="0"/>
              <a:t> -- </a:t>
            </a:r>
            <a:r>
              <a:rPr lang="en-US" dirty="0"/>
              <a:t>where a host with multiple points of attachment to the Internet, for redundancy purposes, </a:t>
            </a:r>
            <a:r>
              <a:rPr lang="en-US" dirty="0" smtClean="0"/>
              <a:t>providing an </a:t>
            </a:r>
            <a:r>
              <a:rPr lang="en-US" dirty="0"/>
              <a:t>alternate route for the data in case the current interface in use fails for some reason.</a:t>
            </a:r>
            <a:br>
              <a:rPr lang="en-US" dirty="0"/>
            </a:br>
            <a:r>
              <a:rPr lang="en-US" dirty="0" smtClean="0"/>
              <a:t>For </a:t>
            </a:r>
            <a:r>
              <a:rPr lang="en-US" dirty="0"/>
              <a:t>call control signaling, such delay is unacceptable when an alternate available path exists. A TCP connection only binds a single point of attachment at either end point</a:t>
            </a:r>
            <a:r>
              <a:rPr lang="en-US" dirty="0" smtClean="0"/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Message Orientation </a:t>
            </a:r>
            <a:r>
              <a:rPr lang="en-US" dirty="0"/>
              <a:t>- In TCP, data sent between two endpoints is a stream of bytes. If needed, an application must provide message framing. In SCTP, message boundaries are preserved. If an application sends a 100-byte message, the peer application will receive all 100 bytes in a single read: no more, no less.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37678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08" y="116632"/>
            <a:ext cx="8964488" cy="64807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4000" b="1" dirty="0" smtClean="0"/>
              <a:t>SCTP Vs. TCP :</a:t>
            </a:r>
            <a:r>
              <a:rPr lang="en-US" sz="4000" dirty="0" smtClean="0"/>
              <a:t> Multi-homing</a:t>
            </a:r>
            <a:r>
              <a:rPr lang="en-IN" sz="3200" dirty="0"/>
              <a:t> 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340768"/>
            <a:ext cx="878497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40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08" y="116632"/>
            <a:ext cx="8964488" cy="64807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4000" b="1" dirty="0" smtClean="0"/>
              <a:t>SCTP Vs. TCP :</a:t>
            </a:r>
            <a:r>
              <a:rPr lang="en-US" sz="4000" dirty="0" smtClean="0"/>
              <a:t> Multi-streaming</a:t>
            </a:r>
            <a:r>
              <a:rPr lang="en-IN" sz="3200" dirty="0"/>
              <a:t> 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6" y="1196752"/>
            <a:ext cx="6768752" cy="2520280"/>
          </a:xfrm>
          <a:prstGeom prst="rect">
            <a:avLst/>
          </a:prstGeom>
        </p:spPr>
      </p:pic>
      <p:sp>
        <p:nvSpPr>
          <p:cNvPr id="3" name="Can 2"/>
          <p:cNvSpPr/>
          <p:nvPr/>
        </p:nvSpPr>
        <p:spPr>
          <a:xfrm rot="5400000">
            <a:off x="3563888" y="2852936"/>
            <a:ext cx="936104" cy="482453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907704" y="5229200"/>
            <a:ext cx="12241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88024" y="5229200"/>
            <a:ext cx="10717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47864" y="50758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Stream 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915816" y="586798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TCP Connection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286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251640" y="-529200"/>
            <a:ext cx="8230680" cy="1238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Client-Server Interaction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403640" y="1340640"/>
            <a:ext cx="1151640" cy="2415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socket()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403640" y="1989000"/>
            <a:ext cx="1151640" cy="2415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bind()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1403640" y="2709000"/>
            <a:ext cx="1151640" cy="2415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listen()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1403640" y="3357000"/>
            <a:ext cx="1151640" cy="2415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accept()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1403640" y="4077000"/>
            <a:ext cx="1151640" cy="2415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read()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1403640" y="4797000"/>
            <a:ext cx="1151640" cy="2415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write()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1403640" y="6309360"/>
            <a:ext cx="1151640" cy="2415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close()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6372360" y="3403080"/>
            <a:ext cx="1151640" cy="2415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connect()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6370920" y="2390040"/>
            <a:ext cx="1151640" cy="2415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socket()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1"/>
          <p:cNvSpPr/>
          <p:nvPr/>
        </p:nvSpPr>
        <p:spPr>
          <a:xfrm>
            <a:off x="6372360" y="4051080"/>
            <a:ext cx="1151640" cy="2415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write()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6364080" y="4797000"/>
            <a:ext cx="1151640" cy="2415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read()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3"/>
          <p:cNvSpPr/>
          <p:nvPr/>
        </p:nvSpPr>
        <p:spPr>
          <a:xfrm>
            <a:off x="6372360" y="5589360"/>
            <a:ext cx="1151640" cy="2415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close()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4"/>
          <p:cNvSpPr/>
          <p:nvPr/>
        </p:nvSpPr>
        <p:spPr>
          <a:xfrm>
            <a:off x="1403640" y="5563440"/>
            <a:ext cx="1151640" cy="24156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read()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5"/>
          <p:cNvSpPr/>
          <p:nvPr/>
        </p:nvSpPr>
        <p:spPr>
          <a:xfrm>
            <a:off x="971640" y="882720"/>
            <a:ext cx="2331720" cy="241560"/>
          </a:xfrm>
          <a:prstGeom prst="rect">
            <a:avLst/>
          </a:prstGeom>
          <a:noFill/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TCP Server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6"/>
          <p:cNvSpPr/>
          <p:nvPr/>
        </p:nvSpPr>
        <p:spPr>
          <a:xfrm>
            <a:off x="6084000" y="980640"/>
            <a:ext cx="1728000" cy="241560"/>
          </a:xfrm>
          <a:prstGeom prst="rect">
            <a:avLst/>
          </a:prstGeom>
          <a:noFill/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TCP Client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7"/>
          <p:cNvSpPr/>
          <p:nvPr/>
        </p:nvSpPr>
        <p:spPr>
          <a:xfrm>
            <a:off x="6947280" y="2631960"/>
            <a:ext cx="720" cy="770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8"/>
          <p:cNvSpPr/>
          <p:nvPr/>
        </p:nvSpPr>
        <p:spPr>
          <a:xfrm>
            <a:off x="6948360" y="3645000"/>
            <a:ext cx="360" cy="405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9"/>
          <p:cNvSpPr/>
          <p:nvPr/>
        </p:nvSpPr>
        <p:spPr>
          <a:xfrm flipH="1">
            <a:off x="6939360" y="4293000"/>
            <a:ext cx="7560" cy="50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0"/>
          <p:cNvSpPr/>
          <p:nvPr/>
        </p:nvSpPr>
        <p:spPr>
          <a:xfrm>
            <a:off x="6940080" y="5038920"/>
            <a:ext cx="7560" cy="54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1"/>
          <p:cNvSpPr/>
          <p:nvPr/>
        </p:nvSpPr>
        <p:spPr>
          <a:xfrm>
            <a:off x="1979640" y="1582560"/>
            <a:ext cx="360" cy="405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2"/>
          <p:cNvSpPr/>
          <p:nvPr/>
        </p:nvSpPr>
        <p:spPr>
          <a:xfrm>
            <a:off x="1979640" y="2230920"/>
            <a:ext cx="360" cy="477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3"/>
          <p:cNvSpPr/>
          <p:nvPr/>
        </p:nvSpPr>
        <p:spPr>
          <a:xfrm>
            <a:off x="1979640" y="2950920"/>
            <a:ext cx="360" cy="405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4"/>
          <p:cNvSpPr/>
          <p:nvPr/>
        </p:nvSpPr>
        <p:spPr>
          <a:xfrm>
            <a:off x="1979640" y="3598920"/>
            <a:ext cx="360" cy="477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5"/>
          <p:cNvSpPr/>
          <p:nvPr/>
        </p:nvSpPr>
        <p:spPr>
          <a:xfrm>
            <a:off x="1979640" y="4318920"/>
            <a:ext cx="360" cy="477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6"/>
          <p:cNvSpPr/>
          <p:nvPr/>
        </p:nvSpPr>
        <p:spPr>
          <a:xfrm>
            <a:off x="1979640" y="5039280"/>
            <a:ext cx="360" cy="52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7"/>
          <p:cNvSpPr/>
          <p:nvPr/>
        </p:nvSpPr>
        <p:spPr>
          <a:xfrm>
            <a:off x="1979640" y="5805360"/>
            <a:ext cx="360" cy="50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8"/>
          <p:cNvSpPr/>
          <p:nvPr/>
        </p:nvSpPr>
        <p:spPr>
          <a:xfrm flipH="1" flipV="1">
            <a:off x="2555640" y="3477240"/>
            <a:ext cx="3816000" cy="45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9"/>
          <p:cNvSpPr/>
          <p:nvPr/>
        </p:nvSpPr>
        <p:spPr>
          <a:xfrm flipH="1">
            <a:off x="2555640" y="4172040"/>
            <a:ext cx="3816000" cy="25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0"/>
          <p:cNvSpPr/>
          <p:nvPr/>
        </p:nvSpPr>
        <p:spPr>
          <a:xfrm flipV="1">
            <a:off x="2555640" y="4917240"/>
            <a:ext cx="3808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31"/>
          <p:cNvSpPr/>
          <p:nvPr/>
        </p:nvSpPr>
        <p:spPr>
          <a:xfrm flipH="1" flipV="1">
            <a:off x="2555640" y="5683680"/>
            <a:ext cx="3816000" cy="25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2"/>
          <p:cNvSpPr/>
          <p:nvPr/>
        </p:nvSpPr>
        <p:spPr>
          <a:xfrm>
            <a:off x="3303720" y="3153960"/>
            <a:ext cx="24199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connection establishment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3"/>
          <p:cNvSpPr/>
          <p:nvPr/>
        </p:nvSpPr>
        <p:spPr>
          <a:xfrm>
            <a:off x="3488400" y="3802680"/>
            <a:ext cx="2419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Data(request)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4"/>
          <p:cNvSpPr/>
          <p:nvPr/>
        </p:nvSpPr>
        <p:spPr>
          <a:xfrm>
            <a:off x="3501000" y="4545000"/>
            <a:ext cx="2419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Data(reply)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5"/>
          <p:cNvSpPr/>
          <p:nvPr/>
        </p:nvSpPr>
        <p:spPr>
          <a:xfrm>
            <a:off x="3314160" y="5291280"/>
            <a:ext cx="24199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End-of-file-notification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768" y="116632"/>
            <a:ext cx="8892480" cy="64807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4000" b="1" dirty="0" smtClean="0"/>
              <a:t>SCTP: one to one: </a:t>
            </a:r>
            <a:r>
              <a:rPr lang="en-US" sz="3200" dirty="0" smtClean="0"/>
              <a:t>Multi-Streaming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5689" y="1139130"/>
            <a:ext cx="157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SCTP Server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1340768"/>
            <a:ext cx="15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SCTP Client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2780" y="15567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  <a:r>
              <a:rPr lang="en-IN" dirty="0" smtClean="0"/>
              <a:t>ocket()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31537" y="22768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bind()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31537" y="29249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listen()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08745" y="42351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</a:t>
            </a:r>
            <a:r>
              <a:rPr lang="en-IN" dirty="0" err="1" smtClean="0"/>
              <a:t>ctp_recvmsg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482007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sctp_sendmsg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156176" y="24115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  <a:r>
              <a:rPr lang="en-IN" dirty="0" smtClean="0"/>
              <a:t>ocket()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940152" y="38658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sctp_sendmsg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868144" y="477734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</a:t>
            </a:r>
            <a:r>
              <a:rPr lang="en-IN" dirty="0" err="1" smtClean="0"/>
              <a:t>ctp_recvmsg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244152" y="62373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close()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043605" y="1998132"/>
            <a:ext cx="1244" cy="31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</p:cNvCxnSpPr>
          <p:nvPr/>
        </p:nvCxnSpPr>
        <p:spPr>
          <a:xfrm>
            <a:off x="1043605" y="2646204"/>
            <a:ext cx="0" cy="324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</p:cNvCxnSpPr>
          <p:nvPr/>
        </p:nvCxnSpPr>
        <p:spPr>
          <a:xfrm>
            <a:off x="1043605" y="3294276"/>
            <a:ext cx="12616" cy="320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43605" y="3919298"/>
            <a:ext cx="0" cy="329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</p:cNvCxnSpPr>
          <p:nvPr/>
        </p:nvCxnSpPr>
        <p:spPr>
          <a:xfrm>
            <a:off x="6768244" y="2780928"/>
            <a:ext cx="0" cy="379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0"/>
          </p:cNvCxnSpPr>
          <p:nvPr/>
        </p:nvCxnSpPr>
        <p:spPr>
          <a:xfrm>
            <a:off x="6804248" y="4249206"/>
            <a:ext cx="0" cy="528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9" idx="3"/>
          </p:cNvCxnSpPr>
          <p:nvPr/>
        </p:nvCxnSpPr>
        <p:spPr>
          <a:xfrm>
            <a:off x="1979712" y="5629890"/>
            <a:ext cx="3852428" cy="100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3"/>
            <a:endCxn id="16" idx="1"/>
          </p:cNvCxnSpPr>
          <p:nvPr/>
        </p:nvCxnSpPr>
        <p:spPr>
          <a:xfrm flipV="1">
            <a:off x="1979712" y="4962008"/>
            <a:ext cx="3888432" cy="42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7" idx="0"/>
          </p:cNvCxnSpPr>
          <p:nvPr/>
        </p:nvCxnSpPr>
        <p:spPr>
          <a:xfrm>
            <a:off x="6856220" y="5938247"/>
            <a:ext cx="0" cy="29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1"/>
            <a:endCxn id="38" idx="3"/>
          </p:cNvCxnSpPr>
          <p:nvPr/>
        </p:nvCxnSpPr>
        <p:spPr>
          <a:xfrm flipH="1">
            <a:off x="1724348" y="6421978"/>
            <a:ext cx="4519804" cy="76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9890" y="6237312"/>
            <a:ext cx="1294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Server need not care</a:t>
            </a:r>
            <a:endParaRPr lang="en-IN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915816" y="312996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dirty="0" smtClean="0"/>
              <a:t>ata(request)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987824" y="453312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data(reply), stream 0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3293858" y="605264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  <a:r>
              <a:rPr lang="en-IN" dirty="0" smtClean="0"/>
              <a:t>hutdown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6228184" y="31409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connect()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431537" y="35712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accept()</a:t>
            </a:r>
            <a:endParaRPr lang="en-IN" dirty="0"/>
          </a:p>
        </p:txBody>
      </p:sp>
      <p:cxnSp>
        <p:nvCxnSpPr>
          <p:cNvPr id="46" name="Straight Arrow Connector 45"/>
          <p:cNvCxnSpPr>
            <a:stCxn id="28" idx="1"/>
          </p:cNvCxnSpPr>
          <p:nvPr/>
        </p:nvCxnSpPr>
        <p:spPr>
          <a:xfrm flipH="1">
            <a:off x="2070343" y="3325634"/>
            <a:ext cx="4157841" cy="473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54452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sctp_sendmsg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5861313" y="554618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</a:t>
            </a:r>
            <a:r>
              <a:rPr lang="en-IN" dirty="0" err="1" smtClean="0"/>
              <a:t>ctp_recvmsg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2970680" y="526792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data(reply), stream 1</a:t>
            </a:r>
            <a:endParaRPr lang="en-IN" dirty="0"/>
          </a:p>
        </p:txBody>
      </p:sp>
      <p:cxnSp>
        <p:nvCxnSpPr>
          <p:cNvPr id="63" name="Straight Arrow Connector 62"/>
          <p:cNvCxnSpPr>
            <a:stCxn id="28" idx="2"/>
            <a:endCxn id="15" idx="0"/>
          </p:cNvCxnSpPr>
          <p:nvPr/>
        </p:nvCxnSpPr>
        <p:spPr>
          <a:xfrm>
            <a:off x="6840252" y="3510300"/>
            <a:ext cx="36004" cy="355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000707" y="4075628"/>
            <a:ext cx="3851187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12" idx="0"/>
          </p:cNvCxnSpPr>
          <p:nvPr/>
        </p:nvCxnSpPr>
        <p:spPr>
          <a:xfrm flipH="1">
            <a:off x="1043608" y="4604496"/>
            <a:ext cx="1241" cy="215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2" idx="2"/>
            <a:endCxn id="49" idx="0"/>
          </p:cNvCxnSpPr>
          <p:nvPr/>
        </p:nvCxnSpPr>
        <p:spPr>
          <a:xfrm>
            <a:off x="1043608" y="5189403"/>
            <a:ext cx="0" cy="255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6" idx="2"/>
            <a:endCxn id="54" idx="0"/>
          </p:cNvCxnSpPr>
          <p:nvPr/>
        </p:nvCxnSpPr>
        <p:spPr>
          <a:xfrm flipH="1">
            <a:off x="6797417" y="5146674"/>
            <a:ext cx="6831" cy="399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818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38" grpId="0"/>
      <p:bldP spid="39" grpId="0"/>
      <p:bldP spid="40" grpId="0"/>
      <p:bldP spid="41" grpId="0"/>
      <p:bldP spid="28" grpId="0"/>
      <p:bldP spid="42" grpId="0"/>
      <p:bldP spid="49" grpId="0"/>
      <p:bldP spid="54" grpId="0"/>
      <p:bldP spid="6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08" y="116632"/>
            <a:ext cx="8964488" cy="64807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4000" b="1" dirty="0" smtClean="0"/>
              <a:t>SCTP: </a:t>
            </a:r>
            <a:r>
              <a:rPr lang="en-US" sz="3200" dirty="0" smtClean="0"/>
              <a:t>One to Many</a:t>
            </a:r>
            <a:r>
              <a:rPr lang="en-IN" sz="3200" dirty="0"/>
              <a:t> </a:t>
            </a:r>
            <a:r>
              <a:rPr lang="en-IN" sz="3200" dirty="0" smtClean="0"/>
              <a:t>Association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5689" y="1139130"/>
            <a:ext cx="157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SCTP Server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1340768"/>
            <a:ext cx="15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SCTP Client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2780" y="19168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  <a:r>
              <a:rPr lang="en-IN" dirty="0" smtClean="0"/>
              <a:t>ocket()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31537" y="25649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bind()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31537" y="331287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listen()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40050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</a:t>
            </a:r>
            <a:r>
              <a:rPr lang="en-IN" dirty="0" err="1" smtClean="0"/>
              <a:t>ctp_recvmsg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1" y="48109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sctp_sendmsg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156176" y="309471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  <a:r>
              <a:rPr lang="en-IN" dirty="0" smtClean="0"/>
              <a:t>ocket()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832140" y="38658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sctp_sendmsg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868144" y="477734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</a:t>
            </a:r>
            <a:r>
              <a:rPr lang="en-IN" dirty="0" err="1" smtClean="0"/>
              <a:t>ctp_recvmsg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228184" y="56612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close()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 flipH="1">
            <a:off x="1043605" y="2286164"/>
            <a:ext cx="1243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>
            <a:off x="1043605" y="2934236"/>
            <a:ext cx="0" cy="37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1" idx="0"/>
          </p:cNvCxnSpPr>
          <p:nvPr/>
        </p:nvCxnSpPr>
        <p:spPr>
          <a:xfrm>
            <a:off x="1043605" y="3682206"/>
            <a:ext cx="3" cy="322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 flipH="1">
            <a:off x="1043605" y="4374396"/>
            <a:ext cx="3" cy="43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</p:cNvCxnSpPr>
          <p:nvPr/>
        </p:nvCxnSpPr>
        <p:spPr>
          <a:xfrm>
            <a:off x="6768244" y="3464050"/>
            <a:ext cx="0" cy="379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6" idx="0"/>
          </p:cNvCxnSpPr>
          <p:nvPr/>
        </p:nvCxnSpPr>
        <p:spPr>
          <a:xfrm>
            <a:off x="6768244" y="4235164"/>
            <a:ext cx="36004" cy="542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1"/>
            <a:endCxn id="11" idx="3"/>
          </p:cNvCxnSpPr>
          <p:nvPr/>
        </p:nvCxnSpPr>
        <p:spPr>
          <a:xfrm flipH="1">
            <a:off x="1979712" y="4050498"/>
            <a:ext cx="3852428" cy="139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3"/>
            <a:endCxn id="16" idx="1"/>
          </p:cNvCxnSpPr>
          <p:nvPr/>
        </p:nvCxnSpPr>
        <p:spPr>
          <a:xfrm flipV="1">
            <a:off x="1979709" y="4962008"/>
            <a:ext cx="3888435" cy="33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2"/>
            <a:endCxn id="17" idx="0"/>
          </p:cNvCxnSpPr>
          <p:nvPr/>
        </p:nvCxnSpPr>
        <p:spPr>
          <a:xfrm>
            <a:off x="6804248" y="5146674"/>
            <a:ext cx="36004" cy="514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1"/>
          </p:cNvCxnSpPr>
          <p:nvPr/>
        </p:nvCxnSpPr>
        <p:spPr>
          <a:xfrm flipH="1">
            <a:off x="1763688" y="5845914"/>
            <a:ext cx="4464496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0277" y="5845914"/>
            <a:ext cx="1294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Server need not care</a:t>
            </a:r>
            <a:endParaRPr lang="en-IN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987824" y="367708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dirty="0" smtClean="0"/>
              <a:t>ata(request)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256424" y="453312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data(reply)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3275856" y="556891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  <a:r>
              <a:rPr lang="en-IN" dirty="0" smtClean="0"/>
              <a:t>hutdown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2557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38" grpId="0"/>
      <p:bldP spid="39" grpId="0"/>
      <p:bldP spid="40" grpId="0"/>
      <p:bldP spid="4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08" y="116632"/>
            <a:ext cx="8964488" cy="64807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4000" b="1" dirty="0" smtClean="0"/>
              <a:t>SCTP: </a:t>
            </a:r>
            <a:r>
              <a:rPr lang="en-US" sz="3200" dirty="0" smtClean="0"/>
              <a:t>socket()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75492"/>
            <a:ext cx="7368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 err="1" smtClean="0"/>
              <a:t>sockfd</a:t>
            </a:r>
            <a:r>
              <a:rPr lang="en-IN" b="1" i="1" dirty="0" smtClean="0"/>
              <a:t> </a:t>
            </a:r>
            <a:r>
              <a:rPr lang="en-IN" b="1" i="1" dirty="0"/>
              <a:t>= </a:t>
            </a:r>
            <a:r>
              <a:rPr lang="en-IN" b="1" i="1" dirty="0" smtClean="0"/>
              <a:t>socket(AF_INET</a:t>
            </a:r>
            <a:r>
              <a:rPr lang="en-IN" b="1" i="1" dirty="0"/>
              <a:t>, </a:t>
            </a:r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SOCK_SEQPACKET</a:t>
            </a:r>
            <a:r>
              <a:rPr lang="en-IN" b="1" i="1" dirty="0"/>
              <a:t>, </a:t>
            </a:r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IPPROTO_SCTP</a:t>
            </a:r>
            <a:r>
              <a:rPr lang="en-IN" b="1" i="1" dirty="0" smtClean="0"/>
              <a:t>);</a:t>
            </a:r>
          </a:p>
          <a:p>
            <a:endParaRPr lang="en-IN" b="1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SOCK_SEQPACKET</a:t>
            </a:r>
            <a:r>
              <a:rPr lang="en-US" dirty="0" smtClean="0"/>
              <a:t> </a:t>
            </a:r>
            <a:r>
              <a:rPr lang="en-US" dirty="0"/>
              <a:t>stands for sequenced packet stream.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xmlns="" val="16016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08" y="116632"/>
            <a:ext cx="8964488" cy="64807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4000" b="1" dirty="0" smtClean="0"/>
              <a:t>SCTP: </a:t>
            </a:r>
            <a:r>
              <a:rPr lang="en-US" sz="3600" dirty="0" err="1" smtClean="0"/>
              <a:t>sctp_sendmsg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412775"/>
            <a:ext cx="88665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 err="1"/>
              <a:t>s</a:t>
            </a:r>
            <a:r>
              <a:rPr lang="en-IN" b="1" i="1" dirty="0" err="1" smtClean="0"/>
              <a:t>ctp_sendmsg</a:t>
            </a:r>
            <a:r>
              <a:rPr lang="en-IN" b="1" i="1" dirty="0" smtClean="0"/>
              <a:t>(</a:t>
            </a:r>
            <a:r>
              <a:rPr lang="en-IN" i="1" dirty="0" err="1" smtClean="0">
                <a:solidFill>
                  <a:srgbClr val="002060"/>
                </a:solidFill>
              </a:rPr>
              <a:t>int</a:t>
            </a:r>
            <a:r>
              <a:rPr lang="en-IN" i="1" dirty="0" smtClean="0"/>
              <a:t> </a:t>
            </a:r>
            <a:r>
              <a:rPr lang="en-IN" i="1" dirty="0" err="1" smtClean="0"/>
              <a:t>sockfd</a:t>
            </a:r>
            <a:r>
              <a:rPr lang="en-IN" i="1" dirty="0" smtClean="0"/>
              <a:t>, </a:t>
            </a:r>
            <a:r>
              <a:rPr lang="en-IN" i="1" dirty="0" err="1" smtClean="0">
                <a:solidFill>
                  <a:srgbClr val="002060"/>
                </a:solidFill>
              </a:rPr>
              <a:t>const</a:t>
            </a:r>
            <a:r>
              <a:rPr lang="en-IN" i="1" dirty="0" smtClean="0">
                <a:solidFill>
                  <a:srgbClr val="002060"/>
                </a:solidFill>
              </a:rPr>
              <a:t> void </a:t>
            </a:r>
            <a:r>
              <a:rPr lang="en-IN" i="1" dirty="0" smtClean="0"/>
              <a:t>*</a:t>
            </a:r>
            <a:r>
              <a:rPr lang="en-IN" i="1" dirty="0" err="1" smtClean="0"/>
              <a:t>buf</a:t>
            </a:r>
            <a:r>
              <a:rPr lang="en-IN" i="1" dirty="0" smtClean="0"/>
              <a:t>, </a:t>
            </a:r>
            <a:r>
              <a:rPr lang="en-IN" i="1" dirty="0" err="1" smtClean="0"/>
              <a:t>bufsize</a:t>
            </a:r>
            <a:r>
              <a:rPr lang="en-IN" i="1" dirty="0" smtClean="0"/>
              <a:t>, </a:t>
            </a:r>
            <a:r>
              <a:rPr lang="en-IN" i="1" dirty="0" err="1" smtClean="0">
                <a:solidFill>
                  <a:srgbClr val="002060"/>
                </a:solidFill>
              </a:rPr>
              <a:t>struct</a:t>
            </a:r>
            <a:r>
              <a:rPr lang="en-IN" i="1" dirty="0" smtClean="0">
                <a:solidFill>
                  <a:srgbClr val="002060"/>
                </a:solidFill>
              </a:rPr>
              <a:t> </a:t>
            </a:r>
            <a:r>
              <a:rPr lang="en-IN" i="1" dirty="0" err="1" smtClean="0">
                <a:solidFill>
                  <a:srgbClr val="002060"/>
                </a:solidFill>
              </a:rPr>
              <a:t>sockaddr</a:t>
            </a:r>
            <a:r>
              <a:rPr lang="en-IN" i="1" dirty="0" smtClean="0">
                <a:solidFill>
                  <a:srgbClr val="002060"/>
                </a:solidFill>
              </a:rPr>
              <a:t> </a:t>
            </a:r>
            <a:r>
              <a:rPr lang="en-IN" i="1" dirty="0" smtClean="0"/>
              <a:t>*to, </a:t>
            </a:r>
            <a:r>
              <a:rPr lang="en-IN" i="1" dirty="0" err="1" smtClean="0"/>
              <a:t>tolen</a:t>
            </a:r>
            <a:r>
              <a:rPr lang="en-IN" i="1" dirty="0" smtClean="0"/>
              <a:t>,</a:t>
            </a:r>
          </a:p>
          <a:p>
            <a:r>
              <a:rPr lang="en-IN" i="1" dirty="0">
                <a:solidFill>
                  <a:srgbClr val="002060"/>
                </a:solidFill>
              </a:rPr>
              <a:t>u</a:t>
            </a:r>
            <a:r>
              <a:rPr lang="en-IN" i="1" dirty="0" smtClean="0">
                <a:solidFill>
                  <a:srgbClr val="002060"/>
                </a:solidFill>
              </a:rPr>
              <a:t>nit32_t</a:t>
            </a:r>
            <a:r>
              <a:rPr lang="en-IN" i="1" dirty="0" smtClean="0"/>
              <a:t> </a:t>
            </a:r>
            <a:r>
              <a:rPr lang="en-IN" i="1" dirty="0" err="1" smtClean="0"/>
              <a:t>ppid</a:t>
            </a:r>
            <a:r>
              <a:rPr lang="en-IN" i="1" dirty="0" smtClean="0"/>
              <a:t>, </a:t>
            </a:r>
            <a:r>
              <a:rPr lang="en-IN" i="1" dirty="0" smtClean="0">
                <a:solidFill>
                  <a:srgbClr val="002060"/>
                </a:solidFill>
              </a:rPr>
              <a:t>unit32_t</a:t>
            </a:r>
            <a:r>
              <a:rPr lang="en-IN" i="1" dirty="0" smtClean="0"/>
              <a:t> flags, </a:t>
            </a:r>
            <a:r>
              <a:rPr lang="en-IN" i="1" dirty="0" smtClean="0">
                <a:solidFill>
                  <a:srgbClr val="002060"/>
                </a:solidFill>
              </a:rPr>
              <a:t>unit16_t</a:t>
            </a:r>
            <a:r>
              <a:rPr lang="en-IN" i="1" dirty="0" smtClean="0"/>
              <a:t> </a:t>
            </a:r>
            <a:r>
              <a:rPr lang="en-IN" i="1" dirty="0" err="1" smtClean="0"/>
              <a:t>streamno</a:t>
            </a:r>
            <a:r>
              <a:rPr lang="en-IN" i="1" dirty="0" smtClean="0"/>
              <a:t>, </a:t>
            </a:r>
            <a:r>
              <a:rPr lang="en-IN" i="1" dirty="0" smtClean="0">
                <a:solidFill>
                  <a:srgbClr val="002060"/>
                </a:solidFill>
              </a:rPr>
              <a:t>unit32_t </a:t>
            </a:r>
            <a:r>
              <a:rPr lang="en-IN" i="1" dirty="0" err="1" smtClean="0"/>
              <a:t>timetolive</a:t>
            </a:r>
            <a:r>
              <a:rPr lang="en-IN" i="1" dirty="0" smtClean="0"/>
              <a:t>, </a:t>
            </a:r>
            <a:r>
              <a:rPr lang="en-IN" i="1" dirty="0" smtClean="0">
                <a:solidFill>
                  <a:srgbClr val="002060"/>
                </a:solidFill>
              </a:rPr>
              <a:t>unit32_t</a:t>
            </a:r>
            <a:r>
              <a:rPr lang="en-IN" i="1" dirty="0" smtClean="0"/>
              <a:t> context </a:t>
            </a:r>
            <a:r>
              <a:rPr lang="en-IN" b="1" i="1" dirty="0" smtClean="0"/>
              <a:t>)</a:t>
            </a:r>
          </a:p>
          <a:p>
            <a:r>
              <a:rPr lang="en-IN" i="1" dirty="0"/>
              <a:t> </a:t>
            </a:r>
            <a:r>
              <a:rPr lang="en-IN" i="1" dirty="0">
                <a:solidFill>
                  <a:schemeClr val="accent3">
                    <a:lumMod val="75000"/>
                  </a:schemeClr>
                </a:solidFill>
              </a:rPr>
              <a:t>//returns number of byte </a:t>
            </a:r>
            <a:r>
              <a:rPr lang="en-IN" i="1" dirty="0" smtClean="0">
                <a:solidFill>
                  <a:schemeClr val="accent3">
                    <a:lumMod val="75000"/>
                  </a:schemeClr>
                </a:solidFill>
              </a:rPr>
              <a:t>written, -1 on error</a:t>
            </a:r>
            <a:endParaRPr lang="en-IN" i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IN" b="1" i="1" dirty="0"/>
          </a:p>
          <a:p>
            <a:r>
              <a:rPr lang="en-IN" b="1" i="1" dirty="0" smtClean="0"/>
              <a:t>Example:</a:t>
            </a:r>
          </a:p>
          <a:p>
            <a:pPr fontAlgn="base"/>
            <a:r>
              <a:rPr lang="en-IN" b="1" i="1" dirty="0" err="1"/>
              <a:t>sctp_sendmsg</a:t>
            </a:r>
            <a:r>
              <a:rPr lang="en-IN" b="1" i="1" dirty="0"/>
              <a:t> </a:t>
            </a:r>
            <a:r>
              <a:rPr lang="en-IN" b="1" i="1" dirty="0" smtClean="0"/>
              <a:t>(</a:t>
            </a:r>
            <a:r>
              <a:rPr lang="en-IN" i="1" dirty="0" err="1" smtClean="0"/>
              <a:t>sockfd</a:t>
            </a:r>
            <a:r>
              <a:rPr lang="en-IN" i="1" dirty="0" smtClean="0"/>
              <a:t>, </a:t>
            </a:r>
            <a:r>
              <a:rPr lang="en-IN" i="1" dirty="0"/>
              <a:t>(void *) buffer, </a:t>
            </a:r>
            <a:r>
              <a:rPr lang="en-IN" i="1" dirty="0" err="1" smtClean="0"/>
              <a:t>datalen</a:t>
            </a:r>
            <a:r>
              <a:rPr lang="en-IN" i="1" dirty="0" smtClean="0"/>
              <a:t>, (</a:t>
            </a:r>
            <a:r>
              <a:rPr lang="en-IN" i="1" dirty="0" err="1" smtClean="0"/>
              <a:t>sockaddr</a:t>
            </a:r>
            <a:r>
              <a:rPr lang="en-IN" i="1" dirty="0" smtClean="0"/>
              <a:t>*)to, </a:t>
            </a:r>
            <a:r>
              <a:rPr lang="en-IN" i="1" dirty="0"/>
              <a:t>0, 0, 0, 0, 0, 0</a:t>
            </a:r>
            <a:r>
              <a:rPr lang="en-IN" b="1" i="1" dirty="0"/>
              <a:t>);</a:t>
            </a:r>
          </a:p>
          <a:p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xmlns="" val="12098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008" y="116632"/>
            <a:ext cx="8964488" cy="64807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4000" b="1" dirty="0" smtClean="0"/>
              <a:t>SCTP: </a:t>
            </a:r>
            <a:r>
              <a:rPr lang="en-US" sz="3600" dirty="0" err="1" smtClean="0"/>
              <a:t>sctp_recvmsg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399086"/>
            <a:ext cx="8928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IN" b="1" i="1" dirty="0" err="1" smtClean="0"/>
              <a:t>sctp_recvmsg</a:t>
            </a:r>
            <a:r>
              <a:rPr lang="en-IN" i="1" dirty="0" smtClean="0"/>
              <a:t>(</a:t>
            </a:r>
            <a:r>
              <a:rPr lang="en-IN" i="1" dirty="0" err="1" smtClean="0">
                <a:solidFill>
                  <a:schemeClr val="tx2"/>
                </a:solidFill>
              </a:rPr>
              <a:t>int</a:t>
            </a:r>
            <a:r>
              <a:rPr lang="en-IN" i="1" dirty="0" smtClean="0"/>
              <a:t> </a:t>
            </a:r>
            <a:r>
              <a:rPr lang="en-IN" i="1" dirty="0" err="1" smtClean="0"/>
              <a:t>sockfd</a:t>
            </a:r>
            <a:r>
              <a:rPr lang="en-IN" i="1" dirty="0" smtClean="0"/>
              <a:t>,</a:t>
            </a:r>
            <a:r>
              <a:rPr lang="en-IN" i="1" dirty="0"/>
              <a:t> </a:t>
            </a:r>
            <a:r>
              <a:rPr lang="en-IN" i="1" dirty="0">
                <a:solidFill>
                  <a:schemeClr val="tx2"/>
                </a:solidFill>
              </a:rPr>
              <a:t>void *</a:t>
            </a:r>
            <a:r>
              <a:rPr lang="en-IN" i="1" dirty="0"/>
              <a:t> </a:t>
            </a:r>
            <a:r>
              <a:rPr lang="en-IN" i="1" dirty="0" err="1"/>
              <a:t>msg</a:t>
            </a:r>
            <a:r>
              <a:rPr lang="en-IN" i="1" dirty="0"/>
              <a:t>, </a:t>
            </a:r>
            <a:r>
              <a:rPr lang="en-IN" i="1" dirty="0" err="1">
                <a:solidFill>
                  <a:schemeClr val="tx2"/>
                </a:solidFill>
              </a:rPr>
              <a:t>size_t</a:t>
            </a:r>
            <a:r>
              <a:rPr lang="en-IN" i="1" dirty="0"/>
              <a:t> </a:t>
            </a:r>
            <a:r>
              <a:rPr lang="en-IN" i="1" dirty="0" err="1"/>
              <a:t>len</a:t>
            </a:r>
            <a:r>
              <a:rPr lang="en-IN" i="1" dirty="0"/>
              <a:t>, </a:t>
            </a:r>
            <a:r>
              <a:rPr lang="en-IN" i="1" dirty="0" err="1" smtClean="0">
                <a:solidFill>
                  <a:schemeClr val="tx2"/>
                </a:solidFill>
              </a:rPr>
              <a:t>struct</a:t>
            </a:r>
            <a:r>
              <a:rPr lang="en-IN" i="1" dirty="0">
                <a:solidFill>
                  <a:schemeClr val="tx2"/>
                </a:solidFill>
              </a:rPr>
              <a:t> </a:t>
            </a:r>
            <a:r>
              <a:rPr lang="en-IN" i="1" dirty="0" err="1" smtClean="0">
                <a:solidFill>
                  <a:schemeClr val="tx2"/>
                </a:solidFill>
              </a:rPr>
              <a:t>sockaddr</a:t>
            </a:r>
            <a:r>
              <a:rPr lang="en-IN" i="1" dirty="0" smtClean="0">
                <a:solidFill>
                  <a:schemeClr val="tx2"/>
                </a:solidFill>
              </a:rPr>
              <a:t> </a:t>
            </a:r>
            <a:r>
              <a:rPr lang="en-IN" i="1" dirty="0"/>
              <a:t>* from, </a:t>
            </a:r>
            <a:endParaRPr lang="en-IN" i="1" dirty="0" smtClean="0"/>
          </a:p>
          <a:p>
            <a:pPr algn="just" fontAlgn="base"/>
            <a:r>
              <a:rPr lang="en-IN" i="1" dirty="0" smtClean="0"/>
              <a:t>         </a:t>
            </a:r>
            <a:r>
              <a:rPr lang="en-IN" i="1" dirty="0" err="1" smtClean="0">
                <a:solidFill>
                  <a:schemeClr val="tx2"/>
                </a:solidFill>
              </a:rPr>
              <a:t>socklen_t</a:t>
            </a:r>
            <a:r>
              <a:rPr lang="en-IN" i="1" dirty="0" smtClean="0"/>
              <a:t> </a:t>
            </a:r>
            <a:r>
              <a:rPr lang="en-IN" i="1" dirty="0"/>
              <a:t>* </a:t>
            </a:r>
            <a:r>
              <a:rPr lang="en-IN" i="1" dirty="0" err="1"/>
              <a:t>fromlen</a:t>
            </a:r>
            <a:r>
              <a:rPr lang="en-IN" i="1" dirty="0"/>
              <a:t>, </a:t>
            </a:r>
            <a:r>
              <a:rPr lang="en-IN" i="1" dirty="0" err="1" smtClean="0">
                <a:solidFill>
                  <a:schemeClr val="tx2"/>
                </a:solidFill>
              </a:rPr>
              <a:t>struct</a:t>
            </a:r>
            <a:r>
              <a:rPr lang="en-IN" i="1" dirty="0" smtClean="0">
                <a:solidFill>
                  <a:schemeClr val="tx2"/>
                </a:solidFill>
              </a:rPr>
              <a:t> </a:t>
            </a:r>
            <a:r>
              <a:rPr lang="en-IN" i="1" dirty="0" err="1" smtClean="0">
                <a:solidFill>
                  <a:schemeClr val="tx2"/>
                </a:solidFill>
              </a:rPr>
              <a:t>sctp_sndrcvinfo</a:t>
            </a:r>
            <a:r>
              <a:rPr lang="en-IN" i="1" dirty="0">
                <a:solidFill>
                  <a:schemeClr val="tx2"/>
                </a:solidFill>
              </a:rPr>
              <a:t> </a:t>
            </a:r>
            <a:r>
              <a:rPr lang="en-IN" i="1" dirty="0" smtClean="0"/>
              <a:t>* </a:t>
            </a:r>
            <a:r>
              <a:rPr lang="en-IN" i="1" dirty="0" err="1"/>
              <a:t>sinfo</a:t>
            </a:r>
            <a:r>
              <a:rPr lang="en-IN" i="1" dirty="0"/>
              <a:t>, </a:t>
            </a:r>
            <a:r>
              <a:rPr lang="en-IN" i="1" dirty="0" err="1">
                <a:solidFill>
                  <a:schemeClr val="tx2"/>
                </a:solidFill>
              </a:rPr>
              <a:t>int</a:t>
            </a:r>
            <a:r>
              <a:rPr lang="en-IN" i="1" dirty="0"/>
              <a:t> * </a:t>
            </a:r>
            <a:r>
              <a:rPr lang="en-IN" i="1" dirty="0" err="1"/>
              <a:t>msg_flags</a:t>
            </a:r>
            <a:r>
              <a:rPr lang="en-IN" i="1" smtClean="0"/>
              <a:t>);  </a:t>
            </a:r>
          </a:p>
          <a:p>
            <a:pPr algn="just" fontAlgn="base"/>
            <a:r>
              <a:rPr lang="en-IN" i="1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en-IN" i="1" dirty="0" smtClean="0">
                <a:solidFill>
                  <a:schemeClr val="accent3">
                    <a:lumMod val="75000"/>
                  </a:schemeClr>
                </a:solidFill>
              </a:rPr>
              <a:t>returns number of </a:t>
            </a:r>
            <a:r>
              <a:rPr lang="en-IN" i="1" smtClean="0">
                <a:solidFill>
                  <a:schemeClr val="accent3">
                    <a:lumMod val="75000"/>
                  </a:schemeClr>
                </a:solidFill>
              </a:rPr>
              <a:t>byte read, -1 on read</a:t>
            </a:r>
            <a:endParaRPr lang="en-IN" i="1" dirty="0">
              <a:solidFill>
                <a:schemeClr val="accent3">
                  <a:lumMod val="75000"/>
                </a:schemeClr>
              </a:solidFill>
            </a:endParaRPr>
          </a:p>
          <a:p>
            <a:pPr algn="just"/>
            <a:endParaRPr lang="en-IN" b="1" i="1" dirty="0"/>
          </a:p>
          <a:p>
            <a:pPr algn="just"/>
            <a:r>
              <a:rPr lang="en-IN" b="1" i="1" dirty="0" smtClean="0"/>
              <a:t>Example:</a:t>
            </a:r>
          </a:p>
          <a:p>
            <a:pPr algn="just" fontAlgn="base"/>
            <a:r>
              <a:rPr lang="en-IN" b="1" i="1" dirty="0" err="1"/>
              <a:t>sctp_recvmsg</a:t>
            </a:r>
            <a:r>
              <a:rPr lang="en-IN" i="1" dirty="0"/>
              <a:t>( </a:t>
            </a:r>
            <a:r>
              <a:rPr lang="en-IN" i="1" dirty="0" err="1" smtClean="0"/>
              <a:t>sockfd</a:t>
            </a:r>
            <a:r>
              <a:rPr lang="en-IN" i="1" dirty="0"/>
              <a:t>, (void *)buffer, </a:t>
            </a:r>
            <a:r>
              <a:rPr lang="en-IN" i="1" dirty="0" err="1"/>
              <a:t>sizeof</a:t>
            </a:r>
            <a:r>
              <a:rPr lang="en-IN" i="1" dirty="0"/>
              <a:t>(buffer</a:t>
            </a:r>
            <a:r>
              <a:rPr lang="en-IN" i="1" dirty="0" smtClean="0"/>
              <a:t>), </a:t>
            </a:r>
            <a:r>
              <a:rPr lang="en-IN" i="1" dirty="0"/>
              <a:t> (</a:t>
            </a:r>
            <a:r>
              <a:rPr lang="en-IN" i="1" dirty="0" err="1"/>
              <a:t>struct</a:t>
            </a:r>
            <a:r>
              <a:rPr lang="en-IN" i="1" dirty="0"/>
              <a:t> </a:t>
            </a:r>
            <a:r>
              <a:rPr lang="en-IN" i="1" dirty="0" err="1"/>
              <a:t>sockaddr</a:t>
            </a:r>
            <a:r>
              <a:rPr lang="en-IN" i="1" dirty="0"/>
              <a:t> </a:t>
            </a:r>
            <a:r>
              <a:rPr lang="en-IN" i="1" dirty="0" smtClean="0"/>
              <a:t>*)from, </a:t>
            </a:r>
            <a:r>
              <a:rPr lang="en-IN" i="1" dirty="0" err="1" smtClean="0"/>
              <a:t>fromlen</a:t>
            </a:r>
            <a:r>
              <a:rPr lang="en-IN" i="1" dirty="0" smtClean="0"/>
              <a:t>,</a:t>
            </a:r>
          </a:p>
          <a:p>
            <a:pPr algn="just" fontAlgn="base"/>
            <a:r>
              <a:rPr lang="en-IN" i="1" dirty="0" smtClean="0"/>
              <a:t> </a:t>
            </a:r>
            <a:r>
              <a:rPr lang="en-IN" i="1" dirty="0"/>
              <a:t>&amp;</a:t>
            </a:r>
            <a:r>
              <a:rPr lang="en-IN" i="1" dirty="0" err="1"/>
              <a:t>sndrcvinfo</a:t>
            </a:r>
            <a:r>
              <a:rPr lang="en-IN" i="1" dirty="0"/>
              <a:t>, &amp;flags );</a:t>
            </a:r>
          </a:p>
          <a:p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xmlns="" val="24917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251640" y="-529200"/>
            <a:ext cx="8230680" cy="1238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 socket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79640" y="980640"/>
            <a:ext cx="8712720" cy="16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D34817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#include </a:t>
            </a:r>
            <a:r>
              <a:rPr lang="en-IN" sz="20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&lt;sys/</a:t>
            </a:r>
            <a:r>
              <a:rPr lang="en-IN" sz="20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types.h</a:t>
            </a:r>
            <a:r>
              <a:rPr lang="en-IN" sz="20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&gt;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D34817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#include </a:t>
            </a:r>
            <a:r>
              <a:rPr lang="en-IN" sz="20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&lt;sys/</a:t>
            </a:r>
            <a:r>
              <a:rPr lang="en-IN" sz="20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socket.h</a:t>
            </a:r>
            <a:r>
              <a:rPr lang="en-IN" sz="20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&gt;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int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socket (</a:t>
            </a:r>
            <a:r>
              <a:rPr lang="en-IN" sz="20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int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family, </a:t>
            </a:r>
            <a:r>
              <a:rPr lang="en-IN" sz="20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int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type, </a:t>
            </a:r>
            <a:r>
              <a:rPr lang="en-IN" sz="20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int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protocol);   </a:t>
            </a:r>
            <a:r>
              <a:rPr lang="en-IN" sz="20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\\This call returns a socket descriptor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179640" y="2466720"/>
            <a:ext cx="8784720" cy="25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family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 − It specifies the protocol family. like, AF_INET for IPv4 protocols, AF_INET6 for IPv6 protocols 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type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 − It specifies the kind of socket you want. Like, SOCK_STREAM for stream socket, SOCK_DGRAM for datagram socket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protocol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 − The argument should be set to the specific protocol. Like, IPPROTO_TCP for TCP transport protocol, ‘0’ for system default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323640" y="4797000"/>
            <a:ext cx="8424720" cy="185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Example: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int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sockfd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= 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socket(AF_INET,SOCK_STREAM,IPPROTO_TCP); </a:t>
            </a:r>
            <a:r>
              <a:rPr lang="en-IN" sz="20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//this will create a TCP socket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251640" y="-529200"/>
            <a:ext cx="8230680" cy="1238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 bind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79640" y="980640"/>
            <a:ext cx="8964000" cy="22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D34817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#include </a:t>
            </a:r>
            <a:r>
              <a:rPr lang="en-IN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&lt;sys/</a:t>
            </a:r>
            <a:r>
              <a:rPr lang="en-IN" sz="24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types.h</a:t>
            </a:r>
            <a:r>
              <a:rPr lang="en-IN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&gt;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D34817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#include </a:t>
            </a:r>
            <a:r>
              <a:rPr lang="en-IN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&lt;sys/</a:t>
            </a:r>
            <a:r>
              <a:rPr lang="en-IN" sz="24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socket.h</a:t>
            </a:r>
            <a:r>
              <a:rPr lang="en-IN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&gt;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int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bind(</a:t>
            </a:r>
            <a:r>
              <a:rPr lang="en-IN" sz="2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int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sockfd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, </a:t>
            </a:r>
            <a:r>
              <a:rPr lang="en-IN" sz="2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struct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sockaddr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*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my_addr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, </a:t>
            </a:r>
            <a:r>
              <a:rPr lang="en-IN" sz="24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int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addrlen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);  </a:t>
            </a:r>
            <a:r>
              <a:rPr lang="en-IN" sz="22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\\This call assigns                                                                       </a:t>
            </a:r>
            <a:r>
              <a:rPr lang="en-IN" sz="2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 </a:t>
            </a:r>
            <a:r>
              <a:rPr lang="en-IN" sz="22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                                                                            a local protocol</a:t>
            </a: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a</a:t>
            </a:r>
            <a:r>
              <a:rPr lang="en-IN" sz="22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ddress to a socket</a:t>
            </a:r>
            <a:r>
              <a:rPr lang="en-IN" sz="2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87560" y="3213000"/>
            <a:ext cx="896400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sockfd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 − It is a socket descriptor returned by the socket function.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my_addr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 − It is a pointer to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struct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sockaddr_in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structure cast as a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sockaddr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* pointer that contains the local IP address and port.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addrlen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 − Set it to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sizeof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(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struct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sockaddr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).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261706" y="5373216"/>
            <a:ext cx="8424720" cy="12441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Example: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  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bind(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sockfd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,(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struct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sockaddr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*)&amp;my ,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sizeof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(my));  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251640" y="-529200"/>
            <a:ext cx="8230680" cy="1238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 listen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07640" y="764640"/>
            <a:ext cx="8928856" cy="59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listen</a:t>
            </a:r>
            <a:r>
              <a:rPr lang="en-IN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()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--- wait for a 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connection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The servers process call listen() to tell the kernel to initialize a wait queue of connections for this 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socket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IN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 smtClean="0">
                <a:solidFill>
                  <a:srgbClr val="D34817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#include </a:t>
            </a:r>
            <a:r>
              <a:rPr lang="en-IN" sz="20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&lt;sys/</a:t>
            </a:r>
            <a:r>
              <a:rPr lang="en-IN" sz="2000" b="0" strike="noStrike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types.h</a:t>
            </a:r>
            <a:r>
              <a:rPr lang="en-IN" sz="20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&gt; 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 smtClean="0">
                <a:solidFill>
                  <a:srgbClr val="D34817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#include </a:t>
            </a:r>
            <a:r>
              <a:rPr lang="en-IN" sz="20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&lt;sys/</a:t>
            </a:r>
            <a:r>
              <a:rPr lang="en-IN" sz="2000" b="0" strike="noStrike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socket.h</a:t>
            </a:r>
            <a:r>
              <a:rPr lang="en-IN" sz="20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&gt;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int</a:t>
            </a:r>
            <a:r>
              <a:rPr lang="en-IN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listen (</a:t>
            </a:r>
            <a:r>
              <a:rPr lang="en-IN" sz="28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int</a:t>
            </a:r>
            <a:r>
              <a:rPr lang="en-IN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sockfd</a:t>
            </a:r>
            <a:r>
              <a:rPr lang="en-IN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, </a:t>
            </a:r>
            <a:r>
              <a:rPr lang="en-IN" sz="28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int</a:t>
            </a:r>
            <a:r>
              <a:rPr lang="en-IN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backlog</a:t>
            </a:r>
            <a:r>
              <a:rPr lang="en-IN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);</a:t>
            </a: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backlog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– maximum length of the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pendig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connection</a:t>
            </a: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Example: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listen(sockfd,10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); </a:t>
            </a:r>
            <a:r>
              <a:rPr lang="en-IN" sz="2800" b="0" strike="noStrike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// </a:t>
            </a:r>
            <a:r>
              <a:rPr lang="en-IN" sz="28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this allows maximum 0f 10 connections on pending state</a:t>
            </a:r>
            <a:endParaRPr lang="en-IN" sz="1800" b="0" strike="noStrike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51640" y="-529200"/>
            <a:ext cx="8230680" cy="1238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 accept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07640" y="764640"/>
            <a:ext cx="9216720" cy="563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The servers process call accept() to accept a new connection from a client trying to connect to the 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server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IN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 smtClean="0">
                <a:solidFill>
                  <a:srgbClr val="D34817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#include </a:t>
            </a:r>
            <a:r>
              <a:rPr lang="en-IN" sz="20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&lt;sys/</a:t>
            </a:r>
            <a:r>
              <a:rPr lang="en-IN" sz="2000" b="0" strike="noStrike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types.h</a:t>
            </a:r>
            <a:r>
              <a:rPr lang="en-IN" sz="20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&gt; 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 smtClean="0">
                <a:solidFill>
                  <a:srgbClr val="D34817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#include </a:t>
            </a:r>
            <a:r>
              <a:rPr lang="en-IN" sz="20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&lt;sys/</a:t>
            </a:r>
            <a:r>
              <a:rPr lang="en-IN" sz="2000" b="0" strike="noStrike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socket.h</a:t>
            </a:r>
            <a:r>
              <a:rPr lang="en-IN" sz="2000" b="0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&gt; 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int</a:t>
            </a:r>
            <a:r>
              <a:rPr lang="en-IN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accept (</a:t>
            </a:r>
            <a:r>
              <a:rPr lang="en-IN" sz="28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int</a:t>
            </a:r>
            <a:r>
              <a:rPr lang="en-IN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sockfd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,</a:t>
            </a:r>
            <a:r>
              <a:rPr lang="en-IN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(</a:t>
            </a:r>
            <a:r>
              <a:rPr lang="en-IN" sz="2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struct</a:t>
            </a:r>
            <a:r>
              <a:rPr lang="en-IN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sockaddr</a:t>
            </a:r>
            <a:r>
              <a:rPr lang="en-IN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*)&amp;client, </a:t>
            </a:r>
            <a:r>
              <a:rPr lang="en-IN" sz="2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int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client_len</a:t>
            </a:r>
            <a:r>
              <a:rPr lang="en-IN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client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– its hold the information of new connected client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Example: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accept(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sockfd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, (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struct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lang="en-IN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sockaddr</a:t>
            </a: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*)&amp;client, 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&amp;</a:t>
            </a:r>
            <a:r>
              <a:rPr lang="en-IN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cli_len</a:t>
            </a:r>
            <a:r>
              <a:rPr lang="en-IN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2108</TotalTime>
  <Words>1791</Words>
  <Application>Microsoft Office PowerPoint</Application>
  <PresentationFormat>On-screen Show (4:3)</PresentationFormat>
  <Paragraphs>438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Generic socket address structure</vt:lpstr>
      <vt:lpstr>Value-Result Arguments</vt:lpstr>
      <vt:lpstr>Value-Result Arguments</vt:lpstr>
      <vt:lpstr>Value-Result Arguments</vt:lpstr>
      <vt:lpstr>Byte Ordering Functions</vt:lpstr>
      <vt:lpstr>Byte Ordering Functions</vt:lpstr>
      <vt:lpstr>Byte Manipulation Functions</vt:lpstr>
      <vt:lpstr>Inet_pton and inet_ntop Functions</vt:lpstr>
      <vt:lpstr>Getsockname()</vt:lpstr>
      <vt:lpstr>Slide 27</vt:lpstr>
      <vt:lpstr>Bipolar - AMI and Pseudoternary</vt:lpstr>
      <vt:lpstr>Bipolar - AMI and Pseudoternary</vt:lpstr>
      <vt:lpstr>Block Coding</vt:lpstr>
      <vt:lpstr>Block Coding</vt:lpstr>
      <vt:lpstr>Block Coding</vt:lpstr>
      <vt:lpstr>Block Coding</vt:lpstr>
      <vt:lpstr>Slide 34</vt:lpstr>
      <vt:lpstr>Slide 35</vt:lpstr>
      <vt:lpstr>Concurrent Server</vt:lpstr>
      <vt:lpstr>Concurrent Server</vt:lpstr>
      <vt:lpstr>Iterative Server</vt:lpstr>
      <vt:lpstr>Concurrent Server</vt:lpstr>
      <vt:lpstr>Concurrent Server</vt:lpstr>
      <vt:lpstr>Concurrent Server</vt:lpstr>
      <vt:lpstr>Concurrent Server Implementation</vt:lpstr>
      <vt:lpstr>TCP Connection Establishment</vt:lpstr>
      <vt:lpstr>UDP Socket</vt:lpstr>
      <vt:lpstr>UDP Socket</vt:lpstr>
      <vt:lpstr>recvfrom() and sendto() Functions</vt:lpstr>
      <vt:lpstr>SCTP:Stream Control Transmission Protocol </vt:lpstr>
      <vt:lpstr>SCTP Vs. TCP : Multi-homing </vt:lpstr>
      <vt:lpstr>SCTP Vs. TCP : Multi-streaming </vt:lpstr>
      <vt:lpstr>SCTP: one to one: Multi-Streaming</vt:lpstr>
      <vt:lpstr>SCTP: One to Many Association</vt:lpstr>
      <vt:lpstr>SCTP: socket()</vt:lpstr>
      <vt:lpstr>SCTP: sctp_sendmsg()</vt:lpstr>
      <vt:lpstr>SCTP: sctp_recvmsg()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subject/>
  <dc:creator>Windows User</dc:creator>
  <dc:description/>
  <cp:lastModifiedBy>rourab</cp:lastModifiedBy>
  <cp:revision>168</cp:revision>
  <dcterms:created xsi:type="dcterms:W3CDTF">2017-08-10T05:10:14Z</dcterms:created>
  <dcterms:modified xsi:type="dcterms:W3CDTF">2018-06-26T11:07:03Z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