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4" r:id="rId6"/>
    <p:sldId id="265" r:id="rId7"/>
    <p:sldId id="261" r:id="rId8"/>
    <p:sldId id="266" r:id="rId9"/>
    <p:sldId id="262" r:id="rId10"/>
    <p:sldId id="267"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C54"/>
    <a:srgbClr val="00153E"/>
    <a:srgbClr val="000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93895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khil-shrivastava-18931814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in/shivam-gupta-32529713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mployee-churn-pred.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24akhil/employee-churn-notebook.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shriakhil24@gmail.com" TargetMode="External"/><Relationship Id="rId5" Type="http://schemas.openxmlformats.org/officeDocument/2006/relationships/hyperlink" Target="mailto:gshivam014@gmail.com" TargetMode="External"/><Relationship Id="rId4" Type="http://schemas.openxmlformats.org/officeDocument/2006/relationships/hyperlink" Target="https://employee-churn-pred.herokuap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24akhil/employee-churn-notebook.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799"/>
            <a:ext cx="6389100" cy="162118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 Accenture Inequality Hackathon</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sp>
        <p:nvSpPr>
          <p:cNvPr id="2" name="TextBox 1"/>
          <p:cNvSpPr txBox="1"/>
          <p:nvPr/>
        </p:nvSpPr>
        <p:spPr>
          <a:xfrm>
            <a:off x="2730587" y="1879249"/>
            <a:ext cx="6684580" cy="923330"/>
          </a:xfrm>
          <a:prstGeom prst="rect">
            <a:avLst/>
          </a:prstGeom>
          <a:noFill/>
        </p:spPr>
        <p:txBody>
          <a:bodyPr wrap="square" rtlCol="0">
            <a:spAutoFit/>
          </a:bodyPr>
          <a:lstStyle/>
          <a:p>
            <a:r>
              <a:rPr lang="en-IN" sz="5400" dirty="0">
                <a:solidFill>
                  <a:schemeClr val="tx1"/>
                </a:solidFill>
                <a:latin typeface="+mj-lt"/>
                <a:ea typeface="Roboto" charset="0"/>
              </a:rPr>
              <a:t>Thank you!</a:t>
            </a:r>
          </a:p>
        </p:txBody>
      </p:sp>
    </p:spTree>
    <p:extLst>
      <p:ext uri="{BB962C8B-B14F-4D97-AF65-F5344CB8AC3E}">
        <p14:creationId xmlns:p14="http://schemas.microsoft.com/office/powerpoint/2010/main" val="93422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63063" y="29419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098FF"/>
                </a:solidFill>
              </a:rPr>
              <a:t>        Team Edurites</a:t>
            </a:r>
            <a:endParaRPr sz="3000" dirty="0">
              <a:solidFill>
                <a:srgbClr val="0098FF"/>
              </a:solidFill>
            </a:endParaRPr>
          </a:p>
        </p:txBody>
      </p:sp>
      <p:sp>
        <p:nvSpPr>
          <p:cNvPr id="70" name="Google Shape;70;p2"/>
          <p:cNvSpPr txBox="1">
            <a:spLocks noGrp="1"/>
          </p:cNvSpPr>
          <p:nvPr>
            <p:ph type="body" idx="1"/>
          </p:nvPr>
        </p:nvSpPr>
        <p:spPr>
          <a:xfrm>
            <a:off x="346843" y="1999068"/>
            <a:ext cx="2786396" cy="10594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br>
              <a:rPr lang="en" i="1" dirty="0"/>
            </a:br>
            <a:br>
              <a:rPr lang="en" i="1" dirty="0"/>
            </a:br>
            <a:endParaRPr i="1" dirty="0"/>
          </a:p>
        </p:txBody>
      </p:sp>
      <p:sp>
        <p:nvSpPr>
          <p:cNvPr id="71" name="Google Shape;71;p2"/>
          <p:cNvSpPr txBox="1">
            <a:spLocks noGrp="1"/>
          </p:cNvSpPr>
          <p:nvPr>
            <p:ph type="body" idx="1"/>
          </p:nvPr>
        </p:nvSpPr>
        <p:spPr>
          <a:xfrm>
            <a:off x="510804" y="933773"/>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latin typeface="Roboto" charset="0"/>
                <a:ea typeface="Roboto" charset="0"/>
              </a:rPr>
              <a:t>THEME</a:t>
            </a:r>
            <a:r>
              <a:rPr lang="en" sz="3000" dirty="0">
                <a:solidFill>
                  <a:srgbClr val="0098FF"/>
                </a:solidFill>
              </a:rPr>
              <a:t>:</a:t>
            </a:r>
            <a:endParaRPr sz="3000" dirty="0">
              <a:solidFill>
                <a:srgbClr val="0098FF"/>
              </a:solidFill>
            </a:endParaRPr>
          </a:p>
        </p:txBody>
      </p:sp>
      <p:sp>
        <p:nvSpPr>
          <p:cNvPr id="72" name="Google Shape;72;p2"/>
          <p:cNvSpPr txBox="1">
            <a:spLocks noGrp="1"/>
          </p:cNvSpPr>
          <p:nvPr>
            <p:ph type="body" idx="1"/>
          </p:nvPr>
        </p:nvSpPr>
        <p:spPr>
          <a:xfrm>
            <a:off x="2072168" y="1030357"/>
            <a:ext cx="6796200" cy="1071600"/>
          </a:xfrm>
          <a:prstGeom prst="rect">
            <a:avLst/>
          </a:prstGeom>
          <a:noFill/>
          <a:ln>
            <a:noFill/>
          </a:ln>
        </p:spPr>
        <p:txBody>
          <a:bodyPr spcFirstLastPara="1" wrap="square" lIns="91425" tIns="91425" rIns="91425" bIns="91425" anchor="t" anchorCtr="0">
            <a:noAutofit/>
          </a:bodyPr>
          <a:lstStyle/>
          <a:p>
            <a:pPr marL="0" lvl="0" indent="0" algn="l">
              <a:spcAft>
                <a:spcPts val="1600"/>
              </a:spcAft>
              <a:buNone/>
            </a:pPr>
            <a:r>
              <a:rPr lang="en" sz="2400" i="1" dirty="0">
                <a:solidFill>
                  <a:srgbClr val="0075C4"/>
                </a:solidFill>
              </a:rPr>
              <a:t> </a:t>
            </a:r>
            <a:r>
              <a:rPr lang="en-IN" sz="2400" b="1" dirty="0"/>
              <a:t>Employee Attrition Prediction Model</a:t>
            </a:r>
            <a:r>
              <a:rPr lang="en-IN" sz="2400" dirty="0"/>
              <a:t> </a:t>
            </a:r>
            <a:endParaRPr sz="2400" i="1" dirty="0"/>
          </a:p>
        </p:txBody>
      </p:sp>
      <p:sp>
        <p:nvSpPr>
          <p:cNvPr id="3" name="TextBox 2"/>
          <p:cNvSpPr txBox="1"/>
          <p:nvPr/>
        </p:nvSpPr>
        <p:spPr>
          <a:xfrm>
            <a:off x="182882" y="1948617"/>
            <a:ext cx="4590918" cy="738664"/>
          </a:xfrm>
          <a:prstGeom prst="rect">
            <a:avLst/>
          </a:prstGeom>
          <a:noFill/>
        </p:spPr>
        <p:txBody>
          <a:bodyPr wrap="square" rtlCol="0">
            <a:spAutoFit/>
          </a:bodyPr>
          <a:lstStyle/>
          <a:p>
            <a:r>
              <a:rPr lang="en-IN" b="1" i="1" dirty="0">
                <a:solidFill>
                  <a:schemeClr val="tx1"/>
                </a:solidFill>
                <a:latin typeface="Roboto" charset="0"/>
                <a:ea typeface="Roboto" charset="0"/>
              </a:rPr>
              <a:t>Akhil Shrivastava (Accenture)</a:t>
            </a:r>
          </a:p>
          <a:p>
            <a:r>
              <a:rPr lang="en-IN" b="1" i="1" dirty="0">
                <a:solidFill>
                  <a:schemeClr val="tx1"/>
                </a:solidFill>
                <a:latin typeface="Roboto" charset="0"/>
                <a:ea typeface="Roboto" charset="0"/>
              </a:rPr>
              <a:t>Work exp. – 3 </a:t>
            </a:r>
            <a:r>
              <a:rPr lang="en-IN" b="1" i="1" dirty="0" err="1">
                <a:solidFill>
                  <a:schemeClr val="tx1"/>
                </a:solidFill>
                <a:latin typeface="Roboto" charset="0"/>
                <a:ea typeface="Roboto" charset="0"/>
              </a:rPr>
              <a:t>yrs</a:t>
            </a:r>
            <a:endParaRPr lang="en-IN" b="1" i="1" dirty="0">
              <a:solidFill>
                <a:schemeClr val="tx1"/>
              </a:solidFill>
              <a:latin typeface="Roboto" charset="0"/>
              <a:ea typeface="Roboto" charset="0"/>
            </a:endParaRPr>
          </a:p>
          <a:p>
            <a:r>
              <a:rPr lang="en-IN" b="1" i="1" dirty="0">
                <a:solidFill>
                  <a:schemeClr val="tx1"/>
                </a:solidFill>
                <a:latin typeface="Roboto" charset="0"/>
                <a:ea typeface="Roboto" charset="0"/>
              </a:rPr>
              <a:t>LinkedIn</a:t>
            </a:r>
            <a:r>
              <a:rPr lang="en-IN" dirty="0">
                <a:solidFill>
                  <a:schemeClr val="tx1"/>
                </a:solidFill>
              </a:rPr>
              <a:t> - </a:t>
            </a:r>
            <a:r>
              <a:rPr lang="en-IN" dirty="0" err="1">
                <a:solidFill>
                  <a:schemeClr val="tx1"/>
                </a:solidFill>
                <a:hlinkClick r:id="rId3"/>
              </a:rPr>
              <a:t>akhil-shrivastava</a:t>
            </a:r>
            <a:endParaRPr lang="en-IN" dirty="0">
              <a:solidFill>
                <a:schemeClr val="tx1"/>
              </a:solidFill>
            </a:endParaRPr>
          </a:p>
        </p:txBody>
      </p:sp>
      <p:sp>
        <p:nvSpPr>
          <p:cNvPr id="4" name="TextBox 3"/>
          <p:cNvSpPr txBox="1"/>
          <p:nvPr/>
        </p:nvSpPr>
        <p:spPr>
          <a:xfrm>
            <a:off x="233331" y="3142012"/>
            <a:ext cx="4490020" cy="738664"/>
          </a:xfrm>
          <a:prstGeom prst="rect">
            <a:avLst/>
          </a:prstGeom>
          <a:noFill/>
        </p:spPr>
        <p:txBody>
          <a:bodyPr wrap="square" rtlCol="0">
            <a:spAutoFit/>
          </a:bodyPr>
          <a:lstStyle/>
          <a:p>
            <a:r>
              <a:rPr lang="en-IN" b="1" i="1" dirty="0" err="1">
                <a:solidFill>
                  <a:schemeClr val="tx1"/>
                </a:solidFill>
                <a:latin typeface="Roboto" charset="0"/>
                <a:ea typeface="Roboto" charset="0"/>
              </a:rPr>
              <a:t>Shivam</a:t>
            </a:r>
            <a:r>
              <a:rPr lang="en-IN" b="1" i="1" dirty="0">
                <a:solidFill>
                  <a:schemeClr val="tx1"/>
                </a:solidFill>
                <a:latin typeface="Roboto" charset="0"/>
                <a:ea typeface="Roboto" charset="0"/>
              </a:rPr>
              <a:t> Gupta (Cognizant)</a:t>
            </a:r>
          </a:p>
          <a:p>
            <a:r>
              <a:rPr lang="en-IN" b="1" i="1" dirty="0">
                <a:solidFill>
                  <a:schemeClr val="tx1"/>
                </a:solidFill>
                <a:latin typeface="Roboto" charset="0"/>
                <a:ea typeface="Roboto" charset="0"/>
              </a:rPr>
              <a:t>Work exp. – 3 </a:t>
            </a:r>
            <a:r>
              <a:rPr lang="en-IN" b="1" i="1" dirty="0" err="1">
                <a:solidFill>
                  <a:schemeClr val="tx1"/>
                </a:solidFill>
                <a:latin typeface="Roboto" charset="0"/>
                <a:ea typeface="Roboto" charset="0"/>
              </a:rPr>
              <a:t>yrs</a:t>
            </a:r>
            <a:endParaRPr lang="en-IN" b="1" i="1" dirty="0">
              <a:solidFill>
                <a:schemeClr val="tx1"/>
              </a:solidFill>
              <a:latin typeface="Roboto" charset="0"/>
              <a:ea typeface="Roboto" charset="0"/>
            </a:endParaRPr>
          </a:p>
          <a:p>
            <a:r>
              <a:rPr lang="en-IN" b="1" i="1" dirty="0">
                <a:solidFill>
                  <a:schemeClr val="tx1"/>
                </a:solidFill>
                <a:latin typeface="Roboto" charset="0"/>
                <a:ea typeface="Roboto" charset="0"/>
              </a:rPr>
              <a:t>LinkedIn</a:t>
            </a:r>
            <a:r>
              <a:rPr lang="en-IN" dirty="0">
                <a:solidFill>
                  <a:schemeClr val="tx1"/>
                </a:solidFill>
                <a:latin typeface="Roboto" charset="0"/>
                <a:ea typeface="Roboto" charset="0"/>
              </a:rPr>
              <a:t> - </a:t>
            </a:r>
            <a:r>
              <a:rPr lang="en-IN" dirty="0" err="1">
                <a:solidFill>
                  <a:schemeClr val="tx1"/>
                </a:solidFill>
                <a:latin typeface="Roboto" charset="0"/>
                <a:ea typeface="Roboto" charset="0"/>
                <a:hlinkClick r:id="rId4"/>
              </a:rPr>
              <a:t>shivam-gupta</a:t>
            </a:r>
            <a:endParaRPr lang="en-IN" dirty="0">
              <a:solidFill>
                <a:schemeClr val="tx1"/>
              </a:solidFill>
              <a:latin typeface="Roboto" charset="0"/>
              <a:ea typeface="Roboto"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600500" y="1481959"/>
            <a:ext cx="8411070" cy="2144110"/>
          </a:xfrm>
          <a:prstGeom prst="rect">
            <a:avLst/>
          </a:prstGeom>
          <a:noFill/>
          <a:ln>
            <a:noFill/>
          </a:ln>
        </p:spPr>
        <p:txBody>
          <a:bodyPr spcFirstLastPara="1" wrap="square" lIns="91425" tIns="91425" rIns="91425" bIns="91425" anchor="t" anchorCtr="0">
            <a:noAutofit/>
          </a:bodyPr>
          <a:lstStyle/>
          <a:p>
            <a:pPr marL="0" lvl="0" indent="0" algn="l">
              <a:spcAft>
                <a:spcPts val="1600"/>
              </a:spcAft>
              <a:buNone/>
            </a:pPr>
            <a:r>
              <a:rPr lang="en-IN" sz="1400" dirty="0"/>
              <a:t>People are the lifeblood of an organization. Employee attrition is an extremely important and relevant business problem all organizations face. The major problem with high attrition is the cost to the organization and the time and  resource investment. We invite you to propose ideas that can help in predicting and finding proactive ways of reducing attrition using technologies of your choice For </a:t>
            </a:r>
            <a:r>
              <a:rPr lang="en-IN" sz="1400" dirty="0" err="1"/>
              <a:t>eg</a:t>
            </a:r>
            <a:r>
              <a:rPr lang="en-IN" sz="1400" dirty="0"/>
              <a:t>: use available data/ and create modelling tools to predict which employees are more likely to leave given some attributes like absenteeism, stagnation in a role, active disengagement, etc.</a:t>
            </a:r>
          </a:p>
          <a:p>
            <a:pPr marL="0" lvl="0" indent="0" algn="l">
              <a:spcAft>
                <a:spcPts val="1600"/>
              </a:spcAft>
              <a:buNone/>
            </a:pPr>
            <a:endParaRPr sz="1400" i="1" dirty="0"/>
          </a:p>
        </p:txBody>
      </p:sp>
      <p:sp>
        <p:nvSpPr>
          <p:cNvPr id="4" name="TextBox 3"/>
          <p:cNvSpPr txBox="1"/>
          <p:nvPr/>
        </p:nvSpPr>
        <p:spPr>
          <a:xfrm>
            <a:off x="359454" y="3310759"/>
            <a:ext cx="4143178" cy="523220"/>
          </a:xfrm>
          <a:prstGeom prst="rect">
            <a:avLst/>
          </a:prstGeom>
          <a:noFill/>
        </p:spPr>
        <p:txBody>
          <a:bodyPr wrap="square" rtlCol="0">
            <a:spAutoFit/>
          </a:bodyPr>
          <a:lstStyle/>
          <a:p>
            <a:r>
              <a:rPr lang="en" sz="2800" dirty="0">
                <a:solidFill>
                  <a:srgbClr val="0098FF"/>
                </a:solidFill>
              </a:rPr>
              <a:t>Idea/Solution</a:t>
            </a:r>
            <a:r>
              <a:rPr lang="en" sz="1800" dirty="0">
                <a:solidFill>
                  <a:srgbClr val="0098FF"/>
                </a:solidFill>
              </a:rPr>
              <a:t> </a:t>
            </a:r>
          </a:p>
        </p:txBody>
      </p:sp>
      <p:sp>
        <p:nvSpPr>
          <p:cNvPr id="5" name="TextBox 4"/>
          <p:cNvSpPr txBox="1"/>
          <p:nvPr/>
        </p:nvSpPr>
        <p:spPr>
          <a:xfrm>
            <a:off x="649539" y="3928767"/>
            <a:ext cx="7731410" cy="738664"/>
          </a:xfrm>
          <a:prstGeom prst="rect">
            <a:avLst/>
          </a:prstGeom>
          <a:noFill/>
        </p:spPr>
        <p:txBody>
          <a:bodyPr wrap="square" rtlCol="0">
            <a:spAutoFit/>
          </a:bodyPr>
          <a:lstStyle/>
          <a:p>
            <a:r>
              <a:rPr lang="en-IN" dirty="0">
                <a:solidFill>
                  <a:schemeClr val="tx1"/>
                </a:solidFill>
                <a:latin typeface="Roboto" charset="0"/>
                <a:ea typeface="Roboto" charset="0"/>
              </a:rPr>
              <a:t>The objective of this model is to predict the behaviour of employees who are more likely to churn the organization. So that the organization can proactively take the measures to retain the valuable employees.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00900"/>
            <a:ext cx="8368200" cy="68107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437450" y="725213"/>
            <a:ext cx="8524049" cy="3979217"/>
          </a:xfrm>
          <a:prstGeom prst="rect">
            <a:avLst/>
          </a:prstGeom>
          <a:noFill/>
          <a:ln>
            <a:noFill/>
          </a:ln>
        </p:spPr>
        <p:txBody>
          <a:bodyPr spcFirstLastPara="1" wrap="square" lIns="91425" tIns="91425" rIns="91425" bIns="91425" anchor="t" anchorCtr="0">
            <a:noAutofit/>
          </a:bodyPr>
          <a:lstStyle/>
          <a:p>
            <a:pPr lvl="0" algn="l">
              <a:lnSpc>
                <a:spcPct val="150000"/>
              </a:lnSpc>
              <a:buFont typeface="Arial" pitchFamily="34" charset="0"/>
              <a:buChar char="•"/>
            </a:pPr>
            <a:r>
              <a:rPr lang="en-IN" sz="1200" dirty="0">
                <a:latin typeface="Roboto" charset="0"/>
                <a:ea typeface="Roboto" charset="0"/>
              </a:rPr>
              <a:t>The solution starts with data gathering which can be done by using feedback forms or data from the targeted population.</a:t>
            </a:r>
          </a:p>
          <a:p>
            <a:pPr lvl="0" algn="l">
              <a:lnSpc>
                <a:spcPct val="150000"/>
              </a:lnSpc>
              <a:buFont typeface="Arial" pitchFamily="34" charset="0"/>
              <a:buChar char="•"/>
            </a:pPr>
            <a:r>
              <a:rPr lang="en-IN" sz="1200" dirty="0">
                <a:latin typeface="Roboto" charset="0"/>
                <a:ea typeface="Roboto" charset="0"/>
              </a:rPr>
              <a:t>Initially we will check for missing and improper data fields in our data set this includes handling outliers.</a:t>
            </a:r>
          </a:p>
          <a:p>
            <a:pPr lvl="0" algn="l">
              <a:lnSpc>
                <a:spcPct val="150000"/>
              </a:lnSpc>
              <a:buFont typeface="Arial" pitchFamily="34" charset="0"/>
              <a:buChar char="•"/>
            </a:pPr>
            <a:r>
              <a:rPr lang="en-IN" sz="1200" dirty="0">
                <a:latin typeface="Roboto" charset="0"/>
                <a:ea typeface="Roboto" charset="0"/>
              </a:rPr>
              <a:t>Once data is mature then we will perform some analysis to get the insights like our data can have columns like Job Satisfaction Rating, Marital Status, Years in current role, Distance from home, Environment Satisfaction. We observed high influence of these factors in employee’s decision to look for other job opportunities.</a:t>
            </a:r>
          </a:p>
          <a:p>
            <a:pPr lvl="0" algn="l">
              <a:lnSpc>
                <a:spcPct val="150000"/>
              </a:lnSpc>
              <a:buFont typeface="Arial" pitchFamily="34" charset="0"/>
              <a:buChar char="•"/>
            </a:pPr>
            <a:r>
              <a:rPr lang="en-IN" sz="1200" dirty="0">
                <a:latin typeface="Roboto" charset="0"/>
                <a:ea typeface="Roboto" charset="0"/>
              </a:rPr>
              <a:t>After the features are finalized then we have to prepare the data to be used in our algorithms, and we will apply normalization and standardization to get optimum performance.</a:t>
            </a:r>
          </a:p>
          <a:p>
            <a:pPr lvl="0" algn="l">
              <a:lnSpc>
                <a:spcPct val="150000"/>
              </a:lnSpc>
              <a:buFont typeface="Arial" pitchFamily="34" charset="0"/>
              <a:buChar char="•"/>
            </a:pPr>
            <a:r>
              <a:rPr lang="en-IN" sz="1200" dirty="0">
                <a:latin typeface="Roboto" charset="0"/>
                <a:ea typeface="Roboto" charset="0"/>
              </a:rPr>
              <a:t>In this stage our data is prepared and we have analysed the features, now we will select an algorithm and check for the optimum performance according to the needs</a:t>
            </a:r>
            <a:r>
              <a:rPr lang="en" sz="1200" dirty="0">
                <a:latin typeface="Roboto" charset="0"/>
                <a:ea typeface="Roboto" charset="0"/>
                <a:sym typeface="Calibri"/>
              </a:rPr>
              <a:t>.</a:t>
            </a:r>
            <a:endParaRPr sz="1200" dirty="0">
              <a:latin typeface="Roboto" charset="0"/>
              <a:ea typeface="Roboto" charset="0"/>
              <a:cs typeface="Calibri"/>
              <a:sym typeface="Calibri"/>
            </a:endParaRPr>
          </a:p>
          <a:p>
            <a:pPr lvl="0" algn="l">
              <a:lnSpc>
                <a:spcPct val="150000"/>
              </a:lnSpc>
              <a:buFont typeface="Arial" pitchFamily="34" charset="0"/>
              <a:buChar char="•"/>
            </a:pPr>
            <a:r>
              <a:rPr lang="en-IN" sz="1200" dirty="0">
                <a:latin typeface="Roboto" charset="0"/>
                <a:ea typeface="Roboto" charset="0"/>
              </a:rPr>
              <a:t>Now we will further improve the algorithm by hyper parameter tuning.</a:t>
            </a:r>
          </a:p>
          <a:p>
            <a:pPr lvl="0" algn="l">
              <a:lnSpc>
                <a:spcPct val="150000"/>
              </a:lnSpc>
              <a:buFont typeface="Arial" pitchFamily="34" charset="0"/>
              <a:buChar char="•"/>
            </a:pPr>
            <a:r>
              <a:rPr lang="en-IN" sz="1200" dirty="0">
                <a:latin typeface="Roboto" charset="0"/>
                <a:ea typeface="Roboto" charset="0"/>
              </a:rPr>
              <a:t>Once our model is ready to be deployed. We can create our own server or use any </a:t>
            </a:r>
            <a:r>
              <a:rPr lang="en-IN" sz="1200" dirty="0" err="1">
                <a:latin typeface="Roboto" charset="0"/>
                <a:ea typeface="Roboto" charset="0"/>
              </a:rPr>
              <a:t>PaaS</a:t>
            </a:r>
            <a:r>
              <a:rPr lang="en-IN" sz="1200" dirty="0">
                <a:latin typeface="Roboto" charset="0"/>
                <a:ea typeface="Roboto" charset="0"/>
              </a:rPr>
              <a:t> (Platform as a service).</a:t>
            </a:r>
          </a:p>
          <a:p>
            <a:pPr lvl="0" algn="l">
              <a:lnSpc>
                <a:spcPct val="150000"/>
              </a:lnSpc>
              <a:buFont typeface="Arial" pitchFamily="34" charset="0"/>
              <a:buChar char="•"/>
            </a:pPr>
            <a:r>
              <a:rPr lang="en-IN" sz="1200" dirty="0">
                <a:latin typeface="Roboto" charset="0"/>
                <a:ea typeface="Roboto" charset="0"/>
              </a:rPr>
              <a:t>Further we can ensure to build a pipeline to update our model based on data added and new knowledge addition.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189062" y="58083"/>
            <a:ext cx="8368200" cy="104550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Benefits</a:t>
            </a:r>
            <a:endParaRPr dirty="0">
              <a:solidFill>
                <a:srgbClr val="0098FF"/>
              </a:solidFill>
            </a:endParaRPr>
          </a:p>
        </p:txBody>
      </p:sp>
      <p:sp>
        <p:nvSpPr>
          <p:cNvPr id="86" name="Google Shape;86;p4"/>
          <p:cNvSpPr txBox="1">
            <a:spLocks noGrp="1"/>
          </p:cNvSpPr>
          <p:nvPr>
            <p:ph type="body" idx="1"/>
          </p:nvPr>
        </p:nvSpPr>
        <p:spPr>
          <a:xfrm>
            <a:off x="366663" y="812029"/>
            <a:ext cx="8368200" cy="2177113"/>
          </a:xfrm>
          <a:prstGeom prst="rect">
            <a:avLst/>
          </a:prstGeom>
          <a:noFill/>
          <a:ln>
            <a:noFill/>
          </a:ln>
        </p:spPr>
        <p:txBody>
          <a:bodyPr spcFirstLastPara="1" wrap="square" lIns="91425" tIns="91425" rIns="91425" bIns="91425" anchor="t" anchorCtr="0">
            <a:noAutofit/>
          </a:bodyPr>
          <a:lstStyle/>
          <a:p>
            <a:pPr lvl="1" algn="l">
              <a:buFont typeface="Arial" pitchFamily="34" charset="0"/>
              <a:buChar char="•"/>
            </a:pPr>
            <a:r>
              <a:rPr lang="en-IN" sz="1600" dirty="0"/>
              <a:t>Reduces cost of company on hiring and training new employees. </a:t>
            </a:r>
          </a:p>
          <a:p>
            <a:pPr lvl="1" algn="l">
              <a:buFont typeface="Arial" pitchFamily="34" charset="0"/>
              <a:buChar char="•"/>
            </a:pPr>
            <a:r>
              <a:rPr lang="en-IN" sz="1600" dirty="0"/>
              <a:t>Improves company employee retention rate. </a:t>
            </a:r>
          </a:p>
          <a:p>
            <a:pPr lvl="1" algn="l">
              <a:buFont typeface="Arial" pitchFamily="34" charset="0"/>
              <a:buChar char="•"/>
            </a:pPr>
            <a:r>
              <a:rPr lang="en-IN" sz="1600" dirty="0"/>
              <a:t>Retaining existing employee's will help organization to use employee's current experience which in turn will lead to company's growth rather than investing in new recruitment process.</a:t>
            </a:r>
          </a:p>
          <a:p>
            <a:pPr marL="596900" lvl="1" indent="0" algn="l">
              <a:buNone/>
            </a:pPr>
            <a:endParaRPr lang="en-IN" sz="1600" dirty="0"/>
          </a:p>
          <a:p>
            <a:pPr marL="114300" lvl="0" indent="0" algn="l">
              <a:buNone/>
            </a:pPr>
            <a:r>
              <a:rPr lang="en-IN" i="1" dirty="0">
                <a:latin typeface="Arial"/>
                <a:ea typeface="Arial"/>
                <a:cs typeface="Arial"/>
                <a:sym typeface="Arial"/>
              </a:rPr>
              <a:t>	</a:t>
            </a:r>
            <a:endParaRPr i="1" dirty="0">
              <a:latin typeface="Arial"/>
              <a:ea typeface="Arial"/>
              <a:cs typeface="Arial"/>
              <a:sym typeface="Arial"/>
            </a:endParaRPr>
          </a:p>
        </p:txBody>
      </p:sp>
      <p:sp>
        <p:nvSpPr>
          <p:cNvPr id="3" name="TextBox 2"/>
          <p:cNvSpPr txBox="1"/>
          <p:nvPr/>
        </p:nvSpPr>
        <p:spPr>
          <a:xfrm>
            <a:off x="264860" y="3158784"/>
            <a:ext cx="2390052" cy="523220"/>
          </a:xfrm>
          <a:prstGeom prst="rect">
            <a:avLst/>
          </a:prstGeom>
          <a:noFill/>
        </p:spPr>
        <p:txBody>
          <a:bodyPr wrap="square" rtlCol="0">
            <a:spAutoFit/>
          </a:bodyPr>
          <a:lstStyle/>
          <a:p>
            <a:r>
              <a:rPr lang="en" sz="2800" dirty="0">
                <a:solidFill>
                  <a:srgbClr val="0098FF"/>
                </a:solidFill>
              </a:rPr>
              <a:t>Constraints</a:t>
            </a:r>
            <a:endParaRPr lang="en-IN" sz="2800" dirty="0">
              <a:solidFill>
                <a:schemeClr val="bg2"/>
              </a:solidFill>
            </a:endParaRPr>
          </a:p>
        </p:txBody>
      </p:sp>
      <p:sp>
        <p:nvSpPr>
          <p:cNvPr id="4" name="TextBox 3"/>
          <p:cNvSpPr txBox="1"/>
          <p:nvPr/>
        </p:nvSpPr>
        <p:spPr>
          <a:xfrm>
            <a:off x="1015297" y="3752192"/>
            <a:ext cx="7127685" cy="523220"/>
          </a:xfrm>
          <a:prstGeom prst="rect">
            <a:avLst/>
          </a:prstGeom>
          <a:noFill/>
        </p:spPr>
        <p:txBody>
          <a:bodyPr wrap="square" rtlCol="0">
            <a:spAutoFit/>
          </a:bodyPr>
          <a:lstStyle/>
          <a:p>
            <a:pPr marL="285750" indent="-285750">
              <a:buClr>
                <a:schemeClr val="tx1"/>
              </a:buClr>
              <a:buFont typeface="Arial" pitchFamily="34" charset="0"/>
              <a:buChar char="•"/>
            </a:pPr>
            <a:r>
              <a:rPr lang="en-IN" dirty="0">
                <a:solidFill>
                  <a:schemeClr val="tx1"/>
                </a:solidFill>
              </a:rPr>
              <a:t>To an extent the model is dependent on the quality and sources of data.</a:t>
            </a:r>
            <a:r>
              <a:rPr lang="en-IN" dirty="0"/>
              <a:t>.</a:t>
            </a:r>
          </a:p>
          <a:p>
            <a:pPr marL="285750" indent="-285750">
              <a:buClr>
                <a:schemeClr val="tx1"/>
              </a:buClr>
              <a:buFont typeface="Arial"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53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90085"/>
            <a:ext cx="2348994" cy="397291"/>
          </a:xfrm>
        </p:spPr>
        <p:txBody>
          <a:bodyPr/>
          <a:lstStyle/>
          <a:p>
            <a:r>
              <a:rPr lang="en" sz="2800" dirty="0">
                <a:solidFill>
                  <a:srgbClr val="0098FF"/>
                </a:solidFill>
                <a:latin typeface="+mj-lt"/>
              </a:rPr>
              <a:t>Flow Chart</a:t>
            </a:r>
            <a:endParaRPr lang="en-IN" sz="2800" dirty="0">
              <a:solidFill>
                <a:schemeClr val="tx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16" y="832419"/>
            <a:ext cx="8456623" cy="390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3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3127879" y="-119818"/>
            <a:ext cx="7706184" cy="964850"/>
          </a:xfrm>
          <a:prstGeom prst="rect">
            <a:avLst/>
          </a:prstGeom>
          <a:noFill/>
          <a:ln>
            <a:noFill/>
          </a:ln>
        </p:spPr>
        <p:txBody>
          <a:bodyPr spcFirstLastPara="1" wrap="square" lIns="91425" tIns="91425" rIns="91425" bIns="91425" anchor="ctr" anchorCtr="0">
            <a:noAutofit/>
          </a:bodyPr>
          <a:lstStyle/>
          <a:p>
            <a:pPr lvl="0"/>
            <a:r>
              <a:rPr lang="en" sz="2400" dirty="0">
                <a:solidFill>
                  <a:srgbClr val="0098FF"/>
                </a:solidFill>
                <a:latin typeface="Arial"/>
                <a:cs typeface="Arial"/>
                <a:sym typeface="Arial"/>
              </a:rPr>
              <a:t>Demo</a:t>
            </a:r>
            <a:endParaRPr sz="2400" dirty="0">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dirty="0">
                <a:solidFill>
                  <a:srgbClr val="3D85C6"/>
                </a:solidFill>
                <a:latin typeface="Arial"/>
                <a:ea typeface="Arial"/>
                <a:cs typeface="Arial"/>
                <a:sym typeface="Arial"/>
              </a:rPr>
              <a:t>[ attach Video, link for demo ]</a:t>
            </a:r>
            <a:endParaRPr i="1" dirty="0">
              <a:solidFill>
                <a:srgbClr val="3D85C6"/>
              </a:solidFill>
              <a:latin typeface="Arial"/>
              <a:ea typeface="Arial"/>
              <a:cs typeface="Arial"/>
              <a:sym typeface="Arial"/>
            </a:endParaRPr>
          </a:p>
        </p:txBody>
      </p:sp>
      <p:pic>
        <p:nvPicPr>
          <p:cNvPr id="2" name="Picture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68" y="606431"/>
            <a:ext cx="8114419" cy="23332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368" y="2850407"/>
            <a:ext cx="8114418" cy="2198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750439" y="322944"/>
            <a:ext cx="5593729" cy="862624"/>
          </a:xfrm>
          <a:prstGeom prst="rect">
            <a:avLst/>
          </a:prstGeom>
          <a:noFill/>
          <a:ln>
            <a:noFill/>
          </a:ln>
        </p:spPr>
        <p:txBody>
          <a:bodyPr spcFirstLastPara="1" wrap="square" lIns="91425" tIns="91425" rIns="91425" bIns="91425" anchor="ctr" anchorCtr="0">
            <a:noAutofit/>
          </a:bodyPr>
          <a:lstStyle/>
          <a:p>
            <a:pPr lvl="0"/>
            <a:r>
              <a:rPr lang="en" sz="2800" dirty="0">
                <a:solidFill>
                  <a:srgbClr val="0098FF"/>
                </a:solidFill>
                <a:latin typeface="+mj-lt"/>
              </a:rPr>
              <a:t>Links and attachments</a:t>
            </a:r>
            <a:endParaRPr sz="2800" dirty="0">
              <a:solidFill>
                <a:schemeClr val="dk1"/>
              </a:solidFill>
              <a:latin typeface="+mj-lt"/>
            </a:endParaRPr>
          </a:p>
        </p:txBody>
      </p:sp>
      <p:sp>
        <p:nvSpPr>
          <p:cNvPr id="102" name="Google Shape;102;g83372e3e9c_0_0"/>
          <p:cNvSpPr txBox="1">
            <a:spLocks noGrp="1"/>
          </p:cNvSpPr>
          <p:nvPr>
            <p:ph type="body" idx="1"/>
          </p:nvPr>
        </p:nvSpPr>
        <p:spPr>
          <a:xfrm>
            <a:off x="-3201338" y="1261242"/>
            <a:ext cx="2886027" cy="1507183"/>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r>
              <a:rPr lang="en-IN" i="1" dirty="0" err="1">
                <a:solidFill>
                  <a:srgbClr val="3D85C6"/>
                </a:solidFill>
                <a:latin typeface="Arial"/>
                <a:ea typeface="Arial"/>
                <a:cs typeface="Arial"/>
                <a:sym typeface="Arial"/>
              </a:rPr>
              <a:t>zz</a:t>
            </a:r>
            <a:endParaRPr i="1" dirty="0">
              <a:solidFill>
                <a:srgbClr val="3D85C6"/>
              </a:solidFill>
              <a:latin typeface="Arial"/>
              <a:ea typeface="Arial"/>
              <a:cs typeface="Arial"/>
              <a:sym typeface="Arial"/>
            </a:endParaRPr>
          </a:p>
        </p:txBody>
      </p:sp>
      <p:sp>
        <p:nvSpPr>
          <p:cNvPr id="2" name="TextBox 1"/>
          <p:cNvSpPr txBox="1"/>
          <p:nvPr/>
        </p:nvSpPr>
        <p:spPr>
          <a:xfrm>
            <a:off x="421452" y="1349526"/>
            <a:ext cx="8596424" cy="1508105"/>
          </a:xfrm>
          <a:prstGeom prst="rect">
            <a:avLst/>
          </a:prstGeom>
          <a:noFill/>
        </p:spPr>
        <p:txBody>
          <a:bodyPr wrap="square" rtlCol="0">
            <a:spAutoFit/>
          </a:bodyPr>
          <a:lstStyle/>
          <a:p>
            <a:pPr marL="285750" indent="-285750">
              <a:buClr>
                <a:schemeClr val="tx1"/>
              </a:buClr>
              <a:buFont typeface="Arial" pitchFamily="34" charset="0"/>
              <a:buChar char="•"/>
            </a:pPr>
            <a:r>
              <a:rPr lang="en-IN" sz="1600" i="1" dirty="0" err="1">
                <a:solidFill>
                  <a:schemeClr val="tx1"/>
                </a:solidFill>
              </a:rPr>
              <a:t>GitHub</a:t>
            </a:r>
            <a:r>
              <a:rPr lang="en-IN" sz="1600" i="1" dirty="0">
                <a:solidFill>
                  <a:schemeClr val="tx1"/>
                </a:solidFill>
              </a:rPr>
              <a:t> Link: </a:t>
            </a:r>
            <a:r>
              <a:rPr lang="en-IN" sz="1600" i="1" dirty="0">
                <a:solidFill>
                  <a:schemeClr val="tx1"/>
                </a:solidFill>
                <a:hlinkClick r:id="rId3"/>
              </a:rPr>
              <a:t>https://github.com/24akhil/employee-churn-notebook.git</a:t>
            </a:r>
            <a:endParaRPr lang="en-IN" sz="1600" i="1" dirty="0">
              <a:solidFill>
                <a:schemeClr val="tx1"/>
              </a:solidFill>
            </a:endParaRPr>
          </a:p>
          <a:p>
            <a:pPr>
              <a:buClr>
                <a:schemeClr val="tx1"/>
              </a:buClr>
            </a:pPr>
            <a:endParaRPr lang="en-IN" sz="1600" i="1" dirty="0">
              <a:solidFill>
                <a:schemeClr val="tx1"/>
              </a:solidFill>
            </a:endParaRPr>
          </a:p>
          <a:p>
            <a:pPr marL="285750" indent="-285750">
              <a:buClr>
                <a:schemeClr val="tx1"/>
              </a:buClr>
              <a:buFont typeface="Arial" pitchFamily="34" charset="0"/>
              <a:buChar char="•"/>
            </a:pPr>
            <a:r>
              <a:rPr lang="en-IN" sz="1600" i="1" dirty="0">
                <a:solidFill>
                  <a:schemeClr val="tx1"/>
                </a:solidFill>
              </a:rPr>
              <a:t>Demo Link: </a:t>
            </a:r>
            <a:r>
              <a:rPr lang="en-IN" sz="1600" i="1" dirty="0">
                <a:solidFill>
                  <a:schemeClr val="tx1"/>
                </a:solidFill>
                <a:hlinkClick r:id="rId4"/>
              </a:rPr>
              <a:t>https://employee-churn-pred.herokuapp.com/</a:t>
            </a:r>
            <a:endParaRPr lang="en-IN" sz="1600" i="1" dirty="0">
              <a:solidFill>
                <a:schemeClr val="tx1"/>
              </a:solidFill>
            </a:endParaRPr>
          </a:p>
          <a:p>
            <a:pPr>
              <a:buClr>
                <a:schemeClr val="tx1"/>
              </a:buClr>
            </a:pPr>
            <a:endParaRPr lang="en-IN" sz="1600" i="1" dirty="0">
              <a:solidFill>
                <a:schemeClr val="tx1"/>
              </a:solidFill>
            </a:endParaRPr>
          </a:p>
          <a:p>
            <a:pPr>
              <a:buClr>
                <a:schemeClr val="tx1"/>
              </a:buClr>
            </a:pPr>
            <a:endParaRPr lang="en-IN" dirty="0">
              <a:solidFill>
                <a:schemeClr val="tx1"/>
              </a:solidFill>
            </a:endParaRPr>
          </a:p>
          <a:p>
            <a:pPr>
              <a:buClr>
                <a:schemeClr val="tx1"/>
              </a:buClr>
            </a:pPr>
            <a:endParaRPr lang="en-IN" dirty="0"/>
          </a:p>
        </p:txBody>
      </p:sp>
      <p:sp>
        <p:nvSpPr>
          <p:cNvPr id="4" name="Rectangle 3"/>
          <p:cNvSpPr/>
          <p:nvPr/>
        </p:nvSpPr>
        <p:spPr>
          <a:xfrm>
            <a:off x="252248" y="2580632"/>
            <a:ext cx="2669441" cy="523220"/>
          </a:xfrm>
          <a:prstGeom prst="rect">
            <a:avLst/>
          </a:prstGeom>
        </p:spPr>
        <p:txBody>
          <a:bodyPr wrap="square">
            <a:spAutoFit/>
          </a:bodyPr>
          <a:lstStyle/>
          <a:p>
            <a:r>
              <a:rPr lang="en" sz="2800" dirty="0">
                <a:solidFill>
                  <a:srgbClr val="0098FF"/>
                </a:solidFill>
              </a:rPr>
              <a:t>Contact Details</a:t>
            </a:r>
            <a:endParaRPr lang="en-IN" sz="2800" dirty="0"/>
          </a:p>
        </p:txBody>
      </p:sp>
      <p:sp>
        <p:nvSpPr>
          <p:cNvPr id="5" name="TextBox 4"/>
          <p:cNvSpPr txBox="1"/>
          <p:nvPr/>
        </p:nvSpPr>
        <p:spPr>
          <a:xfrm>
            <a:off x="536027" y="3247696"/>
            <a:ext cx="4439569" cy="584775"/>
          </a:xfrm>
          <a:prstGeom prst="rect">
            <a:avLst/>
          </a:prstGeom>
          <a:noFill/>
        </p:spPr>
        <p:txBody>
          <a:bodyPr wrap="square" rtlCol="0">
            <a:spAutoFit/>
          </a:bodyPr>
          <a:lstStyle/>
          <a:p>
            <a:r>
              <a:rPr lang="en-IN" sz="1600" i="1" dirty="0" err="1">
                <a:solidFill>
                  <a:schemeClr val="tx1"/>
                </a:solidFill>
                <a:latin typeface="Roboto" charset="0"/>
                <a:ea typeface="Roboto" charset="0"/>
              </a:rPr>
              <a:t>Shivam</a:t>
            </a:r>
            <a:r>
              <a:rPr lang="en-IN" sz="1600" i="1" dirty="0">
                <a:solidFill>
                  <a:schemeClr val="tx1"/>
                </a:solidFill>
                <a:latin typeface="Roboto" charset="0"/>
                <a:ea typeface="Roboto" charset="0"/>
              </a:rPr>
              <a:t> Gupta – </a:t>
            </a:r>
            <a:r>
              <a:rPr lang="en-IN" sz="1600" i="1" dirty="0">
                <a:solidFill>
                  <a:schemeClr val="tx1"/>
                </a:solidFill>
                <a:latin typeface="Roboto" charset="0"/>
                <a:ea typeface="Roboto" charset="0"/>
                <a:hlinkClick r:id="rId5"/>
              </a:rPr>
              <a:t>gshivam014@gmail.com</a:t>
            </a:r>
            <a:endParaRPr lang="en-IN" sz="1600" i="1" dirty="0">
              <a:solidFill>
                <a:schemeClr val="tx1"/>
              </a:solidFill>
              <a:latin typeface="Roboto" charset="0"/>
              <a:ea typeface="Roboto" charset="0"/>
            </a:endParaRPr>
          </a:p>
          <a:p>
            <a:r>
              <a:rPr lang="en-IN" sz="1600" i="1" dirty="0" err="1">
                <a:solidFill>
                  <a:schemeClr val="tx1"/>
                </a:solidFill>
                <a:latin typeface="Roboto" charset="0"/>
                <a:ea typeface="Roboto" charset="0"/>
              </a:rPr>
              <a:t>Akhil</a:t>
            </a:r>
            <a:r>
              <a:rPr lang="en-IN" sz="1600" i="1" dirty="0">
                <a:solidFill>
                  <a:schemeClr val="tx1"/>
                </a:solidFill>
                <a:latin typeface="Roboto" charset="0"/>
                <a:ea typeface="Roboto" charset="0"/>
              </a:rPr>
              <a:t> </a:t>
            </a:r>
            <a:r>
              <a:rPr lang="en-IN" sz="1600" i="1" dirty="0" err="1">
                <a:solidFill>
                  <a:schemeClr val="tx1"/>
                </a:solidFill>
                <a:latin typeface="Roboto" charset="0"/>
                <a:ea typeface="Roboto" charset="0"/>
              </a:rPr>
              <a:t>Shrivastava</a:t>
            </a:r>
            <a:r>
              <a:rPr lang="en-IN" sz="1600" i="1" dirty="0">
                <a:solidFill>
                  <a:schemeClr val="tx1"/>
                </a:solidFill>
                <a:latin typeface="Roboto" charset="0"/>
                <a:ea typeface="Roboto" charset="0"/>
              </a:rPr>
              <a:t> – </a:t>
            </a:r>
            <a:r>
              <a:rPr lang="en-IN" sz="1600" i="1" dirty="0">
                <a:solidFill>
                  <a:schemeClr val="tx1"/>
                </a:solidFill>
                <a:latin typeface="Roboto" charset="0"/>
                <a:ea typeface="Roboto" charset="0"/>
                <a:hlinkClick r:id="rId6"/>
              </a:rPr>
              <a:t>shriakhil24@gmail.com</a:t>
            </a:r>
            <a:endParaRPr lang="en-IN" sz="1600" i="1" dirty="0">
              <a:solidFill>
                <a:schemeClr val="tx1"/>
              </a:solidFill>
              <a:latin typeface="Roboto" charset="0"/>
              <a:ea typeface="Roboto" charset="0"/>
            </a:endParaRPr>
          </a:p>
        </p:txBody>
      </p:sp>
    </p:spTree>
    <p:extLst>
      <p:ext uri="{BB962C8B-B14F-4D97-AF65-F5344CB8AC3E}">
        <p14:creationId xmlns:p14="http://schemas.microsoft.com/office/powerpoint/2010/main" val="341783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sp>
        <p:nvSpPr>
          <p:cNvPr id="5" name="TextBox 4"/>
          <p:cNvSpPr txBox="1"/>
          <p:nvPr/>
        </p:nvSpPr>
        <p:spPr>
          <a:xfrm>
            <a:off x="208103" y="245943"/>
            <a:ext cx="4332365" cy="523220"/>
          </a:xfrm>
          <a:prstGeom prst="rect">
            <a:avLst/>
          </a:prstGeom>
          <a:noFill/>
        </p:spPr>
        <p:txBody>
          <a:bodyPr wrap="square" rtlCol="0">
            <a:spAutoFit/>
          </a:bodyPr>
          <a:lstStyle/>
          <a:p>
            <a:r>
              <a:rPr lang="en" sz="2800" dirty="0">
                <a:solidFill>
                  <a:srgbClr val="0098FF"/>
                </a:solidFill>
                <a:ea typeface="Roboto" charset="0"/>
              </a:rPr>
              <a:t>Technologies Used</a:t>
            </a:r>
            <a:endParaRPr lang="en-IN" sz="2800" dirty="0">
              <a:solidFill>
                <a:schemeClr val="tx1"/>
              </a:solidFill>
              <a:latin typeface="Roboto" charset="0"/>
              <a:ea typeface="Roboto"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57" y="952044"/>
            <a:ext cx="6867917" cy="166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3329" y="2937380"/>
            <a:ext cx="4332364" cy="523220"/>
          </a:xfrm>
          <a:prstGeom prst="rect">
            <a:avLst/>
          </a:prstGeom>
          <a:noFill/>
        </p:spPr>
        <p:txBody>
          <a:bodyPr wrap="square" rtlCol="0">
            <a:spAutoFit/>
          </a:bodyPr>
          <a:lstStyle/>
          <a:p>
            <a:r>
              <a:rPr lang="en" sz="2800" dirty="0">
                <a:solidFill>
                  <a:srgbClr val="0098FF"/>
                </a:solidFill>
                <a:latin typeface="Roboto" charset="0"/>
                <a:ea typeface="Roboto" charset="0"/>
              </a:rPr>
              <a:t>Bug/Feature Request</a:t>
            </a:r>
            <a:endParaRPr lang="en-IN" sz="2800" dirty="0">
              <a:solidFill>
                <a:schemeClr val="tx1"/>
              </a:solidFill>
              <a:latin typeface="Roboto" charset="0"/>
              <a:ea typeface="Roboto" charset="0"/>
            </a:endParaRPr>
          </a:p>
        </p:txBody>
      </p:sp>
      <p:sp>
        <p:nvSpPr>
          <p:cNvPr id="7" name="TextBox 6"/>
          <p:cNvSpPr txBox="1"/>
          <p:nvPr/>
        </p:nvSpPr>
        <p:spPr>
          <a:xfrm>
            <a:off x="662152" y="3607150"/>
            <a:ext cx="6817009" cy="738664"/>
          </a:xfrm>
          <a:prstGeom prst="rect">
            <a:avLst/>
          </a:prstGeom>
          <a:noFill/>
        </p:spPr>
        <p:txBody>
          <a:bodyPr wrap="square" rtlCol="0">
            <a:spAutoFit/>
          </a:bodyPr>
          <a:lstStyle/>
          <a:p>
            <a:r>
              <a:rPr lang="en-IN" dirty="0">
                <a:solidFill>
                  <a:schemeClr val="tx1"/>
                </a:solidFill>
              </a:rPr>
              <a:t>If you find a bug (the website couldn't handle the query and / or gave undesired results), kindly open an </a:t>
            </a:r>
            <a:r>
              <a:rPr lang="en-IN" dirty="0">
                <a:solidFill>
                  <a:schemeClr val="tx1"/>
                </a:solidFill>
                <a:hlinkClick r:id="rId4"/>
              </a:rPr>
              <a:t>issue</a:t>
            </a:r>
            <a:r>
              <a:rPr lang="en-IN" dirty="0">
                <a:solidFill>
                  <a:schemeClr val="tx1"/>
                </a:solidFill>
              </a:rPr>
              <a:t> here by including your search query and the expected result</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TotalTime>
  <Words>567</Words>
  <Application>Microsoft Office PowerPoint</Application>
  <PresentationFormat>On-screen Show (16:9)</PresentationFormat>
  <Paragraphs>50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 Slab</vt:lpstr>
      <vt:lpstr>Roboto</vt:lpstr>
      <vt:lpstr>Marina</vt:lpstr>
      <vt:lpstr>PowerPoint Presentation</vt:lpstr>
      <vt:lpstr>        Team Edurites</vt:lpstr>
      <vt:lpstr>PROBLEM STATEMENT</vt:lpstr>
      <vt:lpstr>SOLUTION</vt:lpstr>
      <vt:lpstr>Benefits</vt:lpstr>
      <vt:lpstr>Flow Chart</vt:lpstr>
      <vt:lpstr>Demo</vt:lpstr>
      <vt:lpstr>Links and attachments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Akhil Shrivastava</cp:lastModifiedBy>
  <cp:revision>33</cp:revision>
  <dcterms:modified xsi:type="dcterms:W3CDTF">2021-05-15T16:01:35Z</dcterms:modified>
</cp:coreProperties>
</file>