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4" r:id="rId6"/>
    <p:sldId id="265" r:id="rId7"/>
    <p:sldId id="261" r:id="rId8"/>
    <p:sldId id="266" r:id="rId9"/>
    <p:sldId id="262" r:id="rId10"/>
    <p:sldId id="267" r:id="rId11"/>
  </p:sldIdLst>
  <p:sldSz cx="9144000" cy="5143500" type="screen16x9"/>
  <p:notesSz cx="6858000" cy="9144000"/>
  <p:embeddedFontLst>
    <p:embeddedFont>
      <p:font typeface="Calibri" pitchFamily="34" charset="0"/>
      <p:regular r:id="rId13"/>
      <p:bold r:id="rId14"/>
      <p:italic r:id="rId15"/>
      <p:boldItalic r:id="rId16"/>
    </p:embeddedFont>
    <p:embeddedFont>
      <p:font typeface="Roboto" charset="0"/>
      <p:regular r:id="rId17"/>
      <p:bold r:id="rId18"/>
      <p:italic r:id="rId19"/>
      <p:boldItalic r:id="rId20"/>
    </p:embeddedFont>
    <p:embeddedFont>
      <p:font typeface="Roboto Slab"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nhT3gIw6FOvW5xyCHR27w99w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C54"/>
    <a:srgbClr val="00153E"/>
    <a:srgbClr val="000E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1" d="100"/>
          <a:sy n="121" d="100"/>
        </p:scale>
        <p:origin x="-336"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9938950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3372e3e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83372e3e9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3372e3e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83372e3e9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cxnSp>
        <p:nvCxnSpPr>
          <p:cNvPr id="10" name="Google Shape;10;g83372e3e9c_1_3138"/>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g83372e3e9c_1_3138"/>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2" name="Google Shape;12;g83372e3e9c_1_31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g83372e3e9c_1_3171"/>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8" name="Google Shape;58;g83372e3e9c_1_31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
        <p:cNvGrpSpPr/>
        <p:nvPr/>
      </p:nvGrpSpPr>
      <p:grpSpPr>
        <a:xfrm>
          <a:off x="0" y="0"/>
          <a:ext cx="0" cy="0"/>
          <a:chOff x="0" y="0"/>
          <a:chExt cx="0" cy="0"/>
        </a:xfrm>
      </p:grpSpPr>
      <p:sp>
        <p:nvSpPr>
          <p:cNvPr id="14" name="Google Shape;14;g83372e3e9c_1_3174"/>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g83372e3e9c_1_3174"/>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g83372e3e9c_1_3174"/>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7" name="Google Shape;17;g83372e3e9c_1_31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g83372e3e9c_1_3131"/>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22" name="Google Shape;22;g83372e3e9c_1_3131"/>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23" name="Google Shape;23;g83372e3e9c_1_3131"/>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4" name="Google Shape;24;g83372e3e9c_1_3131"/>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5" name="Google Shape;25;g83372e3e9c_1_313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26" name="Google Shape;26;g83372e3e9c_1_31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cxnSp>
        <p:nvCxnSpPr>
          <p:cNvPr id="28" name="Google Shape;28;g83372e3e9c_1_3142"/>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9" name="Google Shape;29;g83372e3e9c_1_314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0" name="Google Shape;30;g83372e3e9c_1_314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g83372e3e9c_1_31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cxnSp>
        <p:nvCxnSpPr>
          <p:cNvPr id="33" name="Google Shape;33;g83372e3e9c_1_314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g83372e3e9c_1_314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5" name="Google Shape;35;g83372e3e9c_1_3147"/>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g83372e3e9c_1_3147"/>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g83372e3e9c_1_31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g83372e3e9c_1_315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g83372e3e9c_1_31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cxnSp>
        <p:nvCxnSpPr>
          <p:cNvPr id="42" name="Google Shape;42;g83372e3e9c_1_3156"/>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3" name="Google Shape;43;g83372e3e9c_1_3156"/>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g83372e3e9c_1_3156"/>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 name="Google Shape;45;g83372e3e9c_1_31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g83372e3e9c_1_3161"/>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8" name="Google Shape;48;g83372e3e9c_1_31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g83372e3e9c_1_3164"/>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1" name="Google Shape;51;g83372e3e9c_1_3164"/>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52" name="Google Shape;52;g83372e3e9c_1_3164"/>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3" name="Google Shape;53;g83372e3e9c_1_3164"/>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4" name="Google Shape;54;g83372e3e9c_1_316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5" name="Google Shape;55;g83372e3e9c_1_31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g83372e3e9c_1_312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g83372e3e9c_1_3127"/>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g83372e3e9c_1_31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linkedin.com/in/shivam-gupta-325297134/" TargetMode="External"/><Relationship Id="rId4" Type="http://schemas.openxmlformats.org/officeDocument/2006/relationships/hyperlink" Target="https://www.linkedin.com/in/akhil-shrivastava-18931814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employee-churn-pred.herokuapp.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mailto:shriakhil24@gmail.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mailto:gshivam014@gmail.com" TargetMode="External"/><Relationship Id="rId5" Type="http://schemas.openxmlformats.org/officeDocument/2006/relationships/hyperlink" Target="https://employee-churn-pred.herokuapp.com/" TargetMode="External"/><Relationship Id="rId4" Type="http://schemas.openxmlformats.org/officeDocument/2006/relationships/hyperlink" Target="https://github.com/24akhil/employee-churn-notebook.gi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github.com/24akhil/employee-churn-notebook.git"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
          <p:cNvSpPr txBox="1">
            <a:spLocks noGrp="1"/>
          </p:cNvSpPr>
          <p:nvPr>
            <p:ph type="body" idx="4294967295"/>
          </p:nvPr>
        </p:nvSpPr>
        <p:spPr>
          <a:xfrm>
            <a:off x="1496400" y="462800"/>
            <a:ext cx="6389100" cy="85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3000" dirty="0"/>
              <a:t>Prototype Submission Phase</a:t>
            </a:r>
            <a:endParaRPr sz="3000" dirty="0"/>
          </a:p>
        </p:txBody>
      </p:sp>
      <p:pic>
        <p:nvPicPr>
          <p:cNvPr id="64" name="Google Shape;64;p1"/>
          <p:cNvPicPr preferRelativeResize="0"/>
          <p:nvPr/>
        </p:nvPicPr>
        <p:blipFill rotWithShape="1">
          <a:blip r:embed="rId4">
            <a:alphaModFix/>
          </a:blip>
          <a:srcRect/>
          <a:stretch/>
        </p:blipFill>
        <p:spPr>
          <a:xfrm>
            <a:off x="8489825" y="178900"/>
            <a:ext cx="471675" cy="47167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9" name="Google Shape;109;g83372e3e9c_2_0"/>
          <p:cNvSpPr txBox="1">
            <a:spLocks noGrp="1"/>
          </p:cNvSpPr>
          <p:nvPr>
            <p:ph type="body" idx="1"/>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2" name="TextBox 1"/>
          <p:cNvSpPr txBox="1"/>
          <p:nvPr/>
        </p:nvSpPr>
        <p:spPr>
          <a:xfrm>
            <a:off x="2730587" y="1879249"/>
            <a:ext cx="6684580" cy="923330"/>
          </a:xfrm>
          <a:prstGeom prst="rect">
            <a:avLst/>
          </a:prstGeom>
          <a:noFill/>
        </p:spPr>
        <p:txBody>
          <a:bodyPr wrap="square" rtlCol="0">
            <a:spAutoFit/>
          </a:bodyPr>
          <a:lstStyle/>
          <a:p>
            <a:r>
              <a:rPr lang="en-IN" sz="5400" dirty="0" smtClean="0">
                <a:solidFill>
                  <a:schemeClr val="tx1"/>
                </a:solidFill>
                <a:latin typeface="+mj-lt"/>
                <a:ea typeface="Roboto" charset="0"/>
              </a:rPr>
              <a:t>Thank you!</a:t>
            </a:r>
            <a:endParaRPr lang="en-IN" sz="5400" dirty="0">
              <a:solidFill>
                <a:schemeClr val="tx1"/>
              </a:solidFill>
              <a:latin typeface="+mj-lt"/>
              <a:ea typeface="Roboto" charset="0"/>
            </a:endParaRPr>
          </a:p>
        </p:txBody>
      </p:sp>
    </p:spTree>
    <p:extLst>
      <p:ext uri="{BB962C8B-B14F-4D97-AF65-F5344CB8AC3E}">
        <p14:creationId xmlns:p14="http://schemas.microsoft.com/office/powerpoint/2010/main" val="934221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63063" y="294190"/>
            <a:ext cx="7364700" cy="62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dirty="0" smtClean="0">
                <a:solidFill>
                  <a:srgbClr val="0098FF"/>
                </a:solidFill>
              </a:rPr>
              <a:t>        Team Edurites</a:t>
            </a:r>
            <a:endParaRPr sz="3000" dirty="0">
              <a:solidFill>
                <a:srgbClr val="0098FF"/>
              </a:solidFill>
            </a:endParaRPr>
          </a:p>
        </p:txBody>
      </p:sp>
      <p:sp>
        <p:nvSpPr>
          <p:cNvPr id="70" name="Google Shape;70;p2"/>
          <p:cNvSpPr txBox="1">
            <a:spLocks noGrp="1"/>
          </p:cNvSpPr>
          <p:nvPr>
            <p:ph type="body" idx="1"/>
          </p:nvPr>
        </p:nvSpPr>
        <p:spPr>
          <a:xfrm>
            <a:off x="346843" y="1999068"/>
            <a:ext cx="2786396" cy="105944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en" i="1" dirty="0" smtClean="0"/>
              <a:t/>
            </a:r>
            <a:br>
              <a:rPr lang="en" i="1" dirty="0" smtClean="0"/>
            </a:br>
            <a:r>
              <a:rPr lang="en" i="1" dirty="0" smtClean="0"/>
              <a:t/>
            </a:r>
            <a:br>
              <a:rPr lang="en" i="1" dirty="0" smtClean="0"/>
            </a:br>
            <a:endParaRPr i="1" dirty="0"/>
          </a:p>
        </p:txBody>
      </p:sp>
      <p:sp>
        <p:nvSpPr>
          <p:cNvPr id="71" name="Google Shape;71;p2"/>
          <p:cNvSpPr txBox="1">
            <a:spLocks noGrp="1"/>
          </p:cNvSpPr>
          <p:nvPr>
            <p:ph type="body" idx="1"/>
          </p:nvPr>
        </p:nvSpPr>
        <p:spPr>
          <a:xfrm>
            <a:off x="510804" y="933773"/>
            <a:ext cx="8368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3000" dirty="0" smtClean="0">
                <a:solidFill>
                  <a:srgbClr val="0098FF"/>
                </a:solidFill>
                <a:latin typeface="Roboto" charset="0"/>
                <a:ea typeface="Roboto" charset="0"/>
              </a:rPr>
              <a:t>THEME</a:t>
            </a:r>
            <a:r>
              <a:rPr lang="en" sz="3000" dirty="0" smtClean="0">
                <a:solidFill>
                  <a:srgbClr val="0098FF"/>
                </a:solidFill>
              </a:rPr>
              <a:t>:</a:t>
            </a:r>
            <a:endParaRPr sz="3000" dirty="0">
              <a:solidFill>
                <a:srgbClr val="0098FF"/>
              </a:solidFill>
            </a:endParaRPr>
          </a:p>
        </p:txBody>
      </p:sp>
      <p:sp>
        <p:nvSpPr>
          <p:cNvPr id="72" name="Google Shape;72;p2"/>
          <p:cNvSpPr txBox="1">
            <a:spLocks noGrp="1"/>
          </p:cNvSpPr>
          <p:nvPr>
            <p:ph type="body" idx="1"/>
          </p:nvPr>
        </p:nvSpPr>
        <p:spPr>
          <a:xfrm>
            <a:off x="2072168" y="1030357"/>
            <a:ext cx="6796200" cy="1071600"/>
          </a:xfrm>
          <a:prstGeom prst="rect">
            <a:avLst/>
          </a:prstGeom>
          <a:noFill/>
          <a:ln>
            <a:noFill/>
          </a:ln>
        </p:spPr>
        <p:txBody>
          <a:bodyPr spcFirstLastPara="1" wrap="square" lIns="91425" tIns="91425" rIns="91425" bIns="91425" anchor="t" anchorCtr="0">
            <a:noAutofit/>
          </a:bodyPr>
          <a:lstStyle/>
          <a:p>
            <a:pPr marL="0" lvl="0" indent="0" algn="l">
              <a:spcAft>
                <a:spcPts val="1600"/>
              </a:spcAft>
              <a:buNone/>
            </a:pPr>
            <a:r>
              <a:rPr lang="en" sz="2400" i="1" dirty="0">
                <a:solidFill>
                  <a:srgbClr val="0075C4"/>
                </a:solidFill>
              </a:rPr>
              <a:t> </a:t>
            </a:r>
            <a:r>
              <a:rPr lang="en-IN" sz="2400" b="1" dirty="0" smtClean="0"/>
              <a:t>Employee Attrition Prediction Model</a:t>
            </a:r>
            <a:r>
              <a:rPr lang="en-IN" sz="2400" dirty="0" smtClean="0"/>
              <a:t> </a:t>
            </a:r>
            <a:endParaRPr sz="2400" i="1" dirty="0"/>
          </a:p>
        </p:txBody>
      </p:sp>
      <p:pic>
        <p:nvPicPr>
          <p:cNvPr id="73" name="Google Shape;73;p2"/>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3" name="TextBox 2"/>
          <p:cNvSpPr txBox="1"/>
          <p:nvPr/>
        </p:nvSpPr>
        <p:spPr>
          <a:xfrm>
            <a:off x="182882" y="1948617"/>
            <a:ext cx="4590918" cy="954107"/>
          </a:xfrm>
          <a:prstGeom prst="rect">
            <a:avLst/>
          </a:prstGeom>
          <a:noFill/>
        </p:spPr>
        <p:txBody>
          <a:bodyPr wrap="square" rtlCol="0">
            <a:spAutoFit/>
          </a:bodyPr>
          <a:lstStyle/>
          <a:p>
            <a:r>
              <a:rPr lang="en-IN" b="1" i="1" dirty="0" err="1" smtClean="0">
                <a:solidFill>
                  <a:schemeClr val="tx1"/>
                </a:solidFill>
                <a:latin typeface="Roboto" charset="0"/>
                <a:ea typeface="Roboto" charset="0"/>
              </a:rPr>
              <a:t>Akhil</a:t>
            </a:r>
            <a:r>
              <a:rPr lang="en-IN" b="1" i="1" dirty="0">
                <a:solidFill>
                  <a:schemeClr val="tx1"/>
                </a:solidFill>
                <a:latin typeface="Roboto" charset="0"/>
                <a:ea typeface="Roboto" charset="0"/>
              </a:rPr>
              <a:t> </a:t>
            </a:r>
            <a:r>
              <a:rPr lang="en-IN" b="1" i="1" dirty="0" err="1" smtClean="0">
                <a:solidFill>
                  <a:schemeClr val="tx1"/>
                </a:solidFill>
                <a:latin typeface="Roboto" charset="0"/>
                <a:ea typeface="Roboto" charset="0"/>
              </a:rPr>
              <a:t>Shrivastava</a:t>
            </a:r>
            <a:r>
              <a:rPr lang="en-IN" b="1" i="1" dirty="0" smtClean="0">
                <a:solidFill>
                  <a:schemeClr val="tx1"/>
                </a:solidFill>
                <a:latin typeface="Roboto" charset="0"/>
                <a:ea typeface="Roboto" charset="0"/>
              </a:rPr>
              <a:t> (Accenture)</a:t>
            </a:r>
          </a:p>
          <a:p>
            <a:r>
              <a:rPr lang="en-IN" b="1" i="1" dirty="0" smtClean="0">
                <a:solidFill>
                  <a:schemeClr val="tx1"/>
                </a:solidFill>
                <a:latin typeface="Roboto" charset="0"/>
                <a:ea typeface="Roboto" charset="0"/>
              </a:rPr>
              <a:t>Work exp. – 3 </a:t>
            </a:r>
            <a:r>
              <a:rPr lang="en-IN" b="1" i="1" dirty="0" err="1" smtClean="0">
                <a:solidFill>
                  <a:schemeClr val="tx1"/>
                </a:solidFill>
                <a:latin typeface="Roboto" charset="0"/>
                <a:ea typeface="Roboto" charset="0"/>
              </a:rPr>
              <a:t>yrs</a:t>
            </a:r>
            <a:endParaRPr lang="en-IN" b="1" i="1" dirty="0" smtClean="0">
              <a:solidFill>
                <a:schemeClr val="tx1"/>
              </a:solidFill>
              <a:latin typeface="Roboto" charset="0"/>
              <a:ea typeface="Roboto" charset="0"/>
            </a:endParaRPr>
          </a:p>
          <a:p>
            <a:r>
              <a:rPr lang="en-IN" b="1" i="1" dirty="0" smtClean="0">
                <a:solidFill>
                  <a:schemeClr val="tx1"/>
                </a:solidFill>
                <a:latin typeface="Roboto" charset="0"/>
                <a:ea typeface="Roboto" charset="0"/>
              </a:rPr>
              <a:t>LinkedIn</a:t>
            </a:r>
            <a:r>
              <a:rPr lang="en-IN" dirty="0" smtClean="0">
                <a:solidFill>
                  <a:schemeClr val="tx1"/>
                </a:solidFill>
              </a:rPr>
              <a:t> - </a:t>
            </a:r>
            <a:r>
              <a:rPr lang="en-IN" dirty="0" smtClean="0">
                <a:solidFill>
                  <a:schemeClr val="tx1"/>
                </a:solidFill>
                <a:hlinkClick r:id="rId4"/>
              </a:rPr>
              <a:t>https://www.linkedin.com/in/akhil-shrivastava-18931814b/</a:t>
            </a:r>
            <a:endParaRPr lang="en-IN" dirty="0">
              <a:solidFill>
                <a:schemeClr val="tx1"/>
              </a:solidFill>
            </a:endParaRPr>
          </a:p>
        </p:txBody>
      </p:sp>
      <p:sp>
        <p:nvSpPr>
          <p:cNvPr id="4" name="TextBox 3"/>
          <p:cNvSpPr txBox="1"/>
          <p:nvPr/>
        </p:nvSpPr>
        <p:spPr>
          <a:xfrm>
            <a:off x="233331" y="3142012"/>
            <a:ext cx="4490020" cy="954107"/>
          </a:xfrm>
          <a:prstGeom prst="rect">
            <a:avLst/>
          </a:prstGeom>
          <a:noFill/>
        </p:spPr>
        <p:txBody>
          <a:bodyPr wrap="square" rtlCol="0">
            <a:spAutoFit/>
          </a:bodyPr>
          <a:lstStyle/>
          <a:p>
            <a:r>
              <a:rPr lang="en-IN" b="1" i="1" dirty="0" err="1" smtClean="0">
                <a:solidFill>
                  <a:schemeClr val="tx1"/>
                </a:solidFill>
                <a:latin typeface="Roboto" charset="0"/>
                <a:ea typeface="Roboto" charset="0"/>
              </a:rPr>
              <a:t>Shivam</a:t>
            </a:r>
            <a:r>
              <a:rPr lang="en-IN" b="1" i="1" dirty="0" smtClean="0">
                <a:solidFill>
                  <a:schemeClr val="tx1"/>
                </a:solidFill>
                <a:latin typeface="Roboto" charset="0"/>
                <a:ea typeface="Roboto" charset="0"/>
              </a:rPr>
              <a:t> Gupta (Cognizant)</a:t>
            </a:r>
          </a:p>
          <a:p>
            <a:r>
              <a:rPr lang="en-IN" b="1" i="1" dirty="0" smtClean="0">
                <a:solidFill>
                  <a:schemeClr val="tx1"/>
                </a:solidFill>
                <a:latin typeface="Roboto" charset="0"/>
                <a:ea typeface="Roboto" charset="0"/>
              </a:rPr>
              <a:t>Work exp. – 3 </a:t>
            </a:r>
            <a:r>
              <a:rPr lang="en-IN" b="1" i="1" dirty="0" err="1" smtClean="0">
                <a:solidFill>
                  <a:schemeClr val="tx1"/>
                </a:solidFill>
                <a:latin typeface="Roboto" charset="0"/>
                <a:ea typeface="Roboto" charset="0"/>
              </a:rPr>
              <a:t>yrs</a:t>
            </a:r>
            <a:endParaRPr lang="en-IN" b="1" i="1" dirty="0" smtClean="0">
              <a:solidFill>
                <a:schemeClr val="tx1"/>
              </a:solidFill>
              <a:latin typeface="Roboto" charset="0"/>
              <a:ea typeface="Roboto" charset="0"/>
            </a:endParaRPr>
          </a:p>
          <a:p>
            <a:r>
              <a:rPr lang="en-IN" b="1" i="1" dirty="0" smtClean="0">
                <a:solidFill>
                  <a:schemeClr val="tx1"/>
                </a:solidFill>
                <a:latin typeface="Roboto" charset="0"/>
                <a:ea typeface="Roboto" charset="0"/>
              </a:rPr>
              <a:t>LinkedIn</a:t>
            </a:r>
            <a:r>
              <a:rPr lang="en-IN" dirty="0" smtClean="0">
                <a:solidFill>
                  <a:schemeClr val="tx1"/>
                </a:solidFill>
                <a:latin typeface="Roboto" charset="0"/>
                <a:ea typeface="Roboto" charset="0"/>
              </a:rPr>
              <a:t> - </a:t>
            </a:r>
            <a:r>
              <a:rPr lang="en-IN" dirty="0" smtClean="0">
                <a:solidFill>
                  <a:schemeClr val="tx1"/>
                </a:solidFill>
                <a:latin typeface="Roboto" charset="0"/>
                <a:ea typeface="Roboto" charset="0"/>
                <a:hlinkClick r:id="rId5"/>
              </a:rPr>
              <a:t>https://www.linkedin.com/in/shivam-gupta-325297134/</a:t>
            </a:r>
            <a:endParaRPr lang="en-IN" dirty="0">
              <a:solidFill>
                <a:schemeClr val="tx1"/>
              </a:solidFill>
              <a:latin typeface="Roboto" charset="0"/>
              <a:ea typeface="Roboto"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PROBLEM STATEMENT</a:t>
            </a:r>
            <a:endParaRPr sz="3000" dirty="0">
              <a:solidFill>
                <a:srgbClr val="0098FF"/>
              </a:solidFill>
            </a:endParaRPr>
          </a:p>
        </p:txBody>
      </p:sp>
      <p:sp>
        <p:nvSpPr>
          <p:cNvPr id="79" name="Google Shape;79;p3"/>
          <p:cNvSpPr txBox="1">
            <a:spLocks noGrp="1"/>
          </p:cNvSpPr>
          <p:nvPr>
            <p:ph type="body" idx="1"/>
          </p:nvPr>
        </p:nvSpPr>
        <p:spPr>
          <a:xfrm>
            <a:off x="600500" y="1481959"/>
            <a:ext cx="8411070" cy="2144110"/>
          </a:xfrm>
          <a:prstGeom prst="rect">
            <a:avLst/>
          </a:prstGeom>
          <a:noFill/>
          <a:ln>
            <a:noFill/>
          </a:ln>
        </p:spPr>
        <p:txBody>
          <a:bodyPr spcFirstLastPara="1" wrap="square" lIns="91425" tIns="91425" rIns="91425" bIns="91425" anchor="t" anchorCtr="0">
            <a:noAutofit/>
          </a:bodyPr>
          <a:lstStyle/>
          <a:p>
            <a:pPr marL="0" lvl="0" indent="0" algn="l">
              <a:spcAft>
                <a:spcPts val="1600"/>
              </a:spcAft>
              <a:buNone/>
            </a:pPr>
            <a:r>
              <a:rPr lang="en-IN" sz="1400" dirty="0"/>
              <a:t>People are the lifeblood of an organization. Employee attrition is an </a:t>
            </a:r>
            <a:r>
              <a:rPr lang="en-IN" sz="1400" dirty="0" smtClean="0"/>
              <a:t>extremely important </a:t>
            </a:r>
            <a:r>
              <a:rPr lang="en-IN" sz="1400" dirty="0"/>
              <a:t>and relevant business problem all organizations face. The major problem with high attrition is the cost to the organization and the time and </a:t>
            </a:r>
            <a:r>
              <a:rPr lang="en-IN" sz="1400" dirty="0" smtClean="0"/>
              <a:t> resource </a:t>
            </a:r>
            <a:r>
              <a:rPr lang="en-IN" sz="1400" dirty="0"/>
              <a:t>investment. We invite you to propose ideas that can help in predicting and finding proactive ways of reducing attrition using technologies of your choice For </a:t>
            </a:r>
            <a:r>
              <a:rPr lang="en-IN" sz="1400" dirty="0" err="1"/>
              <a:t>eg</a:t>
            </a:r>
            <a:r>
              <a:rPr lang="en-IN" sz="1400" dirty="0"/>
              <a:t>: use available data/ and create </a:t>
            </a:r>
            <a:r>
              <a:rPr lang="en-IN" sz="1400" dirty="0" smtClean="0"/>
              <a:t>modelling </a:t>
            </a:r>
            <a:r>
              <a:rPr lang="en-IN" sz="1400" dirty="0"/>
              <a:t>tools to predict which employees are more likely to leave given some attributes like absenteeism, stagnation in a role, active disengagement, etc</a:t>
            </a:r>
            <a:r>
              <a:rPr lang="en-IN" sz="1400" dirty="0" smtClean="0"/>
              <a:t>.</a:t>
            </a:r>
          </a:p>
          <a:p>
            <a:pPr marL="0" lvl="0" indent="0" algn="l">
              <a:spcAft>
                <a:spcPts val="1600"/>
              </a:spcAft>
              <a:buNone/>
            </a:pPr>
            <a:endParaRPr sz="1400" i="1" dirty="0"/>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4" name="TextBox 3"/>
          <p:cNvSpPr txBox="1"/>
          <p:nvPr/>
        </p:nvSpPr>
        <p:spPr>
          <a:xfrm>
            <a:off x="359454" y="3310759"/>
            <a:ext cx="4143178" cy="523220"/>
          </a:xfrm>
          <a:prstGeom prst="rect">
            <a:avLst/>
          </a:prstGeom>
          <a:noFill/>
        </p:spPr>
        <p:txBody>
          <a:bodyPr wrap="square" rtlCol="0">
            <a:spAutoFit/>
          </a:bodyPr>
          <a:lstStyle/>
          <a:p>
            <a:r>
              <a:rPr lang="en" sz="2800" dirty="0" smtClean="0">
                <a:solidFill>
                  <a:srgbClr val="0098FF"/>
                </a:solidFill>
              </a:rPr>
              <a:t>Idea/Solution</a:t>
            </a:r>
            <a:r>
              <a:rPr lang="en" sz="1800" dirty="0" smtClean="0">
                <a:solidFill>
                  <a:srgbClr val="0098FF"/>
                </a:solidFill>
              </a:rPr>
              <a:t> </a:t>
            </a:r>
          </a:p>
        </p:txBody>
      </p:sp>
      <p:sp>
        <p:nvSpPr>
          <p:cNvPr id="5" name="TextBox 4"/>
          <p:cNvSpPr txBox="1"/>
          <p:nvPr/>
        </p:nvSpPr>
        <p:spPr>
          <a:xfrm>
            <a:off x="649539" y="3928767"/>
            <a:ext cx="7731410" cy="738664"/>
          </a:xfrm>
          <a:prstGeom prst="rect">
            <a:avLst/>
          </a:prstGeom>
          <a:noFill/>
        </p:spPr>
        <p:txBody>
          <a:bodyPr wrap="square" rtlCol="0">
            <a:spAutoFit/>
          </a:bodyPr>
          <a:lstStyle/>
          <a:p>
            <a:r>
              <a:rPr lang="en-IN" dirty="0">
                <a:solidFill>
                  <a:schemeClr val="tx1"/>
                </a:solidFill>
                <a:latin typeface="Roboto" charset="0"/>
                <a:ea typeface="Roboto" charset="0"/>
              </a:rPr>
              <a:t>The objective of this model is to predict the behaviour of employees who are more likely to churn the organization. So that the organization can proactively take the measures to retain the valuable employees.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226900" y="100900"/>
            <a:ext cx="8368200" cy="68107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SOLUTION</a:t>
            </a:r>
            <a:endParaRPr dirty="0">
              <a:solidFill>
                <a:srgbClr val="0098FF"/>
              </a:solidFill>
            </a:endParaRPr>
          </a:p>
        </p:txBody>
      </p:sp>
      <p:sp>
        <p:nvSpPr>
          <p:cNvPr id="86" name="Google Shape;86;p4"/>
          <p:cNvSpPr txBox="1">
            <a:spLocks noGrp="1"/>
          </p:cNvSpPr>
          <p:nvPr>
            <p:ph type="body" idx="1"/>
          </p:nvPr>
        </p:nvSpPr>
        <p:spPr>
          <a:xfrm>
            <a:off x="437450" y="725213"/>
            <a:ext cx="8524049" cy="3979217"/>
          </a:xfrm>
          <a:prstGeom prst="rect">
            <a:avLst/>
          </a:prstGeom>
          <a:noFill/>
          <a:ln>
            <a:noFill/>
          </a:ln>
        </p:spPr>
        <p:txBody>
          <a:bodyPr spcFirstLastPara="1" wrap="square" lIns="91425" tIns="91425" rIns="91425" bIns="91425" anchor="t" anchorCtr="0">
            <a:noAutofit/>
          </a:bodyPr>
          <a:lstStyle/>
          <a:p>
            <a:pPr lvl="0" algn="l">
              <a:lnSpc>
                <a:spcPct val="150000"/>
              </a:lnSpc>
              <a:buFont typeface="Arial" pitchFamily="34" charset="0"/>
              <a:buChar char="•"/>
            </a:pPr>
            <a:r>
              <a:rPr lang="en-IN" sz="1200" dirty="0" smtClean="0">
                <a:latin typeface="Roboto" charset="0"/>
                <a:ea typeface="Roboto" charset="0"/>
              </a:rPr>
              <a:t>The </a:t>
            </a:r>
            <a:r>
              <a:rPr lang="en-IN" sz="1200" dirty="0">
                <a:latin typeface="Roboto" charset="0"/>
                <a:ea typeface="Roboto" charset="0"/>
              </a:rPr>
              <a:t>solution starts with data gathering which can be done by using feedback forms or data from the targeted population</a:t>
            </a:r>
            <a:r>
              <a:rPr lang="en-IN" sz="1200" dirty="0" smtClean="0">
                <a:latin typeface="Roboto" charset="0"/>
                <a:ea typeface="Roboto" charset="0"/>
              </a:rPr>
              <a:t>.</a:t>
            </a:r>
          </a:p>
          <a:p>
            <a:pPr lvl="0" algn="l">
              <a:lnSpc>
                <a:spcPct val="150000"/>
              </a:lnSpc>
              <a:buFont typeface="Arial" pitchFamily="34" charset="0"/>
              <a:buChar char="•"/>
            </a:pPr>
            <a:r>
              <a:rPr lang="en-IN" sz="1200" dirty="0">
                <a:latin typeface="Roboto" charset="0"/>
                <a:ea typeface="Roboto" charset="0"/>
              </a:rPr>
              <a:t>Initially we will check for missing and improper data fields in our data set </a:t>
            </a:r>
            <a:r>
              <a:rPr lang="en-IN" sz="1200" dirty="0" smtClean="0">
                <a:latin typeface="Roboto" charset="0"/>
                <a:ea typeface="Roboto" charset="0"/>
              </a:rPr>
              <a:t>this includes </a:t>
            </a:r>
            <a:r>
              <a:rPr lang="en-IN" sz="1200" dirty="0">
                <a:latin typeface="Roboto" charset="0"/>
                <a:ea typeface="Roboto" charset="0"/>
              </a:rPr>
              <a:t>handling outliers</a:t>
            </a:r>
            <a:r>
              <a:rPr lang="en-IN" sz="1200" dirty="0" smtClean="0">
                <a:latin typeface="Roboto" charset="0"/>
                <a:ea typeface="Roboto" charset="0"/>
              </a:rPr>
              <a:t>.</a:t>
            </a:r>
          </a:p>
          <a:p>
            <a:pPr lvl="0" algn="l">
              <a:lnSpc>
                <a:spcPct val="150000"/>
              </a:lnSpc>
              <a:buFont typeface="Arial" pitchFamily="34" charset="0"/>
              <a:buChar char="•"/>
            </a:pPr>
            <a:r>
              <a:rPr lang="en-IN" sz="1200" dirty="0">
                <a:latin typeface="Roboto" charset="0"/>
                <a:ea typeface="Roboto" charset="0"/>
              </a:rPr>
              <a:t>Once data is mature then we will perform some analysis to get the insights like our data can have columns like Job Satisfaction Rating, Marital Status, Years in current role, Distance from home, Environment Satisfaction. We observed high influence of these factors in </a:t>
            </a:r>
            <a:r>
              <a:rPr lang="en-IN" sz="1200" dirty="0" smtClean="0">
                <a:latin typeface="Roboto" charset="0"/>
                <a:ea typeface="Roboto" charset="0"/>
              </a:rPr>
              <a:t>employee’s decision </a:t>
            </a:r>
            <a:r>
              <a:rPr lang="en-IN" sz="1200" dirty="0">
                <a:latin typeface="Roboto" charset="0"/>
                <a:ea typeface="Roboto" charset="0"/>
              </a:rPr>
              <a:t>to look for other job opportunities</a:t>
            </a:r>
            <a:r>
              <a:rPr lang="en-IN" sz="1200" dirty="0" smtClean="0">
                <a:latin typeface="Roboto" charset="0"/>
                <a:ea typeface="Roboto" charset="0"/>
              </a:rPr>
              <a:t>.</a:t>
            </a:r>
          </a:p>
          <a:p>
            <a:pPr lvl="0" algn="l">
              <a:lnSpc>
                <a:spcPct val="150000"/>
              </a:lnSpc>
              <a:buFont typeface="Arial" pitchFamily="34" charset="0"/>
              <a:buChar char="•"/>
            </a:pPr>
            <a:r>
              <a:rPr lang="en-IN" sz="1200" dirty="0">
                <a:latin typeface="Roboto" charset="0"/>
                <a:ea typeface="Roboto" charset="0"/>
              </a:rPr>
              <a:t>After the features are finalized then we have to prepare the data to be used in our algorithms, </a:t>
            </a:r>
            <a:r>
              <a:rPr lang="en-IN" sz="1200" dirty="0" smtClean="0">
                <a:latin typeface="Roboto" charset="0"/>
                <a:ea typeface="Roboto" charset="0"/>
              </a:rPr>
              <a:t>and we will </a:t>
            </a:r>
            <a:r>
              <a:rPr lang="en-IN" sz="1200" dirty="0">
                <a:latin typeface="Roboto" charset="0"/>
                <a:ea typeface="Roboto" charset="0"/>
              </a:rPr>
              <a:t>apply normalization and standardization to get optimum performance</a:t>
            </a:r>
            <a:r>
              <a:rPr lang="en-IN" sz="1200" dirty="0" smtClean="0">
                <a:latin typeface="Roboto" charset="0"/>
                <a:ea typeface="Roboto" charset="0"/>
              </a:rPr>
              <a:t>.</a:t>
            </a:r>
          </a:p>
          <a:p>
            <a:pPr lvl="0" algn="l">
              <a:lnSpc>
                <a:spcPct val="150000"/>
              </a:lnSpc>
              <a:buFont typeface="Arial" pitchFamily="34" charset="0"/>
              <a:buChar char="•"/>
            </a:pPr>
            <a:r>
              <a:rPr lang="en-IN" sz="1200" dirty="0">
                <a:latin typeface="Roboto" charset="0"/>
                <a:ea typeface="Roboto" charset="0"/>
              </a:rPr>
              <a:t>In this stage our data is prepared and we have analysed the features, now we will select an algorithm </a:t>
            </a:r>
            <a:r>
              <a:rPr lang="en-IN" sz="1200" dirty="0" smtClean="0">
                <a:latin typeface="Roboto" charset="0"/>
                <a:ea typeface="Roboto" charset="0"/>
              </a:rPr>
              <a:t>and check </a:t>
            </a:r>
            <a:r>
              <a:rPr lang="en-IN" sz="1200" dirty="0">
                <a:latin typeface="Roboto" charset="0"/>
                <a:ea typeface="Roboto" charset="0"/>
              </a:rPr>
              <a:t>for the optimum performance according to the </a:t>
            </a:r>
            <a:r>
              <a:rPr lang="en-IN" sz="1200" dirty="0" smtClean="0">
                <a:latin typeface="Roboto" charset="0"/>
                <a:ea typeface="Roboto" charset="0"/>
              </a:rPr>
              <a:t>needs</a:t>
            </a:r>
            <a:r>
              <a:rPr lang="en" sz="1200" dirty="0">
                <a:latin typeface="Roboto" charset="0"/>
                <a:ea typeface="Roboto" charset="0"/>
                <a:sym typeface="Calibri"/>
              </a:rPr>
              <a:t>.</a:t>
            </a:r>
            <a:endParaRPr sz="1200" dirty="0">
              <a:latin typeface="Roboto" charset="0"/>
              <a:ea typeface="Roboto" charset="0"/>
              <a:cs typeface="Calibri"/>
              <a:sym typeface="Calibri"/>
            </a:endParaRPr>
          </a:p>
          <a:p>
            <a:pPr lvl="0" algn="l">
              <a:lnSpc>
                <a:spcPct val="150000"/>
              </a:lnSpc>
              <a:buFont typeface="Arial" pitchFamily="34" charset="0"/>
              <a:buChar char="•"/>
            </a:pPr>
            <a:r>
              <a:rPr lang="en-IN" sz="1200" dirty="0">
                <a:latin typeface="Roboto" charset="0"/>
                <a:ea typeface="Roboto" charset="0"/>
              </a:rPr>
              <a:t>Now we will further improve the algorithm by </a:t>
            </a:r>
            <a:r>
              <a:rPr lang="en-IN" sz="1200" dirty="0">
                <a:latin typeface="Roboto" charset="0"/>
                <a:ea typeface="Roboto" charset="0"/>
              </a:rPr>
              <a:t>hyper parameter </a:t>
            </a:r>
            <a:r>
              <a:rPr lang="en-IN" sz="1200" dirty="0" smtClean="0">
                <a:latin typeface="Roboto" charset="0"/>
                <a:ea typeface="Roboto" charset="0"/>
              </a:rPr>
              <a:t>tuning.</a:t>
            </a:r>
            <a:endParaRPr lang="en-IN" sz="1200" dirty="0" smtClean="0">
              <a:latin typeface="Roboto" charset="0"/>
              <a:ea typeface="Roboto" charset="0"/>
            </a:endParaRPr>
          </a:p>
          <a:p>
            <a:pPr lvl="0" algn="l">
              <a:lnSpc>
                <a:spcPct val="150000"/>
              </a:lnSpc>
              <a:buFont typeface="Arial" pitchFamily="34" charset="0"/>
              <a:buChar char="•"/>
            </a:pPr>
            <a:r>
              <a:rPr lang="en-IN" sz="1200" dirty="0">
                <a:latin typeface="Roboto" charset="0"/>
                <a:ea typeface="Roboto" charset="0"/>
              </a:rPr>
              <a:t>Once </a:t>
            </a:r>
            <a:r>
              <a:rPr lang="en-IN" sz="1200" dirty="0" smtClean="0">
                <a:latin typeface="Roboto" charset="0"/>
                <a:ea typeface="Roboto" charset="0"/>
              </a:rPr>
              <a:t>our </a:t>
            </a:r>
            <a:r>
              <a:rPr lang="en-IN" sz="1200" dirty="0">
                <a:latin typeface="Roboto" charset="0"/>
                <a:ea typeface="Roboto" charset="0"/>
              </a:rPr>
              <a:t>model is ready to be deployed. We can create our own server or use any </a:t>
            </a:r>
            <a:r>
              <a:rPr lang="en-IN" sz="1200" dirty="0" err="1" smtClean="0">
                <a:latin typeface="Roboto" charset="0"/>
                <a:ea typeface="Roboto" charset="0"/>
              </a:rPr>
              <a:t>PaaS</a:t>
            </a:r>
            <a:r>
              <a:rPr lang="en-IN" sz="1200" dirty="0">
                <a:latin typeface="Roboto" charset="0"/>
                <a:ea typeface="Roboto" charset="0"/>
              </a:rPr>
              <a:t> </a:t>
            </a:r>
            <a:r>
              <a:rPr lang="en-IN" sz="1200" dirty="0" smtClean="0">
                <a:latin typeface="Roboto" charset="0"/>
                <a:ea typeface="Roboto" charset="0"/>
              </a:rPr>
              <a:t>(Platform as a service).</a:t>
            </a:r>
          </a:p>
          <a:p>
            <a:pPr lvl="0" algn="l">
              <a:lnSpc>
                <a:spcPct val="150000"/>
              </a:lnSpc>
              <a:buFont typeface="Arial" pitchFamily="34" charset="0"/>
              <a:buChar char="•"/>
            </a:pPr>
            <a:r>
              <a:rPr lang="en-IN" sz="1200" dirty="0">
                <a:latin typeface="Roboto" charset="0"/>
                <a:ea typeface="Roboto" charset="0"/>
              </a:rPr>
              <a:t>Further we can ensure to build a pipeline to update our model based on data added and new knowledge addition</a:t>
            </a:r>
            <a:r>
              <a:rPr lang="en-IN" sz="1200" dirty="0" smtClean="0">
                <a:latin typeface="Roboto" charset="0"/>
                <a:ea typeface="Roboto" charset="0"/>
              </a:rPr>
              <a:t>.</a:t>
            </a:r>
          </a:p>
        </p:txBody>
      </p:sp>
      <p:pic>
        <p:nvPicPr>
          <p:cNvPr id="87" name="Google Shape;87;p4"/>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189062" y="58083"/>
            <a:ext cx="8368200" cy="1045503"/>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smtClean="0">
                <a:solidFill>
                  <a:srgbClr val="0098FF"/>
                </a:solidFill>
                <a:latin typeface="Arial"/>
                <a:cs typeface="Arial"/>
                <a:sym typeface="Arial"/>
              </a:rPr>
              <a:t>Benefits</a:t>
            </a:r>
            <a:endParaRPr dirty="0">
              <a:solidFill>
                <a:srgbClr val="0098FF"/>
              </a:solidFill>
            </a:endParaRPr>
          </a:p>
        </p:txBody>
      </p:sp>
      <p:sp>
        <p:nvSpPr>
          <p:cNvPr id="86" name="Google Shape;86;p4"/>
          <p:cNvSpPr txBox="1">
            <a:spLocks noGrp="1"/>
          </p:cNvSpPr>
          <p:nvPr>
            <p:ph type="body" idx="1"/>
          </p:nvPr>
        </p:nvSpPr>
        <p:spPr>
          <a:xfrm>
            <a:off x="366663" y="812029"/>
            <a:ext cx="8368200" cy="2177113"/>
          </a:xfrm>
          <a:prstGeom prst="rect">
            <a:avLst/>
          </a:prstGeom>
          <a:noFill/>
          <a:ln>
            <a:noFill/>
          </a:ln>
        </p:spPr>
        <p:txBody>
          <a:bodyPr spcFirstLastPara="1" wrap="square" lIns="91425" tIns="91425" rIns="91425" bIns="91425" anchor="t" anchorCtr="0">
            <a:noAutofit/>
          </a:bodyPr>
          <a:lstStyle/>
          <a:p>
            <a:pPr lvl="1" algn="l">
              <a:buFont typeface="Arial" pitchFamily="34" charset="0"/>
              <a:buChar char="•"/>
            </a:pPr>
            <a:r>
              <a:rPr lang="en-IN" sz="1600" dirty="0" smtClean="0"/>
              <a:t>Reduces </a:t>
            </a:r>
            <a:r>
              <a:rPr lang="en-IN" sz="1600" dirty="0"/>
              <a:t>cost of company on hiring and training new employees. </a:t>
            </a:r>
            <a:endParaRPr lang="en-IN" sz="1600" dirty="0" smtClean="0"/>
          </a:p>
          <a:p>
            <a:pPr lvl="1" algn="l">
              <a:buFont typeface="Arial" pitchFamily="34" charset="0"/>
              <a:buChar char="•"/>
            </a:pPr>
            <a:r>
              <a:rPr lang="en-IN" sz="1600" dirty="0"/>
              <a:t>Improves company employee retention rate. </a:t>
            </a:r>
            <a:endParaRPr lang="en-IN" sz="1600" dirty="0" smtClean="0"/>
          </a:p>
          <a:p>
            <a:pPr lvl="1" algn="l">
              <a:buFont typeface="Arial" pitchFamily="34" charset="0"/>
              <a:buChar char="•"/>
            </a:pPr>
            <a:r>
              <a:rPr lang="en-IN" sz="1600" dirty="0"/>
              <a:t>Retaining existing employee's will help organization to use employee's current experience which in turn will lead to company's growth rather than investing in new recruitment process</a:t>
            </a:r>
            <a:r>
              <a:rPr lang="en-IN" sz="1600" dirty="0" smtClean="0"/>
              <a:t>.</a:t>
            </a:r>
            <a:endParaRPr lang="en-IN" sz="1600" dirty="0"/>
          </a:p>
          <a:p>
            <a:pPr marL="596900" lvl="1" indent="0" algn="l">
              <a:buNone/>
            </a:pPr>
            <a:endParaRPr lang="en-IN" sz="1600" dirty="0" smtClean="0"/>
          </a:p>
          <a:p>
            <a:pPr marL="114300" lvl="0" indent="0" algn="l">
              <a:buNone/>
            </a:pPr>
            <a:r>
              <a:rPr lang="en-IN" i="1" dirty="0">
                <a:latin typeface="Arial"/>
                <a:ea typeface="Arial"/>
                <a:cs typeface="Arial"/>
                <a:sym typeface="Arial"/>
              </a:rPr>
              <a:t>	</a:t>
            </a:r>
            <a:endParaRPr i="1" dirty="0">
              <a:latin typeface="Arial"/>
              <a:ea typeface="Arial"/>
              <a:cs typeface="Arial"/>
              <a:sym typeface="Arial"/>
            </a:endParaRPr>
          </a:p>
        </p:txBody>
      </p:sp>
      <p:pic>
        <p:nvPicPr>
          <p:cNvPr id="87" name="Google Shape;87;p4"/>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3" name="TextBox 2"/>
          <p:cNvSpPr txBox="1"/>
          <p:nvPr/>
        </p:nvSpPr>
        <p:spPr>
          <a:xfrm>
            <a:off x="264860" y="3158784"/>
            <a:ext cx="2390052" cy="523220"/>
          </a:xfrm>
          <a:prstGeom prst="rect">
            <a:avLst/>
          </a:prstGeom>
          <a:noFill/>
        </p:spPr>
        <p:txBody>
          <a:bodyPr wrap="square" rtlCol="0">
            <a:spAutoFit/>
          </a:bodyPr>
          <a:lstStyle/>
          <a:p>
            <a:r>
              <a:rPr lang="en" sz="2800" dirty="0" smtClean="0">
                <a:solidFill>
                  <a:srgbClr val="0098FF"/>
                </a:solidFill>
              </a:rPr>
              <a:t>Constraints</a:t>
            </a:r>
            <a:endParaRPr lang="en-IN" sz="2800" dirty="0">
              <a:solidFill>
                <a:schemeClr val="bg2"/>
              </a:solidFill>
            </a:endParaRPr>
          </a:p>
        </p:txBody>
      </p:sp>
      <p:sp>
        <p:nvSpPr>
          <p:cNvPr id="4" name="TextBox 3"/>
          <p:cNvSpPr txBox="1"/>
          <p:nvPr/>
        </p:nvSpPr>
        <p:spPr>
          <a:xfrm>
            <a:off x="1015297" y="3752192"/>
            <a:ext cx="7127685" cy="523220"/>
          </a:xfrm>
          <a:prstGeom prst="rect">
            <a:avLst/>
          </a:prstGeom>
          <a:noFill/>
        </p:spPr>
        <p:txBody>
          <a:bodyPr wrap="square" rtlCol="0">
            <a:spAutoFit/>
          </a:bodyPr>
          <a:lstStyle/>
          <a:p>
            <a:pPr marL="285750" indent="-285750">
              <a:buClr>
                <a:schemeClr val="tx1"/>
              </a:buClr>
              <a:buFont typeface="Arial" pitchFamily="34" charset="0"/>
              <a:buChar char="•"/>
            </a:pPr>
            <a:r>
              <a:rPr lang="en-IN" dirty="0" smtClean="0">
                <a:solidFill>
                  <a:schemeClr val="tx1"/>
                </a:solidFill>
              </a:rPr>
              <a:t>To </a:t>
            </a:r>
            <a:r>
              <a:rPr lang="en-IN" dirty="0">
                <a:solidFill>
                  <a:schemeClr val="tx1"/>
                </a:solidFill>
              </a:rPr>
              <a:t>an extent the model is dependent on the quality and sources of </a:t>
            </a:r>
            <a:r>
              <a:rPr lang="en-IN" dirty="0" smtClean="0">
                <a:solidFill>
                  <a:schemeClr val="tx1"/>
                </a:solidFill>
              </a:rPr>
              <a:t>data.</a:t>
            </a:r>
            <a:r>
              <a:rPr lang="en-IN" dirty="0" smtClean="0"/>
              <a:t>.</a:t>
            </a:r>
            <a:endParaRPr lang="en-IN" dirty="0" smtClean="0"/>
          </a:p>
          <a:p>
            <a:pPr marL="285750" indent="-285750">
              <a:buClr>
                <a:schemeClr val="tx1"/>
              </a:buClr>
              <a:buFont typeface="Arial" pitchFamily="34" charset="0"/>
              <a:buChar char="•"/>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153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90085"/>
            <a:ext cx="2348994" cy="397291"/>
          </a:xfrm>
        </p:spPr>
        <p:txBody>
          <a:bodyPr/>
          <a:lstStyle/>
          <a:p>
            <a:r>
              <a:rPr lang="en" sz="2800" dirty="0" smtClean="0">
                <a:solidFill>
                  <a:srgbClr val="0098FF"/>
                </a:solidFill>
                <a:latin typeface="+mj-lt"/>
              </a:rPr>
              <a:t>Flow Chart</a:t>
            </a:r>
            <a:endParaRPr lang="en-IN" sz="2800" dirty="0">
              <a:solidFill>
                <a:schemeClr val="tx1"/>
              </a:solidFill>
              <a:latin typeface="+mj-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516" y="832419"/>
            <a:ext cx="8456623" cy="390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0343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0"/>
        <p:cNvGrpSpPr/>
        <p:nvPr/>
      </p:nvGrpSpPr>
      <p:grpSpPr>
        <a:xfrm>
          <a:off x="0" y="0"/>
          <a:ext cx="0" cy="0"/>
          <a:chOff x="0" y="0"/>
          <a:chExt cx="0" cy="0"/>
        </a:xfrm>
      </p:grpSpPr>
      <p:sp>
        <p:nvSpPr>
          <p:cNvPr id="101" name="Google Shape;101;g83372e3e9c_0_0"/>
          <p:cNvSpPr txBox="1">
            <a:spLocks noGrp="1"/>
          </p:cNvSpPr>
          <p:nvPr>
            <p:ph type="title"/>
          </p:nvPr>
        </p:nvSpPr>
        <p:spPr>
          <a:xfrm>
            <a:off x="-3127879" y="-119818"/>
            <a:ext cx="7706184" cy="964850"/>
          </a:xfrm>
          <a:prstGeom prst="rect">
            <a:avLst/>
          </a:prstGeom>
          <a:noFill/>
          <a:ln>
            <a:noFill/>
          </a:ln>
        </p:spPr>
        <p:txBody>
          <a:bodyPr spcFirstLastPara="1" wrap="square" lIns="91425" tIns="91425" rIns="91425" bIns="91425" anchor="ctr" anchorCtr="0">
            <a:noAutofit/>
          </a:bodyPr>
          <a:lstStyle/>
          <a:p>
            <a:pPr lvl="0"/>
            <a:r>
              <a:rPr lang="en" sz="2400" dirty="0" smtClean="0">
                <a:solidFill>
                  <a:srgbClr val="0098FF"/>
                </a:solidFill>
                <a:latin typeface="Arial"/>
                <a:cs typeface="Arial"/>
                <a:sym typeface="Arial"/>
              </a:rPr>
              <a:t>Demo</a:t>
            </a:r>
            <a:endParaRPr sz="2400" dirty="0">
              <a:solidFill>
                <a:schemeClr val="dk1"/>
              </a:solidFill>
            </a:endParaRPr>
          </a:p>
        </p:txBody>
      </p:sp>
      <p:sp>
        <p:nvSpPr>
          <p:cNvPr id="102" name="Google Shape;102;g83372e3e9c_0_0"/>
          <p:cNvSpPr txBox="1">
            <a:spLocks noGrp="1"/>
          </p:cNvSpPr>
          <p:nvPr>
            <p:ph type="body" idx="1"/>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1828800" lvl="0" indent="457200" algn="l"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1828800" lvl="0" indent="457200" algn="l"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1828800" lvl="0" indent="457200" algn="l" rtl="0">
              <a:lnSpc>
                <a:spcPct val="115000"/>
              </a:lnSpc>
              <a:spcBef>
                <a:spcPts val="0"/>
              </a:spcBef>
              <a:spcAft>
                <a:spcPts val="0"/>
              </a:spcAft>
              <a:buSzPts val="1800"/>
              <a:buNone/>
            </a:pPr>
            <a:r>
              <a:rPr lang="en" i="1" dirty="0">
                <a:solidFill>
                  <a:srgbClr val="3D85C6"/>
                </a:solidFill>
                <a:latin typeface="Arial"/>
                <a:ea typeface="Arial"/>
                <a:cs typeface="Arial"/>
                <a:sym typeface="Arial"/>
              </a:rPr>
              <a:t>[ attach Video, link for demo ]</a:t>
            </a:r>
            <a:endParaRPr i="1" dirty="0">
              <a:solidFill>
                <a:srgbClr val="3D85C6"/>
              </a:solidFill>
              <a:latin typeface="Arial"/>
              <a:ea typeface="Arial"/>
              <a:cs typeface="Arial"/>
              <a:sym typeface="Arial"/>
            </a:endParaRPr>
          </a:p>
        </p:txBody>
      </p:sp>
      <p:pic>
        <p:nvPicPr>
          <p:cNvPr id="103" name="Google Shape;103;g83372e3e9c_0_0"/>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2" name="Picture 1">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368" y="606431"/>
            <a:ext cx="8114419" cy="2333297"/>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368" y="2850407"/>
            <a:ext cx="8114418" cy="219839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0"/>
        <p:cNvGrpSpPr/>
        <p:nvPr/>
      </p:nvGrpSpPr>
      <p:grpSpPr>
        <a:xfrm>
          <a:off x="0" y="0"/>
          <a:ext cx="0" cy="0"/>
          <a:chOff x="0" y="0"/>
          <a:chExt cx="0" cy="0"/>
        </a:xfrm>
      </p:grpSpPr>
      <p:sp>
        <p:nvSpPr>
          <p:cNvPr id="101" name="Google Shape;101;g83372e3e9c_0_0"/>
          <p:cNvSpPr txBox="1">
            <a:spLocks noGrp="1"/>
          </p:cNvSpPr>
          <p:nvPr>
            <p:ph type="title"/>
          </p:nvPr>
        </p:nvSpPr>
        <p:spPr>
          <a:xfrm>
            <a:off x="-750439" y="322944"/>
            <a:ext cx="5593729" cy="862624"/>
          </a:xfrm>
          <a:prstGeom prst="rect">
            <a:avLst/>
          </a:prstGeom>
          <a:noFill/>
          <a:ln>
            <a:noFill/>
          </a:ln>
        </p:spPr>
        <p:txBody>
          <a:bodyPr spcFirstLastPara="1" wrap="square" lIns="91425" tIns="91425" rIns="91425" bIns="91425" anchor="ctr" anchorCtr="0">
            <a:noAutofit/>
          </a:bodyPr>
          <a:lstStyle/>
          <a:p>
            <a:pPr lvl="0"/>
            <a:r>
              <a:rPr lang="en" sz="2800" dirty="0" smtClean="0">
                <a:solidFill>
                  <a:srgbClr val="0098FF"/>
                </a:solidFill>
                <a:latin typeface="+mj-lt"/>
              </a:rPr>
              <a:t>Links and attachments</a:t>
            </a:r>
            <a:endParaRPr sz="2800" dirty="0">
              <a:solidFill>
                <a:schemeClr val="dk1"/>
              </a:solidFill>
              <a:latin typeface="+mj-lt"/>
            </a:endParaRPr>
          </a:p>
        </p:txBody>
      </p:sp>
      <p:sp>
        <p:nvSpPr>
          <p:cNvPr id="102" name="Google Shape;102;g83372e3e9c_0_0"/>
          <p:cNvSpPr txBox="1">
            <a:spLocks noGrp="1"/>
          </p:cNvSpPr>
          <p:nvPr>
            <p:ph type="body" idx="1"/>
          </p:nvPr>
        </p:nvSpPr>
        <p:spPr>
          <a:xfrm>
            <a:off x="-3201338" y="1261242"/>
            <a:ext cx="2886027" cy="1507183"/>
          </a:xfrm>
          <a:prstGeom prst="rect">
            <a:avLst/>
          </a:prstGeom>
          <a:noFill/>
          <a:ln>
            <a:noFill/>
          </a:ln>
        </p:spPr>
        <p:txBody>
          <a:bodyPr spcFirstLastPara="1" wrap="square" lIns="91425" tIns="91425" rIns="91425" bIns="91425" anchor="t" anchorCtr="0">
            <a:noAutofit/>
          </a:bodyPr>
          <a:lstStyle/>
          <a:p>
            <a:pPr marL="1828800" lvl="0" indent="457200" algn="l" rtl="0">
              <a:lnSpc>
                <a:spcPct val="115000"/>
              </a:lnSpc>
              <a:spcBef>
                <a:spcPts val="0"/>
              </a:spcBef>
              <a:spcAft>
                <a:spcPts val="0"/>
              </a:spcAft>
              <a:buSzPts val="1800"/>
              <a:buNone/>
            </a:pPr>
            <a:r>
              <a:rPr lang="en-IN" i="1" dirty="0" err="1" smtClean="0">
                <a:solidFill>
                  <a:srgbClr val="3D85C6"/>
                </a:solidFill>
                <a:latin typeface="Arial"/>
                <a:ea typeface="Arial"/>
                <a:cs typeface="Arial"/>
                <a:sym typeface="Arial"/>
              </a:rPr>
              <a:t>zz</a:t>
            </a:r>
            <a:endParaRPr i="1" dirty="0">
              <a:solidFill>
                <a:srgbClr val="3D85C6"/>
              </a:solidFill>
              <a:latin typeface="Arial"/>
              <a:ea typeface="Arial"/>
              <a:cs typeface="Arial"/>
              <a:sym typeface="Arial"/>
            </a:endParaRPr>
          </a:p>
        </p:txBody>
      </p:sp>
      <p:pic>
        <p:nvPicPr>
          <p:cNvPr id="103" name="Google Shape;103;g83372e3e9c_0_0"/>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2" name="TextBox 1"/>
          <p:cNvSpPr txBox="1"/>
          <p:nvPr/>
        </p:nvSpPr>
        <p:spPr>
          <a:xfrm>
            <a:off x="421452" y="1349526"/>
            <a:ext cx="8596424" cy="1508105"/>
          </a:xfrm>
          <a:prstGeom prst="rect">
            <a:avLst/>
          </a:prstGeom>
          <a:noFill/>
        </p:spPr>
        <p:txBody>
          <a:bodyPr wrap="square" rtlCol="0">
            <a:spAutoFit/>
          </a:bodyPr>
          <a:lstStyle/>
          <a:p>
            <a:pPr marL="285750" indent="-285750">
              <a:buClr>
                <a:schemeClr val="tx1"/>
              </a:buClr>
              <a:buFont typeface="Arial" pitchFamily="34" charset="0"/>
              <a:buChar char="•"/>
            </a:pPr>
            <a:r>
              <a:rPr lang="en-IN" sz="1600" i="1" dirty="0" err="1" smtClean="0">
                <a:solidFill>
                  <a:schemeClr val="tx1"/>
                </a:solidFill>
              </a:rPr>
              <a:t>GitHub</a:t>
            </a:r>
            <a:r>
              <a:rPr lang="en-IN" sz="1600" i="1" dirty="0" smtClean="0">
                <a:solidFill>
                  <a:schemeClr val="tx1"/>
                </a:solidFill>
              </a:rPr>
              <a:t> </a:t>
            </a:r>
            <a:r>
              <a:rPr lang="en-IN" sz="1600" i="1" dirty="0" smtClean="0">
                <a:solidFill>
                  <a:schemeClr val="tx1"/>
                </a:solidFill>
              </a:rPr>
              <a:t>Link: </a:t>
            </a:r>
            <a:r>
              <a:rPr lang="en-IN" sz="1600" i="1" dirty="0" smtClean="0">
                <a:solidFill>
                  <a:schemeClr val="tx1"/>
                </a:solidFill>
                <a:hlinkClick r:id="rId4"/>
              </a:rPr>
              <a:t>https://github.com/24akhil/employee-churn-notebook.git</a:t>
            </a:r>
            <a:endParaRPr lang="en-IN" sz="1600" i="1" dirty="0" smtClean="0">
              <a:solidFill>
                <a:schemeClr val="tx1"/>
              </a:solidFill>
            </a:endParaRPr>
          </a:p>
          <a:p>
            <a:pPr>
              <a:buClr>
                <a:schemeClr val="tx1"/>
              </a:buClr>
            </a:pPr>
            <a:endParaRPr lang="en-IN" sz="1600" i="1" dirty="0" smtClean="0">
              <a:solidFill>
                <a:schemeClr val="tx1"/>
              </a:solidFill>
            </a:endParaRPr>
          </a:p>
          <a:p>
            <a:pPr marL="285750" indent="-285750">
              <a:buClr>
                <a:schemeClr val="tx1"/>
              </a:buClr>
              <a:buFont typeface="Arial" pitchFamily="34" charset="0"/>
              <a:buChar char="•"/>
            </a:pPr>
            <a:r>
              <a:rPr lang="en-IN" sz="1600" i="1" dirty="0" smtClean="0">
                <a:solidFill>
                  <a:schemeClr val="tx1"/>
                </a:solidFill>
              </a:rPr>
              <a:t>Demo Link: </a:t>
            </a:r>
            <a:r>
              <a:rPr lang="en-IN" sz="1600" i="1" dirty="0">
                <a:solidFill>
                  <a:schemeClr val="tx1"/>
                </a:solidFill>
                <a:hlinkClick r:id="rId5"/>
              </a:rPr>
              <a:t>https://employee-churn-pred.herokuapp.com/</a:t>
            </a:r>
            <a:endParaRPr lang="en-IN" sz="1600" i="1" dirty="0">
              <a:solidFill>
                <a:schemeClr val="tx1"/>
              </a:solidFill>
            </a:endParaRPr>
          </a:p>
          <a:p>
            <a:pPr>
              <a:buClr>
                <a:schemeClr val="tx1"/>
              </a:buClr>
            </a:pPr>
            <a:endParaRPr lang="en-IN" sz="1600" i="1" dirty="0">
              <a:solidFill>
                <a:schemeClr val="tx1"/>
              </a:solidFill>
            </a:endParaRPr>
          </a:p>
          <a:p>
            <a:pPr>
              <a:buClr>
                <a:schemeClr val="tx1"/>
              </a:buClr>
            </a:pPr>
            <a:endParaRPr lang="en-IN" dirty="0" smtClean="0">
              <a:solidFill>
                <a:schemeClr val="tx1"/>
              </a:solidFill>
            </a:endParaRPr>
          </a:p>
          <a:p>
            <a:pPr>
              <a:buClr>
                <a:schemeClr val="tx1"/>
              </a:buClr>
            </a:pPr>
            <a:endParaRPr lang="en-IN" dirty="0"/>
          </a:p>
        </p:txBody>
      </p:sp>
      <p:sp>
        <p:nvSpPr>
          <p:cNvPr id="4" name="Rectangle 3"/>
          <p:cNvSpPr/>
          <p:nvPr/>
        </p:nvSpPr>
        <p:spPr>
          <a:xfrm>
            <a:off x="252248" y="2580632"/>
            <a:ext cx="2669441" cy="523220"/>
          </a:xfrm>
          <a:prstGeom prst="rect">
            <a:avLst/>
          </a:prstGeom>
        </p:spPr>
        <p:txBody>
          <a:bodyPr wrap="square">
            <a:spAutoFit/>
          </a:bodyPr>
          <a:lstStyle/>
          <a:p>
            <a:r>
              <a:rPr lang="en" sz="2800" dirty="0" smtClean="0">
                <a:solidFill>
                  <a:srgbClr val="0098FF"/>
                </a:solidFill>
              </a:rPr>
              <a:t>Contact Details</a:t>
            </a:r>
            <a:endParaRPr lang="en-IN" sz="2800" dirty="0"/>
          </a:p>
        </p:txBody>
      </p:sp>
      <p:sp>
        <p:nvSpPr>
          <p:cNvPr id="5" name="TextBox 4"/>
          <p:cNvSpPr txBox="1"/>
          <p:nvPr/>
        </p:nvSpPr>
        <p:spPr>
          <a:xfrm>
            <a:off x="536027" y="3247696"/>
            <a:ext cx="4439569" cy="584775"/>
          </a:xfrm>
          <a:prstGeom prst="rect">
            <a:avLst/>
          </a:prstGeom>
          <a:noFill/>
        </p:spPr>
        <p:txBody>
          <a:bodyPr wrap="square" rtlCol="0">
            <a:spAutoFit/>
          </a:bodyPr>
          <a:lstStyle/>
          <a:p>
            <a:r>
              <a:rPr lang="en-IN" sz="1600" i="1" dirty="0" err="1" smtClean="0">
                <a:solidFill>
                  <a:schemeClr val="tx1"/>
                </a:solidFill>
                <a:latin typeface="Roboto" charset="0"/>
                <a:ea typeface="Roboto" charset="0"/>
              </a:rPr>
              <a:t>Shivam</a:t>
            </a:r>
            <a:r>
              <a:rPr lang="en-IN" sz="1600" i="1" dirty="0" smtClean="0">
                <a:solidFill>
                  <a:schemeClr val="tx1"/>
                </a:solidFill>
                <a:latin typeface="Roboto" charset="0"/>
                <a:ea typeface="Roboto" charset="0"/>
              </a:rPr>
              <a:t> Gupta – </a:t>
            </a:r>
            <a:r>
              <a:rPr lang="en-IN" sz="1600" i="1" dirty="0" smtClean="0">
                <a:solidFill>
                  <a:schemeClr val="tx1"/>
                </a:solidFill>
                <a:latin typeface="Roboto" charset="0"/>
                <a:ea typeface="Roboto" charset="0"/>
                <a:hlinkClick r:id="rId6"/>
              </a:rPr>
              <a:t>gshivam014@gmail.com</a:t>
            </a:r>
            <a:endParaRPr lang="en-IN" sz="1600" i="1" dirty="0" smtClean="0">
              <a:solidFill>
                <a:schemeClr val="tx1"/>
              </a:solidFill>
              <a:latin typeface="Roboto" charset="0"/>
              <a:ea typeface="Roboto" charset="0"/>
            </a:endParaRPr>
          </a:p>
          <a:p>
            <a:r>
              <a:rPr lang="en-IN" sz="1600" i="1" dirty="0" err="1" smtClean="0">
                <a:solidFill>
                  <a:schemeClr val="tx1"/>
                </a:solidFill>
                <a:latin typeface="Roboto" charset="0"/>
                <a:ea typeface="Roboto" charset="0"/>
              </a:rPr>
              <a:t>Akhil</a:t>
            </a:r>
            <a:r>
              <a:rPr lang="en-IN" sz="1600" i="1" dirty="0" smtClean="0">
                <a:solidFill>
                  <a:schemeClr val="tx1"/>
                </a:solidFill>
                <a:latin typeface="Roboto" charset="0"/>
                <a:ea typeface="Roboto" charset="0"/>
              </a:rPr>
              <a:t> </a:t>
            </a:r>
            <a:r>
              <a:rPr lang="en-IN" sz="1600" i="1" dirty="0" err="1" smtClean="0">
                <a:solidFill>
                  <a:schemeClr val="tx1"/>
                </a:solidFill>
                <a:latin typeface="Roboto" charset="0"/>
                <a:ea typeface="Roboto" charset="0"/>
              </a:rPr>
              <a:t>Shrivastava</a:t>
            </a:r>
            <a:r>
              <a:rPr lang="en-IN" sz="1600" i="1" dirty="0" smtClean="0">
                <a:solidFill>
                  <a:schemeClr val="tx1"/>
                </a:solidFill>
                <a:latin typeface="Roboto" charset="0"/>
                <a:ea typeface="Roboto" charset="0"/>
              </a:rPr>
              <a:t> – </a:t>
            </a:r>
            <a:r>
              <a:rPr lang="en-IN" sz="1600" i="1" dirty="0" smtClean="0">
                <a:solidFill>
                  <a:schemeClr val="tx1"/>
                </a:solidFill>
                <a:latin typeface="Roboto" charset="0"/>
                <a:ea typeface="Roboto" charset="0"/>
                <a:hlinkClick r:id="rId7"/>
              </a:rPr>
              <a:t>shriakhil24@gmail.com</a:t>
            </a:r>
            <a:endParaRPr lang="en-IN" sz="1600" i="1" dirty="0">
              <a:solidFill>
                <a:schemeClr val="tx1"/>
              </a:solidFill>
              <a:latin typeface="Roboto" charset="0"/>
              <a:ea typeface="Roboto" charset="0"/>
            </a:endParaRPr>
          </a:p>
        </p:txBody>
      </p:sp>
    </p:spTree>
    <p:extLst>
      <p:ext uri="{BB962C8B-B14F-4D97-AF65-F5344CB8AC3E}">
        <p14:creationId xmlns:p14="http://schemas.microsoft.com/office/powerpoint/2010/main" val="3417835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9" name="Google Shape;109;g83372e3e9c_2_0"/>
          <p:cNvSpPr txBox="1">
            <a:spLocks noGrp="1"/>
          </p:cNvSpPr>
          <p:nvPr>
            <p:ph type="body" idx="1"/>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a:p>
            <a:pPr marL="914400" lvl="0" indent="0" algn="ctr" rtl="0">
              <a:lnSpc>
                <a:spcPct val="115000"/>
              </a:lnSpc>
              <a:spcBef>
                <a:spcPts val="0"/>
              </a:spcBef>
              <a:spcAft>
                <a:spcPts val="0"/>
              </a:spcAft>
              <a:buSzPts val="1800"/>
              <a:buNone/>
            </a:pPr>
            <a:endParaRPr i="1" dirty="0">
              <a:solidFill>
                <a:srgbClr val="3D85C6"/>
              </a:solidFill>
              <a:latin typeface="Arial"/>
              <a:ea typeface="Arial"/>
              <a:cs typeface="Arial"/>
              <a:sym typeface="Aria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5" name="TextBox 4"/>
          <p:cNvSpPr txBox="1"/>
          <p:nvPr/>
        </p:nvSpPr>
        <p:spPr>
          <a:xfrm>
            <a:off x="208103" y="245943"/>
            <a:ext cx="4332365" cy="523220"/>
          </a:xfrm>
          <a:prstGeom prst="rect">
            <a:avLst/>
          </a:prstGeom>
          <a:noFill/>
        </p:spPr>
        <p:txBody>
          <a:bodyPr wrap="square" rtlCol="0">
            <a:spAutoFit/>
          </a:bodyPr>
          <a:lstStyle/>
          <a:p>
            <a:r>
              <a:rPr lang="en" sz="2800" dirty="0" smtClean="0">
                <a:solidFill>
                  <a:srgbClr val="0098FF"/>
                </a:solidFill>
                <a:ea typeface="Roboto" charset="0"/>
              </a:rPr>
              <a:t>Technologies Used</a:t>
            </a:r>
            <a:endParaRPr lang="en-IN" sz="2800" dirty="0">
              <a:solidFill>
                <a:schemeClr val="tx1"/>
              </a:solidFill>
              <a:latin typeface="Roboto" charset="0"/>
              <a:ea typeface="Roboto"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57" y="952044"/>
            <a:ext cx="6867917" cy="1662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33329" y="2937380"/>
            <a:ext cx="4332364" cy="523220"/>
          </a:xfrm>
          <a:prstGeom prst="rect">
            <a:avLst/>
          </a:prstGeom>
          <a:noFill/>
        </p:spPr>
        <p:txBody>
          <a:bodyPr wrap="square" rtlCol="0">
            <a:spAutoFit/>
          </a:bodyPr>
          <a:lstStyle/>
          <a:p>
            <a:r>
              <a:rPr lang="en" sz="2800" dirty="0" smtClean="0">
                <a:solidFill>
                  <a:srgbClr val="0098FF"/>
                </a:solidFill>
                <a:latin typeface="Roboto" charset="0"/>
                <a:ea typeface="Roboto" charset="0"/>
              </a:rPr>
              <a:t>Bug/Feature Request</a:t>
            </a:r>
            <a:endParaRPr lang="en-IN" sz="2800" dirty="0">
              <a:solidFill>
                <a:schemeClr val="tx1"/>
              </a:solidFill>
              <a:latin typeface="Roboto" charset="0"/>
              <a:ea typeface="Roboto" charset="0"/>
            </a:endParaRPr>
          </a:p>
        </p:txBody>
      </p:sp>
      <p:sp>
        <p:nvSpPr>
          <p:cNvPr id="7" name="TextBox 6"/>
          <p:cNvSpPr txBox="1"/>
          <p:nvPr/>
        </p:nvSpPr>
        <p:spPr>
          <a:xfrm>
            <a:off x="662152" y="3607150"/>
            <a:ext cx="6817009" cy="738664"/>
          </a:xfrm>
          <a:prstGeom prst="rect">
            <a:avLst/>
          </a:prstGeom>
          <a:noFill/>
        </p:spPr>
        <p:txBody>
          <a:bodyPr wrap="square" rtlCol="0">
            <a:spAutoFit/>
          </a:bodyPr>
          <a:lstStyle/>
          <a:p>
            <a:r>
              <a:rPr lang="en-IN" dirty="0">
                <a:solidFill>
                  <a:schemeClr val="tx1"/>
                </a:solidFill>
              </a:rPr>
              <a:t>If you find a bug (the website couldn't handle the query and / or gave undesired results), kindly open an </a:t>
            </a:r>
            <a:r>
              <a:rPr lang="en-IN" dirty="0">
                <a:solidFill>
                  <a:schemeClr val="tx1"/>
                </a:solidFill>
                <a:hlinkClick r:id="rId5"/>
              </a:rPr>
              <a:t>issue</a:t>
            </a:r>
            <a:r>
              <a:rPr lang="en-IN" dirty="0">
                <a:solidFill>
                  <a:schemeClr val="tx1"/>
                </a:solidFill>
              </a:rPr>
              <a:t> here by including your search query and the expected result</a:t>
            </a:r>
            <a:endParaRPr lang="en-IN"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696</TotalTime>
  <Words>499</Words>
  <Application>Microsoft Office PowerPoint</Application>
  <PresentationFormat>On-screen Show (16:9)</PresentationFormat>
  <Paragraphs>50</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Roboto</vt:lpstr>
      <vt:lpstr>Roboto Slab</vt:lpstr>
      <vt:lpstr>Marina</vt:lpstr>
      <vt:lpstr>PowerPoint Presentation</vt:lpstr>
      <vt:lpstr>        Team Edurites</vt:lpstr>
      <vt:lpstr>PROBLEM STATEMENT</vt:lpstr>
      <vt:lpstr>SOLUTION</vt:lpstr>
      <vt:lpstr>Benefits</vt:lpstr>
      <vt:lpstr>Flow Chart</vt:lpstr>
      <vt:lpstr>Demo</vt:lpstr>
      <vt:lpstr>Links and attachments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home</cp:lastModifiedBy>
  <cp:revision>30</cp:revision>
  <dcterms:modified xsi:type="dcterms:W3CDTF">2021-05-15T12:12:15Z</dcterms:modified>
</cp:coreProperties>
</file>