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441" autoAdjust="0"/>
    <p:restoredTop sz="94660"/>
  </p:normalViewPr>
  <p:slideViewPr>
    <p:cSldViewPr>
      <p:cViewPr varScale="1">
        <p:scale>
          <a:sx n="69" d="100"/>
          <a:sy n="69" d="100"/>
        </p:scale>
        <p:origin x="-76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02-09-2025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19" name="Slide Image Placeholder 1"/>
          <p:cNvSpPr>
            <a:spLocks noChangeAspect="1" noRot="1" noGrp="1"/>
          </p:cNvSpPr>
          <p:nvPr>
            <p:ph type="sldImg"/>
          </p:nvPr>
        </p:nvSpPr>
        <p:spPr/>
      </p:sp>
      <p:sp>
        <p:nvSpPr>
          <p:cNvPr id="1048620" name="Notes Placeholder 2"/>
          <p:cNvSpPr>
            <a:spLocks noGrp="1"/>
          </p:cNvSpPr>
          <p:nvPr>
            <p:ph type="body" idx="1"/>
          </p:nvPr>
        </p:nvSpPr>
        <p:spPr/>
        <p:txBody>
          <a:bodyPr/>
          <a:p>
            <a:endParaRPr dirty="0" lang="en-IN"/>
          </a:p>
        </p:txBody>
      </p:sp>
      <p:sp>
        <p:nvSpPr>
          <p:cNvPr id="104862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9" name=""/>
        <p:cNvGrpSpPr/>
        <p:nvPr/>
      </p:nvGrpSpPr>
      <p:grpSpPr>
        <a:xfrm>
          <a:off x="0" y="0"/>
          <a:ext cx="0" cy="0"/>
          <a:chOff x="0" y="0"/>
          <a:chExt cx="0" cy="0"/>
        </a:xfrm>
      </p:grpSpPr>
      <p:sp>
        <p:nvSpPr>
          <p:cNvPr id="1048607" name="Holder 2"/>
          <p:cNvSpPr>
            <a:spLocks noGrp="1"/>
          </p:cNvSpPr>
          <p:nvPr>
            <p:ph type="ctrTitle"/>
          </p:nvPr>
        </p:nvSpPr>
        <p:spPr>
          <a:xfrm>
            <a:off x="3195574" y="2067305"/>
            <a:ext cx="5800851" cy="4064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8" name="Holder 3"/>
          <p:cNvSpPr>
            <a:spLocks noGrp="1"/>
          </p:cNvSpPr>
          <p:nvPr>
            <p:ph type="subTitle" idx="4"/>
          </p:nvPr>
        </p:nvSpPr>
        <p:spPr>
          <a:xfrm>
            <a:off x="1828800" y="3840480"/>
            <a:ext cx="8534400" cy="2286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0" name=""/>
        <p:cNvGrpSpPr/>
        <p:nvPr/>
      </p:nvGrpSpPr>
      <p:grpSpPr>
        <a:xfrm>
          <a:off x="0" y="0"/>
          <a:ext cx="0" cy="0"/>
          <a:chOff x="0" y="0"/>
          <a:chExt cx="0" cy="0"/>
        </a:xfrm>
      </p:grpSpPr>
      <p:sp>
        <p:nvSpPr>
          <p:cNvPr id="1048695"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a:xfrm>
            <a:off x="609600" y="1577340"/>
            <a:ext cx="10972800" cy="228600"/>
          </a:xfrm>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1" name=""/>
        <p:cNvGrpSpPr/>
        <p:nvPr/>
      </p:nvGrpSpPr>
      <p:grpSpPr>
        <a:xfrm>
          <a:off x="0" y="0"/>
          <a:ext cx="0" cy="0"/>
          <a:chOff x="0" y="0"/>
          <a:chExt cx="0" cy="0"/>
        </a:xfrm>
      </p:grpSpPr>
      <p:sp>
        <p:nvSpPr>
          <p:cNvPr id="1048700"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22860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22860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5" name="Holder 2"/>
          <p:cNvSpPr>
            <a:spLocks noGrp="1"/>
          </p:cNvSpPr>
          <p:nvPr>
            <p:ph type="title"/>
          </p:nvPr>
        </p:nvSpPr>
        <p:spPr>
          <a:xfrm>
            <a:off x="755332" y="385444"/>
            <a:ext cx="10681335" cy="609601"/>
          </a:xfrm>
        </p:spPr>
        <p:txBody>
          <a:bodyPr bIns="0" lIns="0" rIns="0" tIns="0"/>
          <a:lstStyle>
            <a:lvl1pPr>
              <a:defRPr b="1" sz="4800" i="0">
                <a:solidFill>
                  <a:schemeClr val="tx1"/>
                </a:solidFill>
                <a:latin typeface="Trebuchet MS"/>
                <a:cs typeface="Trebuchet MS"/>
              </a:defRPr>
            </a:lvl1pPr>
          </a:lstStyle>
          <a:p/>
        </p:txBody>
      </p:sp>
      <p:sp>
        <p:nvSpPr>
          <p:cNvPr id="1048596"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7"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8"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3" name=""/>
        <p:cNvGrpSpPr/>
        <p:nvPr/>
      </p:nvGrpSpPr>
      <p:grpSpPr>
        <a:xfrm>
          <a:off x="0" y="0"/>
          <a:ext cx="0" cy="0"/>
          <a:chOff x="0" y="0"/>
          <a:chExt cx="0" cy="0"/>
        </a:xfrm>
      </p:grpSpPr>
      <p:sp>
        <p:nvSpPr>
          <p:cNvPr id="10485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02-Sep-25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876299" y="990600"/>
            <a:ext cx="1743075" cy="1333500"/>
            <a:chOff x="742950" y="1104900"/>
            <a:chExt cx="1743075" cy="1333500"/>
          </a:xfrm>
        </p:grpSpPr>
        <p:sp>
          <p:nvSpPr>
            <p:cNvPr id="104861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15" name="object 6"/>
          <p:cNvSpPr/>
          <p:nvPr/>
        </p:nvSpPr>
        <p:spPr>
          <a:xfrm>
            <a:off x="10894241" y="5825748"/>
            <a:ext cx="750327" cy="641727"/>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1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17"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18" name="TextBox 13"/>
          <p:cNvSpPr txBox="1"/>
          <p:nvPr/>
        </p:nvSpPr>
        <p:spPr>
          <a:xfrm>
            <a:off x="780786" y="2889508"/>
            <a:ext cx="10630427" cy="3539430"/>
          </a:xfrm>
          <a:prstGeom prst="rect"/>
          <a:noFill/>
        </p:spPr>
        <p:txBody>
          <a:bodyPr anchor="t" bIns="45720" lIns="91440" rIns="91440" rtlCol="0" tIns="45720" wrap="square">
            <a:spAutoFit/>
          </a:bodyPr>
          <a:p>
            <a:r>
              <a:rPr b="1" dirty="0" sz="3200" lang="en-US"/>
              <a:t>STUDENT NAME: </a:t>
            </a:r>
            <a:r>
              <a:rPr altLang="en-IN" b="1" dirty="0" sz="3200" lang="en-US"/>
              <a:t> MANIKANDAN G</a:t>
            </a:r>
            <a:endParaRPr altLang="en-US" b="1" dirty="0" sz="3600" lang="zh-CN"/>
          </a:p>
          <a:p>
            <a:r>
              <a:rPr b="1" dirty="0" sz="3200" lang="en-US"/>
              <a:t>REGISTER NO AND </a:t>
            </a:r>
            <a:r>
              <a:rPr b="1" dirty="0" sz="3200" lang="en-US" smtClean="0"/>
              <a:t>NMID: </a:t>
            </a:r>
            <a:r>
              <a:rPr altLang="en-IN" b="1" dirty="0" sz="3200" lang="en-US" smtClean="0"/>
              <a:t> 35524U09019/6A9A41E9CF4282185254CBEF8685A263</a:t>
            </a:r>
            <a:endParaRPr b="1" dirty="0" sz="3600" lang="en-US">
              <a:cs typeface="Calibri"/>
            </a:endParaRPr>
          </a:p>
          <a:p>
            <a:r>
              <a:rPr b="1" dirty="0" sz="3200" lang="en-US"/>
              <a:t>DEPARTMENT: </a:t>
            </a:r>
            <a:r>
              <a:rPr b="1" dirty="0" sz="3200" lang="en-US" smtClean="0"/>
              <a:t>II-BCA</a:t>
            </a:r>
            <a:endParaRPr altLang="en-US" b="1" dirty="0" sz="3600" lang="zh-CN"/>
          </a:p>
          <a:p>
            <a:r>
              <a:rPr b="1" dirty="0" sz="3200" lang="en-US"/>
              <a:t>COLLEGE: COLLEGE/ UNIVERSITY</a:t>
            </a:r>
            <a:endParaRPr b="1" dirty="0" sz="3600" lang="en-US"/>
          </a:p>
          <a:p>
            <a:r>
              <a:rPr b="1" dirty="0" sz="3200" lang="en-US"/>
              <a:t> </a:t>
            </a:r>
            <a:r>
              <a:rPr altLang="en-IN" b="1" dirty="0" sz="3200" lang="en-US"/>
              <a:t>GOVERNMENT ARTS AND SCIENCE COLLEGE TIRUPATTUR/</a:t>
            </a:r>
            <a:endParaRPr b="1" dirty="0" sz="3600" lang="en-IN"/>
          </a:p>
          <a:p>
            <a:pPr algn="l" indent="0" marL="0">
              <a:buNone/>
            </a:pPr>
            <a:r>
              <a:rPr altLang="en-IN" b="1" dirty="0" sz="3200" lang="en-US"/>
              <a:t>THIRUVALLUVAR UNIVERSITY</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253702" y="2798591"/>
            <a:ext cx="2181355" cy="3967973"/>
          </a:xfrm>
          <a:prstGeom prst="rect"/>
        </p:spPr>
      </p:pic>
      <p:sp>
        <p:nvSpPr>
          <p:cNvPr id="1048690" name="object 7"/>
          <p:cNvSpPr txBox="1">
            <a:spLocks noGrp="1"/>
          </p:cNvSpPr>
          <p:nvPr>
            <p:ph type="title"/>
          </p:nvPr>
        </p:nvSpPr>
        <p:spPr>
          <a:xfrm>
            <a:off x="1639251" y="98425"/>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t>
            </a:r>
            <a:endParaRPr dirty="0" sz="4250"/>
          </a:p>
        </p:txBody>
      </p:sp>
      <p:sp>
        <p:nvSpPr>
          <p:cNvPr id="1048691"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92"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93" name="TextBox 1048680"/>
          <p:cNvSpPr txBox="1"/>
          <p:nvPr/>
        </p:nvSpPr>
        <p:spPr>
          <a:xfrm>
            <a:off x="1927652" y="1314596"/>
            <a:ext cx="10909769" cy="4663441"/>
          </a:xfrm>
          <a:prstGeom prst="rect"/>
        </p:spPr>
        <p:txBody>
          <a:bodyPr rtlCol="0" wrap="square">
            <a:spAutoFit/>
          </a:bodyPr>
          <a:p>
            <a:r>
              <a:rPr b="1" dirty="0" sz="2000" lang="en-US">
                <a:solidFill>
                  <a:srgbClr val="000000"/>
                </a:solidFill>
              </a:rPr>
              <a:t>1. Displays booking confirmation with unique booking ID.
2. Shows passenger/user details and selected schedule.
3. Provides seat/slot number allocation.
4. Includes payment status (successful, pending, failed).
5. Generates an e-ticket or receipt for download/print.
6. Sends confirmation via SMS/Email/Notification.
</a:t>
            </a:r>
            <a:endParaRPr b="1" dirty="0"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4" name="Rectangle 2"/>
          <p:cNvSpPr/>
          <p:nvPr/>
        </p:nvSpPr>
        <p:spPr>
          <a:xfrm>
            <a:off x="304800" y="228600"/>
            <a:ext cx="2108835" cy="447040"/>
          </a:xfrm>
          <a:prstGeom prst="rect"/>
        </p:spPr>
        <p:txBody>
          <a:bodyPr wrap="none">
            <a:spAutoFit/>
          </a:bodyPr>
          <a:p>
            <a:r>
              <a:rPr b="1" dirty="0" sz="2800" lang="en-IN" spc="15">
                <a:latin typeface="Arial Black" pitchFamily="34" charset="0"/>
              </a:rPr>
              <a:t>SCREENSHOTS</a:t>
            </a:r>
            <a:endParaRPr b="1" dirty="0" sz="2800" lang="en-US">
              <a:latin typeface="Arial Black" pitchFamily="34" charset="0"/>
            </a:endParaRPr>
          </a:p>
        </p:txBody>
      </p:sp>
      <p:pic>
        <p:nvPicPr>
          <p:cNvPr id="2097170" name="Picture 3"/>
          <p:cNvPicPr>
            <a:picLocks noChangeAspect="1"/>
          </p:cNvPicPr>
          <p:nvPr/>
        </p:nvPicPr>
        <p:blipFill>
          <a:blip xmlns:r="http://schemas.openxmlformats.org/officeDocument/2006/relationships" r:embed="rId1"/>
          <a:stretch>
            <a:fillRect/>
          </a:stretch>
        </p:blipFill>
        <p:spPr>
          <a:xfrm>
            <a:off x="685800" y="1066800"/>
            <a:ext cx="8382000" cy="50292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457200" y="755073"/>
            <a:ext cx="8610600" cy="5815932"/>
          </a:xfrm>
          <a:prstGeom prst="rect"/>
        </p:spPr>
      </p:pic>
      <p:sp>
        <p:nvSpPr>
          <p:cNvPr id="1048605" name="Rectangle 2"/>
          <p:cNvSpPr/>
          <p:nvPr/>
        </p:nvSpPr>
        <p:spPr>
          <a:xfrm>
            <a:off x="152400" y="152400"/>
            <a:ext cx="1854835" cy="396240"/>
          </a:xfrm>
          <a:prstGeom prst="rect"/>
        </p:spPr>
        <p:txBody>
          <a:bodyPr wrap="none">
            <a:spAutoFit/>
          </a:bodyPr>
          <a:p>
            <a:r>
              <a:rPr b="1" dirty="0" sz="2400" lang="en-IN" spc="15">
                <a:latin typeface="Arial Black" pitchFamily="34" charset="0"/>
              </a:rPr>
              <a:t>SCREENSHOTS</a:t>
            </a:r>
            <a:endParaRPr b="1" dirty="0" sz="2400" lang="en-US">
              <a:latin typeface="Arial Black"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6" name="Rectangle 1"/>
          <p:cNvSpPr/>
          <p:nvPr/>
        </p:nvSpPr>
        <p:spPr>
          <a:xfrm>
            <a:off x="228600" y="228600"/>
            <a:ext cx="2108835" cy="447040"/>
          </a:xfrm>
          <a:prstGeom prst="rect"/>
        </p:spPr>
        <p:txBody>
          <a:bodyPr wrap="none">
            <a:spAutoFit/>
          </a:bodyPr>
          <a:p>
            <a:r>
              <a:rPr b="1" dirty="0" sz="2800" lang="en-IN" spc="15">
                <a:latin typeface="Arial Black" pitchFamily="34" charset="0"/>
              </a:rPr>
              <a:t>SCREENSHOTS</a:t>
            </a:r>
            <a:endParaRPr b="1" dirty="0" sz="2800" lang="en-US">
              <a:latin typeface="Arial Black" pitchFamily="34" charset="0"/>
            </a:endParaRPr>
          </a:p>
        </p:txBody>
      </p:sp>
      <p:pic>
        <p:nvPicPr>
          <p:cNvPr id="2097154" name="Picture 2"/>
          <p:cNvPicPr>
            <a:picLocks noChangeAspect="1"/>
          </p:cNvPicPr>
          <p:nvPr/>
        </p:nvPicPr>
        <p:blipFill>
          <a:blip xmlns:r="http://schemas.openxmlformats.org/officeDocument/2006/relationships" r:embed="rId1"/>
          <a:stretch>
            <a:fillRect/>
          </a:stretch>
        </p:blipFill>
        <p:spPr>
          <a:xfrm>
            <a:off x="533400" y="838200"/>
            <a:ext cx="8458200" cy="572518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2"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3"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14</a:t>
            </a:fld>
            <a:endParaRPr sz="1100">
              <a:latin typeface="Trebuchet MS"/>
              <a:cs typeface="Trebuchet MS"/>
            </a:endParaRPr>
          </a:p>
        </p:txBody>
      </p:sp>
      <p:sp>
        <p:nvSpPr>
          <p:cNvPr id="1048604" name="TextBox 1048686"/>
          <p:cNvSpPr txBox="1"/>
          <p:nvPr/>
        </p:nvSpPr>
        <p:spPr>
          <a:xfrm>
            <a:off x="533400" y="1695449"/>
            <a:ext cx="9277350" cy="4155440"/>
          </a:xfrm>
          <a:prstGeom prst="rect"/>
        </p:spPr>
        <p:txBody>
          <a:bodyPr rtlCol="0" wrap="square">
            <a:spAutoFit/>
          </a:bodyPr>
          <a:p>
            <a:r>
              <a:rPr b="1" dirty="0" sz="3200" lang="en-US">
                <a:solidFill>
                  <a:srgbClr val="000000"/>
                </a:solidFill>
              </a:rPr>
              <a:t>The ticket booking system is a reliable and efficient solution that simplifies the entire process of reserving tickets. It allows users to book anytime and anywhere, reducing manual effort and saving valuable time. The system ensures accuracy in booking details, secure payment processing, and quick confirmation of tickets. By providing a user-friendly interface and minimizing errors, it enhances customer satisfaction. Overall, the ticket booking system improves service quality and makes the booking process faster, easier, and more convenient.</a:t>
            </a:r>
            <a:endParaRPr b="1" dirty="0" sz="2800" lang="en-US">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TextBox 1048715"/>
          <p:cNvSpPr txBox="1"/>
          <p:nvPr/>
        </p:nvSpPr>
        <p:spPr>
          <a:xfrm>
            <a:off x="632594" y="306417"/>
            <a:ext cx="4000000" cy="701040"/>
          </a:xfrm>
          <a:prstGeom prst="rect"/>
        </p:spPr>
        <p:txBody>
          <a:bodyPr rtlCol="0" wrap="square">
            <a:spAutoFit/>
          </a:bodyPr>
          <a:p>
            <a:r>
              <a:rPr altLang="en-IN" b="1" sz="4800" lang="en-US">
                <a:solidFill>
                  <a:srgbClr val="000000"/>
                </a:solidFill>
              </a:rPr>
              <a:t>GITHUB LINK</a:t>
            </a:r>
            <a:endParaRPr b="1"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22" name="object 2"/>
          <p:cNvSpPr/>
          <p:nvPr/>
        </p:nvSpPr>
        <p:spPr>
          <a:xfrm>
            <a:off x="0" y="63456"/>
            <a:ext cx="12200499" cy="6794808"/>
          </a:xfrm>
          <a:custGeom>
            <a:avLst/>
            <a:ahLst/>
            <a:rect l="l" t="t" r="r" b="b"/>
            <a:pathLst>
              <a:path w="12192000" h="6858000">
                <a:moveTo>
                  <a:pt x="12192000" y="0"/>
                </a:moveTo>
                <a:lnTo>
                  <a:pt x="0" y="0"/>
                </a:lnTo>
                <a:lnTo>
                  <a:pt x="0" y="6858000"/>
                </a:lnTo>
                <a:lnTo>
                  <a:pt x="12192000" y="6858000"/>
                </a:lnTo>
                <a:lnTo>
                  <a:pt x="12192000" y="0"/>
                </a:lnTo>
                <a:close/>
              </a:path>
            </a:pathLst>
          </a:custGeom>
          <a:noFill/>
          <a:ln w="12700">
            <a:solidFill>
              <a:srgbClr val="000000"/>
            </a:solidFill>
            <a:prstDash val="solid"/>
          </a:ln>
        </p:spPr>
        <p:txBody>
          <a:bodyPr bIns="0" lIns="0" rIns="0" rtlCol="0" tIns="0" wrap="square"/>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endParaRPr b="1" dirty="0" lang="en-US">
              <a:latin typeface="Times New Roman" panose="02020603050405020304" pitchFamily="18" charset="0"/>
              <a:cs typeface="Times New Roman" panose="02020603050405020304" pitchFamily="18" charset="0"/>
            </a:endParaRPr>
          </a:p>
          <a:p>
            <a:endParaRPr b="1" dirty="0" sz="4800">
              <a:latin typeface="Times New Roman" panose="02020603050405020304" pitchFamily="18" charset="0"/>
              <a:cs typeface="Times New Roman" panose="02020603050405020304" pitchFamily="18" charset="0"/>
            </a:endParaRPr>
          </a:p>
          <a:p>
            <a:endParaRPr b="1" dirty="0" sz="1800">
              <a:latin typeface="Times New Roman" panose="02020603050405020304" pitchFamily="18" charset="0"/>
              <a:cs typeface="Times New Roman" panose="02020603050405020304" pitchFamily="18" charset="0"/>
            </a:endParaRPr>
          </a:p>
          <a:p>
            <a:r>
              <a:rPr altLang="en-IN" b="1" dirty="0" sz="5400" lang="en-US">
                <a:latin typeface="Times New Roman" panose="02020603050405020304" pitchFamily="18" charset="0"/>
                <a:cs typeface="Times New Roman" panose="02020603050405020304" pitchFamily="18" charset="0"/>
              </a:rPr>
              <a:t>      </a:t>
            </a:r>
            <a:endParaRPr b="1" dirty="0" sz="4800">
              <a:latin typeface="Times New Roman" panose="02020603050405020304" pitchFamily="18" charset="0"/>
              <a:cs typeface="Times New Roman" panose="02020603050405020304" pitchFamily="18" charset="0"/>
            </a:endParaRPr>
          </a:p>
          <a:p>
            <a:r>
              <a:rPr altLang="en-IN" b="1" dirty="0" sz="5400" lang="en-US">
                <a:latin typeface="Times New Roman" panose="02020603050405020304" pitchFamily="18" charset="0"/>
                <a:cs typeface="Times New Roman" panose="02020603050405020304" pitchFamily="18" charset="0"/>
              </a:rPr>
              <a:t>       </a:t>
            </a:r>
            <a:r>
              <a:rPr altLang="en-IN" b="1" dirty="0" sz="4800" lang="en-US">
                <a:latin typeface="Times New Roman" panose="02020603050405020304" pitchFamily="18" charset="0"/>
                <a:cs typeface="Times New Roman" panose="02020603050405020304" pitchFamily="18" charset="0"/>
              </a:rPr>
              <a:t>TICKET BOOKING  SYSTEM</a:t>
            </a:r>
            <a:endParaRPr b="1"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602666" y="63456"/>
            <a:ext cx="4752975" cy="6863080"/>
            <a:chOff x="7443849" y="0"/>
            <a:chExt cx="4752975" cy="6863080"/>
          </a:xfrm>
        </p:grpSpPr>
        <p:sp>
          <p:nvSpPr>
            <p:cNvPr id="104862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36" name="object 17"/>
          <p:cNvSpPr txBox="1">
            <a:spLocks noGrp="1"/>
          </p:cNvSpPr>
          <p:nvPr>
            <p:ph type="title"/>
          </p:nvPr>
        </p:nvSpPr>
        <p:spPr>
          <a:xfrm>
            <a:off x="739775" y="829627"/>
            <a:ext cx="5364034" cy="702309"/>
          </a:xfrm>
          <a:prstGeom prst="rect"/>
        </p:spPr>
        <p:txBody>
          <a:bodyPr bIns="0" lIns="0" rIns="0" rtlCol="0" tIns="16510" vert="horz" wrap="square">
            <a:spAutoFit/>
          </a:bodyPr>
          <a:p>
            <a:pPr marL="12700">
              <a:lnSpc>
                <a:spcPct val="100000"/>
              </a:lnSpc>
              <a:spcBef>
                <a:spcPts val="130"/>
              </a:spcBef>
            </a:pPr>
            <a:r>
              <a:rPr dirty="0" sz="5400" spc="5"/>
              <a:t>PROJECT</a:t>
            </a:r>
            <a:r>
              <a:rPr dirty="0" sz="5400" spc="-85"/>
              <a:t> </a:t>
            </a:r>
            <a:r>
              <a:rPr dirty="0" sz="540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37"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3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3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2"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3"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54"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grpSp>
        <p:nvGrpSpPr>
          <p:cNvPr id="41" name="object 2"/>
          <p:cNvGrpSpPr/>
          <p:nvPr/>
        </p:nvGrpSpPr>
        <p:grpSpPr>
          <a:xfrm>
            <a:off x="8591168" y="2819400"/>
            <a:ext cx="2762250" cy="3257550"/>
            <a:chOff x="8591168" y="2819400"/>
            <a:chExt cx="2762250" cy="3257550"/>
          </a:xfrm>
        </p:grpSpPr>
        <p:sp>
          <p:nvSpPr>
            <p:cNvPr id="104865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8591168" y="2819400"/>
              <a:ext cx="2762250" cy="3257550"/>
            </a:xfrm>
            <a:prstGeom prst="rect"/>
          </p:spPr>
        </p:pic>
      </p:grpSp>
      <p:sp>
        <p:nvSpPr>
          <p:cNvPr id="104865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7"/>
          <p:cNvSpPr txBox="1">
            <a:spLocks noGrp="1"/>
          </p:cNvSpPr>
          <p:nvPr>
            <p:ph type="title"/>
          </p:nvPr>
        </p:nvSpPr>
        <p:spPr>
          <a:xfrm>
            <a:off x="676274" y="264345"/>
            <a:ext cx="6435147" cy="524511"/>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9"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0" name="TextBox 1048647"/>
          <p:cNvSpPr txBox="1"/>
          <p:nvPr/>
        </p:nvSpPr>
        <p:spPr>
          <a:xfrm rot="21587362">
            <a:off x="203570" y="1194038"/>
            <a:ext cx="8861141" cy="4765040"/>
          </a:xfrm>
          <a:prstGeom prst="rect"/>
        </p:spPr>
        <p:txBody>
          <a:bodyPr rtlCol="0" wrap="square">
            <a:spAutoFit/>
          </a:bodyPr>
          <a:p>
            <a:r>
              <a:rPr b="1" sz="1600" lang="en-US">
                <a:solidFill>
                  <a:srgbClr val="000000"/>
                </a:solidFill>
              </a:rPr>
              <a:t>1. Manual Process Issues – Traditional ticket booking (bus, train, movie, events) is time-consuming and prone to human errors.
2. Accessibility Problem – Customers face difficulties booking tickets outside working hours or from remote areas.
3. Data Management Issues – Manual systems struggle to maintain records of bookings, cancellations, and payments.
4. User Convenience – Lack of an easy, quick, and reliable platform for customers to check availability and book tickets online.
5. Overbooking / Mismanagement – Without automation, duplicate or overbooked tickets often occur.
6. Payment Handling – Manual handling of payments is unsafe and inefficient.
7. Scalability Problem – As the number of users grows, manual systems fail to meet demand.
</a:t>
            </a:r>
            <a:endParaRPr b="1"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grpSp>
        <p:nvGrpSpPr>
          <p:cNvPr id="43" name="object 2"/>
          <p:cNvGrpSpPr/>
          <p:nvPr/>
        </p:nvGrpSpPr>
        <p:grpSpPr>
          <a:xfrm>
            <a:off x="8658225" y="2647950"/>
            <a:ext cx="3533775" cy="3810000"/>
            <a:chOff x="8658225" y="2647950"/>
            <a:chExt cx="3533775" cy="381000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394393" y="315410"/>
            <a:ext cx="5625407"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t>PROJECT</a:t>
            </a:r>
            <a:r>
              <a:rPr altLang="en-IN" dirty="0" sz="4000" lang="en-US" spc="5"/>
              <a:t>   </a:t>
            </a:r>
            <a:r>
              <a:rPr dirty="0" sz="4000" spc="-20" smtClean="0"/>
              <a:t>OVERVIEW</a:t>
            </a:r>
            <a:r>
              <a:rPr altLang="en-IN" dirty="0" sz="4000" lang="en-US" spc="-20" smtClean="0"/>
              <a:t> </a:t>
            </a:r>
            <a:endParaRPr dirty="0"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6" name="TextBox 1048653"/>
          <p:cNvSpPr txBox="1"/>
          <p:nvPr/>
        </p:nvSpPr>
        <p:spPr>
          <a:xfrm>
            <a:off x="394393" y="1695450"/>
            <a:ext cx="8473452" cy="5201424"/>
          </a:xfrm>
          <a:prstGeom prst="rect"/>
        </p:spPr>
        <p:txBody>
          <a:bodyPr rtlCol="0" wrap="square">
            <a:spAutoFit/>
          </a:bodyPr>
          <a:p>
            <a:r>
              <a:rPr b="1" dirty="0" sz="1600" lang="en-US">
                <a:solidFill>
                  <a:srgbClr val="000000"/>
                </a:solidFill>
              </a:rPr>
              <a:t>1. Project Title – Ticket Booking System
2. Objective – To provide a digital solution for easy and quick ticket booking.
3. Problem Addressed – Removes long queues, manual errors, and time-consuming booking methods.
4. Scope – Online ticket search, booking, cancellation, and e-ticket generation.
5. Features – User login, seat availability, secure payment, booking history</a:t>
            </a:r>
            <a:r>
              <a:rPr b="1" dirty="0" sz="1600" lang="en-US" smtClean="0">
                <a:solidFill>
                  <a:srgbClr val="000000"/>
                </a:solidFill>
              </a:rPr>
              <a:t>.</a:t>
            </a:r>
            <a:r>
              <a:rPr b="1" dirty="0" sz="1600" lang="en-US">
                <a:solidFill>
                  <a:srgbClr val="000000"/>
                </a:solidFill>
              </a:rPr>
              <a:t>
6. Technology Used – HTML, CSS, JavaScript, backend language (PHP/Java/Python), and MySQL database.
7. Target Users – General public (customers) and administrators.
8. Expected Outcome – Faster process, user convenience, and efficient record management.
9. Impact – Saves time, enhances accuracy, and improves customer satisfaction.</a:t>
            </a:r>
            <a:endParaRPr b="1" dirty="0" sz="1400" lang="en-US">
              <a:solidFill>
                <a:srgbClr val="000000"/>
              </a:solidFill>
            </a:endParaRPr>
          </a:p>
          <a:p>
            <a:endParaRPr b="1" dirty="0"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0" name="object 5"/>
          <p:cNvSpPr txBox="1">
            <a:spLocks noGrp="1"/>
          </p:cNvSpPr>
          <p:nvPr>
            <p:ph type="title"/>
          </p:nvPr>
        </p:nvSpPr>
        <p:spPr>
          <a:xfrm>
            <a:off x="527346" y="343294"/>
            <a:ext cx="4755558"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1"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2" name="TextBox 1048659"/>
          <p:cNvSpPr txBox="1"/>
          <p:nvPr/>
        </p:nvSpPr>
        <p:spPr>
          <a:xfrm>
            <a:off x="723900" y="975359"/>
            <a:ext cx="7438674" cy="5882640"/>
          </a:xfrm>
          <a:prstGeom prst="rect"/>
        </p:spPr>
        <p:txBody>
          <a:bodyPr rtlCol="0" wrap="square">
            <a:spAutoFit/>
          </a:bodyPr>
          <a:p>
            <a:r>
              <a:rPr b="1" sz="2400" lang="en-US">
                <a:solidFill>
                  <a:srgbClr val="000000"/>
                </a:solidFill>
              </a:rPr>
              <a:t>1. General Customers – People who book tickets for travel, movies, or events.
2. Administrators – Manage bookings, update schedules, and handle cancellations.
3. Travel/Event Agencies – Service providers who list and manage ticket availability.
4. Cashiers/Operators (if hybrid system) – Assist customers in semi-digital/physical counters.
5. Support Staff – Handle user queries, complaints, or technical issues.
</a:t>
            </a:r>
            <a:endParaRPr b="1"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804346" cy="3379089"/>
          </a:xfrm>
          <a:prstGeom prst="rect"/>
        </p:spPr>
      </p:pic>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6"/>
          <p:cNvSpPr txBox="1">
            <a:spLocks noGrp="1"/>
          </p:cNvSpPr>
          <p:nvPr>
            <p:ph type="title"/>
          </p:nvPr>
        </p:nvSpPr>
        <p:spPr>
          <a:xfrm>
            <a:off x="176637" y="304800"/>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7"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8" name="TextBox 1048665"/>
          <p:cNvSpPr txBox="1"/>
          <p:nvPr/>
        </p:nvSpPr>
        <p:spPr>
          <a:xfrm>
            <a:off x="2847109" y="924561"/>
            <a:ext cx="7120362" cy="5933439"/>
          </a:xfrm>
          <a:prstGeom prst="rect"/>
        </p:spPr>
        <p:txBody>
          <a:bodyPr rtlCol="0" wrap="square">
            <a:spAutoFit/>
          </a:bodyPr>
          <a:p>
            <a:r>
              <a:rPr b="1" dirty="0" sz="2000" lang="en-US">
                <a:solidFill>
                  <a:srgbClr val="000000"/>
                </a:solidFill>
              </a:rPr>
              <a:t>1. Frontend Tools – HTML, CSS, JavaScript (for user interface design).
2. Backend Tools – PHP / Java / Python (for server-side logic).
3. Database – MySQL / SQL Server (for storing user and booking data).
4. Frameworks – Bootstrap, React, or Angular (for responsive design).
5. Payment Gateway Integration – PayPal, </a:t>
            </a:r>
            <a:r>
              <a:rPr b="1" dirty="0" sz="2000" lang="en-US" err="1">
                <a:solidFill>
                  <a:srgbClr val="000000"/>
                </a:solidFill>
              </a:rPr>
              <a:t>Razorpay</a:t>
            </a:r>
            <a:r>
              <a:rPr b="1" dirty="0" sz="2000" lang="en-US">
                <a:solidFill>
                  <a:srgbClr val="000000"/>
                </a:solidFill>
              </a:rPr>
              <a:t>, Stripe (for secure online payments).
6. Web Server – Apache / Node.js / Tomcat (to host the application).
7. Security Techniques – Data encryption, SSL, user authentication, OTP verification.
8. Testing Tools – Selenium / </a:t>
            </a:r>
            <a:r>
              <a:rPr b="1" dirty="0" sz="2000" lang="en-US" err="1">
                <a:solidFill>
                  <a:srgbClr val="000000"/>
                </a:solidFill>
              </a:rPr>
              <a:t>JUnit</a:t>
            </a:r>
            <a:r>
              <a:rPr b="1" dirty="0" sz="2000" lang="en-US">
                <a:solidFill>
                  <a:srgbClr val="000000"/>
                </a:solidFill>
              </a:rPr>
              <a:t> (for system and user acceptance testing).
9. Version Control – </a:t>
            </a:r>
            <a:r>
              <a:rPr b="1" dirty="0" sz="2000" lang="en-US" err="1">
                <a:solidFill>
                  <a:srgbClr val="000000"/>
                </a:solidFill>
              </a:rPr>
              <a:t>Git</a:t>
            </a:r>
            <a:r>
              <a:rPr b="1" dirty="0" sz="2000" lang="en-US">
                <a:solidFill>
                  <a:srgbClr val="000000"/>
                </a:solidFill>
              </a:rPr>
              <a:t>/</a:t>
            </a:r>
            <a:r>
              <a:rPr b="1" dirty="0" sz="2000" lang="en-US" err="1">
                <a:solidFill>
                  <a:srgbClr val="000000"/>
                </a:solidFill>
              </a:rPr>
              <a:t>GitHub</a:t>
            </a:r>
            <a:r>
              <a:rPr b="1" dirty="0" sz="2000" lang="en-US">
                <a:solidFill>
                  <a:srgbClr val="000000"/>
                </a:solidFill>
              </a:rPr>
              <a:t> (for code management).
10. Deployment – Cloud platforms like AWS, Azure, or local server hosting.</a:t>
            </a:r>
            <a:endParaRPr b="1" dirty="0"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81" name="object 8"/>
          <p:cNvSpPr txBox="1"/>
          <p:nvPr/>
        </p:nvSpPr>
        <p:spPr>
          <a:xfrm>
            <a:off x="455716" y="264473"/>
            <a:ext cx="10443685"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TextBox 1048670"/>
          <p:cNvSpPr txBox="1"/>
          <p:nvPr/>
        </p:nvSpPr>
        <p:spPr>
          <a:xfrm>
            <a:off x="455715" y="982341"/>
            <a:ext cx="12230856" cy="5425440"/>
          </a:xfrm>
          <a:prstGeom prst="rect"/>
        </p:spPr>
        <p:txBody>
          <a:bodyPr rtlCol="0" wrap="square">
            <a:spAutoFit/>
          </a:bodyPr>
          <a:p>
            <a:r>
              <a:rPr b="1" sz="2000" lang="en-US">
                <a:solidFill>
                  <a:srgbClr val="000000"/>
                </a:solidFill>
              </a:rPr>
              <a:t>1. Cover Page – Project title, your name, roll number, institution details.
2. Abstract / Overview – Short summary of the project.
3. Table of Contents – Easy navigation to different sections.
4. Problem Statement – Issues in the existing ticket booking system.
5. Objectives – Main goals of the project.
6. System Design – Flowcharts, ER diagrams, and architecture layout.
7. Implementation – Tools, techniques, and coding details.
8. Screenshots / UI Layout – Sample designs of login page, booking page, payment page.
9. Results / Output – Booking confirmation, e-ticket generation.
10. Conclusion – Benefits and future scope of the project.
11. References – Books, websites, or resources used.</a:t>
            </a:r>
            <a:endParaRPr b="1"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4" name="Title 1"/>
          <p:cNvSpPr>
            <a:spLocks noGrp="1"/>
          </p:cNvSpPr>
          <p:nvPr>
            <p:ph type="title"/>
          </p:nvPr>
        </p:nvSpPr>
        <p:spPr>
          <a:xfrm>
            <a:off x="755332" y="385444"/>
            <a:ext cx="10681335" cy="609601"/>
          </a:xfrm>
        </p:spPr>
        <p:txBody>
          <a:bodyPr/>
          <a:p>
            <a:r>
              <a:rPr dirty="0" lang="en-IN"/>
              <a:t>FEATURES AND FUNCTIONALITY</a:t>
            </a:r>
          </a:p>
        </p:txBody>
      </p:sp>
      <p:sp>
        <p:nvSpPr>
          <p:cNvPr id="1048685" name="TextBox 1048672"/>
          <p:cNvSpPr txBox="1"/>
          <p:nvPr/>
        </p:nvSpPr>
        <p:spPr>
          <a:xfrm>
            <a:off x="457200" y="1511813"/>
            <a:ext cx="9982200" cy="3647440"/>
          </a:xfrm>
          <a:prstGeom prst="rect"/>
        </p:spPr>
        <p:txBody>
          <a:bodyPr rtlCol="0" wrap="square">
            <a:spAutoFit/>
          </a:bodyPr>
          <a:p>
            <a:r>
              <a:rPr b="1" dirty="0" sz="4000" lang="en-US">
                <a:solidFill>
                  <a:srgbClr val="000000"/>
                </a:solidFill>
              </a:rPr>
              <a:t>The online ticket booking system ensures convenient features like easy registration, event search, seat/slot selection, secure digital payment, instant e-ticket, booking history, and cancellation; while following rules such as providing valid user details, adhering to payment and refund policies, and respecting booking limits &amp; terms of service</a:t>
            </a:r>
            <a:r>
              <a:rPr altLang="en-IN" b="1" dirty="0" sz="4000" lang="en-US">
                <a:solidFill>
                  <a:srgbClr val="000000"/>
                </a:solidFill>
              </a:rPr>
              <a:t>.</a:t>
            </a:r>
            <a:endParaRPr b="1" dirty="0"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THIRU SYSTEMS</cp:lastModifiedBy>
  <dcterms:created xsi:type="dcterms:W3CDTF">2024-03-26T10:07:22Z</dcterms:created>
  <dcterms:modified xsi:type="dcterms:W3CDTF">2025-09-03T08:23:33Z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834ebf2efddf4d77bdf4642269e1144a</vt:lpwstr>
  </property>
</Properties>
</file>