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1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4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080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30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921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3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3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3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874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92100"/>
          </a:xfrm>
        </p:spPr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874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921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921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874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hyperlink" Target="https://github.com/24bcanm37-dot/NAANMUDHALVANSOWMIYA2025.git" TargetMode="Externa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34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37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8" name="object 7"/>
          <p:cNvSpPr txBox="1">
            <a:spLocks noGrp="1"/>
          </p:cNvSpPr>
          <p:nvPr>
            <p:ph type="ctrTitle"/>
          </p:nvPr>
        </p:nvSpPr>
        <p:spPr>
          <a:xfrm>
            <a:off x="0" y="564515"/>
            <a:ext cx="10697133" cy="803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indent="0" marL="2870835">
              <a:spcBef>
                <a:spcPts val="130"/>
              </a:spcBef>
              <a:buNone/>
            </a:pPr>
            <a:r>
              <a:rPr b="1" dirty="0" sz="4800" i="0" lang="en-US" spc="15">
                <a:solidFill>
                  <a:srgbClr val="99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1" dirty="0" sz="4800" i="0" lang="en-US" spc="15">
                <a:solidFill>
                  <a:srgbClr val="99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 sz="4800" i="0" lang="en-US" spc="15">
                <a:solidFill>
                  <a:srgbClr val="99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1" dirty="0" sz="4800" i="0" lang="en-US" spc="15">
                <a:solidFill>
                  <a:srgbClr val="99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 sz="4800" i="0" lang="en-US" spc="15">
                <a:solidFill>
                  <a:srgbClr val="99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TAL </a:t>
            </a:r>
            <a:r>
              <a:rPr b="1" dirty="0" sz="4800" i="0" lang="en-US" spc="15">
                <a:solidFill>
                  <a:srgbClr val="99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1" dirty="0" sz="4800" i="0" lang="en-US" spc="15">
                <a:solidFill>
                  <a:srgbClr val="99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sz="4800" i="0" lang="en-US" spc="15">
                <a:solidFill>
                  <a:srgbClr val="99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sz="4800" i="0" lang="en-US" spc="15">
                <a:solidFill>
                  <a:srgbClr val="99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4800" i="0" lang="en-US" spc="15">
                <a:solidFill>
                  <a:srgbClr val="99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="1" dirty="0" sz="4800" i="0" lang="en-US" spc="15">
                <a:solidFill>
                  <a:srgbClr val="99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OLIO </a:t>
            </a:r>
            <a:endParaRPr dirty="0" sz="4800" spc="15">
              <a:solidFill>
                <a:srgbClr val="9933FF"/>
              </a:solidFill>
            </a:endParaRPr>
          </a:p>
        </p:txBody>
      </p:sp>
      <p:pic>
        <p:nvPicPr>
          <p:cNvPr id="2097157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9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847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40" name="TextBox 13"/>
          <p:cNvSpPr txBox="1"/>
          <p:nvPr/>
        </p:nvSpPr>
        <p:spPr>
          <a:xfrm>
            <a:off x="1370650" y="3314150"/>
            <a:ext cx="6776507" cy="23774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S</a:t>
            </a:r>
            <a:r>
              <a:rPr dirty="0" sz="2400" lang="en-US"/>
              <a:t>O</a:t>
            </a:r>
            <a:r>
              <a:rPr dirty="0" sz="2400" lang="en-US"/>
              <a:t>W</a:t>
            </a:r>
            <a:r>
              <a:rPr dirty="0" sz="2400" lang="en-US"/>
              <a:t>M</a:t>
            </a:r>
            <a:r>
              <a:rPr dirty="0" sz="2400" lang="en-US"/>
              <a:t>IYA </a:t>
            </a:r>
            <a:r>
              <a:rPr dirty="0" sz="2400" lang="en-US"/>
              <a:t>M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3</a:t>
            </a:r>
            <a:r>
              <a:rPr dirty="0" sz="2400" lang="en-US"/>
              <a:t>5</a:t>
            </a:r>
            <a:r>
              <a:rPr dirty="0" sz="2400" lang="en-US"/>
              <a:t>5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U</a:t>
            </a:r>
            <a:r>
              <a:rPr dirty="0" sz="2400" lang="en-US"/>
              <a:t>0</a:t>
            </a:r>
            <a:r>
              <a:rPr dirty="0" sz="2400" lang="en-US"/>
              <a:t>9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r>
              <a:rPr dirty="0" sz="2400" lang="en-US"/>
              <a:t>7</a:t>
            </a:r>
            <a:r>
              <a:rPr dirty="0" sz="2400" lang="en-US"/>
              <a:t>/</a:t>
            </a:r>
            <a:r>
              <a:rPr dirty="0" sz="2400" lang="en-US"/>
              <a:t> </a:t>
            </a:r>
            <a:r>
              <a:rPr dirty="0" sz="2400" lang="en-US"/>
              <a:t>8370E1F702D45D5BAF44AE3CCDE19014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2</a:t>
            </a:r>
            <a:r>
              <a:rPr dirty="0" sz="2400" lang="en-US"/>
              <a:t> </a:t>
            </a:r>
            <a:r>
              <a:rPr dirty="0" sz="2400" lang="en-US"/>
              <a:t>-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C</a:t>
            </a:r>
            <a:r>
              <a:rPr dirty="0" sz="2400" lang="en-US"/>
              <a:t>A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r>
              <a:rPr dirty="0" sz="2400" lang="en-US"/>
              <a:t>COLLEGE </a:t>
            </a:r>
            <a:r>
              <a:rPr dirty="0" sz="2400" lang="en-US"/>
              <a:t>TIRUPATTUR</a:t>
            </a:r>
            <a:r>
              <a:rPr dirty="0" sz="2400" lang="en-US"/>
              <a:t>,</a:t>
            </a:r>
            <a:r>
              <a:rPr dirty="0" sz="2400" lang="en-US"/>
              <a:t>6</a:t>
            </a:r>
            <a:r>
              <a:rPr dirty="0" sz="2400" lang="en-US"/>
              <a:t>3</a:t>
            </a:r>
            <a:r>
              <a:rPr dirty="0" sz="2400" lang="en-US"/>
              <a:t>5</a:t>
            </a:r>
            <a:r>
              <a:rPr dirty="0" sz="2400" lang="en-US"/>
              <a:t>9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.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2"/>
          <p:cNvSpPr txBox="1"/>
          <p:nvPr/>
        </p:nvSpPr>
        <p:spPr>
          <a:xfrm>
            <a:off x="752475" y="6486037"/>
            <a:ext cx="1773555" cy="161926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02310"/>
          </a:xfrm>
          <a:prstGeom prst="rect"/>
          <a:solidFill>
            <a:srgbClr val="CC99FF"/>
          </a:solidFill>
          <a:ln>
            <a:solidFill>
              <a:srgbClr val="008000"/>
            </a:solidFill>
            <a:prstDash val="solid"/>
          </a:ln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2" name="object 8"/>
          <p:cNvSpPr txBox="1"/>
          <p:nvPr/>
        </p:nvSpPr>
        <p:spPr>
          <a:xfrm>
            <a:off x="11277218" y="6473337"/>
            <a:ext cx="228600" cy="1847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TextBox 8"/>
          <p:cNvSpPr txBox="1"/>
          <p:nvPr/>
        </p:nvSpPr>
        <p:spPr>
          <a:xfrm>
            <a:off x="2743200" y="2354703"/>
            <a:ext cx="8534018" cy="40919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provide data analysis results and screenshots, I'll need more context about the analysis, such as: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What data are you analyzing?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What tools are you using (e.g., Excel, Python, Tableau)?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What insights are you trying to convey?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you provide more details, I can help create sample results and describe how to effectively present them with screenshots.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"/>
          <p:cNvSpPr txBox="1"/>
          <p:nvPr/>
        </p:nvSpPr>
        <p:spPr>
          <a:xfrm>
            <a:off x="3810000" y="3251200"/>
            <a:ext cx="4572000" cy="535939"/>
          </a:xfrm>
          <a:prstGeom prst="rect"/>
        </p:spPr>
        <p:txBody>
          <a:bodyPr rtlCol="0" wrap="square">
            <a:spAutoFit/>
          </a:bodyPr>
          <a:p>
            <a:endParaRPr sz="2800" lang="en-GB">
              <a:solidFill>
                <a:srgbClr val="000000"/>
              </a:solidFill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51080">
            <a:off x="-263650" y="-1207"/>
            <a:ext cx="6693088" cy="7082216"/>
          </a:xfrm>
          <a:prstGeom prst="rect"/>
        </p:spPr>
      </p:pic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7116013" y="6858000"/>
            <a:ext cx="3022929" cy="6858000"/>
          </a:xfrm>
          <a:prstGeom prst="rect"/>
        </p:spPr>
      </p:pic>
      <p:sp>
        <p:nvSpPr>
          <p:cNvPr id="1048688" name=""/>
          <p:cNvSpPr txBox="1"/>
          <p:nvPr/>
        </p:nvSpPr>
        <p:spPr>
          <a:xfrm>
            <a:off x="3810000" y="3251200"/>
            <a:ext cx="4572000" cy="535939"/>
          </a:xfrm>
          <a:prstGeom prst="rect"/>
        </p:spPr>
        <p:txBody>
          <a:bodyPr rtlCol="0" wrap="square">
            <a:spAutoFit/>
          </a:bodyPr>
          <a:p>
            <a:endParaRPr sz="2800" lang="en-GB">
              <a:solidFill>
                <a:srgbClr val="000000"/>
              </a:solidFill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51073">
            <a:off x="6372249" y="-565864"/>
            <a:ext cx="6037341" cy="7428719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2" name="object 7"/>
          <p:cNvSpPr txBox="1">
            <a:spLocks noGrp="1"/>
          </p:cNvSpPr>
          <p:nvPr>
            <p:ph type="title"/>
          </p:nvPr>
        </p:nvSpPr>
        <p:spPr>
          <a:xfrm>
            <a:off x="1205604" y="901698"/>
            <a:ext cx="4578668" cy="800734"/>
          </a:xfrm>
          <a:prstGeom prst="rect"/>
          <a:solidFill>
            <a:srgbClr val="CC99FF"/>
          </a:solidFill>
          <a:ln>
            <a:solidFill>
              <a:srgbClr val="008000"/>
            </a:solidFill>
            <a:prstDash val="solid"/>
          </a:ln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</a:t>
            </a:r>
            <a:r>
              <a:rPr dirty="0" lang="en-US"/>
              <a:t>U</a:t>
            </a:r>
            <a:r>
              <a:rPr dirty="0" lang="en-US"/>
              <a:t>S</a:t>
            </a:r>
            <a:r>
              <a:rPr dirty="0" lang="en-US"/>
              <a:t>I</a:t>
            </a:r>
            <a:r>
              <a:rPr dirty="0" lang="en-US"/>
              <a:t>ONS </a:t>
            </a:r>
            <a:endParaRPr dirty="0"/>
          </a:p>
        </p:txBody>
      </p:sp>
      <p:sp>
        <p:nvSpPr>
          <p:cNvPr id="1048693" name="object 9"/>
          <p:cNvSpPr txBox="1"/>
          <p:nvPr/>
        </p:nvSpPr>
        <p:spPr>
          <a:xfrm>
            <a:off x="11277218" y="6473337"/>
            <a:ext cx="228600" cy="1847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4" name=""/>
          <p:cNvSpPr txBox="1"/>
          <p:nvPr/>
        </p:nvSpPr>
        <p:spPr>
          <a:xfrm>
            <a:off x="1758141" y="2172334"/>
            <a:ext cx="7143059" cy="40919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Data analysis enables organizations to extract insights from data, driving informed decision-making and business outcomes. By applying statistical and analytical techniques, organizations can identify trends, patterns, and correlations, ultimately gaining a competitive edge and improving performance. Effective data analysis informs strategic decisions, optimizes processes, and enhances customer experiences.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"/>
          <p:cNvSpPr>
            <a:spLocks noGrp="1"/>
          </p:cNvSpPr>
          <p:nvPr>
            <p:ph type="ctrTitle"/>
          </p:nvPr>
        </p:nvSpPr>
        <p:spPr>
          <a:xfrm>
            <a:off x="592105" y="408974"/>
            <a:ext cx="5800851" cy="584200"/>
          </a:xfrm>
          <a:solidFill>
            <a:srgbClr val="CC99FF"/>
          </a:solidFill>
          <a:ln>
            <a:solidFill>
              <a:srgbClr val="000000"/>
            </a:solidFill>
            <a:prstDash val="solid"/>
          </a:ln>
        </p:spPr>
        <p:txBody>
          <a:bodyPr/>
          <a:p>
            <a:r>
              <a:rPr b="1" sz="3600" lang="en-US">
                <a:solidFill>
                  <a:srgbClr val="000000"/>
                </a:solidFill>
              </a:rPr>
              <a:t>G</a:t>
            </a:r>
            <a:r>
              <a:rPr b="1" sz="3600" lang="en-US">
                <a:solidFill>
                  <a:srgbClr val="000000"/>
                </a:solidFill>
              </a:rPr>
              <a:t>I</a:t>
            </a:r>
            <a:r>
              <a:rPr b="1" sz="3600" lang="en-US">
                <a:solidFill>
                  <a:srgbClr val="000000"/>
                </a:solidFill>
              </a:rPr>
              <a:t>T</a:t>
            </a:r>
            <a:r>
              <a:rPr b="1" sz="3600" lang="en-US">
                <a:solidFill>
                  <a:srgbClr val="000000"/>
                </a:solidFill>
              </a:rPr>
              <a:t>U</a:t>
            </a:r>
            <a:r>
              <a:rPr b="1" sz="3600" lang="en-US">
                <a:solidFill>
                  <a:srgbClr val="000000"/>
                </a:solidFill>
              </a:rPr>
              <a:t>P</a:t>
            </a:r>
            <a:r>
              <a:rPr b="1" sz="3600" lang="en-US">
                <a:solidFill>
                  <a:srgbClr val="000000"/>
                </a:solidFill>
              </a:rPr>
              <a:t> </a:t>
            </a:r>
            <a:r>
              <a:rPr b="1" sz="3600" lang="en-US">
                <a:solidFill>
                  <a:srgbClr val="000000"/>
                </a:solidFill>
              </a:rPr>
              <a:t>L</a:t>
            </a:r>
            <a:r>
              <a:rPr b="1" sz="3600" lang="en-US">
                <a:solidFill>
                  <a:srgbClr val="000000"/>
                </a:solidFill>
              </a:rPr>
              <a:t>I</a:t>
            </a:r>
            <a:r>
              <a:rPr b="1" sz="3600" lang="en-US">
                <a:solidFill>
                  <a:srgbClr val="000000"/>
                </a:solidFill>
              </a:rPr>
              <a:t>N</a:t>
            </a:r>
            <a:r>
              <a:rPr b="1" sz="3600" lang="en-US">
                <a:solidFill>
                  <a:srgbClr val="000000"/>
                </a:solidFill>
              </a:rPr>
              <a:t>K</a:t>
            </a:r>
            <a:endParaRPr b="1" lang="en-GB">
              <a:solidFill>
                <a:srgbClr val="000000"/>
              </a:solidFill>
            </a:endParaRPr>
          </a:p>
        </p:txBody>
      </p:sp>
      <p:sp>
        <p:nvSpPr>
          <p:cNvPr id="1048696" name=""/>
          <p:cNvSpPr>
            <a:spLocks noGrp="1"/>
          </p:cNvSpPr>
          <p:nvPr>
            <p:ph type="subTitle" idx="4"/>
          </p:nvPr>
        </p:nvSpPr>
        <p:spPr/>
        <p:txBody>
          <a:bodyPr/>
          <a:p>
            <a:r>
              <a:rPr lang="en-GB">
                <a:hlinkClick r:id="rId1"/>
              </a:rPr>
              <a:t>https://github.com/24bcanm37-dot/NAANMUDHALVANSOWMIYA2025.git</a:t>
            </a:r>
            <a:endParaRPr lang="en-GB"/>
          </a:p>
        </p:txBody>
      </p:sp>
      <p:sp>
        <p:nvSpPr>
          <p:cNvPr id="1048697" name=""/>
          <p:cNvSpPr txBox="1"/>
          <p:nvPr/>
        </p:nvSpPr>
        <p:spPr>
          <a:xfrm>
            <a:off x="4173391" y="993173"/>
            <a:ext cx="4439130" cy="535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/>
          <p:nvPr/>
        </p:nvSpPr>
        <p:spPr>
          <a:xfrm>
            <a:off x="0" y="-962025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solidFill>
                <a:srgbClr val="CC99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59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59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0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6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7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8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09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02311"/>
          </a:xfrm>
          <a:prstGeom prst="rect"/>
          <a:solidFill>
            <a:srgbClr val="CC99FF"/>
          </a:solidFill>
          <a:ln>
            <a:solidFill>
              <a:srgbClr val="008000"/>
            </a:solidFill>
            <a:prstDash val="solid"/>
          </a:ln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2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3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0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847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11" name=""/>
          <p:cNvSpPr txBox="1"/>
          <p:nvPr/>
        </p:nvSpPr>
        <p:spPr>
          <a:xfrm>
            <a:off x="676275" y="2642467"/>
            <a:ext cx="11176409" cy="2720340"/>
          </a:xfrm>
          <a:prstGeom prst="rect"/>
          <a:solidFill>
            <a:srgbClr val="D66565"/>
          </a:solidFill>
        </p:spPr>
        <p:txBody>
          <a:bodyPr rtlCol="0" wrap="square">
            <a:spAutoFit/>
          </a:bodyPr>
          <a:p>
            <a:r>
              <a:rPr sz="5400" lang="en-US">
                <a:solidFill>
                  <a:srgbClr val="000000"/>
                </a:solidFill>
              </a:rPr>
              <a:t>S</a:t>
            </a:r>
            <a:r>
              <a:rPr sz="5400" lang="en-US">
                <a:solidFill>
                  <a:srgbClr val="000000"/>
                </a:solidFill>
              </a:rPr>
              <a:t>T</a:t>
            </a:r>
            <a:r>
              <a:rPr sz="5400" lang="en-US">
                <a:solidFill>
                  <a:srgbClr val="000000"/>
                </a:solidFill>
              </a:rPr>
              <a:t>U</a:t>
            </a:r>
            <a:r>
              <a:rPr sz="5400" lang="en-US">
                <a:solidFill>
                  <a:srgbClr val="000000"/>
                </a:solidFill>
              </a:rPr>
              <a:t>DENT </a:t>
            </a:r>
            <a:r>
              <a:rPr sz="5400" lang="en-US">
                <a:solidFill>
                  <a:srgbClr val="000000"/>
                </a:solidFill>
              </a:rPr>
              <a:t>D</a:t>
            </a:r>
            <a:r>
              <a:rPr sz="5400" lang="en-US">
                <a:solidFill>
                  <a:srgbClr val="000000"/>
                </a:solidFill>
              </a:rPr>
              <a:t>I</a:t>
            </a:r>
            <a:r>
              <a:rPr sz="5400" lang="en-US">
                <a:solidFill>
                  <a:srgbClr val="000000"/>
                </a:solidFill>
              </a:rPr>
              <a:t>G</a:t>
            </a:r>
            <a:r>
              <a:rPr sz="5400" lang="en-US">
                <a:solidFill>
                  <a:srgbClr val="000000"/>
                </a:solidFill>
              </a:rPr>
              <a:t>ITAL </a:t>
            </a:r>
            <a:r>
              <a:rPr sz="5400" lang="en-US">
                <a:solidFill>
                  <a:srgbClr val="000000"/>
                </a:solidFill>
              </a:rPr>
              <a:t>P</a:t>
            </a:r>
            <a:r>
              <a:rPr sz="5400" lang="en-US">
                <a:solidFill>
                  <a:srgbClr val="000000"/>
                </a:solidFill>
              </a:rPr>
              <a:t>O</a:t>
            </a:r>
            <a:r>
              <a:rPr sz="5400" lang="en-US">
                <a:solidFill>
                  <a:srgbClr val="000000"/>
                </a:solidFill>
              </a:rPr>
              <a:t>R</a:t>
            </a:r>
            <a:r>
              <a:rPr sz="5400" lang="en-US">
                <a:solidFill>
                  <a:srgbClr val="000000"/>
                </a:solidFill>
              </a:rPr>
              <a:t>T</a:t>
            </a:r>
            <a:r>
              <a:rPr sz="5400" lang="en-US">
                <a:solidFill>
                  <a:srgbClr val="000000"/>
                </a:solidFill>
              </a:rPr>
              <a:t>FOLIO </a:t>
            </a:r>
            <a:r>
              <a:rPr sz="5400" lang="en-US">
                <a:solidFill>
                  <a:srgbClr val="000000"/>
                </a:solidFill>
              </a:rPr>
              <a:t>U</a:t>
            </a:r>
            <a:r>
              <a:rPr sz="5400" lang="en-US">
                <a:solidFill>
                  <a:srgbClr val="000000"/>
                </a:solidFill>
              </a:rPr>
              <a:t>S</a:t>
            </a:r>
            <a:r>
              <a:rPr sz="5400" lang="en-US">
                <a:solidFill>
                  <a:srgbClr val="000000"/>
                </a:solidFill>
              </a:rPr>
              <a:t>I</a:t>
            </a:r>
            <a:r>
              <a:rPr sz="5400" lang="en-US">
                <a:solidFill>
                  <a:srgbClr val="000000"/>
                </a:solidFill>
              </a:rPr>
              <a:t>NG </a:t>
            </a:r>
            <a:r>
              <a:rPr sz="5400" lang="en-US">
                <a:solidFill>
                  <a:srgbClr val="000000"/>
                </a:solidFill>
              </a:rPr>
              <a:t>I</a:t>
            </a:r>
            <a:r>
              <a:rPr sz="5400" lang="en-US">
                <a:solidFill>
                  <a:srgbClr val="000000"/>
                </a:solidFill>
              </a:rPr>
              <a:t>N</a:t>
            </a:r>
            <a:r>
              <a:rPr sz="5400" lang="en-US">
                <a:solidFill>
                  <a:srgbClr val="000000"/>
                </a:solidFill>
              </a:rPr>
              <a:t>F</a:t>
            </a:r>
            <a:r>
              <a:rPr sz="5400" lang="en-US">
                <a:solidFill>
                  <a:srgbClr val="000000"/>
                </a:solidFill>
              </a:rPr>
              <a:t>O</a:t>
            </a:r>
            <a:r>
              <a:rPr sz="5400" lang="en-US">
                <a:solidFill>
                  <a:srgbClr val="000000"/>
                </a:solidFill>
              </a:rPr>
              <a:t>RMATION </a:t>
            </a:r>
            <a:r>
              <a:rPr sz="5400" lang="en-US">
                <a:solidFill>
                  <a:srgbClr val="000000"/>
                </a:solidFill>
              </a:rPr>
              <a:t>TECHNOLOGY </a:t>
            </a:r>
            <a:r>
              <a:rPr sz="5400" lang="en-US">
                <a:solidFill>
                  <a:srgbClr val="000000"/>
                </a:solidFill>
              </a:rPr>
              <a:t>IN </a:t>
            </a:r>
            <a:r>
              <a:rPr sz="5400" lang="en-US">
                <a:solidFill>
                  <a:srgbClr val="000000"/>
                </a:solidFill>
              </a:rPr>
              <a:t>D</a:t>
            </a:r>
            <a:r>
              <a:rPr sz="5400" lang="en-US">
                <a:solidFill>
                  <a:srgbClr val="000000"/>
                </a:solidFill>
              </a:rPr>
              <a:t>A</a:t>
            </a:r>
            <a:r>
              <a:rPr sz="5400" lang="en-US">
                <a:solidFill>
                  <a:srgbClr val="000000"/>
                </a:solidFill>
              </a:rPr>
              <a:t>T</a:t>
            </a:r>
            <a:r>
              <a:rPr sz="5400" lang="en-US">
                <a:solidFill>
                  <a:srgbClr val="000000"/>
                </a:solidFill>
              </a:rPr>
              <a:t>A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ANALYSIS </a:t>
            </a:r>
            <a:r>
              <a:rPr sz="5400" lang="en-US">
                <a:solidFill>
                  <a:srgbClr val="000000"/>
                </a:solidFill>
              </a:rPr>
              <a:t>.</a:t>
            </a:r>
            <a:endParaRPr sz="54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3" name="object 14"/>
          <p:cNvSpPr txBox="1"/>
          <p:nvPr/>
        </p:nvSpPr>
        <p:spPr>
          <a:xfrm>
            <a:off x="752475" y="6486037"/>
            <a:ext cx="1773555" cy="161926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4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25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4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7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5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6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26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210040" cy="800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>
                <a:solidFill>
                  <a:srgbClr val="9933FF"/>
                </a:solidFill>
              </a:rPr>
              <a:t>A</a:t>
            </a:r>
            <a:r>
              <a:rPr dirty="0" spc="-5">
                <a:solidFill>
                  <a:srgbClr val="9933FF"/>
                </a:solidFill>
              </a:rPr>
              <a:t>G</a:t>
            </a:r>
            <a:r>
              <a:rPr dirty="0" lang="en-US" spc="-35">
                <a:solidFill>
                  <a:srgbClr val="9933FF"/>
                </a:solidFill>
              </a:rPr>
              <a:t>E</a:t>
            </a:r>
            <a:r>
              <a:rPr dirty="0" lang="en-US" spc="-35">
                <a:solidFill>
                  <a:srgbClr val="9933FF"/>
                </a:solidFill>
              </a:rPr>
              <a:t>N</a:t>
            </a:r>
            <a:r>
              <a:rPr dirty="0" lang="en-US" spc="-35">
                <a:solidFill>
                  <a:srgbClr val="9933FF"/>
                </a:solidFill>
              </a:rPr>
              <a:t>D</a:t>
            </a:r>
            <a:r>
              <a:rPr dirty="0" lang="en-US" spc="-35">
                <a:solidFill>
                  <a:srgbClr val="9933FF"/>
                </a:solidFill>
              </a:rPr>
              <a:t>A</a:t>
            </a:r>
            <a:endParaRPr altLang="en-US" lang="zh-CN">
              <a:solidFill>
                <a:srgbClr val="9933FF"/>
              </a:solidFill>
            </a:endParaRPr>
          </a:p>
        </p:txBody>
      </p:sp>
      <p:sp>
        <p:nvSpPr>
          <p:cNvPr id="1048627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847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28" name="TextBox 22"/>
          <p:cNvSpPr txBox="1"/>
          <p:nvPr/>
        </p:nvSpPr>
        <p:spPr>
          <a:xfrm>
            <a:off x="3167061" y="1505096"/>
            <a:ext cx="5029200" cy="49809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00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00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00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00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00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b="0" dirty="0" sz="2800" i="0" lang="en-US">
              <a:solidFill>
                <a:srgbClr val="000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00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00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00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00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1215941" y="575055"/>
            <a:ext cx="5255025" cy="702311"/>
          </a:xfrm>
          <a:prstGeom prst="rect"/>
          <a:solidFill>
            <a:srgbClr val="CC99FF"/>
          </a:solidFill>
          <a:ln>
            <a:solidFill>
              <a:srgbClr val="008000"/>
            </a:solidFill>
            <a:prstDash val="solid"/>
          </a:ln>
        </p:spPr>
        <p:txBody>
          <a:bodyPr bIns="0" lIns="0" rIns="0" rtlCol="0" tIns="16510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30"/>
              </a:spcBef>
              <a:buNone/>
              <a:tabLst>
                <a:tab algn="l" pos="2727960"/>
              </a:tabLst>
            </a:pPr>
            <a:r>
              <a:rPr dirty="0" sz="4250" lang="en-US" spc="-20">
                <a:solidFill>
                  <a:srgbClr val="000000"/>
                </a:solidFill>
              </a:rPr>
              <a:t>P</a:t>
            </a:r>
            <a:r>
              <a:rPr dirty="0" sz="4250" lang="en-US" spc="-20">
                <a:solidFill>
                  <a:srgbClr val="000000"/>
                </a:solidFill>
              </a:rPr>
              <a:t>R</a:t>
            </a:r>
            <a:r>
              <a:rPr dirty="0" sz="4250" lang="en-US" spc="-20">
                <a:solidFill>
                  <a:srgbClr val="000000"/>
                </a:solidFill>
              </a:rPr>
              <a:t>O</a:t>
            </a:r>
            <a:r>
              <a:rPr dirty="0" sz="4250" lang="en-US" spc="-20">
                <a:solidFill>
                  <a:srgbClr val="000000"/>
                </a:solidFill>
              </a:rPr>
              <a:t>B</a:t>
            </a:r>
            <a:r>
              <a:rPr dirty="0" sz="4250" lang="en-US" spc="-20">
                <a:solidFill>
                  <a:srgbClr val="000000"/>
                </a:solidFill>
              </a:rPr>
              <a:t>LEM </a:t>
            </a:r>
            <a:r>
              <a:rPr dirty="0" sz="4250" lang="en-US" spc="-20">
                <a:solidFill>
                  <a:srgbClr val="000000"/>
                </a:solidFill>
              </a:rPr>
              <a:t>STATEMENT</a:t>
            </a:r>
            <a:r>
              <a:rPr dirty="0" sz="4250" lang="en-US" spc="-20">
                <a:solidFill>
                  <a:srgbClr val="000000"/>
                </a:solidFill>
              </a:rPr>
              <a:t> </a:t>
            </a:r>
            <a:endParaRPr sz="4250">
              <a:solidFill>
                <a:srgbClr val="000000"/>
              </a:solidFill>
            </a:endParaRPr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847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1143855" y="2543810"/>
            <a:ext cx="5904644" cy="4536439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1. *Problem definition*: Clearly define the problem or opportunity.
2. *Business objective*: Specify the goal or outcome desired.
3. *Key metrics*: Identify the metrics to measure success.
4. *Data sources*: Determine the relevant data sources.
5. *Constraints*: Consider any limitations or constraints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676275" y="367669"/>
            <a:ext cx="5263515" cy="702311"/>
          </a:xfrm>
          <a:prstGeom prst="rect"/>
          <a:solidFill>
            <a:srgbClr val="CC99FF"/>
          </a:solidFill>
          <a:ln>
            <a:solidFill>
              <a:srgbClr val="008000"/>
            </a:solidFill>
            <a:prstDash val="solid"/>
          </a:ln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>
                <a:solidFill>
                  <a:srgbClr val="000000"/>
                </a:solidFill>
              </a:rPr>
              <a:t>PROJECT	</a:t>
            </a:r>
            <a:r>
              <a:rPr dirty="0" sz="4250" spc="-20">
                <a:solidFill>
                  <a:srgbClr val="000000"/>
                </a:solidFill>
              </a:rPr>
              <a:t>OVERVIEW</a:t>
            </a:r>
            <a:endParaRPr sz="4250">
              <a:solidFill>
                <a:srgbClr val="000000"/>
              </a:solidFill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847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"/>
          <p:cNvSpPr txBox="1"/>
          <p:nvPr/>
        </p:nvSpPr>
        <p:spPr>
          <a:xfrm>
            <a:off x="2122184" y="1912936"/>
            <a:ext cx="6029930" cy="49809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1. *Project objective*: Clearly define the project's goal.
2. *Data sources*: Identify the datasets to be analyzed.
3. *Methodology*: Outline the analytical approaches and techniques.
4. *Expected outcomes*: Specify the insights or results anticipated.
5. *Stakeholders*: Identify the key stakeholders and their interests.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24510"/>
          </a:xfrm>
          <a:prstGeom prst="rect"/>
          <a:solidFill>
            <a:srgbClr val="CC99FF"/>
          </a:solidFill>
          <a:ln>
            <a:solidFill>
              <a:srgbClr val="008000"/>
            </a:solidFill>
            <a:prstDash val="solid"/>
          </a:ln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847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>
            <a:off x="1112691" y="2019300"/>
            <a:ext cx="10491375" cy="58699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1. *Business stakeholders*: Executives, managers, and decision-makers who use insights to inform strategic decisions.
2. *Data analysts*: Professionals who work with data to identify trends, create reports, and visualize insights.
3. *Product managers*: Individuals responsible for product development and optimization.
4. *Marketing teams*: Professionals who use data insights to inform marketing strategies.
5. *Operations teams*: Staff who use data to optimize processes and improve efficiency.
These end-users rely on data analysis to drive business outcomes, optimize processes, and inform strategic decisions.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97535"/>
          </a:xfrm>
          <a:prstGeom prst="rect"/>
          <a:solidFill>
            <a:srgbClr val="CC99FF"/>
          </a:solidFill>
          <a:ln>
            <a:solidFill>
              <a:srgbClr val="008000"/>
            </a:solidFill>
            <a:prstDash val="solid"/>
          </a:ln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847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>
            <a:off x="2124075" y="1695449"/>
            <a:ext cx="4572000" cy="4980939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FF0000"/>
                </a:solidFill>
              </a:rPr>
              <a:t>Data analysis tools:</a:t>
            </a:r>
            <a:endParaRPr sz="2800" lang="en-GB">
              <a:solidFill>
                <a:srgbClr val="FF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</a:rPr>
              <a:t>
1. Excel
2. Python (Pandas, NumPy, Matplotlib)
3. R
4. SQL
5. Tableau
6. Power BI
7. Jupyter Notebooks
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68" name=""/>
          <p:cNvSpPr txBox="1"/>
          <p:nvPr/>
        </p:nvSpPr>
        <p:spPr>
          <a:xfrm>
            <a:off x="7010400" y="1692909"/>
            <a:ext cx="4572000" cy="40919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FF0000"/>
                </a:solidFill>
              </a:rPr>
              <a:t>Data analysis techniques:</a:t>
            </a:r>
            <a:endParaRPr sz="2800" lang="en-GB">
              <a:solidFill>
                <a:srgbClr val="FF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</a:rPr>
              <a:t>
1. Descriptive statistics
2. Inferential statistics
3. Data visualization
4. Machine learning
5. Data mining
6. Regression analysis
7. Clustering and segmentation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0" name="object 9"/>
          <p:cNvSpPr txBox="1"/>
          <p:nvPr/>
        </p:nvSpPr>
        <p:spPr>
          <a:xfrm>
            <a:off x="11277218" y="6473337"/>
            <a:ext cx="228600" cy="1847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8"/>
          <p:cNvSpPr txBox="1"/>
          <p:nvPr/>
        </p:nvSpPr>
        <p:spPr>
          <a:xfrm>
            <a:off x="739775" y="291147"/>
            <a:ext cx="8794750" cy="661035"/>
          </a:xfrm>
          <a:prstGeom prst="rect"/>
          <a:solidFill>
            <a:srgbClr val="CC99FF"/>
          </a:solidFill>
          <a:ln>
            <a:solidFill>
              <a:srgbClr val="008000"/>
            </a:solidFill>
            <a:prstDash val="solid"/>
          </a:ln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"/>
          <p:cNvSpPr txBox="1"/>
          <p:nvPr/>
        </p:nvSpPr>
        <p:spPr>
          <a:xfrm>
            <a:off x="1556610" y="1184865"/>
            <a:ext cx="8929108" cy="63144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1. *Introduction*: Overview of skills and experience.
2. *Projects*: Showcase of data analysis projects with descriptions, methodologies, and insights.
3. *Visualizations*: Interactive dashboards, charts, and graphs.
4. *Code snippets*: Examples of programming code (e.g., Python, R, SQL).
5. *Case studies*: In-depth examinations of specific projects or problems.
6. *Certifications and skills*: List of relevant certifications and technical skills.
A well-designed portfolio demonstrates data analysis skills, experience, and ability to communicate insights effectively.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87400"/>
          </a:xfrm>
          <a:solidFill>
            <a:srgbClr val="CC99FF"/>
          </a:solidFill>
          <a:ln>
            <a:solidFill>
              <a:srgbClr val="008000"/>
            </a:solidFill>
            <a:prstDash val="solid"/>
          </a:ln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5" name=""/>
          <p:cNvSpPr txBox="1"/>
          <p:nvPr/>
        </p:nvSpPr>
        <p:spPr>
          <a:xfrm>
            <a:off x="543470" y="2198290"/>
            <a:ext cx="4572000" cy="4536439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1. *Data visualization*: Charts, graphs, and dashboards.
2. *Statistical modeling*: Regression, clustering, and forecasting.
3. *Data mining*: Identifying patterns and relationships.
4. *Data manipulation*: Cleaning, transforming, and merging data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76" name=""/>
          <p:cNvSpPr txBox="1"/>
          <p:nvPr/>
        </p:nvSpPr>
        <p:spPr>
          <a:xfrm>
            <a:off x="6096000" y="2198290"/>
            <a:ext cx="4877454" cy="54254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5. *Reporting*: Generating insights and summaries.
6. *Predictive analytics*: Forecasting future outcomes.
7. *Data storytelling*: Communicating insights effectively.
These features enable data analysts to extract insights, identify trends, and drive informed decision-making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2024-03-26T10:07:22Z</dcterms:created>
  <dcterms:modified xsi:type="dcterms:W3CDTF">2025-09-02T05:43:11Z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73038733905e44a1856f46a50050675f</vt:lpwstr>
  </property>
</Properties>
</file>