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262" r:id="rId8"/>
    <p:sldId id="263" r:id="rId9"/>
    <p:sldId id="258" r:id="rId10"/>
    <p:sldId id="264" r:id="rId11"/>
    <p:sldId id="278" r:id="rId12"/>
    <p:sldId id="279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/>
  <p:cmAuthor id="3" name="Ramesh Sannareddy" initials="RS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>
      <p:cViewPr varScale="1">
        <p:scale>
          <a:sx n="62" d="100"/>
          <a:sy n="62" d="100"/>
        </p:scale>
        <p:origin x="133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customXml" Target="../ink/ink6.xml"/><Relationship Id="rId8" Type="http://schemas.openxmlformats.org/officeDocument/2006/relationships/customXml" Target="../ink/ink5.xml"/><Relationship Id="rId7" Type="http://schemas.openxmlformats.org/officeDocument/2006/relationships/customXml" Target="../ink/ink4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1" Type="http://schemas.openxmlformats.org/officeDocument/2006/relationships/customXml" Target="../ink/ink8.xml"/><Relationship Id="rId10" Type="http://schemas.openxmlformats.org/officeDocument/2006/relationships/customXml" Target="../ink/ink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  <a:endParaRPr lang="en-US" sz="1400" b="0" dirty="0">
              <a:latin typeface="Helv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1837276" y="6444633"/>
                <a:ext cx="39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1846276" y="643599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Ink 8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Ink 9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Ink 10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Ink 11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Ink 12"/>
              <p14:cNvContentPartPr/>
              <p14:nvPr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5"/>
            </p:blipFill>
            <p:spPr>
              <a:xfrm>
                <a:off x="-222284" y="4536273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image" Target="../media/image2.tiff"/><Relationship Id="rId14" Type="http://schemas.openxmlformats.org/officeDocument/2006/relationships/image" Target="../media/image1.tiff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ustomXml" Target="../ink/ink14.xml"/><Relationship Id="rId8" Type="http://schemas.openxmlformats.org/officeDocument/2006/relationships/customXml" Target="../ink/ink13.xml"/><Relationship Id="rId7" Type="http://schemas.openxmlformats.org/officeDocument/2006/relationships/customXml" Target="../ink/ink12.xml"/><Relationship Id="rId6" Type="http://schemas.openxmlformats.org/officeDocument/2006/relationships/customXml" Target="../ink/ink11.xml"/><Relationship Id="rId5" Type="http://schemas.openxmlformats.org/officeDocument/2006/relationships/image" Target="../media/image6.png"/><Relationship Id="rId4" Type="http://schemas.openxmlformats.org/officeDocument/2006/relationships/customXml" Target="../ink/ink10.xml"/><Relationship Id="rId33" Type="http://schemas.openxmlformats.org/officeDocument/2006/relationships/notesSlide" Target="../notesSlides/notesSlide1.xml"/><Relationship Id="rId32" Type="http://schemas.openxmlformats.org/officeDocument/2006/relationships/slideLayout" Target="../slideLayouts/slideLayout4.xml"/><Relationship Id="rId31" Type="http://schemas.openxmlformats.org/officeDocument/2006/relationships/image" Target="../media/image11.png"/><Relationship Id="rId30" Type="http://schemas.openxmlformats.org/officeDocument/2006/relationships/customXml" Target="../ink/ink30.xml"/><Relationship Id="rId3" Type="http://schemas.openxmlformats.org/officeDocument/2006/relationships/image" Target="../media/image5.png"/><Relationship Id="rId29" Type="http://schemas.openxmlformats.org/officeDocument/2006/relationships/customXml" Target="../ink/ink29.xml"/><Relationship Id="rId28" Type="http://schemas.openxmlformats.org/officeDocument/2006/relationships/image" Target="../media/image10.png"/><Relationship Id="rId27" Type="http://schemas.openxmlformats.org/officeDocument/2006/relationships/customXml" Target="../ink/ink28.xml"/><Relationship Id="rId26" Type="http://schemas.openxmlformats.org/officeDocument/2006/relationships/customXml" Target="../ink/ink27.xml"/><Relationship Id="rId25" Type="http://schemas.openxmlformats.org/officeDocument/2006/relationships/image" Target="../media/image9.png"/><Relationship Id="rId24" Type="http://schemas.openxmlformats.org/officeDocument/2006/relationships/customXml" Target="../ink/ink26.xml"/><Relationship Id="rId23" Type="http://schemas.openxmlformats.org/officeDocument/2006/relationships/customXml" Target="../ink/ink25.xml"/><Relationship Id="rId22" Type="http://schemas.openxmlformats.org/officeDocument/2006/relationships/customXml" Target="../ink/ink24.xml"/><Relationship Id="rId21" Type="http://schemas.openxmlformats.org/officeDocument/2006/relationships/customXml" Target="../ink/ink23.xml"/><Relationship Id="rId20" Type="http://schemas.openxmlformats.org/officeDocument/2006/relationships/customXml" Target="../ink/ink22.xml"/><Relationship Id="rId2" Type="http://schemas.openxmlformats.org/officeDocument/2006/relationships/customXml" Target="../ink/ink9.xml"/><Relationship Id="rId19" Type="http://schemas.openxmlformats.org/officeDocument/2006/relationships/customXml" Target="../ink/ink21.xml"/><Relationship Id="rId18" Type="http://schemas.openxmlformats.org/officeDocument/2006/relationships/customXml" Target="../ink/ink20.xml"/><Relationship Id="rId17" Type="http://schemas.openxmlformats.org/officeDocument/2006/relationships/customXml" Target="../ink/ink19.xml"/><Relationship Id="rId16" Type="http://schemas.openxmlformats.org/officeDocument/2006/relationships/customXml" Target="../ink/ink18.xml"/><Relationship Id="rId15" Type="http://schemas.openxmlformats.org/officeDocument/2006/relationships/image" Target="../media/image8.png"/><Relationship Id="rId14" Type="http://schemas.openxmlformats.org/officeDocument/2006/relationships/customXml" Target="../ink/ink17.xml"/><Relationship Id="rId13" Type="http://schemas.openxmlformats.org/officeDocument/2006/relationships/customXml" Target="../ink/ink16.xml"/><Relationship Id="rId12" Type="http://schemas.openxmlformats.org/officeDocument/2006/relationships/image" Target="../media/image2.png"/><Relationship Id="rId11" Type="http://schemas.openxmlformats.org/officeDocument/2006/relationships/customXml" Target="../ink/ink15.xml"/><Relationship Id="rId10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hyperlink" Target="https://us3.ca.analytics.ibm.com/bi/?perspective=dashboard&amp;pathRef=.my_folders%2Ffinal%2Bcapstone%2Bproject&amp;action=view&amp;mode=dashboard&amp;subView=model0000018a07a5d09d_0000000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customXml" Target="../ink/ink35.xml"/><Relationship Id="rId7" Type="http://schemas.openxmlformats.org/officeDocument/2006/relationships/image" Target="../media/image13.png"/><Relationship Id="rId6" Type="http://schemas.openxmlformats.org/officeDocument/2006/relationships/customXml" Target="../ink/ink34.xml"/><Relationship Id="rId5" Type="http://schemas.openxmlformats.org/officeDocument/2006/relationships/customXml" Target="../ink/ink33.xml"/><Relationship Id="rId4" Type="http://schemas.openxmlformats.org/officeDocument/2006/relationships/customXml" Target="../ink/ink32.xml"/><Relationship Id="rId3" Type="http://schemas.openxmlformats.org/officeDocument/2006/relationships/image" Target="../media/image2.png"/><Relationship Id="rId2" Type="http://schemas.openxmlformats.org/officeDocument/2006/relationships/customXml" Target="../ink/ink31.xml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15.png"/><Relationship Id="rId14" Type="http://schemas.openxmlformats.org/officeDocument/2006/relationships/customXml" Target="../ink/ink40.xml"/><Relationship Id="rId13" Type="http://schemas.openxmlformats.org/officeDocument/2006/relationships/customXml" Target="../ink/ink39.xml"/><Relationship Id="rId12" Type="http://schemas.openxmlformats.org/officeDocument/2006/relationships/customXml" Target="../ink/ink38.xml"/><Relationship Id="rId11" Type="http://schemas.openxmlformats.org/officeDocument/2006/relationships/customXml" Target="../ink/ink37.xml"/><Relationship Id="rId10" Type="http://schemas.openxmlformats.org/officeDocument/2006/relationships/customXml" Target="../ink/ink36.xml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b="1" dirty="0">
                <a:solidFill>
                  <a:srgbClr val="0E659B"/>
                </a:solidFill>
                <a:sym typeface="+mn-ea"/>
              </a:rPr>
              <a:t>Data-Driven Insights: Analyzing Future Skill Requirements for IT Solutions and Consulting Services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6402070" y="380174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/>
              <a:t>Bili Choi</a:t>
            </a: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20th Aug 2023</a:t>
            </a:r>
            <a:endParaRPr lang="en-GB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Ink 5"/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1388880" y="6545472"/>
                <a:ext cx="1390320" cy="112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Ink 6"/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5"/>
            </p:blipFill>
            <p:spPr>
              <a:xfrm>
                <a:off x="2218680" y="659587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Ink 7"/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5"/>
            </p:blipFill>
            <p:spPr>
              <a:xfrm>
                <a:off x="2169720" y="65829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Ink 8"/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5"/>
            </p:blipFill>
            <p:spPr>
              <a:xfrm>
                <a:off x="2169720" y="65829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Ink 9"/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5"/>
            </p:blipFill>
            <p:spPr>
              <a:xfrm>
                <a:off x="2169720" y="65829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Ink 12"/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0"/>
            </p:blipFill>
            <p:spPr>
              <a:xfrm>
                <a:off x="-1512000" y="5066496"/>
                <a:ext cx="360" cy="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Ink 13"/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2"/>
            </p:blipFill>
            <p:spPr>
              <a:xfrm>
                <a:off x="2998440" y="103593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Ink 14"/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2"/>
            </p:blipFill>
            <p:spPr>
              <a:xfrm>
                <a:off x="2998440" y="103593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Ink 15"/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5"/>
            </p:blipFill>
            <p:spPr>
              <a:xfrm>
                <a:off x="2993760" y="1035936"/>
                <a:ext cx="50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Ink 16"/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12"/>
            </p:blipFill>
            <p:spPr>
              <a:xfrm>
                <a:off x="3729960" y="95061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Ink 17"/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2"/>
            </p:blipFill>
            <p:spPr>
              <a:xfrm>
                <a:off x="3620520" y="104781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Ink 18"/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12"/>
            </p:blipFill>
            <p:spPr>
              <a:xfrm>
                <a:off x="7131960" y="246261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Ink 19"/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2"/>
            </p:blipFill>
            <p:spPr>
              <a:xfrm>
                <a:off x="7131960" y="25108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Ink 20"/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12"/>
            </p:blipFill>
            <p:spPr>
              <a:xfrm>
                <a:off x="6644160" y="45592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Ink 21"/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12"/>
            </p:blipFill>
            <p:spPr>
              <a:xfrm>
                <a:off x="-1926720" y="39616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Ink 22"/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12"/>
            </p:blipFill>
            <p:spPr>
              <a:xfrm>
                <a:off x="-1049040" y="32182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Ink 23"/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2"/>
            </p:blipFill>
            <p:spPr>
              <a:xfrm>
                <a:off x="2047680" y="102369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Ink 24"/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25"/>
            </p:blipFill>
            <p:spPr>
              <a:xfrm>
                <a:off x="2084400" y="1023696"/>
                <a:ext cx="50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Ink 25"/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12"/>
            </p:blipFill>
            <p:spPr>
              <a:xfrm>
                <a:off x="1987200" y="10114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Ink 26"/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28"/>
            </p:blipFill>
            <p:spPr>
              <a:xfrm>
                <a:off x="-1855800" y="657936"/>
                <a:ext cx="27000" cy="2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8" name="Ink 27"/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25"/>
            </p:blipFill>
            <p:spPr>
              <a:xfrm>
                <a:off x="-268560" y="816336"/>
                <a:ext cx="50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0" name="Ink 29"/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1"/>
            </p:blipFill>
            <p:spPr>
              <a:xfrm>
                <a:off x="-2207160" y="1998936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584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altLang="en-US" sz="2000" b="1" dirty="0"/>
              <a:t>PostgreSQL</a:t>
            </a:r>
            <a:r>
              <a:rPr lang="en-GB" altLang="en-US" sz="2000" dirty="0"/>
              <a:t> is consistently </a:t>
            </a:r>
            <a:r>
              <a:rPr lang="en-GB" altLang="en-US" sz="2000" b="1" dirty="0"/>
              <a:t>popular</a:t>
            </a:r>
            <a:r>
              <a:rPr lang="en-GB" altLang="en-US" sz="2000" dirty="0"/>
              <a:t> and ranks high in both the "work with" and "desire" chart</a:t>
            </a:r>
            <a:endParaRPr lang="en-GB" altLang="en-US" sz="2000" dirty="0"/>
          </a:p>
          <a:p>
            <a:r>
              <a:rPr lang="en-US" sz="2000" b="1" dirty="0"/>
              <a:t>MongoDB and Redis</a:t>
            </a:r>
            <a:r>
              <a:rPr lang="en-US" sz="2000" dirty="0"/>
              <a:t> experience significant increases in desirability, indicating a </a:t>
            </a:r>
            <a:r>
              <a:rPr lang="en-US" sz="2000" b="1" dirty="0"/>
              <a:t>growing demand</a:t>
            </a:r>
            <a:r>
              <a:rPr lang="en-US" sz="2000" dirty="0"/>
              <a:t> for </a:t>
            </a:r>
            <a:r>
              <a:rPr lang="en-US" sz="2000" b="1" dirty="0"/>
              <a:t>NoSQL</a:t>
            </a:r>
            <a:r>
              <a:rPr lang="en-US" sz="2000" dirty="0"/>
              <a:t> databases and in-memory data storage solutions</a:t>
            </a:r>
            <a:endParaRPr lang="en-US" sz="2000" dirty="0"/>
          </a:p>
          <a:p>
            <a:r>
              <a:rPr lang="en-US" sz="2000" b="1" dirty="0"/>
              <a:t>Microsoft SQL Server</a:t>
            </a:r>
            <a:r>
              <a:rPr lang="en-US" sz="2000" dirty="0"/>
              <a:t> </a:t>
            </a:r>
            <a:r>
              <a:rPr lang="en-US" sz="2000" b="1" dirty="0"/>
              <a:t>maintains</a:t>
            </a:r>
            <a:r>
              <a:rPr lang="en-US" sz="2000" dirty="0"/>
              <a:t> a </a:t>
            </a:r>
            <a:r>
              <a:rPr lang="en-US" sz="2000" b="1" dirty="0"/>
              <a:t>strong</a:t>
            </a:r>
            <a:r>
              <a:rPr lang="en-US" sz="2000" dirty="0"/>
              <a:t> presence in both lists, showcasing its continued relevance</a:t>
            </a:r>
            <a:endParaRPr lang="en-US" sz="20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237986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Implications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altLang="en-US" sz="2000" dirty="0"/>
              <a:t>Focus on </a:t>
            </a:r>
            <a:r>
              <a:rPr lang="en-GB" altLang="en-US" sz="2000" b="1" dirty="0"/>
              <a:t>enhancing skills</a:t>
            </a:r>
            <a:r>
              <a:rPr lang="en-GB" altLang="en-US" sz="2000" dirty="0"/>
              <a:t> in </a:t>
            </a:r>
            <a:r>
              <a:rPr lang="en-GB" altLang="en-US" sz="2000" b="1" dirty="0"/>
              <a:t>PostgreSQL</a:t>
            </a:r>
            <a:r>
              <a:rPr lang="en-GB" altLang="en-US" sz="2000" dirty="0"/>
              <a:t> to capitalize on its popularity and high demand</a:t>
            </a:r>
            <a:endParaRPr lang="en-GB" altLang="en-US" sz="2000" dirty="0"/>
          </a:p>
          <a:p>
            <a:r>
              <a:rPr lang="en-US" sz="2000" dirty="0"/>
              <a:t>Consider </a:t>
            </a:r>
            <a:r>
              <a:rPr lang="en-US" sz="2000" b="1" dirty="0"/>
              <a:t>expanding expertise</a:t>
            </a:r>
            <a:r>
              <a:rPr lang="en-US" sz="2000" dirty="0"/>
              <a:t> in MongoDB and Redis to meet the growing demand </a:t>
            </a:r>
            <a:r>
              <a:rPr lang="en-US" sz="2000" b="1" dirty="0"/>
              <a:t>for NoSQL databases</a:t>
            </a:r>
            <a:r>
              <a:rPr lang="en-US" sz="2000" dirty="0"/>
              <a:t> and in-memory data storage solutions</a:t>
            </a:r>
            <a:endParaRPr lang="en-US" sz="2000" dirty="0"/>
          </a:p>
          <a:p>
            <a:r>
              <a:rPr lang="en-US" sz="2000" b="1" dirty="0"/>
              <a:t>Stay updated</a:t>
            </a:r>
            <a:r>
              <a:rPr lang="en-US" sz="2000" dirty="0"/>
              <a:t> with advancements in </a:t>
            </a:r>
            <a:r>
              <a:rPr lang="en-US" sz="2000" b="1" dirty="0"/>
              <a:t>Microsoft SQL Server</a:t>
            </a:r>
            <a:r>
              <a:rPr lang="en-US" sz="2000" dirty="0"/>
              <a:t> to maintain proficiency in this widely used database management system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03900" y="2494280"/>
            <a:ext cx="5181600" cy="1868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1" action="ppaction://hlinkfile"/>
              </a:rPr>
              <a:t>https://us3.ca.analytics.ibm.com/bi/?perspective=dashboard&amp;pathRef=.my_folders%2Ffinal%2Bcapstone%2Bproject&amp;action=view&amp;mode=dashboard&amp;subView=model0000018a07a5d09d_00000000</a:t>
            </a:r>
            <a:endParaRPr lang="en-US" sz="2200" dirty="0"/>
          </a:p>
        </p:txBody>
      </p:sp>
      <p:pic>
        <p:nvPicPr>
          <p:cNvPr id="7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601470"/>
            <a:ext cx="4530725" cy="4530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58010" y="1392555"/>
            <a:ext cx="8475345" cy="49955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00860" y="1377950"/>
            <a:ext cx="8589645" cy="5044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9105" y="1317625"/>
            <a:ext cx="8733155" cy="50793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033135" y="2435860"/>
            <a:ext cx="5181600" cy="4351338"/>
          </a:xfrm>
        </p:spPr>
        <p:txBody>
          <a:bodyPr/>
          <a:lstStyle/>
          <a:p>
            <a:r>
              <a:rPr lang="en-GB" altLang="en-US" dirty="0"/>
              <a:t>What is the trend of different type of technology tools?</a:t>
            </a:r>
            <a:endParaRPr lang="en-GB" altLang="en-US" dirty="0"/>
          </a:p>
          <a:p>
            <a:r>
              <a:rPr lang="en-GB" altLang="en-US" dirty="0"/>
              <a:t>Geographical distribution of IT developers</a:t>
            </a:r>
            <a:endParaRPr lang="en-GB" altLang="en-US" dirty="0"/>
          </a:p>
          <a:p>
            <a:r>
              <a:rPr lang="en-GB" altLang="en-US" dirty="0"/>
              <a:t>The Age, Gender and education of IT developers</a:t>
            </a:r>
            <a:endParaRPr lang="en-GB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altLang="en-US" sz="2000" dirty="0"/>
              <a:t>There is always a raidly change in IT industry every year</a:t>
            </a:r>
            <a:endParaRPr lang="en-GB" altLang="en-US" sz="2000" dirty="0"/>
          </a:p>
          <a:p>
            <a:r>
              <a:rPr lang="en-GB" altLang="en-US" sz="2000" dirty="0"/>
              <a:t>Most of the IT developers are focus in USA </a:t>
            </a:r>
            <a:endParaRPr lang="en-US" sz="2000" dirty="0"/>
          </a:p>
          <a:p>
            <a:r>
              <a:rPr lang="en-GB" altLang="en-US" sz="2000" dirty="0">
                <a:sym typeface="+mn-ea"/>
              </a:rPr>
              <a:t>There </a:t>
            </a:r>
            <a:r>
              <a:rPr lang="en-GB" altLang="en-US" sz="2000" dirty="0"/>
              <a:t>are extreme gender </a:t>
            </a:r>
            <a:r>
              <a:rPr lang="en-GB" altLang="en-US" sz="2000" dirty="0">
                <a:sym typeface="+mn-ea"/>
              </a:rPr>
              <a:t>discrimination 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altLang="en-US" sz="2000" dirty="0"/>
              <a:t>Organisation and Developer should always update the latest and skill set to fufill the market demand</a:t>
            </a:r>
            <a:endParaRPr lang="en-US" sz="2000" dirty="0"/>
          </a:p>
          <a:p>
            <a:r>
              <a:rPr lang="en-GB" altLang="en-US" sz="2000" dirty="0"/>
              <a:t>Compare with USA, IT industry is still developing and there is a high opportunies in other countries</a:t>
            </a:r>
            <a:endParaRPr lang="en-US" dirty="0"/>
          </a:p>
          <a:p>
            <a:r>
              <a:rPr lang="en-GB" altLang="en-US" sz="2000" dirty="0"/>
              <a:t>Organizations should consider female developers on an equal footing with male developers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44060" y="1691005"/>
            <a:ext cx="6809740" cy="4875530"/>
          </a:xfrm>
        </p:spPr>
        <p:txBody>
          <a:bodyPr>
            <a:normAutofit fontScale="90000" lnSpcReduction="10000"/>
          </a:bodyPr>
          <a:lstStyle/>
          <a:p>
            <a:r>
              <a:rPr lang="en-GB" altLang="en-US" sz="2400" dirty="0"/>
              <a:t>Current Technology Usage</a:t>
            </a:r>
            <a:endParaRPr lang="en-GB" altLang="en-US" sz="2400" dirty="0"/>
          </a:p>
          <a:p>
            <a:pPr lvl="1"/>
            <a:r>
              <a:rPr lang="en-US" sz="2000" dirty="0"/>
              <a:t>Languages</a:t>
            </a:r>
            <a:endParaRPr lang="en-US" sz="2000" dirty="0"/>
          </a:p>
          <a:p>
            <a:pPr lvl="1"/>
            <a:r>
              <a:rPr lang="en-US" sz="2000" dirty="0"/>
              <a:t>Databases</a:t>
            </a:r>
            <a:endParaRPr lang="en-US" sz="2000" dirty="0"/>
          </a:p>
          <a:p>
            <a:pPr lvl="1"/>
            <a:r>
              <a:rPr lang="en-US" sz="2000" dirty="0"/>
              <a:t>Platform</a:t>
            </a:r>
            <a:endParaRPr lang="en-US" sz="2000" dirty="0"/>
          </a:p>
          <a:p>
            <a:pPr lvl="1"/>
            <a:r>
              <a:rPr lang="en-US" sz="2000" dirty="0"/>
              <a:t>WebFrames</a:t>
            </a:r>
            <a:endParaRPr lang="en-US" sz="2000" dirty="0"/>
          </a:p>
          <a:p>
            <a:r>
              <a:rPr lang="en-GB" altLang="en-US" sz="2400" dirty="0"/>
              <a:t>Future </a:t>
            </a:r>
            <a:r>
              <a:rPr lang="en-GB" altLang="en-US" sz="2400" dirty="0">
                <a:sym typeface="+mn-ea"/>
              </a:rPr>
              <a:t>Technology Usage</a:t>
            </a:r>
            <a:endParaRPr lang="en-GB" altLang="en-US" sz="2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Languages</a:t>
            </a:r>
            <a:endParaRPr lang="en-US" sz="2000" dirty="0"/>
          </a:p>
          <a:p>
            <a:pPr lvl="1"/>
            <a:r>
              <a:rPr lang="en-US" sz="2000" dirty="0">
                <a:sym typeface="+mn-ea"/>
              </a:rPr>
              <a:t>Databases</a:t>
            </a:r>
            <a:endParaRPr lang="en-US" sz="2000" dirty="0"/>
          </a:p>
          <a:p>
            <a:pPr lvl="1"/>
            <a:r>
              <a:rPr lang="en-US" sz="2000" dirty="0">
                <a:sym typeface="+mn-ea"/>
              </a:rPr>
              <a:t>Platform</a:t>
            </a:r>
            <a:endParaRPr lang="en-US" sz="2000" dirty="0"/>
          </a:p>
          <a:p>
            <a:pPr lvl="1"/>
            <a:r>
              <a:rPr lang="en-US" sz="2000" dirty="0">
                <a:sym typeface="+mn-ea"/>
              </a:rPr>
              <a:t>WebFrame</a:t>
            </a:r>
            <a:r>
              <a:rPr lang="en-GB" altLang="en-US" sz="2000" dirty="0">
                <a:sym typeface="+mn-ea"/>
              </a:rPr>
              <a:t>s</a:t>
            </a:r>
            <a:endParaRPr lang="en-GB" altLang="en-US" sz="2000" dirty="0">
              <a:sym typeface="+mn-ea"/>
            </a:endParaRPr>
          </a:p>
          <a:p>
            <a:r>
              <a:rPr lang="en-GB" altLang="en-US" sz="2400" dirty="0"/>
              <a:t>Demographic</a:t>
            </a:r>
            <a:endParaRPr lang="en-GB" altLang="en-US" sz="2400" dirty="0"/>
          </a:p>
          <a:p>
            <a:pPr lvl="1"/>
            <a:r>
              <a:rPr lang="en-GB" altLang="en-US" sz="2055" dirty="0"/>
              <a:t>Gender</a:t>
            </a:r>
            <a:endParaRPr lang="en-GB" altLang="en-US" sz="2055" dirty="0"/>
          </a:p>
          <a:p>
            <a:pPr lvl="1"/>
            <a:r>
              <a:rPr lang="en-GB" altLang="en-US" sz="2055" dirty="0"/>
              <a:t>Age</a:t>
            </a:r>
            <a:endParaRPr lang="en-GB" altLang="en-US" sz="2055" dirty="0"/>
          </a:p>
          <a:p>
            <a:pPr lvl="1"/>
            <a:r>
              <a:rPr lang="en-GB" altLang="en-US" sz="2055" dirty="0"/>
              <a:t>Geographical</a:t>
            </a:r>
            <a:endParaRPr lang="en-GB" altLang="en-US" sz="2055" dirty="0"/>
          </a:p>
          <a:p>
            <a:pPr lvl="1"/>
            <a:r>
              <a:rPr lang="en-GB" altLang="en-US" sz="2055" dirty="0"/>
              <a:t>Education level</a:t>
            </a:r>
            <a:endParaRPr lang="en-GB" altLang="en-US" sz="2055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811395" y="1475740"/>
            <a:ext cx="6259195" cy="4704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 JOB POSTINGS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341245"/>
            <a:ext cx="5181600" cy="33185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7435" y="2494280"/>
            <a:ext cx="5764530" cy="3012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  <a:endParaRPr lang="en-US" sz="2200" dirty="0"/>
          </a:p>
          <a:p>
            <a:r>
              <a:rPr lang="en-US" sz="2200" dirty="0"/>
              <a:t>Introduction</a:t>
            </a:r>
            <a:endParaRPr lang="en-US" sz="2200" dirty="0"/>
          </a:p>
          <a:p>
            <a:r>
              <a:rPr lang="en-US" sz="2200" dirty="0"/>
              <a:t>Methodology</a:t>
            </a:r>
            <a:endParaRPr lang="en-US" sz="2200" dirty="0"/>
          </a:p>
          <a:p>
            <a:r>
              <a:rPr lang="en-US" sz="2200" dirty="0"/>
              <a:t>Results</a:t>
            </a:r>
            <a:endParaRPr lang="en-US" sz="2200" dirty="0"/>
          </a:p>
          <a:p>
            <a:pPr lvl="1"/>
            <a:r>
              <a:rPr lang="en-US" sz="1800" dirty="0"/>
              <a:t>Visualization – Charts</a:t>
            </a:r>
            <a:endParaRPr lang="en-US" sz="1800" dirty="0"/>
          </a:p>
          <a:p>
            <a:pPr lvl="1"/>
            <a:r>
              <a:rPr lang="en-US" sz="1800" dirty="0"/>
              <a:t>Dashboard</a:t>
            </a:r>
            <a:endParaRPr lang="en-US" sz="1800" dirty="0"/>
          </a:p>
          <a:p>
            <a:r>
              <a:rPr lang="en-US" sz="2200" dirty="0"/>
              <a:t>Discussion</a:t>
            </a:r>
            <a:endParaRPr lang="en-US" sz="2200" dirty="0"/>
          </a:p>
          <a:p>
            <a:pPr lvl="1"/>
            <a:r>
              <a:rPr lang="en-US" sz="1800" dirty="0"/>
              <a:t>Findings &amp; Implications</a:t>
            </a:r>
            <a:endParaRPr lang="en-US" sz="1800" dirty="0"/>
          </a:p>
          <a:p>
            <a:r>
              <a:rPr lang="en-US" sz="2200" dirty="0"/>
              <a:t>Conclusion</a:t>
            </a:r>
            <a:endParaRPr lang="en-US" sz="2200" dirty="0"/>
          </a:p>
          <a:p>
            <a:r>
              <a:rPr lang="en-US" sz="2200" dirty="0"/>
              <a:t>Appendix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Ink 8"/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3"/>
            </p:blipFill>
            <p:spPr>
              <a:xfrm>
                <a:off x="1889280" y="9993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Ink 9"/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3"/>
            </p:blipFill>
            <p:spPr>
              <a:xfrm>
                <a:off x="2328120" y="962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1" name="Ink 10"/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3"/>
            </p:blipFill>
            <p:spPr>
              <a:xfrm>
                <a:off x="2828160" y="92623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2" name="Ink 11"/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7"/>
            </p:blipFill>
            <p:spPr>
              <a:xfrm>
                <a:off x="2828160" y="926232"/>
                <a:ext cx="3240" cy="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3" name="Ink 12"/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9"/>
            </p:blipFill>
            <p:spPr>
              <a:xfrm>
                <a:off x="-2109240" y="2669712"/>
                <a:ext cx="198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Ink 13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Ink 14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Ink 15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7" name="Ink 16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8" name="Ink 17"/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5"/>
            </p:blipFill>
            <p:spPr>
              <a:xfrm>
                <a:off x="6680880" y="2877072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93315" y="1485900"/>
            <a:ext cx="7405370" cy="47250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90000" lnSpcReduction="20000"/>
          </a:bodyPr>
          <a:lstStyle/>
          <a:p>
            <a:r>
              <a:rPr lang="en-GB" altLang="en-US" sz="2200" dirty="0">
                <a:sym typeface="+mn-ea"/>
              </a:rPr>
              <a:t>Current Technology Usage</a:t>
            </a:r>
            <a:endParaRPr lang="en-GB" altLang="en-US" sz="2200" dirty="0"/>
          </a:p>
          <a:p>
            <a:pPr lvl="1"/>
            <a:r>
              <a:rPr lang="en-GB" altLang="en-US" sz="2200" dirty="0">
                <a:sym typeface="+mn-ea"/>
              </a:rPr>
              <a:t>Top 10 </a:t>
            </a:r>
            <a:r>
              <a:rPr lang="en-US" sz="2200" dirty="0">
                <a:sym typeface="+mn-ea"/>
              </a:rPr>
              <a:t>Languages</a:t>
            </a:r>
            <a:endParaRPr lang="en-US" sz="2200" dirty="0"/>
          </a:p>
          <a:p>
            <a:pPr lvl="1"/>
            <a:r>
              <a:rPr lang="en-GB" altLang="en-US" sz="2200" dirty="0">
                <a:sym typeface="+mn-ea"/>
              </a:rPr>
              <a:t>Top 10 </a:t>
            </a:r>
            <a:r>
              <a:rPr lang="en-US" sz="2200" dirty="0">
                <a:sym typeface="+mn-ea"/>
              </a:rPr>
              <a:t>Databases</a:t>
            </a:r>
            <a:endParaRPr lang="en-US" sz="2200" dirty="0"/>
          </a:p>
          <a:p>
            <a:pPr lvl="1"/>
            <a:r>
              <a:rPr lang="en-US" sz="2200" dirty="0">
                <a:sym typeface="+mn-ea"/>
              </a:rPr>
              <a:t>Platform</a:t>
            </a:r>
            <a:endParaRPr lang="en-US" sz="2200" dirty="0"/>
          </a:p>
          <a:p>
            <a:pPr lvl="1"/>
            <a:r>
              <a:rPr lang="en-GB" altLang="en-US" sz="2200" dirty="0">
                <a:sym typeface="+mn-ea"/>
              </a:rPr>
              <a:t>Top 10 </a:t>
            </a:r>
            <a:r>
              <a:rPr lang="en-US" sz="2200" dirty="0">
                <a:sym typeface="+mn-ea"/>
              </a:rPr>
              <a:t>WebFrames</a:t>
            </a:r>
            <a:endParaRPr lang="en-US" sz="2200" dirty="0"/>
          </a:p>
          <a:p>
            <a:r>
              <a:rPr lang="en-GB" altLang="en-US" sz="2200" dirty="0">
                <a:sym typeface="+mn-ea"/>
              </a:rPr>
              <a:t>Future </a:t>
            </a:r>
            <a:r>
              <a:rPr lang="en-GB" altLang="en-US" sz="2200" dirty="0">
                <a:sym typeface="+mn-ea"/>
              </a:rPr>
              <a:t>Technology Usage</a:t>
            </a:r>
            <a:endParaRPr lang="en-GB" altLang="en-US" sz="2200" dirty="0">
              <a:sym typeface="+mn-ea"/>
            </a:endParaRPr>
          </a:p>
          <a:p>
            <a:pPr lvl="1"/>
            <a:r>
              <a:rPr lang="en-GB" altLang="en-US" sz="2200" dirty="0">
                <a:sym typeface="+mn-ea"/>
              </a:rPr>
              <a:t>Top 10 </a:t>
            </a:r>
            <a:r>
              <a:rPr lang="en-US" sz="2200" dirty="0">
                <a:sym typeface="+mn-ea"/>
              </a:rPr>
              <a:t>Languages</a:t>
            </a:r>
            <a:endParaRPr lang="en-US" sz="2200" dirty="0"/>
          </a:p>
          <a:p>
            <a:pPr lvl="1"/>
            <a:r>
              <a:rPr lang="en-GB" altLang="en-US" sz="2200" dirty="0">
                <a:sym typeface="+mn-ea"/>
              </a:rPr>
              <a:t>Top 10 </a:t>
            </a:r>
            <a:r>
              <a:rPr lang="en-US" sz="2200" dirty="0">
                <a:sym typeface="+mn-ea"/>
              </a:rPr>
              <a:t>Databases</a:t>
            </a:r>
            <a:endParaRPr lang="en-US" sz="2200" dirty="0"/>
          </a:p>
          <a:p>
            <a:pPr lvl="1"/>
            <a:r>
              <a:rPr lang="en-US" sz="2200" dirty="0">
                <a:sym typeface="+mn-ea"/>
              </a:rPr>
              <a:t>Platform</a:t>
            </a:r>
            <a:endParaRPr lang="en-US" sz="2200" dirty="0"/>
          </a:p>
          <a:p>
            <a:pPr lvl="1"/>
            <a:r>
              <a:rPr lang="en-GB" altLang="en-US" sz="2200" dirty="0">
                <a:sym typeface="+mn-ea"/>
              </a:rPr>
              <a:t>Top 10 </a:t>
            </a:r>
            <a:r>
              <a:rPr lang="en-US" sz="2200" dirty="0">
                <a:sym typeface="+mn-ea"/>
              </a:rPr>
              <a:t>WebFrame</a:t>
            </a:r>
            <a:r>
              <a:rPr lang="en-GB" altLang="en-US" sz="2200" dirty="0">
                <a:sym typeface="+mn-ea"/>
              </a:rPr>
              <a:t>s</a:t>
            </a:r>
            <a:endParaRPr lang="en-GB" altLang="en-US" sz="2200" dirty="0">
              <a:sym typeface="+mn-ea"/>
            </a:endParaRPr>
          </a:p>
          <a:p>
            <a:r>
              <a:rPr lang="en-GB" altLang="en-US" sz="2200" dirty="0">
                <a:sym typeface="+mn-ea"/>
              </a:rPr>
              <a:t>Demographic</a:t>
            </a:r>
            <a:endParaRPr lang="en-GB" altLang="en-US" sz="2200" dirty="0"/>
          </a:p>
          <a:p>
            <a:pPr lvl="1"/>
            <a:r>
              <a:rPr lang="en-GB" altLang="en-US" sz="2200" dirty="0">
                <a:sym typeface="+mn-ea"/>
              </a:rPr>
              <a:t>Gender</a:t>
            </a:r>
            <a:endParaRPr lang="en-GB" altLang="en-US" sz="2200" dirty="0"/>
          </a:p>
          <a:p>
            <a:pPr lvl="1"/>
            <a:r>
              <a:rPr lang="en-GB" altLang="en-US" sz="2200" dirty="0">
                <a:sym typeface="+mn-ea"/>
              </a:rPr>
              <a:t>Age</a:t>
            </a:r>
            <a:endParaRPr lang="en-GB" altLang="en-US" sz="2200" dirty="0"/>
          </a:p>
          <a:p>
            <a:pPr lvl="1"/>
            <a:r>
              <a:rPr lang="en-GB" altLang="en-US" sz="2200" dirty="0">
                <a:sym typeface="+mn-ea"/>
              </a:rPr>
              <a:t>Geographical</a:t>
            </a:r>
            <a:endParaRPr lang="en-GB" altLang="en-US" sz="2200" dirty="0"/>
          </a:p>
          <a:p>
            <a:pPr lvl="1"/>
            <a:r>
              <a:rPr lang="en-GB" altLang="en-US" sz="2200" dirty="0">
                <a:sym typeface="+mn-ea"/>
              </a:rPr>
              <a:t>Education level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/>
          <p:cNvSpPr txBox="1"/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200"/>
              <a:t>Backgound</a:t>
            </a:r>
            <a:endParaRPr lang="en-GB" altLang="en-US" sz="2200"/>
          </a:p>
          <a:p>
            <a:pPr lvl="1"/>
            <a:r>
              <a:rPr lang="en-GB" altLang="en-US" sz="1885"/>
              <a:t>Being a Data analyst by a global IT and business consulting services firm, this is a </a:t>
            </a:r>
            <a:r>
              <a:rPr lang="en-GB" altLang="en-US" sz="1885">
                <a:sym typeface="+mn-ea"/>
              </a:rPr>
              <a:t>regular data analytic report for the company getting latest IT labour market information</a:t>
            </a:r>
            <a:endParaRPr lang="en-GB" altLang="en-US" sz="1885">
              <a:sym typeface="+mn-ea"/>
            </a:endParaRPr>
          </a:p>
          <a:p>
            <a:r>
              <a:rPr lang="en-GB" altLang="en-US" sz="2200"/>
              <a:t>Purpose</a:t>
            </a:r>
            <a:endParaRPr lang="en-GB" altLang="en-US" sz="2200"/>
          </a:p>
          <a:p>
            <a:pPr lvl="1"/>
            <a:r>
              <a:rPr lang="en-GB" altLang="en-US" sz="1885">
                <a:sym typeface="+mn-ea"/>
              </a:rPr>
              <a:t>To remain competitive and keep pace with changing technology, our company regularly analyzes data to help identify future skill requirements.</a:t>
            </a:r>
            <a:endParaRPr lang="en-US" sz="2200"/>
          </a:p>
          <a:p>
            <a:r>
              <a:rPr lang="en-GB" altLang="en-US" sz="2200"/>
              <a:t>What questions we need to focus</a:t>
            </a:r>
            <a:endParaRPr lang="en-US" sz="2200"/>
          </a:p>
          <a:p>
            <a:pPr lvl="1"/>
            <a:r>
              <a:rPr lang="en-GB" altLang="en-US" sz="1800"/>
              <a:t>What are the top programming languages in demand?</a:t>
            </a:r>
            <a:endParaRPr lang="en-GB" altLang="en-US" sz="1800"/>
          </a:p>
          <a:p>
            <a:pPr lvl="1"/>
            <a:r>
              <a:rPr lang="en-GB" altLang="en-US" sz="1800" dirty="0"/>
              <a:t>What are the top database skills in demand?</a:t>
            </a:r>
            <a:endParaRPr lang="en-GB" altLang="en-US" sz="1800" dirty="0"/>
          </a:p>
          <a:p>
            <a:pPr lvl="1"/>
            <a:r>
              <a:rPr lang="en-GB" altLang="en-US" sz="1800" dirty="0"/>
              <a:t>What are the popular IDEs?</a:t>
            </a:r>
            <a:endParaRPr lang="en-GB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20000"/>
          </a:bodyPr>
          <a:lstStyle/>
          <a:p>
            <a:r>
              <a:rPr lang="en-US" sz="2200" dirty="0"/>
              <a:t>Data Collection (Sources)</a:t>
            </a:r>
            <a:endParaRPr lang="en-US" sz="2200" dirty="0"/>
          </a:p>
          <a:p>
            <a:pPr marL="0" indent="0">
              <a:buNone/>
            </a:pPr>
            <a:r>
              <a:rPr lang="en-GB" altLang="en-US" sz="2200" dirty="0"/>
              <a:t>	</a:t>
            </a:r>
            <a:r>
              <a:rPr lang="en-US" sz="2200" dirty="0"/>
              <a:t>• Stack overflow developer 2019 survey</a:t>
            </a:r>
            <a:r>
              <a:rPr lang="en-GB" altLang="en-US" sz="2200" dirty="0"/>
              <a:t> 		  (RDBMS)</a:t>
            </a:r>
            <a:endParaRPr lang="en-US" sz="2200" dirty="0"/>
          </a:p>
          <a:p>
            <a:pPr marL="0" indent="0">
              <a:buNone/>
            </a:pPr>
            <a:r>
              <a:rPr lang="en-GB" altLang="en-US" sz="2200" dirty="0"/>
              <a:t>	</a:t>
            </a:r>
            <a:r>
              <a:rPr lang="en-US" sz="2200" dirty="0"/>
              <a:t>• GitHub job postings</a:t>
            </a:r>
            <a:r>
              <a:rPr lang="en-GB" altLang="en-US" sz="2200" dirty="0"/>
              <a:t> (Web)</a:t>
            </a:r>
            <a:endParaRPr lang="en-US" sz="2200" dirty="0"/>
          </a:p>
          <a:p>
            <a:pPr marL="0" indent="0">
              <a:buNone/>
            </a:pPr>
            <a:r>
              <a:rPr lang="en-GB" altLang="en-US" sz="2200" dirty="0"/>
              <a:t>	</a:t>
            </a:r>
            <a:r>
              <a:rPr lang="en-US" sz="2200" dirty="0"/>
              <a:t>• Programming languages annual salary</a:t>
            </a:r>
            <a:r>
              <a:rPr lang="en-GB" altLang="en-US" sz="2200" dirty="0"/>
              <a:t> (excel)</a:t>
            </a:r>
            <a:endParaRPr lang="en-US" sz="2200" dirty="0"/>
          </a:p>
          <a:p>
            <a:r>
              <a:rPr lang="en-US" sz="2200" dirty="0"/>
              <a:t> Data Wrangling</a:t>
            </a:r>
            <a:r>
              <a:rPr lang="en-GB" altLang="en-US" sz="2200" dirty="0"/>
              <a:t> (Python)</a:t>
            </a:r>
            <a:endParaRPr lang="en-US" sz="2200" dirty="0"/>
          </a:p>
          <a:p>
            <a:r>
              <a:rPr lang="en-US" sz="2200" dirty="0"/>
              <a:t> Data Exploration</a:t>
            </a:r>
            <a:r>
              <a:rPr lang="en-GB" altLang="en-US" sz="2200" dirty="0"/>
              <a:t> </a:t>
            </a:r>
            <a:r>
              <a:rPr lang="en-GB" altLang="en-US" sz="2200" dirty="0">
                <a:sym typeface="+mn-ea"/>
              </a:rPr>
              <a:t>(Python)</a:t>
            </a:r>
            <a:endParaRPr lang="en-US" sz="2200" dirty="0"/>
          </a:p>
          <a:p>
            <a:r>
              <a:rPr lang="en-US" sz="2200" dirty="0"/>
              <a:t> Data Cleaning</a:t>
            </a:r>
            <a:r>
              <a:rPr lang="en-GB" altLang="en-US" sz="2200" dirty="0"/>
              <a:t> </a:t>
            </a:r>
            <a:r>
              <a:rPr lang="en-GB" altLang="en-US" sz="2200" dirty="0">
                <a:sym typeface="+mn-ea"/>
              </a:rPr>
              <a:t>(Python)</a:t>
            </a:r>
            <a:endParaRPr lang="en-US" sz="2200" dirty="0"/>
          </a:p>
          <a:p>
            <a:r>
              <a:rPr lang="en-US" sz="2200" dirty="0"/>
              <a:t> Data Visualization</a:t>
            </a:r>
            <a:endParaRPr lang="en-US" sz="2200" dirty="0"/>
          </a:p>
          <a:p>
            <a:pPr lvl="1"/>
            <a:r>
              <a:rPr lang="en-US" sz="1885" dirty="0"/>
              <a:t> </a:t>
            </a:r>
            <a:r>
              <a:rPr lang="en-GB" altLang="en-US" sz="1885" dirty="0"/>
              <a:t>	</a:t>
            </a:r>
            <a:r>
              <a:rPr lang="en-US" sz="1885" dirty="0"/>
              <a:t>Python matplotlib &amp; turtle</a:t>
            </a:r>
            <a:endParaRPr lang="en-US" sz="1885" dirty="0"/>
          </a:p>
          <a:p>
            <a:pPr lvl="1"/>
            <a:r>
              <a:rPr lang="en-GB" altLang="en-US" sz="1885" dirty="0"/>
              <a:t> 	</a:t>
            </a:r>
            <a:r>
              <a:rPr lang="en-US" sz="1885" dirty="0"/>
              <a:t>IBM Cognos</a:t>
            </a:r>
            <a:endParaRPr lang="en-US" sz="1885" dirty="0"/>
          </a:p>
          <a:p>
            <a:r>
              <a:rPr lang="en-US" sz="2200" dirty="0"/>
              <a:t> Presentation</a:t>
            </a:r>
            <a:endParaRPr lang="en-GB" alt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  <a:endParaRPr lang="en-US" dirty="0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60770" y="1550670"/>
            <a:ext cx="5948680" cy="430022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550670"/>
            <a:ext cx="5768340" cy="4335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altLang="en-US" sz="2000" b="1" dirty="0"/>
              <a:t>JavaScript</a:t>
            </a:r>
            <a:r>
              <a:rPr lang="en-GB" altLang="en-US" sz="2000" dirty="0"/>
              <a:t> and </a:t>
            </a:r>
            <a:r>
              <a:rPr lang="en-GB" altLang="en-US" sz="2000" b="1" dirty="0"/>
              <a:t>HTML/CSS</a:t>
            </a:r>
            <a:r>
              <a:rPr lang="en-GB" altLang="en-US" sz="2000" dirty="0"/>
              <a:t> are the </a:t>
            </a:r>
            <a:r>
              <a:rPr lang="en-GB" altLang="en-US" sz="2000" b="1" dirty="0"/>
              <a:t>top two</a:t>
            </a:r>
            <a:r>
              <a:rPr lang="en-GB" altLang="en-US" sz="2000" dirty="0"/>
              <a:t> programming languages that have been used this year and will continue to be in high demand in the coming year</a:t>
            </a:r>
            <a:endParaRPr lang="en-GB" altLang="en-US" sz="2000" dirty="0"/>
          </a:p>
          <a:p>
            <a:r>
              <a:rPr lang="en-GB" altLang="en-US" sz="2000" dirty="0"/>
              <a:t>There is a </a:t>
            </a:r>
            <a:r>
              <a:rPr lang="en-GB" altLang="en-US" sz="2000" b="1" dirty="0"/>
              <a:t>high demand growth</a:t>
            </a:r>
            <a:r>
              <a:rPr lang="en-GB" altLang="en-US" sz="2000" dirty="0"/>
              <a:t> in </a:t>
            </a:r>
            <a:r>
              <a:rPr lang="en-GB" altLang="en-US" sz="2000" b="1" dirty="0"/>
              <a:t>Python</a:t>
            </a:r>
            <a:r>
              <a:rPr lang="en-GB" altLang="en-US" sz="2000" dirty="0"/>
              <a:t> (rank 5 -&gt; 3) and </a:t>
            </a:r>
            <a:r>
              <a:rPr lang="en-GB" altLang="en-US" sz="2000" b="1" dirty="0"/>
              <a:t>TypeScript</a:t>
            </a:r>
            <a:r>
              <a:rPr lang="en-GB" altLang="en-US" sz="2000" dirty="0"/>
              <a:t> (</a:t>
            </a:r>
            <a:r>
              <a:rPr lang="en-GB" altLang="en-US" sz="2000" dirty="0">
                <a:sym typeface="+mn-ea"/>
              </a:rPr>
              <a:t>rank 8 -&gt; 5</a:t>
            </a:r>
            <a:r>
              <a:rPr lang="en-GB" altLang="en-US" sz="2000" dirty="0"/>
              <a:t>) from this year to next year</a:t>
            </a:r>
            <a:endParaRPr lang="en-GB" altLang="en-US" sz="2000" dirty="0"/>
          </a:p>
          <a:p>
            <a:r>
              <a:rPr lang="en-GB" altLang="en-US" sz="2000" b="1" dirty="0"/>
              <a:t>PHP and C++</a:t>
            </a:r>
            <a:r>
              <a:rPr lang="en-GB" altLang="en-US" sz="2000" dirty="0"/>
              <a:t> are </a:t>
            </a:r>
            <a:r>
              <a:rPr lang="en-GB" altLang="en-US" sz="2000" b="1" dirty="0"/>
              <a:t>not desirer</a:t>
            </a:r>
            <a:r>
              <a:rPr lang="en-GB" altLang="en-US" sz="2000" dirty="0"/>
              <a:t> than Kotlin and Go for developers in </a:t>
            </a:r>
            <a:r>
              <a:rPr lang="en-GB" altLang="en-US" sz="2000" dirty="0">
                <a:sym typeface="+mn-ea"/>
              </a:rPr>
              <a:t>coming year</a:t>
            </a:r>
            <a:endParaRPr lang="en-GB" alt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altLang="en-US" sz="2000" b="1" dirty="0"/>
              <a:t>Web developments is still high demand</a:t>
            </a:r>
            <a:r>
              <a:rPr lang="en-GB" altLang="en-US" sz="2000" dirty="0"/>
              <a:t> in the future and developers proficient in these languages can expect a steady stream of job opportunities</a:t>
            </a:r>
            <a:endParaRPr lang="en-GB" altLang="en-US" sz="2000" dirty="0"/>
          </a:p>
          <a:p>
            <a:r>
              <a:rPr lang="en-US" sz="2000" dirty="0"/>
              <a:t>Python's </a:t>
            </a:r>
            <a:r>
              <a:rPr lang="en-US" sz="2000" b="1" dirty="0"/>
              <a:t>versatility and </a:t>
            </a:r>
            <a:r>
              <a:rPr lang="en-US" sz="2000" b="1" dirty="0"/>
              <a:t>ease of use</a:t>
            </a:r>
            <a:r>
              <a:rPr lang="en-GB" altLang="en-US" sz="2000" dirty="0"/>
              <a:t> (supporting SQL)</a:t>
            </a:r>
            <a:r>
              <a:rPr lang="en-US" sz="2000" dirty="0"/>
              <a:t>, along with TypeScript's static typing for JavaScript, make them attractive choices for developers and </a:t>
            </a:r>
            <a:r>
              <a:rPr lang="en-GB" altLang="en-US" sz="2000" dirty="0"/>
              <a:t>o</a:t>
            </a:r>
            <a:r>
              <a:rPr lang="en-US" sz="2000" dirty="0"/>
              <a:t>rganizations.</a:t>
            </a:r>
            <a:endParaRPr lang="en-US" sz="2000" dirty="0"/>
          </a:p>
          <a:p>
            <a:r>
              <a:rPr lang="en-US" sz="2000" dirty="0"/>
              <a:t>This change may be driven by factors such as the </a:t>
            </a:r>
            <a:r>
              <a:rPr lang="en-US" sz="2000" b="1" dirty="0"/>
              <a:t>rise of modern frameworks and technologies</a:t>
            </a:r>
            <a:r>
              <a:rPr lang="en-US" sz="2000" dirty="0"/>
              <a:t> associated with Kotlin and Go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540" y="1449705"/>
            <a:ext cx="5924550" cy="452628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4090" y="1449705"/>
            <a:ext cx="5966460" cy="4525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3990</Words>
  <Application>WPS Presentation</Application>
  <PresentationFormat>Widescreen</PresentationFormat>
  <Paragraphs>153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IBM Plex Mono SemiBold</vt:lpstr>
      <vt:lpstr>Yu Gothic UI Semibold</vt:lpstr>
      <vt:lpstr>Arial</vt:lpstr>
      <vt:lpstr>IBM Plex Mono Text</vt:lpstr>
      <vt:lpstr>Yu Gothic UI</vt:lpstr>
      <vt:lpstr>Helv</vt:lpstr>
      <vt:lpstr>Segoe Print</vt:lpstr>
      <vt:lpstr>Microsoft YaHei</vt:lpstr>
      <vt:lpstr>Arial Unicode MS</vt:lpstr>
      <vt:lpstr>Calibri</vt:lpstr>
      <vt:lpstr>SLIDE_TEMPLATE_skill_network</vt:lpstr>
      <vt:lpstr>PowerPoint 演示文稿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BiLi</cp:lastModifiedBy>
  <cp:revision>23</cp:revision>
  <dcterms:created xsi:type="dcterms:W3CDTF">2020-10-28T18:29:00Z</dcterms:created>
  <dcterms:modified xsi:type="dcterms:W3CDTF">2023-08-21T15:51:09Z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21176C3243854E7DA8701B63C1BF2BAD</vt:lpwstr>
  </property>
  <property fmtid="{D5CDD505-2E9C-101B-9397-08002B2CF9AE}" pid="3" name="KSOProductBuildVer">
    <vt:lpwstr>1033-11.2.0.11537</vt:lpwstr>
  </property>
</Properties>
</file>