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40;&#1076;&#1084;&#1080;&#1085;\PycharmProjects\pythonlab2\execution_time_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40;&#1076;&#1084;&#1080;&#1085;\PycharmProjects\pythonlab2\execution_time_analysis_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40;&#1076;&#1084;&#1080;&#1085;\PycharmProjects\pythonlab2\execution_time_analysis_lambd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40;&#1076;&#1084;&#1080;&#1085;\PycharmProjects\pythonlab2\execution_time_analysis_sigm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40;&#1076;&#1084;&#1080;&#1085;\PycharmProjects\pythonlab2\execution_time_analysis_tau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40;&#1076;&#1084;&#1080;&#1085;\PycharmProjects\pythonlab2\execution_time_analysis_task_index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0;&#1076;&#1084;&#1080;&#1085;\PycharmProjects\pythonlab2\idle_time_analysis_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0;&#1076;&#1084;&#1080;&#1085;\PycharmProjects\pythonlab2\idle_time_analysis_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M(Ti) </a:t>
            </a:r>
            <a:r>
              <a:rPr lang="ru-RU"/>
              <a:t>и </a:t>
            </a:r>
            <a:r>
              <a:rPr lang="el-GR"/>
              <a:t>σ(</a:t>
            </a:r>
            <a:r>
              <a:rPr lang="en-US"/>
              <a:t>Ti) </a:t>
            </a:r>
            <a:r>
              <a:rPr lang="ru-RU"/>
              <a:t>от </a:t>
            </a:r>
            <a:r>
              <a:rPr lang="en-US"/>
              <a:t>n</a:t>
            </a: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Execution_Time_Stats!$B$1</c:f>
              <c:strCache>
                <c:ptCount val="1"/>
                <c:pt idx="0">
                  <c:v>Mean 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Execution_Time_Stats!$A$2:$A$5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Execution_Time_Stats!$B$2:$B$5</c:f>
              <c:numCache>
                <c:formatCode>General</c:formatCode>
                <c:ptCount val="4"/>
                <c:pt idx="0">
                  <c:v>4.8657166975763193</c:v>
                </c:pt>
                <c:pt idx="1">
                  <c:v>3.6448317286168148</c:v>
                </c:pt>
                <c:pt idx="2">
                  <c:v>3.5480456954907642</c:v>
                </c:pt>
                <c:pt idx="3">
                  <c:v>3.5277392108687038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0FD-44C4-858D-378D921B8A82}"/>
            </c:ext>
          </c:extLst>
        </c:ser>
        <c:ser>
          <c:idx val="1"/>
          <c:order val="1"/>
          <c:tx>
            <c:strRef>
              <c:f>Execution_Time_Stats!$C$1</c:f>
              <c:strCache>
                <c:ptCount val="1"/>
                <c:pt idx="0">
                  <c:v>Std Ti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Execution_Time_Stats!$A$2:$A$5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Execution_Time_Stats!$C$2:$C$5</c:f>
              <c:numCache>
                <c:formatCode>General</c:formatCode>
                <c:ptCount val="4"/>
                <c:pt idx="0">
                  <c:v>8.6731113893859462</c:v>
                </c:pt>
                <c:pt idx="1">
                  <c:v>5.3118862327240874</c:v>
                </c:pt>
                <c:pt idx="2">
                  <c:v>5.4774094558582016</c:v>
                </c:pt>
                <c:pt idx="3">
                  <c:v>5.9581711533377453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0FD-44C4-858D-378D921B8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"/>
        <c:axId val="100"/>
      </c:lineChart>
      <c:catAx>
        <c:axId val="1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процессоров (</a:t>
                </a:r>
                <a:r>
                  <a:rPr lang="en-US"/>
                  <a:t>n)</a:t>
                </a:r>
              </a:p>
            </c:rich>
          </c:tx>
          <c:overlay val="1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"/>
        <c:crosses val="autoZero"/>
        <c:auto val="1"/>
        <c:lblAlgn val="ctr"/>
        <c:lblOffset val="100"/>
        <c:noMultiLvlLbl val="1"/>
      </c:catAx>
      <c:valAx>
        <c:axId val="1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выполнения</a:t>
                </a:r>
              </a:p>
            </c:rich>
          </c:tx>
          <c:overlay val="1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M(Ti) </a:t>
            </a:r>
            <a:r>
              <a:rPr lang="ru-RU"/>
              <a:t>и </a:t>
            </a:r>
            <a:r>
              <a:rPr lang="el-GR"/>
              <a:t>σ(</a:t>
            </a:r>
            <a:r>
              <a:rPr lang="en-US"/>
              <a:t>Ti) </a:t>
            </a:r>
            <a:r>
              <a:rPr lang="ru-RU"/>
              <a:t>от </a:t>
            </a:r>
            <a:r>
              <a:rPr lang="en-US"/>
              <a:t>m</a:t>
            </a: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Execution_Time_Stats_M!$B$1</c:f>
              <c:strCache>
                <c:ptCount val="1"/>
                <c:pt idx="0">
                  <c:v>Mean 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Execution_Time_Stats_M!$A$2:$A$5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cat>
          <c:val>
            <c:numRef>
              <c:f>Execution_Time_Stats_M!$B$2:$B$5</c:f>
              <c:numCache>
                <c:formatCode>General</c:formatCode>
                <c:ptCount val="4"/>
                <c:pt idx="0">
                  <c:v>2.120687134314267</c:v>
                </c:pt>
                <c:pt idx="1">
                  <c:v>3.0025168073804198</c:v>
                </c:pt>
                <c:pt idx="2">
                  <c:v>3.9400236868256959</c:v>
                </c:pt>
                <c:pt idx="3">
                  <c:v>4.7550103804573256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695-41B9-9AD3-1C5C52D993B0}"/>
            </c:ext>
          </c:extLst>
        </c:ser>
        <c:ser>
          <c:idx val="1"/>
          <c:order val="1"/>
          <c:tx>
            <c:strRef>
              <c:f>Execution_Time_Stats_M!$C$1</c:f>
              <c:strCache>
                <c:ptCount val="1"/>
                <c:pt idx="0">
                  <c:v>Std Ti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Execution_Time_Stats_M!$A$2:$A$5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cat>
          <c:val>
            <c:numRef>
              <c:f>Execution_Time_Stats_M!$C$2:$C$5</c:f>
              <c:numCache>
                <c:formatCode>General</c:formatCode>
                <c:ptCount val="4"/>
                <c:pt idx="0">
                  <c:v>2.4513488477230179</c:v>
                </c:pt>
                <c:pt idx="1">
                  <c:v>5.5382587809137558</c:v>
                </c:pt>
                <c:pt idx="2">
                  <c:v>5.2340089212931282</c:v>
                </c:pt>
                <c:pt idx="3">
                  <c:v>8.1844767580793185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695-41B9-9AD3-1C5C52D993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"/>
        <c:axId val="100"/>
      </c:lineChart>
      <c:catAx>
        <c:axId val="1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задач (</a:t>
                </a:r>
                <a:r>
                  <a:rPr lang="en-US"/>
                  <a:t>m)</a:t>
                </a:r>
              </a:p>
            </c:rich>
          </c:tx>
          <c:overlay val="1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"/>
        <c:crosses val="autoZero"/>
        <c:auto val="1"/>
        <c:lblAlgn val="ctr"/>
        <c:lblOffset val="100"/>
        <c:noMultiLvlLbl val="1"/>
      </c:catAx>
      <c:valAx>
        <c:axId val="1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выполнения</a:t>
                </a:r>
              </a:p>
            </c:rich>
          </c:tx>
          <c:overlay val="1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M(Ti) </a:t>
            </a:r>
            <a:r>
              <a:rPr lang="ru-RU"/>
              <a:t>и </a:t>
            </a:r>
            <a:r>
              <a:rPr lang="el-GR"/>
              <a:t>σ(</a:t>
            </a:r>
            <a:r>
              <a:rPr lang="en-US"/>
              <a:t>Ti) </a:t>
            </a:r>
            <a:r>
              <a:rPr lang="ru-RU"/>
              <a:t>от </a:t>
            </a:r>
            <a:r>
              <a:rPr lang="el-GR"/>
              <a:t>λ</a:t>
            </a: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Execution_Time_Stats_Lambda!$B$1</c:f>
              <c:strCache>
                <c:ptCount val="1"/>
                <c:pt idx="0">
                  <c:v>Mean 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Execution_Time_Stats_Lambda!$A$2:$A$21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0.10526315789473679</c:v>
                </c:pt>
                <c:pt idx="2">
                  <c:v>0.1111111111111111</c:v>
                </c:pt>
                <c:pt idx="3">
                  <c:v>0.1176470588235294</c:v>
                </c:pt>
                <c:pt idx="4">
                  <c:v>0.125</c:v>
                </c:pt>
                <c:pt idx="5">
                  <c:v>0.1333333333333333</c:v>
                </c:pt>
                <c:pt idx="6">
                  <c:v>0.14285714285714279</c:v>
                </c:pt>
                <c:pt idx="7">
                  <c:v>0.15384615384615391</c:v>
                </c:pt>
                <c:pt idx="8">
                  <c:v>0.16666666666666671</c:v>
                </c:pt>
                <c:pt idx="9">
                  <c:v>0.1818181818181818</c:v>
                </c:pt>
                <c:pt idx="10">
                  <c:v>0.2</c:v>
                </c:pt>
                <c:pt idx="11">
                  <c:v>0.22222222222222221</c:v>
                </c:pt>
                <c:pt idx="12">
                  <c:v>0.25</c:v>
                </c:pt>
                <c:pt idx="13">
                  <c:v>0.2857142857142857</c:v>
                </c:pt>
                <c:pt idx="14">
                  <c:v>0.33333333333333331</c:v>
                </c:pt>
                <c:pt idx="15">
                  <c:v>0.4</c:v>
                </c:pt>
                <c:pt idx="16">
                  <c:v>0.5</c:v>
                </c:pt>
                <c:pt idx="17">
                  <c:v>0.66666666666666663</c:v>
                </c:pt>
                <c:pt idx="18">
                  <c:v>1</c:v>
                </c:pt>
                <c:pt idx="19">
                  <c:v>2</c:v>
                </c:pt>
              </c:numCache>
            </c:numRef>
          </c:cat>
          <c:val>
            <c:numRef>
              <c:f>Execution_Time_Stats_Lambda!$B$2:$B$21</c:f>
              <c:numCache>
                <c:formatCode>General</c:formatCode>
                <c:ptCount val="20"/>
                <c:pt idx="0">
                  <c:v>18.13043208304348</c:v>
                </c:pt>
                <c:pt idx="1">
                  <c:v>10.95591686334784</c:v>
                </c:pt>
                <c:pt idx="2">
                  <c:v>8.8823594143067925</c:v>
                </c:pt>
                <c:pt idx="3">
                  <c:v>9.1274619851232917</c:v>
                </c:pt>
                <c:pt idx="4">
                  <c:v>10.81129566830313</c:v>
                </c:pt>
                <c:pt idx="5">
                  <c:v>9.9874590485398809</c:v>
                </c:pt>
                <c:pt idx="6">
                  <c:v>15.49031573012593</c:v>
                </c:pt>
                <c:pt idx="7">
                  <c:v>10.679601064867059</c:v>
                </c:pt>
                <c:pt idx="8">
                  <c:v>5.8952743200334927</c:v>
                </c:pt>
                <c:pt idx="9">
                  <c:v>6.7246750504808697</c:v>
                </c:pt>
                <c:pt idx="10">
                  <c:v>7.9617652260283887</c:v>
                </c:pt>
                <c:pt idx="11">
                  <c:v>5.1855698768120462</c:v>
                </c:pt>
                <c:pt idx="12">
                  <c:v>7.056594349981391</c:v>
                </c:pt>
                <c:pt idx="13">
                  <c:v>5.2992035732387439</c:v>
                </c:pt>
                <c:pt idx="14">
                  <c:v>4.1484548768888274</c:v>
                </c:pt>
                <c:pt idx="15">
                  <c:v>4.1697403518593319</c:v>
                </c:pt>
                <c:pt idx="16">
                  <c:v>3.7763927902019669</c:v>
                </c:pt>
                <c:pt idx="17">
                  <c:v>2.3003129415665189</c:v>
                </c:pt>
                <c:pt idx="18">
                  <c:v>1.859602940317979</c:v>
                </c:pt>
                <c:pt idx="19">
                  <c:v>0.95927751276643047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024-4B33-A942-4F1155038082}"/>
            </c:ext>
          </c:extLst>
        </c:ser>
        <c:ser>
          <c:idx val="1"/>
          <c:order val="1"/>
          <c:tx>
            <c:strRef>
              <c:f>Execution_Time_Stats_Lambda!$C$1</c:f>
              <c:strCache>
                <c:ptCount val="1"/>
                <c:pt idx="0">
                  <c:v>Std Ti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Execution_Time_Stats_Lambda!$A$2:$A$21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0.10526315789473679</c:v>
                </c:pt>
                <c:pt idx="2">
                  <c:v>0.1111111111111111</c:v>
                </c:pt>
                <c:pt idx="3">
                  <c:v>0.1176470588235294</c:v>
                </c:pt>
                <c:pt idx="4">
                  <c:v>0.125</c:v>
                </c:pt>
                <c:pt idx="5">
                  <c:v>0.1333333333333333</c:v>
                </c:pt>
                <c:pt idx="6">
                  <c:v>0.14285714285714279</c:v>
                </c:pt>
                <c:pt idx="7">
                  <c:v>0.15384615384615391</c:v>
                </c:pt>
                <c:pt idx="8">
                  <c:v>0.16666666666666671</c:v>
                </c:pt>
                <c:pt idx="9">
                  <c:v>0.1818181818181818</c:v>
                </c:pt>
                <c:pt idx="10">
                  <c:v>0.2</c:v>
                </c:pt>
                <c:pt idx="11">
                  <c:v>0.22222222222222221</c:v>
                </c:pt>
                <c:pt idx="12">
                  <c:v>0.25</c:v>
                </c:pt>
                <c:pt idx="13">
                  <c:v>0.2857142857142857</c:v>
                </c:pt>
                <c:pt idx="14">
                  <c:v>0.33333333333333331</c:v>
                </c:pt>
                <c:pt idx="15">
                  <c:v>0.4</c:v>
                </c:pt>
                <c:pt idx="16">
                  <c:v>0.5</c:v>
                </c:pt>
                <c:pt idx="17">
                  <c:v>0.66666666666666663</c:v>
                </c:pt>
                <c:pt idx="18">
                  <c:v>1</c:v>
                </c:pt>
                <c:pt idx="19">
                  <c:v>2</c:v>
                </c:pt>
              </c:numCache>
            </c:numRef>
          </c:cat>
          <c:val>
            <c:numRef>
              <c:f>Execution_Time_Stats_Lambda!$C$2:$C$21</c:f>
              <c:numCache>
                <c:formatCode>General</c:formatCode>
                <c:ptCount val="20"/>
                <c:pt idx="0">
                  <c:v>20.580396743457388</c:v>
                </c:pt>
                <c:pt idx="1">
                  <c:v>10.15931827591398</c:v>
                </c:pt>
                <c:pt idx="2">
                  <c:v>7.8361081056525466</c:v>
                </c:pt>
                <c:pt idx="3">
                  <c:v>7.5021545090419872</c:v>
                </c:pt>
                <c:pt idx="4">
                  <c:v>15.519796616415899</c:v>
                </c:pt>
                <c:pt idx="5">
                  <c:v>9.098005795972167</c:v>
                </c:pt>
                <c:pt idx="6">
                  <c:v>17.564136770971679</c:v>
                </c:pt>
                <c:pt idx="7">
                  <c:v>9.7130151529974231</c:v>
                </c:pt>
                <c:pt idx="8">
                  <c:v>5.7951922576531061</c:v>
                </c:pt>
                <c:pt idx="9">
                  <c:v>6.7330624405394852</c:v>
                </c:pt>
                <c:pt idx="10">
                  <c:v>7.2346075953735847</c:v>
                </c:pt>
                <c:pt idx="11">
                  <c:v>4.3589599865815902</c:v>
                </c:pt>
                <c:pt idx="12">
                  <c:v>12.40306719238106</c:v>
                </c:pt>
                <c:pt idx="13">
                  <c:v>5.8926717946461862</c:v>
                </c:pt>
                <c:pt idx="14">
                  <c:v>3.2552331193035369</c:v>
                </c:pt>
                <c:pt idx="15">
                  <c:v>3.831347881421463</c:v>
                </c:pt>
                <c:pt idx="16">
                  <c:v>3.6532243240238311</c:v>
                </c:pt>
                <c:pt idx="17">
                  <c:v>2.4803101336807512</c:v>
                </c:pt>
                <c:pt idx="18">
                  <c:v>2.155617161120015</c:v>
                </c:pt>
                <c:pt idx="19">
                  <c:v>0.84667417924443777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024-4B33-A942-4F11550380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"/>
        <c:axId val="100"/>
      </c:lineChart>
      <c:catAx>
        <c:axId val="1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Интенсивность поступления задач (</a:t>
                </a:r>
                <a:r>
                  <a:rPr lang="el-GR"/>
                  <a:t>λ)</a:t>
                </a:r>
              </a:p>
            </c:rich>
          </c:tx>
          <c:layout>
            <c:manualLayout>
              <c:xMode val="edge"/>
              <c:yMode val="edge"/>
              <c:x val="0.33378295455003604"/>
              <c:y val="0.88554103281170471"/>
            </c:manualLayout>
          </c:layout>
          <c:overlay val="1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"/>
        <c:crosses val="autoZero"/>
        <c:auto val="1"/>
        <c:lblAlgn val="ctr"/>
        <c:lblOffset val="100"/>
        <c:noMultiLvlLbl val="1"/>
      </c:catAx>
      <c:valAx>
        <c:axId val="1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выполнения</a:t>
                </a:r>
              </a:p>
            </c:rich>
          </c:tx>
          <c:overlay val="1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M(Ti) </a:t>
            </a:r>
            <a:r>
              <a:rPr lang="ru-RU"/>
              <a:t>и </a:t>
            </a:r>
            <a:r>
              <a:rPr lang="el-GR"/>
              <a:t>σ(</a:t>
            </a:r>
            <a:r>
              <a:rPr lang="en-US"/>
              <a:t>Ti) </a:t>
            </a:r>
            <a:r>
              <a:rPr lang="ru-RU"/>
              <a:t>от </a:t>
            </a:r>
            <a:r>
              <a:rPr lang="el-GR"/>
              <a:t>σ (</a:t>
            </a:r>
            <a:r>
              <a:rPr lang="ru-RU"/>
              <a:t>или </a:t>
            </a:r>
            <a:r>
              <a:rPr lang="en-US"/>
              <a:t>M</a:t>
            </a:r>
            <a:r>
              <a:rPr lang="el-GR"/>
              <a:t>σ)</a:t>
            </a: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Execution_Time_Stats_Sigma!$B$1</c:f>
              <c:strCache>
                <c:ptCount val="1"/>
                <c:pt idx="0">
                  <c:v>Mean 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Execution_Time_Stats_Sigma!$A$2:$A$4</c:f>
              <c:strCache>
                <c:ptCount val="3"/>
                <c:pt idx="0">
                  <c:v>constant</c:v>
                </c:pt>
                <c:pt idx="1">
                  <c:v>controlled</c:v>
                </c:pt>
                <c:pt idx="2">
                  <c:v>uniform</c:v>
                </c:pt>
              </c:strCache>
            </c:strRef>
          </c:cat>
          <c:val>
            <c:numRef>
              <c:f>Execution_Time_Stats_Sigma!$B$2:$B$4</c:f>
              <c:numCache>
                <c:formatCode>General</c:formatCode>
                <c:ptCount val="3"/>
                <c:pt idx="0">
                  <c:v>3.8544883280282618</c:v>
                </c:pt>
                <c:pt idx="1">
                  <c:v>3.9148401402968638</c:v>
                </c:pt>
                <c:pt idx="2">
                  <c:v>3.920421531089326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AEE-4400-8062-E2F91CF0711F}"/>
            </c:ext>
          </c:extLst>
        </c:ser>
        <c:ser>
          <c:idx val="1"/>
          <c:order val="1"/>
          <c:tx>
            <c:strRef>
              <c:f>Execution_Time_Stats_Sigma!$C$1</c:f>
              <c:strCache>
                <c:ptCount val="1"/>
                <c:pt idx="0">
                  <c:v>Std Ti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Execution_Time_Stats_Sigma!$A$2:$A$4</c:f>
              <c:strCache>
                <c:ptCount val="3"/>
                <c:pt idx="0">
                  <c:v>constant</c:v>
                </c:pt>
                <c:pt idx="1">
                  <c:v>controlled</c:v>
                </c:pt>
                <c:pt idx="2">
                  <c:v>uniform</c:v>
                </c:pt>
              </c:strCache>
            </c:strRef>
          </c:cat>
          <c:val>
            <c:numRef>
              <c:f>Execution_Time_Stats_Sigma!$C$2:$C$4</c:f>
              <c:numCache>
                <c:formatCode>General</c:formatCode>
                <c:ptCount val="3"/>
                <c:pt idx="0">
                  <c:v>6.8188398416060103</c:v>
                </c:pt>
                <c:pt idx="1">
                  <c:v>6.601121873728748</c:v>
                </c:pt>
                <c:pt idx="2">
                  <c:v>6.1215318229503994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AEE-4400-8062-E2F91CF07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"/>
        <c:axId val="100"/>
      </c:lineChart>
      <c:catAx>
        <c:axId val="1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Тип распределения </a:t>
                </a:r>
                <a:r>
                  <a:rPr lang="el-GR"/>
                  <a:t>σ (</a:t>
                </a:r>
                <a:r>
                  <a:rPr lang="ru-RU"/>
                  <a:t>или </a:t>
                </a:r>
                <a:r>
                  <a:rPr lang="en-US"/>
                  <a:t>M</a:t>
                </a:r>
                <a:r>
                  <a:rPr lang="el-GR"/>
                  <a:t>σ)</a:t>
                </a:r>
              </a:p>
            </c:rich>
          </c:tx>
          <c:layout>
            <c:manualLayout>
              <c:xMode val="edge"/>
              <c:yMode val="edge"/>
              <c:x val="0.35523295628655549"/>
              <c:y val="0.77006552988823418"/>
            </c:manualLayout>
          </c:layout>
          <c:overlay val="1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"/>
        <c:crosses val="autoZero"/>
        <c:auto val="1"/>
        <c:lblAlgn val="ctr"/>
        <c:lblOffset val="100"/>
        <c:noMultiLvlLbl val="1"/>
      </c:catAx>
      <c:valAx>
        <c:axId val="1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выполнения</a:t>
                </a:r>
              </a:p>
            </c:rich>
          </c:tx>
          <c:overlay val="1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M(Ti) </a:t>
            </a:r>
            <a:r>
              <a:rPr lang="ru-RU"/>
              <a:t>и </a:t>
            </a:r>
            <a:r>
              <a:rPr lang="el-GR"/>
              <a:t>σ(</a:t>
            </a:r>
            <a:r>
              <a:rPr lang="en-US"/>
              <a:t>Ti) </a:t>
            </a:r>
            <a:r>
              <a:rPr lang="ru-RU"/>
              <a:t>от </a:t>
            </a:r>
            <a:r>
              <a:rPr lang="el-GR"/>
              <a:t>τ</a:t>
            </a: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Execution_Time_Stats_Tau!$B$1</c:f>
              <c:strCache>
                <c:ptCount val="1"/>
                <c:pt idx="0">
                  <c:v>Mean 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Execution_Time_Stats_Tau!$A$2:$A$47</c:f>
              <c:numCache>
                <c:formatCode>General</c:formatCode>
                <c:ptCount val="46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0.79999999999999993</c:v>
                </c:pt>
                <c:pt idx="8">
                  <c:v>0.89999999999999991</c:v>
                </c:pt>
                <c:pt idx="9">
                  <c:v>0.99999999999999989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1.900000000000001</c:v>
                </c:pt>
                <c:pt idx="19">
                  <c:v>2</c:v>
                </c:pt>
                <c:pt idx="20">
                  <c:v>2.100000000000001</c:v>
                </c:pt>
                <c:pt idx="21">
                  <c:v>2.2000000000000011</c:v>
                </c:pt>
                <c:pt idx="22">
                  <c:v>2.3000000000000012</c:v>
                </c:pt>
                <c:pt idx="23">
                  <c:v>2.4000000000000008</c:v>
                </c:pt>
                <c:pt idx="24">
                  <c:v>2.5000000000000009</c:v>
                </c:pt>
                <c:pt idx="25">
                  <c:v>2.600000000000001</c:v>
                </c:pt>
                <c:pt idx="26">
                  <c:v>2.7000000000000011</c:v>
                </c:pt>
                <c:pt idx="27">
                  <c:v>2.8000000000000012</c:v>
                </c:pt>
                <c:pt idx="28">
                  <c:v>2.9000000000000008</c:v>
                </c:pt>
                <c:pt idx="29">
                  <c:v>3.0000000000000009</c:v>
                </c:pt>
                <c:pt idx="30">
                  <c:v>3.100000000000001</c:v>
                </c:pt>
                <c:pt idx="31">
                  <c:v>3.200000000000002</c:v>
                </c:pt>
                <c:pt idx="32">
                  <c:v>3.300000000000002</c:v>
                </c:pt>
                <c:pt idx="33">
                  <c:v>3.4000000000000021</c:v>
                </c:pt>
                <c:pt idx="34">
                  <c:v>3.5000000000000022</c:v>
                </c:pt>
                <c:pt idx="35">
                  <c:v>3.6000000000000019</c:v>
                </c:pt>
                <c:pt idx="36">
                  <c:v>3.700000000000002</c:v>
                </c:pt>
                <c:pt idx="37">
                  <c:v>3.800000000000002</c:v>
                </c:pt>
                <c:pt idx="38">
                  <c:v>3.9000000000000021</c:v>
                </c:pt>
                <c:pt idx="39">
                  <c:v>4.0000000000000018</c:v>
                </c:pt>
                <c:pt idx="40">
                  <c:v>4.1000000000000014</c:v>
                </c:pt>
                <c:pt idx="41">
                  <c:v>4.2000000000000011</c:v>
                </c:pt>
                <c:pt idx="42">
                  <c:v>4.3000000000000007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</c:numCache>
            </c:numRef>
          </c:cat>
          <c:val>
            <c:numRef>
              <c:f>Execution_Time_Stats_Tau!$B$2:$B$47</c:f>
              <c:numCache>
                <c:formatCode>General</c:formatCode>
                <c:ptCount val="46"/>
                <c:pt idx="0">
                  <c:v>0.223436981617846</c:v>
                </c:pt>
                <c:pt idx="1">
                  <c:v>0.53279258726162415</c:v>
                </c:pt>
                <c:pt idx="2">
                  <c:v>0.90892647969203666</c:v>
                </c:pt>
                <c:pt idx="3">
                  <c:v>1.2137415376548331</c:v>
                </c:pt>
                <c:pt idx="4">
                  <c:v>1.568603391820333</c:v>
                </c:pt>
                <c:pt idx="5">
                  <c:v>2.0813205883879382</c:v>
                </c:pt>
                <c:pt idx="6">
                  <c:v>2.4288691475185851</c:v>
                </c:pt>
                <c:pt idx="7">
                  <c:v>2.5877826202341669</c:v>
                </c:pt>
                <c:pt idx="8">
                  <c:v>2.787297826021089</c:v>
                </c:pt>
                <c:pt idx="9">
                  <c:v>3.1004396438133459</c:v>
                </c:pt>
                <c:pt idx="10">
                  <c:v>3.474720748061686</c:v>
                </c:pt>
                <c:pt idx="11">
                  <c:v>3.5736388074346328</c:v>
                </c:pt>
                <c:pt idx="12">
                  <c:v>4.3526703666095443</c:v>
                </c:pt>
                <c:pt idx="13">
                  <c:v>4.5907561204485408</c:v>
                </c:pt>
                <c:pt idx="14">
                  <c:v>5.8606935071684649</c:v>
                </c:pt>
                <c:pt idx="15">
                  <c:v>5.5303416117107069</c:v>
                </c:pt>
                <c:pt idx="16">
                  <c:v>5.3828692180747488</c:v>
                </c:pt>
                <c:pt idx="17">
                  <c:v>5.3300505468023882</c:v>
                </c:pt>
                <c:pt idx="18">
                  <c:v>6.7946940754919511</c:v>
                </c:pt>
                <c:pt idx="19">
                  <c:v>6.2055919563424728</c:v>
                </c:pt>
                <c:pt idx="20">
                  <c:v>6.6337932295414914</c:v>
                </c:pt>
                <c:pt idx="21">
                  <c:v>8.1054612501110981</c:v>
                </c:pt>
                <c:pt idx="22">
                  <c:v>7.5970148396355341</c:v>
                </c:pt>
                <c:pt idx="23">
                  <c:v>8.1297349012517657</c:v>
                </c:pt>
                <c:pt idx="24">
                  <c:v>7.4444295251096548</c:v>
                </c:pt>
                <c:pt idx="25">
                  <c:v>8.9259097893084522</c:v>
                </c:pt>
                <c:pt idx="26">
                  <c:v>8.052814499966841</c:v>
                </c:pt>
                <c:pt idx="27">
                  <c:v>8.4908175117247104</c:v>
                </c:pt>
                <c:pt idx="28">
                  <c:v>8.8226413311761291</c:v>
                </c:pt>
                <c:pt idx="29">
                  <c:v>8.7493188284325125</c:v>
                </c:pt>
                <c:pt idx="30">
                  <c:v>9.0537115787606108</c:v>
                </c:pt>
                <c:pt idx="31">
                  <c:v>9.3231167530652677</c:v>
                </c:pt>
                <c:pt idx="32">
                  <c:v>11.106324190413959</c:v>
                </c:pt>
                <c:pt idx="33">
                  <c:v>10.042644269964679</c:v>
                </c:pt>
                <c:pt idx="34">
                  <c:v>15.38184314394989</c:v>
                </c:pt>
                <c:pt idx="35">
                  <c:v>11.19896029955726</c:v>
                </c:pt>
                <c:pt idx="36">
                  <c:v>10.72271676002107</c:v>
                </c:pt>
                <c:pt idx="37">
                  <c:v>11.491934490649919</c:v>
                </c:pt>
                <c:pt idx="38">
                  <c:v>13.013683771404461</c:v>
                </c:pt>
                <c:pt idx="39">
                  <c:v>11.884469417200229</c:v>
                </c:pt>
                <c:pt idx="40">
                  <c:v>12.23759809870392</c:v>
                </c:pt>
                <c:pt idx="41">
                  <c:v>12.71109347403158</c:v>
                </c:pt>
                <c:pt idx="42">
                  <c:v>12.754440385079439</c:v>
                </c:pt>
                <c:pt idx="43">
                  <c:v>16.527148698163241</c:v>
                </c:pt>
                <c:pt idx="44">
                  <c:v>13.34178784166512</c:v>
                </c:pt>
                <c:pt idx="45">
                  <c:v>16.67475742943985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7CD-4AE5-8F13-C32308877BBE}"/>
            </c:ext>
          </c:extLst>
        </c:ser>
        <c:ser>
          <c:idx val="1"/>
          <c:order val="1"/>
          <c:tx>
            <c:strRef>
              <c:f>Execution_Time_Stats_Tau!$C$1</c:f>
              <c:strCache>
                <c:ptCount val="1"/>
                <c:pt idx="0">
                  <c:v>Std Ti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Execution_Time_Stats_Tau!$A$2:$A$47</c:f>
              <c:numCache>
                <c:formatCode>General</c:formatCode>
                <c:ptCount val="46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0.79999999999999993</c:v>
                </c:pt>
                <c:pt idx="8">
                  <c:v>0.89999999999999991</c:v>
                </c:pt>
                <c:pt idx="9">
                  <c:v>0.99999999999999989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1.900000000000001</c:v>
                </c:pt>
                <c:pt idx="19">
                  <c:v>2</c:v>
                </c:pt>
                <c:pt idx="20">
                  <c:v>2.100000000000001</c:v>
                </c:pt>
                <c:pt idx="21">
                  <c:v>2.2000000000000011</c:v>
                </c:pt>
                <c:pt idx="22">
                  <c:v>2.3000000000000012</c:v>
                </c:pt>
                <c:pt idx="23">
                  <c:v>2.4000000000000008</c:v>
                </c:pt>
                <c:pt idx="24">
                  <c:v>2.5000000000000009</c:v>
                </c:pt>
                <c:pt idx="25">
                  <c:v>2.600000000000001</c:v>
                </c:pt>
                <c:pt idx="26">
                  <c:v>2.7000000000000011</c:v>
                </c:pt>
                <c:pt idx="27">
                  <c:v>2.8000000000000012</c:v>
                </c:pt>
                <c:pt idx="28">
                  <c:v>2.9000000000000008</c:v>
                </c:pt>
                <c:pt idx="29">
                  <c:v>3.0000000000000009</c:v>
                </c:pt>
                <c:pt idx="30">
                  <c:v>3.100000000000001</c:v>
                </c:pt>
                <c:pt idx="31">
                  <c:v>3.200000000000002</c:v>
                </c:pt>
                <c:pt idx="32">
                  <c:v>3.300000000000002</c:v>
                </c:pt>
                <c:pt idx="33">
                  <c:v>3.4000000000000021</c:v>
                </c:pt>
                <c:pt idx="34">
                  <c:v>3.5000000000000022</c:v>
                </c:pt>
                <c:pt idx="35">
                  <c:v>3.6000000000000019</c:v>
                </c:pt>
                <c:pt idx="36">
                  <c:v>3.700000000000002</c:v>
                </c:pt>
                <c:pt idx="37">
                  <c:v>3.800000000000002</c:v>
                </c:pt>
                <c:pt idx="38">
                  <c:v>3.9000000000000021</c:v>
                </c:pt>
                <c:pt idx="39">
                  <c:v>4.0000000000000018</c:v>
                </c:pt>
                <c:pt idx="40">
                  <c:v>4.1000000000000014</c:v>
                </c:pt>
                <c:pt idx="41">
                  <c:v>4.2000000000000011</c:v>
                </c:pt>
                <c:pt idx="42">
                  <c:v>4.3000000000000007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</c:numCache>
            </c:numRef>
          </c:cat>
          <c:val>
            <c:numRef>
              <c:f>Execution_Time_Stats_Tau!$C$2:$C$47</c:f>
              <c:numCache>
                <c:formatCode>General</c:formatCode>
                <c:ptCount val="46"/>
                <c:pt idx="0">
                  <c:v>0.1177997930884489</c:v>
                </c:pt>
                <c:pt idx="1">
                  <c:v>0.1496856497385784</c:v>
                </c:pt>
                <c:pt idx="2">
                  <c:v>0.36543279632862491</c:v>
                </c:pt>
                <c:pt idx="3">
                  <c:v>0.42821550841525341</c:v>
                </c:pt>
                <c:pt idx="4">
                  <c:v>0.59422425337185214</c:v>
                </c:pt>
                <c:pt idx="5">
                  <c:v>1.1323416788901119</c:v>
                </c:pt>
                <c:pt idx="6">
                  <c:v>1.195622256423605</c:v>
                </c:pt>
                <c:pt idx="7">
                  <c:v>0.88705465668962113</c:v>
                </c:pt>
                <c:pt idx="8">
                  <c:v>0.36291087387104831</c:v>
                </c:pt>
                <c:pt idx="9">
                  <c:v>0.45691077533908159</c:v>
                </c:pt>
                <c:pt idx="10">
                  <c:v>1.0548504937245189</c:v>
                </c:pt>
                <c:pt idx="11">
                  <c:v>0.27064743949555609</c:v>
                </c:pt>
                <c:pt idx="12">
                  <c:v>1.4318792272448919</c:v>
                </c:pt>
                <c:pt idx="13">
                  <c:v>1.2374366604735869</c:v>
                </c:pt>
                <c:pt idx="14">
                  <c:v>3.0548453273335499</c:v>
                </c:pt>
                <c:pt idx="15">
                  <c:v>2.5217240705010551</c:v>
                </c:pt>
                <c:pt idx="16">
                  <c:v>1.0273757373030139</c:v>
                </c:pt>
                <c:pt idx="17">
                  <c:v>0.16410623885471909</c:v>
                </c:pt>
                <c:pt idx="18">
                  <c:v>2.5407366461658381</c:v>
                </c:pt>
                <c:pt idx="19">
                  <c:v>0.8958266749706667</c:v>
                </c:pt>
                <c:pt idx="20">
                  <c:v>0.94823299730069788</c:v>
                </c:pt>
                <c:pt idx="21">
                  <c:v>3.7366461475652959</c:v>
                </c:pt>
                <c:pt idx="22">
                  <c:v>1.4217420311617981</c:v>
                </c:pt>
                <c:pt idx="23">
                  <c:v>2.1956217834218701</c:v>
                </c:pt>
                <c:pt idx="24">
                  <c:v>2.5243608151914732E-2</c:v>
                </c:pt>
                <c:pt idx="25">
                  <c:v>3.4092020891798209</c:v>
                </c:pt>
                <c:pt idx="26">
                  <c:v>4.4520722670884853E-2</c:v>
                </c:pt>
                <c:pt idx="27">
                  <c:v>0.52196090516824856</c:v>
                </c:pt>
                <c:pt idx="28">
                  <c:v>0.37140111708473289</c:v>
                </c:pt>
                <c:pt idx="29">
                  <c:v>0.17650792375724161</c:v>
                </c:pt>
                <c:pt idx="30">
                  <c:v>0.22412710230861849</c:v>
                </c:pt>
                <c:pt idx="31">
                  <c:v>0.20584229503198631</c:v>
                </c:pt>
                <c:pt idx="32">
                  <c:v>3.46268009814202</c:v>
                </c:pt>
                <c:pt idx="33">
                  <c:v>1.022601235776808E-2</c:v>
                </c:pt>
                <c:pt idx="34">
                  <c:v>8.4995754536964405</c:v>
                </c:pt>
                <c:pt idx="35">
                  <c:v>1.822964605151679</c:v>
                </c:pt>
                <c:pt idx="36">
                  <c:v>0.31988207863274098</c:v>
                </c:pt>
                <c:pt idx="37">
                  <c:v>0.36566529604579789</c:v>
                </c:pt>
                <c:pt idx="38">
                  <c:v>2.171100178512221</c:v>
                </c:pt>
                <c:pt idx="39">
                  <c:v>0.21957305753197129</c:v>
                </c:pt>
                <c:pt idx="40">
                  <c:v>1.681761119648799E-3</c:v>
                </c:pt>
                <c:pt idx="41">
                  <c:v>0.25692096540127862</c:v>
                </c:pt>
                <c:pt idx="42">
                  <c:v>5.4636033405233438E-2</c:v>
                </c:pt>
                <c:pt idx="43">
                  <c:v>6.5547023795254251</c:v>
                </c:pt>
                <c:pt idx="44">
                  <c:v>5.0756573563981847E-2</c:v>
                </c:pt>
                <c:pt idx="45">
                  <c:v>6.0406104609774669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7CD-4AE5-8F13-C32308877B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"/>
        <c:axId val="100"/>
      </c:lineChart>
      <c:catAx>
        <c:axId val="1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подготовки (</a:t>
                </a:r>
                <a:r>
                  <a:rPr lang="el-GR"/>
                  <a:t>τ)</a:t>
                </a:r>
              </a:p>
            </c:rich>
          </c:tx>
          <c:layout>
            <c:manualLayout>
              <c:xMode val="edge"/>
              <c:yMode val="edge"/>
              <c:x val="0.40889325651766234"/>
              <c:y val="0.85850918635170603"/>
            </c:manualLayout>
          </c:layout>
          <c:overlay val="1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"/>
        <c:crosses val="autoZero"/>
        <c:auto val="1"/>
        <c:lblAlgn val="ctr"/>
        <c:lblOffset val="100"/>
        <c:noMultiLvlLbl val="1"/>
      </c:catAx>
      <c:valAx>
        <c:axId val="1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выполнения (</a:t>
                </a:r>
                <a:r>
                  <a:rPr lang="en-US"/>
                  <a:t>Ti)</a:t>
                </a:r>
              </a:p>
            </c:rich>
          </c:tx>
          <c:overlay val="1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M(Ti) </a:t>
            </a:r>
            <a:r>
              <a:rPr lang="ru-RU"/>
              <a:t>и </a:t>
            </a:r>
            <a:r>
              <a:rPr lang="el-GR"/>
              <a:t>σ(</a:t>
            </a:r>
            <a:r>
              <a:rPr lang="en-US"/>
              <a:t>Ti) </a:t>
            </a:r>
            <a:r>
              <a:rPr lang="ru-RU"/>
              <a:t>от </a:t>
            </a:r>
            <a:r>
              <a:rPr lang="en-US"/>
              <a:t>i (</a:t>
            </a:r>
            <a:r>
              <a:rPr lang="ru-RU"/>
              <a:t>номер задачи)</a:t>
            </a: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Execution_Time_Stats_Task_Index!$B$1</c:f>
              <c:strCache>
                <c:ptCount val="1"/>
                <c:pt idx="0">
                  <c:v>Mean 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Execution_Time_Stats_Task_Index!$A$2:$A$21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Execution_Time_Stats_Task_Index!$B$2:$B$21</c:f>
              <c:numCache>
                <c:formatCode>General</c:formatCode>
                <c:ptCount val="20"/>
                <c:pt idx="0">
                  <c:v>1.30874219879672</c:v>
                </c:pt>
                <c:pt idx="1">
                  <c:v>1.6563211806637981</c:v>
                </c:pt>
                <c:pt idx="2">
                  <c:v>2.0230062863622251</c:v>
                </c:pt>
                <c:pt idx="3">
                  <c:v>2.7478735761629491</c:v>
                </c:pt>
                <c:pt idx="4">
                  <c:v>3.1621569817391548</c:v>
                </c:pt>
                <c:pt idx="5">
                  <c:v>3.1383738903430949</c:v>
                </c:pt>
                <c:pt idx="6">
                  <c:v>3.503056390071857</c:v>
                </c:pt>
                <c:pt idx="7">
                  <c:v>4.4116517339539136</c:v>
                </c:pt>
                <c:pt idx="8">
                  <c:v>3.425011481978713</c:v>
                </c:pt>
                <c:pt idx="9">
                  <c:v>4.8413093954281186</c:v>
                </c:pt>
                <c:pt idx="10">
                  <c:v>4.515332690075371</c:v>
                </c:pt>
                <c:pt idx="11">
                  <c:v>4.0978844430184882</c:v>
                </c:pt>
                <c:pt idx="12">
                  <c:v>6.0799364466292696</c:v>
                </c:pt>
                <c:pt idx="13">
                  <c:v>8.5942694695185953</c:v>
                </c:pt>
                <c:pt idx="14">
                  <c:v>6.0750247137351847</c:v>
                </c:pt>
                <c:pt idx="15">
                  <c:v>6.1346724534331933</c:v>
                </c:pt>
                <c:pt idx="16">
                  <c:v>5.8416848402677246</c:v>
                </c:pt>
                <c:pt idx="17">
                  <c:v>5.2252648187778847</c:v>
                </c:pt>
                <c:pt idx="18">
                  <c:v>6.7991228127974503</c:v>
                </c:pt>
                <c:pt idx="19">
                  <c:v>10.55291663545097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9FD-4F67-9385-988F4A808E57}"/>
            </c:ext>
          </c:extLst>
        </c:ser>
        <c:ser>
          <c:idx val="1"/>
          <c:order val="1"/>
          <c:tx>
            <c:strRef>
              <c:f>Execution_Time_Stats_Task_Index!$C$1</c:f>
              <c:strCache>
                <c:ptCount val="1"/>
                <c:pt idx="0">
                  <c:v>Std Ti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Execution_Time_Stats_Task_Index!$A$2:$A$21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Execution_Time_Stats_Task_Index!$C$2:$C$21</c:f>
              <c:numCache>
                <c:formatCode>General</c:formatCode>
                <c:ptCount val="20"/>
                <c:pt idx="0">
                  <c:v>1.4691268899477681</c:v>
                </c:pt>
                <c:pt idx="1">
                  <c:v>1.4938400510643051</c:v>
                </c:pt>
                <c:pt idx="2">
                  <c:v>2.193723348654947</c:v>
                </c:pt>
                <c:pt idx="3">
                  <c:v>3.1055473659494059</c:v>
                </c:pt>
                <c:pt idx="4">
                  <c:v>3.5573489255688719</c:v>
                </c:pt>
                <c:pt idx="5">
                  <c:v>3.2398626674642279</c:v>
                </c:pt>
                <c:pt idx="6">
                  <c:v>4.6843881701420216</c:v>
                </c:pt>
                <c:pt idx="7">
                  <c:v>9.1595044777077064</c:v>
                </c:pt>
                <c:pt idx="8">
                  <c:v>3.758690331370437</c:v>
                </c:pt>
                <c:pt idx="9">
                  <c:v>6.0789978749484153</c:v>
                </c:pt>
                <c:pt idx="10">
                  <c:v>5.6567262210863092</c:v>
                </c:pt>
                <c:pt idx="11">
                  <c:v>4.7490876822774926</c:v>
                </c:pt>
                <c:pt idx="12">
                  <c:v>8.2695731566496065</c:v>
                </c:pt>
                <c:pt idx="13">
                  <c:v>14.26481351712062</c:v>
                </c:pt>
                <c:pt idx="14">
                  <c:v>7.6847995492768986</c:v>
                </c:pt>
                <c:pt idx="15">
                  <c:v>11.775590040169281</c:v>
                </c:pt>
                <c:pt idx="16">
                  <c:v>6.7308644747265323</c:v>
                </c:pt>
                <c:pt idx="17">
                  <c:v>6.7273146469184759</c:v>
                </c:pt>
                <c:pt idx="18">
                  <c:v>8.4847037265425929</c:v>
                </c:pt>
                <c:pt idx="19">
                  <c:v>16.311191349799468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9FD-4F67-9385-988F4A808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"/>
        <c:axId val="100"/>
      </c:lineChart>
      <c:catAx>
        <c:axId val="1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Индекс задачи </a:t>
                </a:r>
                <a:r>
                  <a:rPr lang="en-US"/>
                  <a:t>i</a:t>
                </a:r>
              </a:p>
            </c:rich>
          </c:tx>
          <c:overlay val="1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"/>
        <c:crosses val="autoZero"/>
        <c:auto val="1"/>
        <c:lblAlgn val="ctr"/>
        <c:lblOffset val="100"/>
        <c:noMultiLvlLbl val="1"/>
      </c:catAx>
      <c:valAx>
        <c:axId val="1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выполнения</a:t>
                </a:r>
              </a:p>
            </c:rich>
          </c:tx>
          <c:overlay val="1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Среднее время простоя процессоров в зависимости от </a:t>
            </a:r>
            <a:r>
              <a:rPr lang="en-US"/>
              <a:t>n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3.7629629629629631E-2"/>
          <c:y val="3.2925925925925928E-2"/>
          <c:w val="0.85166870370370373"/>
          <c:h val="0.89651851851851849"/>
        </c:manualLayout>
      </c:layout>
      <c:lineChart>
        <c:grouping val="standard"/>
        <c:varyColors val="1"/>
        <c:ser>
          <c:idx val="0"/>
          <c:order val="0"/>
          <c:tx>
            <c:strRef>
              <c:f>Idle_Time_Stats_N!$B$1</c:f>
              <c:strCache>
                <c:ptCount val="1"/>
                <c:pt idx="0">
                  <c:v>Mean Idle Time</c:v>
                </c:pt>
              </c:strCache>
            </c:strRef>
          </c:tx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65-474D-977F-9F337277EAC6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65-474D-977F-9F337277EAC6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65-474D-977F-9F337277EAC6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65-474D-977F-9F337277EAC6}"/>
              </c:ext>
            </c:extLst>
          </c:dPt>
          <c:cat>
            <c:numRef>
              <c:f>Idle_Time_Stats_N!$A$2:$A$5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Idle_Time_Stats_N!$B$2:$B$5</c:f>
              <c:numCache>
                <c:formatCode>General</c:formatCode>
                <c:ptCount val="4"/>
                <c:pt idx="0">
                  <c:v>12.52143816893423</c:v>
                </c:pt>
                <c:pt idx="1">
                  <c:v>15.216357417374629</c:v>
                </c:pt>
                <c:pt idx="2">
                  <c:v>13.02706034264059</c:v>
                </c:pt>
                <c:pt idx="3">
                  <c:v>9.6466004743536633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8-F365-474D-977F-9F337277E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"/>
        <c:axId val="100"/>
      </c:lineChart>
      <c:catAx>
        <c:axId val="1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процессоров (</a:t>
                </a:r>
                <a:r>
                  <a:rPr lang="en-US"/>
                  <a:t>n)</a:t>
                </a:r>
              </a:p>
            </c:rich>
          </c:tx>
          <c:overlay val="1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"/>
        <c:crosses val="autoZero"/>
        <c:auto val="1"/>
        <c:lblAlgn val="ctr"/>
        <c:lblOffset val="100"/>
        <c:noMultiLvlLbl val="1"/>
      </c:catAx>
      <c:valAx>
        <c:axId val="1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Среднее время простоя (</a:t>
                </a:r>
                <a:r>
                  <a:rPr lang="en-US"/>
                  <a:t>s_idle)</a:t>
                </a:r>
              </a:p>
            </c:rich>
          </c:tx>
          <c:overlay val="1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Среднее время простоя процессоров в зависимости от </a:t>
            </a:r>
            <a:r>
              <a:rPr lang="en-US"/>
              <a:t>Task Count (m)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'Idle_Time_Stats_Task Count (m)'!$B$1</c:f>
              <c:strCache>
                <c:ptCount val="1"/>
                <c:pt idx="0">
                  <c:v>Mean Idle Time</c:v>
                </c:pt>
              </c:strCache>
            </c:strRef>
          </c:tx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F1-4F2C-AF7B-BFEBA036D56C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F1-4F2C-AF7B-BFEBA036D56C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F1-4F2C-AF7B-BFEBA036D56C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F1-4F2C-AF7B-BFEBA036D56C}"/>
              </c:ext>
            </c:extLst>
          </c:dPt>
          <c:cat>
            <c:numRef>
              <c:f>'Idle_Time_Stats_Task Count (m)'!$A$2:$A$5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cat>
          <c:val>
            <c:numRef>
              <c:f>'Idle_Time_Stats_Task Count (m)'!$B$2:$B$5</c:f>
              <c:numCache>
                <c:formatCode>General</c:formatCode>
                <c:ptCount val="4"/>
                <c:pt idx="0">
                  <c:v>2.6785120043070352</c:v>
                </c:pt>
                <c:pt idx="1">
                  <c:v>7.3415381510015933</c:v>
                </c:pt>
                <c:pt idx="2">
                  <c:v>14.492654308473281</c:v>
                </c:pt>
                <c:pt idx="3">
                  <c:v>25.898751939521201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8-03F1-4F2C-AF7B-BFEBA036D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"/>
        <c:axId val="100"/>
      </c:lineChart>
      <c:catAx>
        <c:axId val="1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Task Count (m)</a:t>
                </a:r>
              </a:p>
            </c:rich>
          </c:tx>
          <c:overlay val="1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"/>
        <c:crosses val="autoZero"/>
        <c:auto val="1"/>
        <c:lblAlgn val="ctr"/>
        <c:lblOffset val="100"/>
        <c:noMultiLvlLbl val="1"/>
      </c:catAx>
      <c:valAx>
        <c:axId val="1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Среднее время простоя</a:t>
                </a:r>
              </a:p>
            </c:rich>
          </c:tx>
          <c:overlay val="1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BDE95-7570-CAE5-E8D0-B16C08BDC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D63CE4-B237-0196-45CD-6BBA7A7AF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4CE080-C7DA-3E61-B4C5-00171695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CB36-23D5-438B-BF2F-694CFB11A0A8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DAEB8-DCFB-7F39-C6F4-694BCA26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33C931-AEF6-0867-4043-B6A30949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B416-B566-4698-A75D-E06838F12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82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13CBF-A0CE-A8C9-1B7E-62525A15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1D641F-12FD-CF85-55A1-446D4337B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70D1EF-44A0-8EAD-3B83-89AAA581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CB36-23D5-438B-BF2F-694CFB11A0A8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5244CF-D861-B50F-9A03-B45E86E6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043BC7-9D3E-FF2B-F1A2-37028A5C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B416-B566-4698-A75D-E06838F12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83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1BF44B-8F01-20FB-6A62-1BD6C1E19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259FEF-7CFE-E546-8199-84E34F734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1868E2-D566-C49E-A7B2-7AC0345B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CB36-23D5-438B-BF2F-694CFB11A0A8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0A95D-6EEA-DFCE-3D79-B92317D3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F4D92-6B39-ED64-4408-87B433CC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B416-B566-4698-A75D-E06838F12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46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D5744-F2EF-373A-356B-D7A5639F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C8CC8-00F0-9BF9-9264-AD5DEDE7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F541BB-23C1-B4EB-0D36-8C433BB3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CB36-23D5-438B-BF2F-694CFB11A0A8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37EA6-D90A-CC3E-6211-2991669C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48A46-5B37-4D68-AC28-B765EA72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B416-B566-4698-A75D-E06838F12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50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0ADF0-D7E5-3BFC-909A-740C8601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021E22-87C9-5603-9AF4-4FE4A8A65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43E627-C860-EA72-E68E-F3CBFE2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CB36-23D5-438B-BF2F-694CFB11A0A8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D44C80-FD6C-C0F8-3373-BF1CB9ED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14DB0-C830-38C8-7B45-AF44EB6E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B416-B566-4698-A75D-E06838F12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63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39320-B2B8-15D6-8724-2051EC84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96B891-4FC5-4FB0-307C-41AA3EA8C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A009BC-AEDE-BF4D-F919-31C103972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052CD6-C299-3F26-BD26-14A2E98F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CB36-23D5-438B-BF2F-694CFB11A0A8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E2D0B7-C577-29A0-500F-4A770114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1C3AF0-930A-CDFB-9A2C-EF71C6E3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B416-B566-4698-A75D-E06838F12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E225B-54BC-A518-B190-84DCF7A5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397C85-60DA-46EC-C3FE-3A3D7E073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870A66-C65F-F43C-3E5A-4B17492B8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28C27D-9487-E9C0-EEA8-4915555C8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4DDEF2-8BCD-19B3-EF46-0FC212DF5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8E7270-EA90-A78B-0D63-B2F661DB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CB36-23D5-438B-BF2F-694CFB11A0A8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FC5F42-6D01-A4BD-8DC8-91729D0B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52745F-7BDA-63B7-5CE6-49840B53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B416-B566-4698-A75D-E06838F12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78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D357F-C73C-527F-88D3-67F7858A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CEEEE6-AA40-EF22-3E35-D7CABC73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CB36-23D5-438B-BF2F-694CFB11A0A8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FEDE23-80F9-E2C4-2A2A-A8E85D7B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960074-C814-4EF1-C1B5-08942AEA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B416-B566-4698-A75D-E06838F12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77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35712E-DA15-C4E8-63F0-2C59C8E9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CB36-23D5-438B-BF2F-694CFB11A0A8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33448B-6302-7075-CEEC-F8C53FA4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6D83C9-D36D-585B-575A-956360C1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B416-B566-4698-A75D-E06838F12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96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6E394-C859-FA66-EEC1-04856E74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6F37E-D970-5761-45A7-0AEF37B4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694DAA-FA77-B4A6-68D0-54A22FD2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482829-2344-51F1-5C94-EC971FAE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CB36-23D5-438B-BF2F-694CFB11A0A8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2E6162-53A6-3C99-A905-57E9BE9A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FA781E-65E1-8BD7-5774-8AB8D118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B416-B566-4698-A75D-E06838F12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75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7D5BF-EAD8-A481-6CE4-DE876FA6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C33AF-FF61-93B5-DD2B-5490E01B2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EFE700-7DDC-FAEF-B26E-FE402BA95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308E22-8390-F0D2-ED78-99BEA216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CB36-23D5-438B-BF2F-694CFB11A0A8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4D4E6A-FBB0-1329-81ED-304A3650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C8707F-9C31-21D6-7CE6-09DB43F7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B416-B566-4698-A75D-E06838F12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11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D3093-C7FD-225D-7F3B-4C94337C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21C024-766F-A028-F335-972E7808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88F299-D9D8-E01B-925F-4DA56609A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1CB36-23D5-438B-BF2F-694CFB11A0A8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03F34B-CB1B-750B-2F4C-6A7CBC86D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FC994-3F85-DF5B-98F5-4ECF60BB5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B416-B566-4698-A75D-E06838F12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20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7D7CD-37DC-3207-2FB5-421D808C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КУРСОВАЯ РАБОТА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АНАЛИЗ ПАРАЛЛЕЛЬНЫХ ВЫЧИСЛИТЕЛЬНЫХ ПРОЦЕССОВ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6E9A69-5950-B788-DA6E-78EAD46B9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Работу выполнил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Ю.А. Иневаткин</a:t>
            </a:r>
          </a:p>
          <a:p>
            <a:r>
              <a:rPr lang="ru-RU" sz="1800" kern="0" dirty="0">
                <a:latin typeface="Times New Roman" panose="02020603050405020304" pitchFamily="18" charset="0"/>
              </a:rPr>
              <a:t>Краснодар 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75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5DF1DDD2-E467-7C41-925A-C27083DADF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0334" y="26458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1800" b="1" kern="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З</a:t>
                </a:r>
                <a:r>
                  <a:rPr lang="ru-RU" sz="18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ависимости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ru-RU" sz="18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18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и σ(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ru-RU" sz="18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18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от </a:t>
                </a:r>
                <a:r>
                  <a:rPr lang="en-US" sz="1800" b="1" kern="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endParaRPr lang="ru-RU" sz="1800" b="1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5DF1DDD2-E467-7C41-925A-C27083DAD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0334" y="26458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501664"/>
              </p:ext>
            </p:extLst>
          </p:nvPr>
        </p:nvGraphicFramePr>
        <p:xfrm>
          <a:off x="6874932" y="2997200"/>
          <a:ext cx="5122335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039F692-1B56-F3EA-2019-53EE80F754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165988"/>
                  </p:ext>
                </p:extLst>
              </p:nvPr>
            </p:nvGraphicFramePr>
            <p:xfrm>
              <a:off x="550334" y="604642"/>
              <a:ext cx="3005030" cy="23163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1565">
                      <a:extLst>
                        <a:ext uri="{9D8B030D-6E8A-4147-A177-3AD203B41FA5}">
                          <a16:colId xmlns:a16="http://schemas.microsoft.com/office/drawing/2014/main" val="3728371309"/>
                        </a:ext>
                      </a:extLst>
                    </a:gridCol>
                    <a:gridCol w="1003242">
                      <a:extLst>
                        <a:ext uri="{9D8B030D-6E8A-4147-A177-3AD203B41FA5}">
                          <a16:colId xmlns:a16="http://schemas.microsoft.com/office/drawing/2014/main" val="3691078774"/>
                        </a:ext>
                      </a:extLst>
                    </a:gridCol>
                    <a:gridCol w="1000223">
                      <a:extLst>
                        <a:ext uri="{9D8B030D-6E8A-4147-A177-3AD203B41FA5}">
                          <a16:colId xmlns:a16="http://schemas.microsoft.com/office/drawing/2014/main" val="3053666152"/>
                        </a:ext>
                      </a:extLst>
                    </a:gridCol>
                  </a:tblGrid>
                  <a:tr h="2831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I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400" kern="100">
                              <a:effectLst/>
                            </a:rPr>
                            <a:t>M(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kern="100"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400" kern="10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kern="100">
                              <a:effectLst/>
                            </a:rPr>
                            <a:t>)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400" kern="100">
                              <a:effectLst/>
                            </a:rPr>
                            <a:t>σ(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kern="100"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400" kern="10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kern="100">
                              <a:effectLst/>
                            </a:rPr>
                            <a:t>)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22927438"/>
                      </a:ext>
                    </a:extLst>
                  </a:tr>
                  <a:tr h="22253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1,178796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1,389513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264085762"/>
                      </a:ext>
                    </a:extLst>
                  </a:tr>
                  <a:tr h="22253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1,399688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1,584491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046154834"/>
                      </a:ext>
                    </a:extLst>
                  </a:tr>
                  <a:tr h="22253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2,292397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2,330704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42227734"/>
                      </a:ext>
                    </a:extLst>
                  </a:tr>
                  <a:tr h="22253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2,418174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2,410659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88437656"/>
                      </a:ext>
                    </a:extLst>
                  </a:tr>
                  <a:tr h="22253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3,426267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3,537023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175034426"/>
                      </a:ext>
                    </a:extLst>
                  </a:tr>
                  <a:tr h="22253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3,081193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2,129037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7564138"/>
                      </a:ext>
                    </a:extLst>
                  </a:tr>
                  <a:tr h="22253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6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3,852227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3,95513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422743745"/>
                      </a:ext>
                    </a:extLst>
                  </a:tr>
                  <a:tr h="22253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7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5,089522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6,846575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959388654"/>
                      </a:ext>
                    </a:extLst>
                  </a:tr>
                  <a:tr h="22253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8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4,513222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6,05501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6018294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039F692-1B56-F3EA-2019-53EE80F754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165988"/>
                  </p:ext>
                </p:extLst>
              </p:nvPr>
            </p:nvGraphicFramePr>
            <p:xfrm>
              <a:off x="550334" y="604642"/>
              <a:ext cx="3005030" cy="23163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1565">
                      <a:extLst>
                        <a:ext uri="{9D8B030D-6E8A-4147-A177-3AD203B41FA5}">
                          <a16:colId xmlns:a16="http://schemas.microsoft.com/office/drawing/2014/main" val="3728371309"/>
                        </a:ext>
                      </a:extLst>
                    </a:gridCol>
                    <a:gridCol w="1003242">
                      <a:extLst>
                        <a:ext uri="{9D8B030D-6E8A-4147-A177-3AD203B41FA5}">
                          <a16:colId xmlns:a16="http://schemas.microsoft.com/office/drawing/2014/main" val="3691078774"/>
                        </a:ext>
                      </a:extLst>
                    </a:gridCol>
                    <a:gridCol w="1000223">
                      <a:extLst>
                        <a:ext uri="{9D8B030D-6E8A-4147-A177-3AD203B41FA5}">
                          <a16:colId xmlns:a16="http://schemas.microsoft.com/office/drawing/2014/main" val="3053666152"/>
                        </a:ext>
                      </a:extLst>
                    </a:gridCol>
                  </a:tblGrid>
                  <a:tr h="2869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I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0606" t="-2128" r="-101818" b="-7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01829" t="-2128" r="-2439" b="-740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2927438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1,178796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1,389513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264085762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1,399688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1,584491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046154834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2,292397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2,330704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42227734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2,418174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2,410659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88437656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3,426267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3,537023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175034426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3,081193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2,129037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7564138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6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3,852227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3,95513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422743745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7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5,089522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6,846575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959388654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8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4,513222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6,05501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6018294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116EBE-57D1-1395-D46E-27C89EBB5E06}"/>
                  </a:ext>
                </a:extLst>
              </p:cNvPr>
              <p:cNvSpPr txBox="1"/>
              <p:nvPr/>
            </p:nvSpPr>
            <p:spPr>
              <a:xfrm>
                <a:off x="7747000" y="604642"/>
                <a:ext cx="3894666" cy="917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Зависимость общего времени </a:t>
                </a:r>
                <a:r>
                  <a:rPr lang="en-US" sz="12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</a:t>
                </a:r>
                <a:r>
                  <a:rPr lang="en-US" sz="12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выполнения задачи от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когда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∼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Exp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2ⅈ∗</m:t>
                        </m:r>
                        <m:sSub>
                          <m:sSubPr>
                            <m:ctrlP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зависит от индекса задачи,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– индекс задачи,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– общее количество задач.</a:t>
                </a:r>
                <a:endParaRPr lang="ru-RU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ru-RU" sz="1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116EBE-57D1-1395-D46E-27C89EBB5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0" y="604642"/>
                <a:ext cx="3894666" cy="917752"/>
              </a:xfrm>
              <a:prstGeom prst="rect">
                <a:avLst/>
              </a:prstGeom>
              <a:blipFill>
                <a:blip r:embed="rId5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25D73-3211-D5E1-A399-4BE68E613CD5}"/>
                  </a:ext>
                </a:extLst>
              </p:cNvPr>
              <p:cNvSpPr txBox="1"/>
              <p:nvPr/>
            </p:nvSpPr>
            <p:spPr>
              <a:xfrm>
                <a:off x="7188199" y="1522394"/>
                <a:ext cx="4885267" cy="118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Формула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2ⅈ∗</m:t>
                        </m:r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означает, что для задач с меньшим индексом i интенсивность поступления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меньше, а для задач с большим индексом интенсивность выше. Чем больше i, тем меньше ожидаемое время выполнения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∼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Exp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2ⅈ∗</m:t>
                        </m:r>
                        <m:sSub>
                          <m:sSubPr>
                            <m:ctrlP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);</a:t>
                </a:r>
                <a:endParaRPr lang="ru-RU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ru-RU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25D73-3211-D5E1-A399-4BE68E613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99" y="1522394"/>
                <a:ext cx="4885267" cy="1189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5F3DD2-4D0E-79D0-EB40-CE23EC796D45}"/>
                  </a:ext>
                </a:extLst>
              </p:cNvPr>
              <p:cNvSpPr txBox="1"/>
              <p:nvPr/>
            </p:nvSpPr>
            <p:spPr>
              <a:xfrm>
                <a:off x="194733" y="2997200"/>
                <a:ext cx="5842000" cy="256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49580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Разброс времени выполнения увеличивается для задач с большими индексами i. При больших i задачи выполняются менее предсказуемо, так как конкуренция за процессоры возрастает.</a:t>
                </a:r>
                <a:endParaRPr lang="ru-RU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44958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Среднее время выполнения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растёт с увеличением i, так как более поздние задачи дольше ожидают выполнения. Стандартное отклонение σ(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сначала стабильно, но затем проявляет скачки, указывая на перегрузку системы. Оптимальный баланс достигается при малых i, но при больших i система работает менее предсказуемо.</a:t>
                </a:r>
                <a:endParaRPr lang="ru-RU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ru-RU" sz="1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5F3DD2-4D0E-79D0-EB40-CE23EC796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33" y="2997200"/>
                <a:ext cx="5842000" cy="2569934"/>
              </a:xfrm>
              <a:prstGeom prst="rect">
                <a:avLst/>
              </a:prstGeom>
              <a:blipFill>
                <a:blip r:embed="rId7"/>
                <a:stretch>
                  <a:fillRect l="-1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F40E8DC-7623-4208-541B-E830E891A9D2}"/>
              </a:ext>
            </a:extLst>
          </p:cNvPr>
          <p:cNvSpPr txBox="1"/>
          <p:nvPr/>
        </p:nvSpPr>
        <p:spPr>
          <a:xfrm>
            <a:off x="351366" y="5571668"/>
            <a:ext cx="5528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Г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рафик показывает, что при увеличении номера задачи её выполнение становится долгим и менее предсказуемым. При проектировании системы следует учитывать, что последние задачи могут существенно задерживаться, особенно в условиях высокой нагрузки.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7478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15809195-3673-79A4-480A-E164065D84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05933" y="-482141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18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Среднее время простоя процессоров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ru-RU" sz="18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𝒊𝒅𝒍𝒆</m:t>
                        </m:r>
                      </m:sub>
                    </m:sSub>
                    <m:r>
                      <a:rPr lang="ru-RU" sz="1800" b="1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в зависимости от n и m</a:t>
                </a:r>
                <a:endParaRPr lang="ru-RU" sz="1800" b="1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15809195-3673-79A4-480A-E164065D8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05933" y="-482141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7C629186-AFBB-FEA0-E41D-E38E505A218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4584956"/>
                  </p:ext>
                </p:extLst>
              </p:nvPr>
            </p:nvGraphicFramePr>
            <p:xfrm>
              <a:off x="10061892" y="205577"/>
              <a:ext cx="1938550" cy="11889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64406">
                      <a:extLst>
                        <a:ext uri="{9D8B030D-6E8A-4147-A177-3AD203B41FA5}">
                          <a16:colId xmlns:a16="http://schemas.microsoft.com/office/drawing/2014/main" val="1171890511"/>
                        </a:ext>
                      </a:extLst>
                    </a:gridCol>
                    <a:gridCol w="974144">
                      <a:extLst>
                        <a:ext uri="{9D8B030D-6E8A-4147-A177-3AD203B41FA5}">
                          <a16:colId xmlns:a16="http://schemas.microsoft.com/office/drawing/2014/main" val="2761325276"/>
                        </a:ext>
                      </a:extLst>
                    </a:gridCol>
                  </a:tblGrid>
                  <a:tr h="2817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n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400" kern="100">
                              <a:effectLst/>
                            </a:rPr>
                            <a:t>M(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kern="100"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400" kern="10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kern="100">
                              <a:effectLst/>
                            </a:rPr>
                            <a:t>)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60512421"/>
                      </a:ext>
                    </a:extLst>
                  </a:tr>
                  <a:tr h="2213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12,52144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45445021"/>
                      </a:ext>
                    </a:extLst>
                  </a:tr>
                  <a:tr h="2213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15,21636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609589872"/>
                      </a:ext>
                    </a:extLst>
                  </a:tr>
                  <a:tr h="2213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13,02706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44401445"/>
                      </a:ext>
                    </a:extLst>
                  </a:tr>
                  <a:tr h="2213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9,6466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8464723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7C629186-AFBB-FEA0-E41D-E38E505A218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4584956"/>
                  </p:ext>
                </p:extLst>
              </p:nvPr>
            </p:nvGraphicFramePr>
            <p:xfrm>
              <a:off x="10061892" y="205577"/>
              <a:ext cx="1938550" cy="11889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64406">
                      <a:extLst>
                        <a:ext uri="{9D8B030D-6E8A-4147-A177-3AD203B41FA5}">
                          <a16:colId xmlns:a16="http://schemas.microsoft.com/office/drawing/2014/main" val="1171890511"/>
                        </a:ext>
                      </a:extLst>
                    </a:gridCol>
                    <a:gridCol w="974144">
                      <a:extLst>
                        <a:ext uri="{9D8B030D-6E8A-4147-A177-3AD203B41FA5}">
                          <a16:colId xmlns:a16="http://schemas.microsoft.com/office/drawing/2014/main" val="2761325276"/>
                        </a:ext>
                      </a:extLst>
                    </a:gridCol>
                  </a:tblGrid>
                  <a:tr h="2869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n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00" t="-2128" r="-2500" b="-3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512421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12,52144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45445021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15,21636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609589872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13,02706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44401445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9,6466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8464723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10C2A4D5-B69F-2E3B-5F5C-BCAD4D5A51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2736163"/>
                  </p:ext>
                </p:extLst>
              </p:nvPr>
            </p:nvGraphicFramePr>
            <p:xfrm>
              <a:off x="191558" y="248966"/>
              <a:ext cx="2014749" cy="11889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2990">
                      <a:extLst>
                        <a:ext uri="{9D8B030D-6E8A-4147-A177-3AD203B41FA5}">
                          <a16:colId xmlns:a16="http://schemas.microsoft.com/office/drawing/2014/main" val="782358207"/>
                        </a:ext>
                      </a:extLst>
                    </a:gridCol>
                    <a:gridCol w="1011759">
                      <a:extLst>
                        <a:ext uri="{9D8B030D-6E8A-4147-A177-3AD203B41FA5}">
                          <a16:colId xmlns:a16="http://schemas.microsoft.com/office/drawing/2014/main" val="4258877875"/>
                        </a:ext>
                      </a:extLst>
                    </a:gridCol>
                  </a:tblGrid>
                  <a:tr h="2817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400" kern="100" dirty="0">
                              <a:effectLst/>
                            </a:rPr>
                            <a:t>m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400" kern="100">
                              <a:effectLst/>
                            </a:rPr>
                            <a:t>M(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kern="100"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400" kern="10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kern="100">
                              <a:effectLst/>
                            </a:rPr>
                            <a:t>)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5889093"/>
                      </a:ext>
                    </a:extLst>
                  </a:tr>
                  <a:tr h="2213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2,678512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45837697"/>
                      </a:ext>
                    </a:extLst>
                  </a:tr>
                  <a:tr h="2213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10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7,341538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55413485"/>
                      </a:ext>
                    </a:extLst>
                  </a:tr>
                  <a:tr h="2213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14,49265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84565733"/>
                      </a:ext>
                    </a:extLst>
                  </a:tr>
                  <a:tr h="2213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20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25,89875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9733042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10C2A4D5-B69F-2E3B-5F5C-BCAD4D5A51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2736163"/>
                  </p:ext>
                </p:extLst>
              </p:nvPr>
            </p:nvGraphicFramePr>
            <p:xfrm>
              <a:off x="191558" y="248966"/>
              <a:ext cx="2014749" cy="11889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2990">
                      <a:extLst>
                        <a:ext uri="{9D8B030D-6E8A-4147-A177-3AD203B41FA5}">
                          <a16:colId xmlns:a16="http://schemas.microsoft.com/office/drawing/2014/main" val="782358207"/>
                        </a:ext>
                      </a:extLst>
                    </a:gridCol>
                    <a:gridCol w="1011759">
                      <a:extLst>
                        <a:ext uri="{9D8B030D-6E8A-4147-A177-3AD203B41FA5}">
                          <a16:colId xmlns:a16="http://schemas.microsoft.com/office/drawing/2014/main" val="4258877875"/>
                        </a:ext>
                      </a:extLst>
                    </a:gridCol>
                  </a:tblGrid>
                  <a:tr h="2869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400" kern="100" dirty="0">
                              <a:effectLst/>
                            </a:rPr>
                            <a:t>m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0000" t="-2128" r="-3012" b="-3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889093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2,678512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45837697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10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7,341538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55413485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14,49265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84565733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20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25,89875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97330420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577785"/>
              </p:ext>
            </p:extLst>
          </p:nvPr>
        </p:nvGraphicFramePr>
        <p:xfrm>
          <a:off x="7645717" y="3125984"/>
          <a:ext cx="4546283" cy="352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2755338"/>
              </p:ext>
            </p:extLst>
          </p:nvPr>
        </p:nvGraphicFramePr>
        <p:xfrm>
          <a:off x="191558" y="3125985"/>
          <a:ext cx="4092575" cy="352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525C5F-1EFC-1A51-0384-61648A04B313}"/>
              </a:ext>
            </a:extLst>
          </p:cNvPr>
          <p:cNvSpPr txBox="1"/>
          <p:nvPr/>
        </p:nvSpPr>
        <p:spPr>
          <a:xfrm>
            <a:off x="0" y="1437878"/>
            <a:ext cx="5435600" cy="172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малых n (например, n=2). Процессоров мало, но они могут работать с высокой загрузкой, выполняя задачи без значительного простоя. Однако количество задач ограничено, и процессоры могут иногда простаивать. При увеличении n (до 3−4). В системе становится больше процессоров, но количество задач остается тем же. Это приводит к тому, что некоторые процессоры недозагружены, а среднее время простоя достигает максимума.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0B857-7172-B0A4-0DDF-1184AE5AF935}"/>
              </a:ext>
            </a:extLst>
          </p:cNvPr>
          <p:cNvSpPr txBox="1"/>
          <p:nvPr/>
        </p:nvSpPr>
        <p:spPr>
          <a:xfrm>
            <a:off x="2463799" y="485440"/>
            <a:ext cx="3640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очень больших n (например, n=5). Все задачи распределяются между большим числом процессоров. Теперь процессоры могут завершать задачи быстрее, и среднее время простоя снижается, так как система становится более динамичной.</a:t>
            </a:r>
            <a:endParaRPr lang="ru-R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C33C1-DEBE-95D4-8630-D11E6F0B2A5F}"/>
              </a:ext>
            </a:extLst>
          </p:cNvPr>
          <p:cNvSpPr txBox="1"/>
          <p:nvPr/>
        </p:nvSpPr>
        <p:spPr>
          <a:xfrm>
            <a:off x="5858933" y="1473901"/>
            <a:ext cx="6333067" cy="149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малых m число задач меньше числа процессоров или близко к нему.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Процессоры загружены не полностью, что приводит к относительно малому простою. При увеличении m число задач растёт, но процессоры начинают распределять нагрузку менее эффективно. Время простоя увеличивается, так как очереди задач становятся длиннее, а процессы не всегда равномерно распределены. </a:t>
            </a:r>
            <a:endParaRPr lang="ru-R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E7018-FB9C-C10A-C84B-6139FDEEA114}"/>
              </a:ext>
            </a:extLst>
          </p:cNvPr>
          <p:cNvSpPr txBox="1"/>
          <p:nvPr/>
        </p:nvSpPr>
        <p:spPr>
          <a:xfrm>
            <a:off x="5325851" y="3566317"/>
            <a:ext cx="23198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больших m простои резко возрастают, поскольку задачи поступают быстрее, чем процессоры могут их обрабатывать. Это может означать, что система начинает работать в перегруженном режиме, но при этом некоторые процессоры продолжают простаивать из-за неравномерного распределения нагрузки.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2710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4AD99-CAA3-DBB1-FFF1-FA565795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ЗАКЛЮЧЕНИЕ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665D59-C58D-088D-2CD4-407AC2B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Задача моделирования параллельных вычислений с несколькими процессорами является важной для оценки производительности вычислительных систем</a:t>
            </a:r>
          </a:p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ходе работы был реализован алгоритм, моделирующий выполнение задач на нескольких процессорах, с учётом случайных временных величин. Была проведена серия экспериментов для определения влияния таких факторов, как количество задач m, количество процессоров n, параметр интенсивности задач λ и время вычислений σ, на общее время выполнения задач и время простоя процессоров</a:t>
            </a:r>
            <a:endParaRPr lang="ru-RU" sz="1800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Разработанный алгоритм и программа могут быть полезны при анализе и оптимизации работы серверных систем, многозадачных операционных систем и в приложениях, где требуется параллельная обработка данных. Также они могут быть полезны для разработки программного обеспечения для распределённых вычислений, например, в области обработки больших данных или при оптимизации вычислительных ресурсов в облачных системах.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91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9CEA1-97BF-12DC-04BF-AEDD6CCC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ВВЕДЕНИЕ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1BA9C-1E13-4F38-9CF5-205C8E5F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1027906"/>
            <a:ext cx="10515600" cy="5677694"/>
          </a:xfrm>
        </p:spPr>
        <p:txBody>
          <a:bodyPr>
            <a:normAutofit lnSpcReduction="10000"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Актуальность данной работы заключается в значительном расширении применения параллельных вычислений для решения сложных задач в области обработки данных, научных вычислений, машинного обучения и других высокопроизводительных вычислений. Параллельные вычислительные процессы, которые выполняются на нескольких процессорах или ядрах, позволяют значительно ускорить выполнение задач. Однако, несмотря на преимущества, параллельная обработка данных с использованием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независимых процессоров, которые обрабатывают m независимых задач, остаётся сложной в плане оптимизации времени выполнения и эффективного распределения задач между процессорами</a:t>
            </a:r>
          </a:p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Основная цель работы – провести анализ параллельных вычислительных процессов, исследовать зависимости времени выполнения задач и времени простоя процессоров от параметров системы, используя методы статистического моделирования</a:t>
            </a:r>
          </a:p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Объектом исследования в данной работе является параллельная вычислительная система, состоящая из n одинаковых процессоров, которые выполняют m независимых задач с различными параметрами времени выполнения и подготовки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Научная новизна работы заключается в детальном исследовании влияния случайных параметров на время выполнения задач и простои процессоров, а также в предложении новых методов для моделирования и анализа параллельных вычислительных процессов с учетом этих факторов.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Теоретическая и практическая значимость работы состоит в возможности применения полученных результатов для оптимизации работы параллельных вычислительных систем в таких областях, как обработка данных, решение научных задач, обработка больших данных, а также в разработке высокопроизводительных вычислительных систем для реальных приложений.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43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96BE5-020A-4651-457D-61C638D2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515600" cy="1325563"/>
          </a:xfrm>
        </p:spPr>
        <p:txBody>
          <a:bodyPr/>
          <a:lstStyle/>
          <a:p>
            <a:r>
              <a:rPr lang="ru-RU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Математическая постановка задачи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62731CA-A286-EEE4-7173-A950F24CE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0933" y="1075268"/>
                <a:ext cx="11082867" cy="5562600"/>
              </a:xfrm>
            </p:spPr>
            <p:txBody>
              <a:bodyPr>
                <a:noAutofit/>
              </a:bodyPr>
              <a:lstStyle/>
              <a:p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Предположим, что имеется n одинаковых процессоров, работающих</a:t>
                </a:r>
                <a:r>
                  <a:rPr lang="en-US" sz="1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независимо друг от друга, и m независимых задач. Каждая задача имеет время выполнения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которое соответствует чистому времени выполнения задачи без перерывов, если она выполняется на процессоре без перерыва. Каждая из этих задач может быть выполнена на любом свободном процессоре, и задачи могут выполняться параллельно.</a:t>
                </a:r>
                <a:r>
                  <a:rPr lang="ru-RU" sz="1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Буфер задач: Задачи хранятся в очереди (буфере), откуда свободные</a:t>
                </a:r>
                <a:r>
                  <a:rPr lang="ru-RU" sz="1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процессоры поочередно берут задачи. Процессор всегда выбирает первую задачу из очереди для выполнения.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выполнения задачи процессор тратит два времени: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 τ на подготовку задачи, которое включает установку контекста задачи на процессоре.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 σ на вычисления задачи, которое определяет, сколько процессор будет работать над задачей.</a:t>
                </a: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Условия завершения задачи:</a:t>
                </a:r>
              </a:p>
              <a:p>
                <a:pPr indent="44958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Если σ≥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то задача завершена, и она покидает вычислительную систему.</a:t>
                </a:r>
              </a:p>
              <a:p>
                <a:pPr indent="44958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Если σ&lt;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​, то задача не завершена, и её выполнение прерывается. Задача сохраняет свой контекст, возвращается в очередь с оставшимся временем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-​σ, и будет продолжена в следующий раз, когда процессор снова возьмет эту задачу.</a:t>
                </a: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Общее время выполнения задачи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​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ru-RU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Общее время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​​ для выполнения задачи i состоит из нескольких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составляющих: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450215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где:</a:t>
                </a:r>
              </a:p>
              <a:p>
                <a:pPr indent="450215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​ — чистое время вычислений задачи,</a:t>
                </a:r>
              </a:p>
              <a:p>
                <a:pPr indent="450215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время ожидания в очереди (время, когда задача ждёт своего процессора),</a:t>
                </a:r>
              </a:p>
              <a:p>
                <a:pPr indent="450215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время, потраченное на восстановление контекста.</a:t>
                </a:r>
              </a:p>
              <a:p>
                <a:pPr indent="44958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endParaRPr lang="ru-RU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4958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endParaRPr lang="ru-RU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62731CA-A286-EEE4-7173-A950F24CE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933" y="1075268"/>
                <a:ext cx="11082867" cy="5562600"/>
              </a:xfrm>
              <a:blipFill>
                <a:blip r:embed="rId2"/>
                <a:stretch>
                  <a:fillRect t="-3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42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C6D66-796D-3398-F3A0-7F206DF7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выполнения задачи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2FA87E-5F82-2BC8-6AF7-950464AD7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717" y="1518248"/>
                <a:ext cx="10793083" cy="48049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ходе выполнения поставленной мной задачи, я написал код который выполняет все условия описанные ранее и </a:t>
                </a:r>
                <a:r>
                  <a:rPr lang="ru-RU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экспортирует полученные данные в Microsoft Excel. Для дальнейшего их анализа.</a:t>
                </a:r>
              </a:p>
              <a:p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Уменьшенный вид таблицы данных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n: Число процессоров.</a:t>
                </a: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m: Общее число задач.</a:t>
                </a: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Порядковый номер задачи.</a:t>
                </a: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λ: Значение параметра интенсивности для данной задачи.</a:t>
                </a: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Время поступления задачи: Момент, когда задача поступает в систему.</a:t>
                </a: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w: Время ожидания в очереди (если процессор занят).</a:t>
                </a: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τ: Время восстановления контекста </a:t>
                </a: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(например, время переключения между задачами).</a:t>
                </a: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Общее время выполнения задачи </a:t>
                </a: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(сумма времени ожидания и обслуживания).</a:t>
                </a: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Вариант: Вариант параметров моделирования </a:t>
                </a: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(например, «Вариант 1»).</a:t>
                </a: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σ: Тип распределения или параметры дисперсии </a:t>
                </a:r>
              </a:p>
              <a:p>
                <a:pPr indent="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  <a:buNone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времени вычислений (например, </a:t>
                </a:r>
                <a:r>
                  <a:rPr lang="ru-RU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constant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uniform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2FA87E-5F82-2BC8-6AF7-950464AD7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717" y="1518248"/>
                <a:ext cx="10793083" cy="4804913"/>
              </a:xfrm>
              <a:blipFill>
                <a:blip r:embed="rId2"/>
                <a:stretch>
                  <a:fillRect t="-6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F08E5ACC-178F-8546-D5FA-373F2A0E8B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445199"/>
                  </p:ext>
                </p:extLst>
              </p:nvPr>
            </p:nvGraphicFramePr>
            <p:xfrm>
              <a:off x="5263420" y="2179883"/>
              <a:ext cx="6090380" cy="348164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70620">
                      <a:extLst>
                        <a:ext uri="{9D8B030D-6E8A-4147-A177-3AD203B41FA5}">
                          <a16:colId xmlns:a16="http://schemas.microsoft.com/office/drawing/2014/main" val="4065857724"/>
                        </a:ext>
                      </a:extLst>
                    </a:gridCol>
                    <a:gridCol w="397677">
                      <a:extLst>
                        <a:ext uri="{9D8B030D-6E8A-4147-A177-3AD203B41FA5}">
                          <a16:colId xmlns:a16="http://schemas.microsoft.com/office/drawing/2014/main" val="643667232"/>
                        </a:ext>
                      </a:extLst>
                    </a:gridCol>
                    <a:gridCol w="539256">
                      <a:extLst>
                        <a:ext uri="{9D8B030D-6E8A-4147-A177-3AD203B41FA5}">
                          <a16:colId xmlns:a16="http://schemas.microsoft.com/office/drawing/2014/main" val="1952714779"/>
                        </a:ext>
                      </a:extLst>
                    </a:gridCol>
                    <a:gridCol w="368732">
                      <a:extLst>
                        <a:ext uri="{9D8B030D-6E8A-4147-A177-3AD203B41FA5}">
                          <a16:colId xmlns:a16="http://schemas.microsoft.com/office/drawing/2014/main" val="423343298"/>
                        </a:ext>
                      </a:extLst>
                    </a:gridCol>
                    <a:gridCol w="872122">
                      <a:extLst>
                        <a:ext uri="{9D8B030D-6E8A-4147-A177-3AD203B41FA5}">
                          <a16:colId xmlns:a16="http://schemas.microsoft.com/office/drawing/2014/main" val="3249989865"/>
                        </a:ext>
                      </a:extLst>
                    </a:gridCol>
                    <a:gridCol w="392014">
                      <a:extLst>
                        <a:ext uri="{9D8B030D-6E8A-4147-A177-3AD203B41FA5}">
                          <a16:colId xmlns:a16="http://schemas.microsoft.com/office/drawing/2014/main" val="1225595264"/>
                        </a:ext>
                      </a:extLst>
                    </a:gridCol>
                    <a:gridCol w="412150">
                      <a:extLst>
                        <a:ext uri="{9D8B030D-6E8A-4147-A177-3AD203B41FA5}">
                          <a16:colId xmlns:a16="http://schemas.microsoft.com/office/drawing/2014/main" val="2225160373"/>
                        </a:ext>
                      </a:extLst>
                    </a:gridCol>
                    <a:gridCol w="872122">
                      <a:extLst>
                        <a:ext uri="{9D8B030D-6E8A-4147-A177-3AD203B41FA5}">
                          <a16:colId xmlns:a16="http://schemas.microsoft.com/office/drawing/2014/main" val="500955315"/>
                        </a:ext>
                      </a:extLst>
                    </a:gridCol>
                    <a:gridCol w="872122">
                      <a:extLst>
                        <a:ext uri="{9D8B030D-6E8A-4147-A177-3AD203B41FA5}">
                          <a16:colId xmlns:a16="http://schemas.microsoft.com/office/drawing/2014/main" val="1017684255"/>
                        </a:ext>
                      </a:extLst>
                    </a:gridCol>
                    <a:gridCol w="619170">
                      <a:extLst>
                        <a:ext uri="{9D8B030D-6E8A-4147-A177-3AD203B41FA5}">
                          <a16:colId xmlns:a16="http://schemas.microsoft.com/office/drawing/2014/main" val="1090199006"/>
                        </a:ext>
                      </a:extLst>
                    </a:gridCol>
                    <a:gridCol w="374395">
                      <a:extLst>
                        <a:ext uri="{9D8B030D-6E8A-4147-A177-3AD203B41FA5}">
                          <a16:colId xmlns:a16="http://schemas.microsoft.com/office/drawing/2014/main" val="39872543"/>
                        </a:ext>
                      </a:extLst>
                    </a:gridCol>
                  </a:tblGrid>
                  <a:tr h="6662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n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m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300" kern="100" dirty="0" err="1">
                              <a:effectLst/>
                            </a:rPr>
                            <a:t>i</a:t>
                          </a:r>
                          <a:endParaRPr lang="ru-RU" sz="1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300" kern="100">
                              <a:effectLst/>
                            </a:rPr>
                            <a:t>λ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300" kern="100" dirty="0">
                              <a:effectLst/>
                            </a:rPr>
                            <a:t>Время </a:t>
                          </a:r>
                          <a:r>
                            <a:rPr lang="ru-RU" sz="1300" kern="100" dirty="0" err="1">
                              <a:effectLst/>
                            </a:rPr>
                            <a:t>поступ</a:t>
                          </a:r>
                          <a:r>
                            <a:rPr lang="ru-RU" sz="1300" kern="100" dirty="0">
                              <a:effectLst/>
                            </a:rPr>
                            <a:t>. Задачи</a:t>
                          </a:r>
                          <a:endParaRPr lang="ru-RU" sz="1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w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300" kern="100">
                              <a:effectLst/>
                            </a:rPr>
                            <a:t>τ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300" kern="100" dirty="0" err="1">
                              <a:effectLst/>
                            </a:rPr>
                            <a:t>ti</a:t>
                          </a:r>
                          <a:endParaRPr lang="ru-RU" sz="1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3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300" kern="100">
                                        <a:effectLst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ru-RU" sz="1300" kern="100">
                                        <a:effectLst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300" kern="100">
                              <a:effectLst/>
                            </a:rPr>
                            <a:t>Вар. Для λ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300" kern="100">
                              <a:effectLst/>
                            </a:rPr>
                            <a:t>σ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extLst>
                      <a:ext uri="{0D108BD9-81ED-4DB2-BD59-A6C34878D82A}">
                        <a16:rowId xmlns:a16="http://schemas.microsoft.com/office/drawing/2014/main" val="4041247297"/>
                      </a:ext>
                    </a:extLst>
                  </a:tr>
                  <a:tr h="5241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0,839758183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0,742632089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1,142632089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Вариант 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constant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extLst>
                      <a:ext uri="{0D108BD9-81ED-4DB2-BD59-A6C34878D82A}">
                        <a16:rowId xmlns:a16="http://schemas.microsoft.com/office/drawing/2014/main" val="3058225947"/>
                      </a:ext>
                    </a:extLst>
                  </a:tr>
                  <a:tr h="5241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2,65458546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0,306507457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0,506507457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Вариант 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constant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extLst>
                      <a:ext uri="{0D108BD9-81ED-4DB2-BD59-A6C34878D82A}">
                        <a16:rowId xmlns:a16="http://schemas.microsoft.com/office/drawing/2014/main" val="1179905749"/>
                      </a:ext>
                    </a:extLst>
                  </a:tr>
                  <a:tr h="5241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3,224860853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1,654147475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2,554147475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Вариант 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constant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extLst>
                      <a:ext uri="{0D108BD9-81ED-4DB2-BD59-A6C34878D82A}">
                        <a16:rowId xmlns:a16="http://schemas.microsoft.com/office/drawing/2014/main" val="3391894975"/>
                      </a:ext>
                    </a:extLst>
                  </a:tr>
                  <a:tr h="5241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5,388432372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0,383927037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0,583927037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Вариант 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constant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extLst>
                      <a:ext uri="{0D108BD9-81ED-4DB2-BD59-A6C34878D82A}">
                        <a16:rowId xmlns:a16="http://schemas.microsoft.com/office/drawing/2014/main" val="99118273"/>
                      </a:ext>
                    </a:extLst>
                  </a:tr>
                  <a:tr h="5241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6,064880004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0,123999229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0,223999229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Вариант 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 dirty="0" err="1">
                              <a:effectLst/>
                            </a:rPr>
                            <a:t>constant</a:t>
                          </a:r>
                          <a:endParaRPr lang="ru-RU" sz="1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extLst>
                      <a:ext uri="{0D108BD9-81ED-4DB2-BD59-A6C34878D82A}">
                        <a16:rowId xmlns:a16="http://schemas.microsoft.com/office/drawing/2014/main" val="5621311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F08E5ACC-178F-8546-D5FA-373F2A0E8B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445199"/>
                  </p:ext>
                </p:extLst>
              </p:nvPr>
            </p:nvGraphicFramePr>
            <p:xfrm>
              <a:off x="5263420" y="2179883"/>
              <a:ext cx="6090380" cy="348164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70620">
                      <a:extLst>
                        <a:ext uri="{9D8B030D-6E8A-4147-A177-3AD203B41FA5}">
                          <a16:colId xmlns:a16="http://schemas.microsoft.com/office/drawing/2014/main" val="4065857724"/>
                        </a:ext>
                      </a:extLst>
                    </a:gridCol>
                    <a:gridCol w="397677">
                      <a:extLst>
                        <a:ext uri="{9D8B030D-6E8A-4147-A177-3AD203B41FA5}">
                          <a16:colId xmlns:a16="http://schemas.microsoft.com/office/drawing/2014/main" val="643667232"/>
                        </a:ext>
                      </a:extLst>
                    </a:gridCol>
                    <a:gridCol w="539256">
                      <a:extLst>
                        <a:ext uri="{9D8B030D-6E8A-4147-A177-3AD203B41FA5}">
                          <a16:colId xmlns:a16="http://schemas.microsoft.com/office/drawing/2014/main" val="1952714779"/>
                        </a:ext>
                      </a:extLst>
                    </a:gridCol>
                    <a:gridCol w="368732">
                      <a:extLst>
                        <a:ext uri="{9D8B030D-6E8A-4147-A177-3AD203B41FA5}">
                          <a16:colId xmlns:a16="http://schemas.microsoft.com/office/drawing/2014/main" val="423343298"/>
                        </a:ext>
                      </a:extLst>
                    </a:gridCol>
                    <a:gridCol w="872122">
                      <a:extLst>
                        <a:ext uri="{9D8B030D-6E8A-4147-A177-3AD203B41FA5}">
                          <a16:colId xmlns:a16="http://schemas.microsoft.com/office/drawing/2014/main" val="3249989865"/>
                        </a:ext>
                      </a:extLst>
                    </a:gridCol>
                    <a:gridCol w="392014">
                      <a:extLst>
                        <a:ext uri="{9D8B030D-6E8A-4147-A177-3AD203B41FA5}">
                          <a16:colId xmlns:a16="http://schemas.microsoft.com/office/drawing/2014/main" val="1225595264"/>
                        </a:ext>
                      </a:extLst>
                    </a:gridCol>
                    <a:gridCol w="412150">
                      <a:extLst>
                        <a:ext uri="{9D8B030D-6E8A-4147-A177-3AD203B41FA5}">
                          <a16:colId xmlns:a16="http://schemas.microsoft.com/office/drawing/2014/main" val="2225160373"/>
                        </a:ext>
                      </a:extLst>
                    </a:gridCol>
                    <a:gridCol w="872122">
                      <a:extLst>
                        <a:ext uri="{9D8B030D-6E8A-4147-A177-3AD203B41FA5}">
                          <a16:colId xmlns:a16="http://schemas.microsoft.com/office/drawing/2014/main" val="500955315"/>
                        </a:ext>
                      </a:extLst>
                    </a:gridCol>
                    <a:gridCol w="872122">
                      <a:extLst>
                        <a:ext uri="{9D8B030D-6E8A-4147-A177-3AD203B41FA5}">
                          <a16:colId xmlns:a16="http://schemas.microsoft.com/office/drawing/2014/main" val="1017684255"/>
                        </a:ext>
                      </a:extLst>
                    </a:gridCol>
                    <a:gridCol w="619170">
                      <a:extLst>
                        <a:ext uri="{9D8B030D-6E8A-4147-A177-3AD203B41FA5}">
                          <a16:colId xmlns:a16="http://schemas.microsoft.com/office/drawing/2014/main" val="1090199006"/>
                        </a:ext>
                      </a:extLst>
                    </a:gridCol>
                    <a:gridCol w="374395">
                      <a:extLst>
                        <a:ext uri="{9D8B030D-6E8A-4147-A177-3AD203B41FA5}">
                          <a16:colId xmlns:a16="http://schemas.microsoft.com/office/drawing/2014/main" val="39872543"/>
                        </a:ext>
                      </a:extLst>
                    </a:gridCol>
                  </a:tblGrid>
                  <a:tr h="86080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n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m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300" kern="100" dirty="0" err="1">
                              <a:effectLst/>
                            </a:rPr>
                            <a:t>i</a:t>
                          </a:r>
                          <a:endParaRPr lang="ru-RU" sz="1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300" kern="100">
                              <a:effectLst/>
                            </a:rPr>
                            <a:t>λ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300" kern="100" dirty="0">
                              <a:effectLst/>
                            </a:rPr>
                            <a:t>Время </a:t>
                          </a:r>
                          <a:r>
                            <a:rPr lang="ru-RU" sz="1300" kern="100" dirty="0" err="1">
                              <a:effectLst/>
                            </a:rPr>
                            <a:t>поступ</a:t>
                          </a:r>
                          <a:r>
                            <a:rPr lang="ru-RU" sz="1300" kern="100" dirty="0">
                              <a:effectLst/>
                            </a:rPr>
                            <a:t>. Задачи</a:t>
                          </a:r>
                          <a:endParaRPr lang="ru-RU" sz="1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w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300" kern="100">
                              <a:effectLst/>
                            </a:rPr>
                            <a:t>τ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300" kern="100" dirty="0" err="1">
                              <a:effectLst/>
                            </a:rPr>
                            <a:t>ti</a:t>
                          </a:r>
                          <a:endParaRPr lang="ru-RU" sz="1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5328" marR="65328" marT="0" marB="0">
                        <a:blipFill>
                          <a:blip r:embed="rId3"/>
                          <a:stretch>
                            <a:fillRect l="-486014" t="-709" r="-116783" b="-315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300" kern="100">
                              <a:effectLst/>
                            </a:rPr>
                            <a:t>Вар. Для λ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300" kern="100">
                              <a:effectLst/>
                            </a:rPr>
                            <a:t>σ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/>
                    </a:tc>
                    <a:extLst>
                      <a:ext uri="{0D108BD9-81ED-4DB2-BD59-A6C34878D82A}">
                        <a16:rowId xmlns:a16="http://schemas.microsoft.com/office/drawing/2014/main" val="4041247297"/>
                      </a:ext>
                    </a:extLst>
                  </a:tr>
                  <a:tr h="5241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0,839758183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0,742632089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1,142632089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Вариант 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constant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extLst>
                      <a:ext uri="{0D108BD9-81ED-4DB2-BD59-A6C34878D82A}">
                        <a16:rowId xmlns:a16="http://schemas.microsoft.com/office/drawing/2014/main" val="3058225947"/>
                      </a:ext>
                    </a:extLst>
                  </a:tr>
                  <a:tr h="5241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2,65458546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0,306507457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0,506507457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Вариант 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constant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extLst>
                      <a:ext uri="{0D108BD9-81ED-4DB2-BD59-A6C34878D82A}">
                        <a16:rowId xmlns:a16="http://schemas.microsoft.com/office/drawing/2014/main" val="1179905749"/>
                      </a:ext>
                    </a:extLst>
                  </a:tr>
                  <a:tr h="5241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3,224860853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1,654147475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2,554147475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Вариант 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constant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extLst>
                      <a:ext uri="{0D108BD9-81ED-4DB2-BD59-A6C34878D82A}">
                        <a16:rowId xmlns:a16="http://schemas.microsoft.com/office/drawing/2014/main" val="3391894975"/>
                      </a:ext>
                    </a:extLst>
                  </a:tr>
                  <a:tr h="5241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5,388432372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0,383927037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0,583927037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Вариант 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constant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extLst>
                      <a:ext uri="{0D108BD9-81ED-4DB2-BD59-A6C34878D82A}">
                        <a16:rowId xmlns:a16="http://schemas.microsoft.com/office/drawing/2014/main" val="99118273"/>
                      </a:ext>
                    </a:extLst>
                  </a:tr>
                  <a:tr h="5241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6,064880004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0,123999229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0,223999229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Вариант 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 dirty="0" err="1">
                              <a:effectLst/>
                            </a:rPr>
                            <a:t>constant</a:t>
                          </a:r>
                          <a:endParaRPr lang="ru-RU" sz="1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5328" marR="65328" marT="0" marB="0" anchor="b"/>
                    </a:tc>
                    <a:extLst>
                      <a:ext uri="{0D108BD9-81ED-4DB2-BD59-A6C34878D82A}">
                        <a16:rowId xmlns:a16="http://schemas.microsoft.com/office/drawing/2014/main" val="5621311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2">
            <a:extLst>
              <a:ext uri="{FF2B5EF4-FFF2-40B4-BE49-F238E27FC236}">
                <a16:creationId xmlns:a16="http://schemas.microsoft.com/office/drawing/2014/main" id="{80D21063-EDFE-E48D-85D0-ACF46F617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5548" y="7080335"/>
            <a:ext cx="126827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0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2E96C-1655-6042-6619-F4A140A9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и анализ данных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058F7F4-38F9-55BC-54B0-1E4E168A6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более простого анализа данных я разделил их на 8 отдельных таблиц, благодаря которым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были построены определенные графики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описывающие зависимости </a:t>
                </a:r>
                <a:r>
                  <a:rPr lang="ru-RU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параметров моделируемой системы.</a:t>
                </a:r>
              </a:p>
              <a:p>
                <a:r>
                  <a:rPr lang="ru-RU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Изучение зависимости 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реднего времени выполнения задачи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и среднеквадратичного отклонения σ(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от количества процессоров n:</a:t>
                </a:r>
              </a:p>
              <a:p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058F7F4-38F9-55BC-54B0-1E4E168A6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CA485C31-67D7-EFEB-76B2-B148C8F551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89131"/>
                  </p:ext>
                </p:extLst>
              </p:nvPr>
            </p:nvGraphicFramePr>
            <p:xfrm>
              <a:off x="838200" y="4867909"/>
              <a:ext cx="4453465" cy="14439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4335">
                      <a:extLst>
                        <a:ext uri="{9D8B030D-6E8A-4147-A177-3AD203B41FA5}">
                          <a16:colId xmlns:a16="http://schemas.microsoft.com/office/drawing/2014/main" val="1139324008"/>
                        </a:ext>
                      </a:extLst>
                    </a:gridCol>
                    <a:gridCol w="1484335">
                      <a:extLst>
                        <a:ext uri="{9D8B030D-6E8A-4147-A177-3AD203B41FA5}">
                          <a16:colId xmlns:a16="http://schemas.microsoft.com/office/drawing/2014/main" val="3657134902"/>
                        </a:ext>
                      </a:extLst>
                    </a:gridCol>
                    <a:gridCol w="1484795">
                      <a:extLst>
                        <a:ext uri="{9D8B030D-6E8A-4147-A177-3AD203B41FA5}">
                          <a16:colId xmlns:a16="http://schemas.microsoft.com/office/drawing/2014/main" val="3954413442"/>
                        </a:ext>
                      </a:extLst>
                    </a:gridCol>
                  </a:tblGrid>
                  <a:tr h="3485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n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400" kern="100" dirty="0">
                              <a:effectLst/>
                            </a:rPr>
                            <a:t>M(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kern="100"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400" kern="10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kern="100" dirty="0">
                              <a:effectLst/>
                            </a:rPr>
                            <a:t>)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400" kern="100">
                              <a:effectLst/>
                            </a:rPr>
                            <a:t>σ(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kern="100"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400" kern="10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kern="100">
                              <a:effectLst/>
                            </a:rPr>
                            <a:t>)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1967363"/>
                      </a:ext>
                    </a:extLst>
                  </a:tr>
                  <a:tr h="273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4,419868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6,688006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251304606"/>
                      </a:ext>
                    </a:extLst>
                  </a:tr>
                  <a:tr h="273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3,874466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5,269832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776847550"/>
                      </a:ext>
                    </a:extLst>
                  </a:tr>
                  <a:tr h="273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4,296133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7,449465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64515234"/>
                      </a:ext>
                    </a:extLst>
                  </a:tr>
                  <a:tr h="273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3,700353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6,126606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9596050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CA485C31-67D7-EFEB-76B2-B148C8F551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89131"/>
                  </p:ext>
                </p:extLst>
              </p:nvPr>
            </p:nvGraphicFramePr>
            <p:xfrm>
              <a:off x="838200" y="4867909"/>
              <a:ext cx="4453465" cy="14439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4335">
                      <a:extLst>
                        <a:ext uri="{9D8B030D-6E8A-4147-A177-3AD203B41FA5}">
                          <a16:colId xmlns:a16="http://schemas.microsoft.com/office/drawing/2014/main" val="1139324008"/>
                        </a:ext>
                      </a:extLst>
                    </a:gridCol>
                    <a:gridCol w="1484335">
                      <a:extLst>
                        <a:ext uri="{9D8B030D-6E8A-4147-A177-3AD203B41FA5}">
                          <a16:colId xmlns:a16="http://schemas.microsoft.com/office/drawing/2014/main" val="3657134902"/>
                        </a:ext>
                      </a:extLst>
                    </a:gridCol>
                    <a:gridCol w="1484795">
                      <a:extLst>
                        <a:ext uri="{9D8B030D-6E8A-4147-A177-3AD203B41FA5}">
                          <a16:colId xmlns:a16="http://schemas.microsoft.com/office/drawing/2014/main" val="3954413442"/>
                        </a:ext>
                      </a:extLst>
                    </a:gridCol>
                  </a:tblGrid>
                  <a:tr h="3485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n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410" t="-1754" r="-101639" b="-3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410" t="-1754" r="-1639" b="-34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1967363"/>
                      </a:ext>
                    </a:extLst>
                  </a:tr>
                  <a:tr h="273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4,419868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6,688006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251304606"/>
                      </a:ext>
                    </a:extLst>
                  </a:tr>
                  <a:tr h="273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3,874466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5,269832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776847550"/>
                      </a:ext>
                    </a:extLst>
                  </a:tr>
                  <a:tr h="273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4,296133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7,449465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64515234"/>
                      </a:ext>
                    </a:extLst>
                  </a:tr>
                  <a:tr h="273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3,700353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6,126606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959605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EFB2A97-9C36-67E5-57F8-904483F7CA13}"/>
              </a:ext>
            </a:extLst>
          </p:cNvPr>
          <p:cNvSpPr txBox="1"/>
          <p:nvPr/>
        </p:nvSpPr>
        <p:spPr>
          <a:xfrm>
            <a:off x="2192866" y="4590910"/>
            <a:ext cx="4563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расчетов 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525551"/>
              </p:ext>
            </p:extLst>
          </p:nvPr>
        </p:nvGraphicFramePr>
        <p:xfrm>
          <a:off x="6036737" y="3063875"/>
          <a:ext cx="5457825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48DEF-B0D4-71A7-E4A0-F9C67A456B34}"/>
                  </a:ext>
                </a:extLst>
              </p:cNvPr>
              <p:cNvSpPr txBox="1"/>
              <p:nvPr/>
            </p:nvSpPr>
            <p:spPr>
              <a:xfrm>
                <a:off x="6756399" y="2746602"/>
                <a:ext cx="4824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рафик зависимости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и σ(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от количества процессоров</a:t>
                </a:r>
              </a:p>
              <a:p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48DEF-B0D4-71A7-E4A0-F9C67A456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99" y="2746602"/>
                <a:ext cx="4824413" cy="461665"/>
              </a:xfrm>
              <a:prstGeom prst="rect">
                <a:avLst/>
              </a:prstGeom>
              <a:blipFill>
                <a:blip r:embed="rId5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D86F794-B42D-3ACD-CDFC-3ABEF8CDE770}"/>
              </a:ext>
            </a:extLst>
          </p:cNvPr>
          <p:cNvSpPr txBox="1"/>
          <p:nvPr/>
        </p:nvSpPr>
        <p:spPr>
          <a:xfrm>
            <a:off x="985312" y="2978645"/>
            <a:ext cx="4408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Данный график показывает, что при планировании вычислительной системы важно правильно подбирать количество процессоров, иначе можно столкнуться с неэффективным использованием ресурсов.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51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9991D-E608-95E1-C6B5-6E98579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753600" y="7052733"/>
            <a:ext cx="3589866" cy="974407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E906B-48EC-F54B-873C-516DD5128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85" y="365125"/>
            <a:ext cx="10515600" cy="5811838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Аналогично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как для предыдущей зависимости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были получены следующие результаты таблицы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только в этом случае расчет идет по параметру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ru-RU" sz="3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1C56A3F-FFB4-7F70-BEE9-C503A00734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038507"/>
                  </p:ext>
                </p:extLst>
              </p:nvPr>
            </p:nvGraphicFramePr>
            <p:xfrm>
              <a:off x="652251" y="4930351"/>
              <a:ext cx="3767348" cy="15625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55653">
                      <a:extLst>
                        <a:ext uri="{9D8B030D-6E8A-4147-A177-3AD203B41FA5}">
                          <a16:colId xmlns:a16="http://schemas.microsoft.com/office/drawing/2014/main" val="1250690772"/>
                        </a:ext>
                      </a:extLst>
                    </a:gridCol>
                    <a:gridCol w="1255653">
                      <a:extLst>
                        <a:ext uri="{9D8B030D-6E8A-4147-A177-3AD203B41FA5}">
                          <a16:colId xmlns:a16="http://schemas.microsoft.com/office/drawing/2014/main" val="513904312"/>
                        </a:ext>
                      </a:extLst>
                    </a:gridCol>
                    <a:gridCol w="1256042">
                      <a:extLst>
                        <a:ext uri="{9D8B030D-6E8A-4147-A177-3AD203B41FA5}">
                          <a16:colId xmlns:a16="http://schemas.microsoft.com/office/drawing/2014/main" val="2587696774"/>
                        </a:ext>
                      </a:extLst>
                    </a:gridCol>
                  </a:tblGrid>
                  <a:tr h="3771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M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400" kern="100">
                              <a:effectLst/>
                            </a:rPr>
                            <a:t>M(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kern="100"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400" kern="10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kern="100">
                              <a:effectLst/>
                            </a:rPr>
                            <a:t>)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400" kern="100">
                              <a:effectLst/>
                            </a:rPr>
                            <a:t>σ(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kern="100"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400" kern="10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kern="100">
                              <a:effectLst/>
                            </a:rPr>
                            <a:t>)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25396616"/>
                      </a:ext>
                    </a:extLst>
                  </a:tr>
                  <a:tr h="29634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1,995984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2,439149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512611228"/>
                      </a:ext>
                    </a:extLst>
                  </a:tr>
                  <a:tr h="29634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10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3,208333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4,073628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973740461"/>
                      </a:ext>
                    </a:extLst>
                  </a:tr>
                  <a:tr h="29634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4,763979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6,938363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164277056"/>
                      </a:ext>
                    </a:extLst>
                  </a:tr>
                  <a:tr h="29634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20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4,505616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7,46357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89173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1C56A3F-FFB4-7F70-BEE9-C503A00734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038507"/>
                  </p:ext>
                </p:extLst>
              </p:nvPr>
            </p:nvGraphicFramePr>
            <p:xfrm>
              <a:off x="652251" y="4930351"/>
              <a:ext cx="3767348" cy="15625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55653">
                      <a:extLst>
                        <a:ext uri="{9D8B030D-6E8A-4147-A177-3AD203B41FA5}">
                          <a16:colId xmlns:a16="http://schemas.microsoft.com/office/drawing/2014/main" val="1250690772"/>
                        </a:ext>
                      </a:extLst>
                    </a:gridCol>
                    <a:gridCol w="1255653">
                      <a:extLst>
                        <a:ext uri="{9D8B030D-6E8A-4147-A177-3AD203B41FA5}">
                          <a16:colId xmlns:a16="http://schemas.microsoft.com/office/drawing/2014/main" val="513904312"/>
                        </a:ext>
                      </a:extLst>
                    </a:gridCol>
                    <a:gridCol w="1256042">
                      <a:extLst>
                        <a:ext uri="{9D8B030D-6E8A-4147-A177-3AD203B41FA5}">
                          <a16:colId xmlns:a16="http://schemas.microsoft.com/office/drawing/2014/main" val="2587696774"/>
                        </a:ext>
                      </a:extLst>
                    </a:gridCol>
                  </a:tblGrid>
                  <a:tr h="3771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M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1613" r="-101932" b="-3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971" t="-1613" r="-2427" b="-3387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5396616"/>
                      </a:ext>
                    </a:extLst>
                  </a:tr>
                  <a:tr h="29634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1,995984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2,439149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512611228"/>
                      </a:ext>
                    </a:extLst>
                  </a:tr>
                  <a:tr h="29634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10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3,208333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4,073628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973740461"/>
                      </a:ext>
                    </a:extLst>
                  </a:tr>
                  <a:tr h="29634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4,763979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6,938363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164277056"/>
                      </a:ext>
                    </a:extLst>
                  </a:tr>
                  <a:tr h="29634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20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4,505616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7,46357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89173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4F37B1C-5C8B-DCEA-800F-01A1863E5AB6}"/>
              </a:ext>
            </a:extLst>
          </p:cNvPr>
          <p:cNvSpPr txBox="1"/>
          <p:nvPr/>
        </p:nvSpPr>
        <p:spPr>
          <a:xfrm>
            <a:off x="1828800" y="4653352"/>
            <a:ext cx="360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расчетов 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374321"/>
              </p:ext>
            </p:extLst>
          </p:nvPr>
        </p:nvGraphicFramePr>
        <p:xfrm>
          <a:off x="6251755" y="2320847"/>
          <a:ext cx="5549660" cy="298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04EF8B-B9DC-28C7-8769-8CE30363AB81}"/>
                  </a:ext>
                </a:extLst>
              </p:cNvPr>
              <p:cNvSpPr txBox="1"/>
              <p:nvPr/>
            </p:nvSpPr>
            <p:spPr>
              <a:xfrm>
                <a:off x="7700514" y="2086980"/>
                <a:ext cx="50378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kern="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Г</a:t>
                </a:r>
                <a:r>
                  <a:rPr lang="ru-RU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рафик зависимости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и σ(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от </a:t>
                </a:r>
                <a:r>
                  <a:rPr lang="en-US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</a:t>
                </a:r>
                <a:r>
                  <a:rPr lang="ru-RU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04EF8B-B9DC-28C7-8769-8CE30363A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14" y="2086980"/>
                <a:ext cx="5037827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091A9D8-1180-E99F-79AB-37733B54D99E}"/>
              </a:ext>
            </a:extLst>
          </p:cNvPr>
          <p:cNvSpPr txBox="1"/>
          <p:nvPr/>
        </p:nvSpPr>
        <p:spPr>
          <a:xfrm>
            <a:off x="6251755" y="5556366"/>
            <a:ext cx="502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график показывает, что при проектировании системы важно учитывать количество задач, так как при перегрузке система становится нестабильной и начинает работать менее предсказуемо.</a:t>
            </a:r>
          </a:p>
          <a:p>
            <a:endParaRPr lang="ru-RU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9D06EC-06BE-601C-B111-4BC4D1DC93FC}"/>
                  </a:ext>
                </a:extLst>
              </p:cNvPr>
              <p:cNvSpPr txBox="1"/>
              <p:nvPr/>
            </p:nvSpPr>
            <p:spPr>
              <a:xfrm>
                <a:off x="313664" y="1737358"/>
                <a:ext cx="5213711" cy="227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 малых m процессоры относительно свободны, и среднее время</a:t>
                </a:r>
                <a:r>
                  <a:rPr lang="ru-RU" sz="1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выполнения задачи небольшое. С увеличением m нагрузка на процессоры растёт, появляется очередь задач, что ведёт к увеличению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Линейный рост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указывает на то, что система работает в пределе своих возможностей, но без критического падения производительности. Чем больше задач поступает в систему, тем больше времени требуется для их выполнения, так как процессоры заняты, и задачи ожидают своей очереди.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9D06EC-06BE-601C-B111-4BC4D1DC9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64" y="1737358"/>
                <a:ext cx="5213711" cy="2275110"/>
              </a:xfrm>
              <a:prstGeom prst="rect">
                <a:avLst/>
              </a:prstGeom>
              <a:blipFill>
                <a:blip r:embed="rId5"/>
                <a:stretch>
                  <a:fillRect b="-13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33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F515B955-4D82-C01F-7EB2-B9065DA046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</p:spPr>
            <p:txBody>
              <a:bodyPr/>
              <a:lstStyle/>
              <a:p>
                <a:r>
                  <a:rPr lang="ru-RU" sz="18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Зависимость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ru-RU" sz="18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18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и σ(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ru-RU" sz="18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18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от интенсивности поступления задач λ</a:t>
                </a:r>
                <a:endParaRPr lang="ru-RU" b="1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F515B955-4D82-C01F-7EB2-B9065DA04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D4FCD10D-A9A3-891F-AEFD-7AC2648544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826931"/>
                  </p:ext>
                </p:extLst>
              </p:nvPr>
            </p:nvGraphicFramePr>
            <p:xfrm>
              <a:off x="191219" y="2370918"/>
              <a:ext cx="4070230" cy="436600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56603">
                      <a:extLst>
                        <a:ext uri="{9D8B030D-6E8A-4147-A177-3AD203B41FA5}">
                          <a16:colId xmlns:a16="http://schemas.microsoft.com/office/drawing/2014/main" val="1272489314"/>
                        </a:ext>
                      </a:extLst>
                    </a:gridCol>
                    <a:gridCol w="1356603">
                      <a:extLst>
                        <a:ext uri="{9D8B030D-6E8A-4147-A177-3AD203B41FA5}">
                          <a16:colId xmlns:a16="http://schemas.microsoft.com/office/drawing/2014/main" val="1798399143"/>
                        </a:ext>
                      </a:extLst>
                    </a:gridCol>
                    <a:gridCol w="1357024">
                      <a:extLst>
                        <a:ext uri="{9D8B030D-6E8A-4147-A177-3AD203B41FA5}">
                          <a16:colId xmlns:a16="http://schemas.microsoft.com/office/drawing/2014/main" val="2051133946"/>
                        </a:ext>
                      </a:extLst>
                    </a:gridCol>
                  </a:tblGrid>
                  <a:tr h="2474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300" kern="100">
                              <a:effectLst/>
                            </a:rPr>
                            <a:t>Λ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300" kern="100" dirty="0">
                              <a:effectLst/>
                            </a:rPr>
                            <a:t>M(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3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300" kern="100"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300" kern="10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300" kern="100" dirty="0">
                              <a:effectLst/>
                            </a:rPr>
                            <a:t>)</a:t>
                          </a:r>
                          <a:endParaRPr lang="ru-RU" sz="1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300" kern="100">
                              <a:effectLst/>
                            </a:rPr>
                            <a:t>σ(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3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300" kern="100"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300" kern="10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300" kern="100">
                              <a:effectLst/>
                            </a:rPr>
                            <a:t>)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/>
                    </a:tc>
                    <a:extLst>
                      <a:ext uri="{0D108BD9-81ED-4DB2-BD59-A6C34878D82A}">
                        <a16:rowId xmlns:a16="http://schemas.microsoft.com/office/drawing/2014/main" val="4007561093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18,44341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17,76323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3299420530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0,105263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17,59699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16,89127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1119926732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0,111111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13,80248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10,51198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397890825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0,117647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11,16335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9,491473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1189056607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0,125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9,024493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12,29884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3507857735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0,133333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9,830573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10,07386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2246634706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0,142857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10,50442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9,181871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2503150318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0,153846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11,70338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11,39982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2353664358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0,166667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8,996479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8,592614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487879656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0,181818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9,172636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9,025277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1094701737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7,19148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8,884651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2541584680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0,222222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7,397483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7,465288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3860975443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0,25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8,093174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8,401611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129280394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0,285714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5,486103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4,692681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949956872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0,333333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3,619189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2,153979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87458976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4,858888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3,954723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1571256589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2,87646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2,814871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1181126600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0,666667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2,772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2,639114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3527666015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1,787569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1,803914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2838555210"/>
                      </a:ext>
                    </a:extLst>
                  </a:tr>
                  <a:tr h="1903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0,726098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 dirty="0">
                              <a:effectLst/>
                            </a:rPr>
                            <a:t>0,62617</a:t>
                          </a:r>
                          <a:endParaRPr lang="ru-RU" sz="1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21465299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D4FCD10D-A9A3-891F-AEFD-7AC2648544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826931"/>
                  </p:ext>
                </p:extLst>
              </p:nvPr>
            </p:nvGraphicFramePr>
            <p:xfrm>
              <a:off x="191219" y="2370918"/>
              <a:ext cx="4070230" cy="436600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56603">
                      <a:extLst>
                        <a:ext uri="{9D8B030D-6E8A-4147-A177-3AD203B41FA5}">
                          <a16:colId xmlns:a16="http://schemas.microsoft.com/office/drawing/2014/main" val="1272489314"/>
                        </a:ext>
                      </a:extLst>
                    </a:gridCol>
                    <a:gridCol w="1356603">
                      <a:extLst>
                        <a:ext uri="{9D8B030D-6E8A-4147-A177-3AD203B41FA5}">
                          <a16:colId xmlns:a16="http://schemas.microsoft.com/office/drawing/2014/main" val="1798399143"/>
                        </a:ext>
                      </a:extLst>
                    </a:gridCol>
                    <a:gridCol w="1357024">
                      <a:extLst>
                        <a:ext uri="{9D8B030D-6E8A-4147-A177-3AD203B41FA5}">
                          <a16:colId xmlns:a16="http://schemas.microsoft.com/office/drawing/2014/main" val="2051133946"/>
                        </a:ext>
                      </a:extLst>
                    </a:gridCol>
                  </a:tblGrid>
                  <a:tr h="2664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300" kern="100">
                              <a:effectLst/>
                            </a:rPr>
                            <a:t>Λ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227" marR="62227" marT="0" marB="0">
                        <a:blipFill>
                          <a:blip r:embed="rId3"/>
                          <a:stretch>
                            <a:fillRect l="-100448" t="-2273" r="-101794" b="-15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227" marR="62227" marT="0" marB="0">
                        <a:blipFill>
                          <a:blip r:embed="rId3"/>
                          <a:stretch>
                            <a:fillRect l="-200448" t="-2273" r="-1794" b="-15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61093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18,44341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17,76323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3299420530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0,105263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17,59699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16,89127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1119926732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0,111111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13,80248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10,51198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397890825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0,117647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11,16335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9,491473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1189056607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0,125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9,024493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12,29884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3507857735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0,133333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9,830573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10,07386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2246634706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0,142857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10,50442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9,181871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2503150318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0,153846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11,70338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11,39982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2353664358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0,166667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8,996479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8,592614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487879656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0,181818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9,172636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9,025277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1094701737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7,19148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8,884651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2541584680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0,222222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7,397483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7,465288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3860975443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0,25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8,093174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8,401611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129280394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0,285714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5,486103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4,692681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949956872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0,333333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3,619189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2,153979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87458976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4,858888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3,954723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1571256589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0,5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2,87646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2,814871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1181126600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0,666667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2,772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2,639114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3527666015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1,787569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1,803914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2838555210"/>
                      </a:ext>
                    </a:extLst>
                  </a:tr>
                  <a:tr h="2049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2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>
                              <a:effectLst/>
                            </a:rPr>
                            <a:t>0,726098</a:t>
                          </a:r>
                          <a:endParaRPr lang="ru-RU" sz="1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000" kern="100" dirty="0">
                              <a:effectLst/>
                            </a:rPr>
                            <a:t>0,62617</a:t>
                          </a:r>
                          <a:endParaRPr lang="ru-RU" sz="1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2227" marR="62227" marT="0" marB="0" anchor="b"/>
                    </a:tc>
                    <a:extLst>
                      <a:ext uri="{0D108BD9-81ED-4DB2-BD59-A6C34878D82A}">
                        <a16:rowId xmlns:a16="http://schemas.microsoft.com/office/drawing/2014/main" val="21465299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080020"/>
              </p:ext>
            </p:extLst>
          </p:nvPr>
        </p:nvGraphicFramePr>
        <p:xfrm>
          <a:off x="5480020" y="951691"/>
          <a:ext cx="6200775" cy="378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A86B73-13A0-3172-EAE3-B1AF8A5794F8}"/>
              </a:ext>
            </a:extLst>
          </p:cNvPr>
          <p:cNvSpPr txBox="1"/>
          <p:nvPr/>
        </p:nvSpPr>
        <p:spPr>
          <a:xfrm>
            <a:off x="838200" y="928319"/>
            <a:ext cx="414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малых λ (низкая интенсивность поступления задач). Задачи поступают редко, процессоры недозагружены, но отдельные задачи могут выполняться долго из-за высокой дисперсии времени обслуживания</a:t>
            </a:r>
            <a:endParaRPr lang="ru-R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D2B91-2935-38DF-BF63-C6344731C9B4}"/>
              </a:ext>
            </a:extLst>
          </p:cNvPr>
          <p:cNvSpPr txBox="1"/>
          <p:nvPr/>
        </p:nvSpPr>
        <p:spPr>
          <a:xfrm>
            <a:off x="4315454" y="4697056"/>
            <a:ext cx="2794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росте λ (увеличение интенсивности поступления задач). Процессоры начинают работать стабильно, среднее время выполнения задач снижается. Однако на определённых значениях λ появляются колебания возможно, система переходит из одного режима работы в другой (например, от недозагруженности к перегрузке).</a:t>
            </a:r>
            <a:endParaRPr lang="ru-RU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0E27F-28B5-B121-4ECB-64C1326A2442}"/>
              </a:ext>
            </a:extLst>
          </p:cNvPr>
          <p:cNvSpPr txBox="1"/>
          <p:nvPr/>
        </p:nvSpPr>
        <p:spPr>
          <a:xfrm>
            <a:off x="7660886" y="4741742"/>
            <a:ext cx="4243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очень больших λ (высокая интенсивность поступления задач) Система работает в постоянной загрузке, но очереди короткие, и задачи выполняются быстрее. Оптимальное значение λ существует – когда процессоры загружены, но не перегружены. Чем больше λ, тем быстрее выполняются задачи (но с риском перегрузки при очень высоких значениях).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61954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A6A368C-4F06-C1B3-76DA-9B6037D212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1933" y="-217752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1800" b="1" kern="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З</a:t>
                </a:r>
                <a:r>
                  <a:rPr lang="ru-RU" sz="18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ависимости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ru-RU" sz="18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18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и σ(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ru-RU" sz="18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18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от σ</a:t>
                </a:r>
                <a:endParaRPr lang="ru-RU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A6A368C-4F06-C1B3-76DA-9B6037D21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1933" y="-217752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124965"/>
              </p:ext>
            </p:extLst>
          </p:nvPr>
        </p:nvGraphicFramePr>
        <p:xfrm>
          <a:off x="6891866" y="1368955"/>
          <a:ext cx="4978401" cy="2941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65F89721-3D89-EBD7-03B6-C653C1183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9288248"/>
                  </p:ext>
                </p:extLst>
              </p:nvPr>
            </p:nvGraphicFramePr>
            <p:xfrm>
              <a:off x="169650" y="5707251"/>
              <a:ext cx="6146165" cy="9634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48510">
                      <a:extLst>
                        <a:ext uri="{9D8B030D-6E8A-4147-A177-3AD203B41FA5}">
                          <a16:colId xmlns:a16="http://schemas.microsoft.com/office/drawing/2014/main" val="3553300838"/>
                        </a:ext>
                      </a:extLst>
                    </a:gridCol>
                    <a:gridCol w="2048510">
                      <a:extLst>
                        <a:ext uri="{9D8B030D-6E8A-4147-A177-3AD203B41FA5}">
                          <a16:colId xmlns:a16="http://schemas.microsoft.com/office/drawing/2014/main" val="1909530088"/>
                        </a:ext>
                      </a:extLst>
                    </a:gridCol>
                    <a:gridCol w="2049145">
                      <a:extLst>
                        <a:ext uri="{9D8B030D-6E8A-4147-A177-3AD203B41FA5}">
                          <a16:colId xmlns:a16="http://schemas.microsoft.com/office/drawing/2014/main" val="279348783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400" kern="100">
                              <a:effectLst/>
                            </a:rPr>
                            <a:t>σ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400" kern="100">
                              <a:effectLst/>
                            </a:rPr>
                            <a:t>M(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kern="100"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400" kern="10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kern="100">
                              <a:effectLst/>
                            </a:rPr>
                            <a:t>)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400" kern="100" dirty="0">
                              <a:effectLst/>
                            </a:rPr>
                            <a:t>σ(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kern="100"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400" kern="10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kern="100" dirty="0">
                              <a:effectLst/>
                            </a:rPr>
                            <a:t>)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86506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constant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4,111557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6,549411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8026870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controlled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4,28276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7,151828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0098913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uniform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3,823798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5,491332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8927619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65F89721-3D89-EBD7-03B6-C653C1183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9288248"/>
                  </p:ext>
                </p:extLst>
              </p:nvPr>
            </p:nvGraphicFramePr>
            <p:xfrm>
              <a:off x="169650" y="5707251"/>
              <a:ext cx="6146165" cy="9634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48510">
                      <a:extLst>
                        <a:ext uri="{9D8B030D-6E8A-4147-A177-3AD203B41FA5}">
                          <a16:colId xmlns:a16="http://schemas.microsoft.com/office/drawing/2014/main" val="3553300838"/>
                        </a:ext>
                      </a:extLst>
                    </a:gridCol>
                    <a:gridCol w="2048510">
                      <a:extLst>
                        <a:ext uri="{9D8B030D-6E8A-4147-A177-3AD203B41FA5}">
                          <a16:colId xmlns:a16="http://schemas.microsoft.com/office/drawing/2014/main" val="1909530088"/>
                        </a:ext>
                      </a:extLst>
                    </a:gridCol>
                    <a:gridCol w="2049145">
                      <a:extLst>
                        <a:ext uri="{9D8B030D-6E8A-4147-A177-3AD203B41FA5}">
                          <a16:colId xmlns:a16="http://schemas.microsoft.com/office/drawing/2014/main" val="2793487835"/>
                        </a:ext>
                      </a:extLst>
                    </a:gridCol>
                  </a:tblGrid>
                  <a:tr h="2869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400" kern="100">
                              <a:effectLst/>
                            </a:rPr>
                            <a:t>σ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0595" t="-2128" r="-101488" b="-2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00000" t="-2128" r="-1187" b="-268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650648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constant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4,111557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6,549411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802687048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controlled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4,28276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7,151828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009891391"/>
                      </a:ext>
                    </a:extLst>
                  </a:tr>
                  <a:tr h="22548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uniform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3,823798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5,491332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8927619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33A77EB-F1B3-97BD-761B-35AF7AE023DE}"/>
              </a:ext>
            </a:extLst>
          </p:cNvPr>
          <p:cNvSpPr txBox="1"/>
          <p:nvPr/>
        </p:nvSpPr>
        <p:spPr>
          <a:xfrm>
            <a:off x="-313267" y="461963"/>
            <a:ext cx="4080933" cy="156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Анализируются три варианта задания параметра σ:</a:t>
            </a:r>
          </a:p>
          <a:p>
            <a:pPr marL="457200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(фиксированное значение)</a:t>
            </a:r>
          </a:p>
          <a:p>
            <a:pPr marL="457200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uniform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(равномерное распределение)</a:t>
            </a:r>
          </a:p>
          <a:p>
            <a:pPr marL="457200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(управляемое распределение)</a:t>
            </a: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E35A68-409F-C13B-7963-30F7C5E1B0C7}"/>
                  </a:ext>
                </a:extLst>
              </p:cNvPr>
              <p:cNvSpPr txBox="1"/>
              <p:nvPr/>
            </p:nvSpPr>
            <p:spPr>
              <a:xfrm>
                <a:off x="0" y="1862666"/>
                <a:ext cx="6764866" cy="365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"</a:t>
                </a:r>
                <a:r>
                  <a:rPr lang="ru-RU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Constant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" (постоянное значение σ). Время вычислений одинаковое </a:t>
                </a:r>
                <a:r>
                  <a:rPr lang="ru-RU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для</a:t>
                </a:r>
                <a:endParaRPr lang="ru-RU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всех задач, что делает систему детерминированной.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фиксировано и зависит только от загрузки процессоров.</a:t>
                </a:r>
              </a:p>
              <a:p>
                <a:pPr marL="45720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"</a:t>
                </a:r>
                <a:r>
                  <a:rPr lang="ru-RU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Controlled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" (управляемое значение σ). Время вычислений может</a:t>
                </a:r>
              </a:p>
              <a:p>
                <a:pPr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варьироваться, но в ограниченных пределах. Среднее время выполнения немного снижается, так как некоторым задачам удаётся завершиться быстрее.</a:t>
                </a:r>
              </a:p>
              <a:p>
                <a:pPr marL="45720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"</a:t>
                </a:r>
                <a:r>
                  <a:rPr lang="ru-RU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Uniform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" (равномерное распределение σ). Время вычислений разбросано</a:t>
                </a:r>
              </a:p>
              <a:p>
                <a:pPr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 пределах диапазона, некоторые задачи завершаются быстрее, чем при "</a:t>
                </a:r>
                <a:r>
                  <a:rPr lang="ru-RU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constant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".Это даёт небольшое дополнительное снижение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pPr indent="44958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Среднее время выполнения задач незначительно уменьшается при увеличении вариативности σ, но эффект слабый.</a:t>
                </a:r>
              </a:p>
              <a:p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E35A68-409F-C13B-7963-30F7C5E1B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62666"/>
                <a:ext cx="6764866" cy="3657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BA543E8-BC6C-11A6-6E66-A440FCC14D6E}"/>
              </a:ext>
            </a:extLst>
          </p:cNvPr>
          <p:cNvSpPr txBox="1"/>
          <p:nvPr/>
        </p:nvSpPr>
        <p:spPr>
          <a:xfrm>
            <a:off x="6926050" y="5198534"/>
            <a:ext cx="4944217" cy="121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график показывает, что влияние вариации времени вычислений на</a:t>
            </a:r>
          </a:p>
          <a:p>
            <a:pPr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среднее время выполнения слабое, но оно помогает снизить разброс во времени выполнения задач, что делает систему более сбалансированной. </a:t>
            </a:r>
          </a:p>
        </p:txBody>
      </p:sp>
    </p:spTree>
    <p:extLst>
      <p:ext uri="{BB962C8B-B14F-4D97-AF65-F5344CB8AC3E}">
        <p14:creationId xmlns:p14="http://schemas.microsoft.com/office/powerpoint/2010/main" val="49266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5A41D2C-7EE5-1F6E-EADF-3819A99F4E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Зависимости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ru-RU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σ(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ru-RU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от τ</a:t>
                </a:r>
                <a:endParaRPr lang="ru-RU" sz="1800" b="1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5A41D2C-7EE5-1F6E-EADF-3819A99F4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394D7C11-8D2D-5B43-67C3-B3CC1C91A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905678"/>
              </p:ext>
            </p:extLst>
          </p:nvPr>
        </p:nvGraphicFramePr>
        <p:xfrm>
          <a:off x="6536266" y="1065478"/>
          <a:ext cx="5418668" cy="2941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Объект 8">
                <a:extLst>
                  <a:ext uri="{FF2B5EF4-FFF2-40B4-BE49-F238E27FC236}">
                    <a16:creationId xmlns:a16="http://schemas.microsoft.com/office/drawing/2014/main" id="{67ADB936-CF40-034B-CF49-81AE86E52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917540"/>
                  </p:ext>
                </p:extLst>
              </p:nvPr>
            </p:nvGraphicFramePr>
            <p:xfrm>
              <a:off x="449050" y="399501"/>
              <a:ext cx="3098483" cy="15171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21991">
                      <a:extLst>
                        <a:ext uri="{9D8B030D-6E8A-4147-A177-3AD203B41FA5}">
                          <a16:colId xmlns:a16="http://schemas.microsoft.com/office/drawing/2014/main" val="2849956881"/>
                        </a:ext>
                      </a:extLst>
                    </a:gridCol>
                    <a:gridCol w="1039629">
                      <a:extLst>
                        <a:ext uri="{9D8B030D-6E8A-4147-A177-3AD203B41FA5}">
                          <a16:colId xmlns:a16="http://schemas.microsoft.com/office/drawing/2014/main" val="2694789274"/>
                        </a:ext>
                      </a:extLst>
                    </a:gridCol>
                    <a:gridCol w="1036863">
                      <a:extLst>
                        <a:ext uri="{9D8B030D-6E8A-4147-A177-3AD203B41FA5}">
                          <a16:colId xmlns:a16="http://schemas.microsoft.com/office/drawing/2014/main" val="767896688"/>
                        </a:ext>
                      </a:extLst>
                    </a:gridCol>
                  </a:tblGrid>
                  <a:tr h="3077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400" kern="100">
                              <a:effectLst/>
                            </a:rPr>
                            <a:t>τ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400" kern="100">
                              <a:effectLst/>
                            </a:rPr>
                            <a:t>M(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kern="100"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400" kern="10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kern="100">
                              <a:effectLst/>
                            </a:rPr>
                            <a:t>)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400" kern="100">
                              <a:effectLst/>
                            </a:rPr>
                            <a:t>σ(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kern="100"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1400" kern="10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kern="100">
                              <a:effectLst/>
                            </a:rPr>
                            <a:t>)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79068191"/>
                      </a:ext>
                    </a:extLst>
                  </a:tr>
                  <a:tr h="241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0,1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0,223854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0,136439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63027247"/>
                      </a:ext>
                    </a:extLst>
                  </a:tr>
                  <a:tr h="241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0,566781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0,173631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65198242"/>
                      </a:ext>
                    </a:extLst>
                  </a:tr>
                  <a:tr h="241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0,93624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0,342933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47252841"/>
                      </a:ext>
                    </a:extLst>
                  </a:tr>
                  <a:tr h="241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1,206423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0,317802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22606451"/>
                      </a:ext>
                    </a:extLst>
                  </a:tr>
                  <a:tr h="241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1,654973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0,541787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4191184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Объект 8">
                <a:extLst>
                  <a:ext uri="{FF2B5EF4-FFF2-40B4-BE49-F238E27FC236}">
                    <a16:creationId xmlns:a16="http://schemas.microsoft.com/office/drawing/2014/main" id="{67ADB936-CF40-034B-CF49-81AE86E52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917540"/>
                  </p:ext>
                </p:extLst>
              </p:nvPr>
            </p:nvGraphicFramePr>
            <p:xfrm>
              <a:off x="449050" y="399501"/>
              <a:ext cx="3098483" cy="15171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21991">
                      <a:extLst>
                        <a:ext uri="{9D8B030D-6E8A-4147-A177-3AD203B41FA5}">
                          <a16:colId xmlns:a16="http://schemas.microsoft.com/office/drawing/2014/main" val="2849956881"/>
                        </a:ext>
                      </a:extLst>
                    </a:gridCol>
                    <a:gridCol w="1039629">
                      <a:extLst>
                        <a:ext uri="{9D8B030D-6E8A-4147-A177-3AD203B41FA5}">
                          <a16:colId xmlns:a16="http://schemas.microsoft.com/office/drawing/2014/main" val="2694789274"/>
                        </a:ext>
                      </a:extLst>
                    </a:gridCol>
                    <a:gridCol w="1036863">
                      <a:extLst>
                        <a:ext uri="{9D8B030D-6E8A-4147-A177-3AD203B41FA5}">
                          <a16:colId xmlns:a16="http://schemas.microsoft.com/office/drawing/2014/main" val="767896688"/>
                        </a:ext>
                      </a:extLst>
                    </a:gridCol>
                  </a:tblGrid>
                  <a:tr h="3077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400" kern="100">
                              <a:effectLst/>
                            </a:rPr>
                            <a:t>τ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98830" t="-1961" r="-102339" b="-4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00000" t="-1961" r="-2941" b="-4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9068191"/>
                      </a:ext>
                    </a:extLst>
                  </a:tr>
                  <a:tr h="241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0,1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0,223854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0,136439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63027247"/>
                      </a:ext>
                    </a:extLst>
                  </a:tr>
                  <a:tr h="241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0,566781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0,173631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65198242"/>
                      </a:ext>
                    </a:extLst>
                  </a:tr>
                  <a:tr h="241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0,93624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0,342933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47252841"/>
                      </a:ext>
                    </a:extLst>
                  </a:tr>
                  <a:tr h="241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0,4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1,206423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0,317802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22606451"/>
                      </a:ext>
                    </a:extLst>
                  </a:tr>
                  <a:tr h="24186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0,5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>
                              <a:effectLst/>
                            </a:rPr>
                            <a:t>1,654973</a:t>
                          </a:r>
                          <a:endParaRPr lang="ru-RU" sz="1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50"/>
                            </a:spcBef>
                            <a:spcAft>
                              <a:spcPts val="150"/>
                            </a:spcAft>
                          </a:pPr>
                          <a:r>
                            <a:rPr lang="ru-RU" sz="1100" kern="100" dirty="0">
                              <a:effectLst/>
                            </a:rPr>
                            <a:t>0,541787</a:t>
                          </a:r>
                          <a:endParaRPr lang="ru-RU" sz="1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4191184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E018E-4F11-0D67-9F45-0D4ADA5F0F20}"/>
                  </a:ext>
                </a:extLst>
              </p:cNvPr>
              <p:cNvSpPr txBox="1"/>
              <p:nvPr/>
            </p:nvSpPr>
            <p:spPr>
              <a:xfrm>
                <a:off x="84984" y="1942035"/>
                <a:ext cx="6451282" cy="2292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 малых τ время подготовки незначительно влияет на общее время</a:t>
                </a:r>
              </a:p>
              <a:p>
                <a:pPr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выполнения, и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остается низким. С ростом τ время подготовки начинает занимать существенную долю в общем времени выполнения, из-за чего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монотонно увеличивается. Линейный рост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означает, что время подготовки добавляется к общему времени выполнения, но система не испытывает критической перегрузки. Чем больше время подготовки τ, тем больше среднее время выполнения задач. Рост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означает, что задержки на подготовку контекста значительно влияют на производительность системы.</a:t>
                </a:r>
              </a:p>
              <a:p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E018E-4F11-0D67-9F45-0D4ADA5F0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4" y="1942035"/>
                <a:ext cx="6451282" cy="2292935"/>
              </a:xfrm>
              <a:prstGeom prst="rect">
                <a:avLst/>
              </a:prstGeom>
              <a:blipFill>
                <a:blip r:embed="rId5"/>
                <a:stretch>
                  <a:fillRect l="-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0B689B-152A-C4D9-B49D-46FB733A46E6}"/>
                  </a:ext>
                </a:extLst>
              </p:cNvPr>
              <p:cNvSpPr txBox="1"/>
              <p:nvPr/>
            </p:nvSpPr>
            <p:spPr>
              <a:xfrm>
                <a:off x="84984" y="4770858"/>
                <a:ext cx="6451282" cy="1687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algn="just">
                  <a:lnSpc>
                    <a:spcPct val="150000"/>
                  </a:lnSpc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Колебания σ(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связаны с тем, что при некоторых значениях τ задачи</a:t>
                </a:r>
              </a:p>
              <a:p>
                <a:r>
                  <a:rPr lang="ru-RU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успевают завершаться синхронно, а при других значениях — наоборот, появляются скачки задержек. Периодические всплески σ(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могут указывать на резонансные эффекты, где определённые значения τ приводят к нерегулярному распределению времени выполнения. После резких всплесков σ(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2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возвращается к малым значениям, что может означать, что система иногда стабилизируется. Разброс времени выполнения задач колеблется и может резко увеличиваться при определённых значениях τ. При увеличении τ задачи могут начинать мешать друг другу, что создаёт случайные задержки</a:t>
                </a:r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0B689B-152A-C4D9-B49D-46FB733A4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4" y="4770858"/>
                <a:ext cx="6451282" cy="1687641"/>
              </a:xfrm>
              <a:prstGeom prst="rect">
                <a:avLst/>
              </a:prstGeom>
              <a:blipFill>
                <a:blip r:embed="rId6"/>
                <a:stretch>
                  <a:fillRect l="-95" r="-95" b="-2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BD6999D-557D-C8F4-E67E-3A0E26DA10AF}"/>
              </a:ext>
            </a:extLst>
          </p:cNvPr>
          <p:cNvSpPr txBox="1"/>
          <p:nvPr/>
        </p:nvSpPr>
        <p:spPr>
          <a:xfrm>
            <a:off x="7501467" y="4166909"/>
            <a:ext cx="3852333" cy="144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Г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рафик показывает, что время подготовки задач сильно влияет на производительность системы. При увеличении τ процессоры тратят слишком много времени на контекстные переключения, что приводит к ухудшению общей эффективности.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953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2460</Words>
  <Application>Microsoft Office PowerPoint</Application>
  <PresentationFormat>Широкоэкранный</PresentationFormat>
  <Paragraphs>359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КУРСОВАЯ РАБОТА АНАЛИЗ ПАРАЛЛЕЛЬНЫХ ВЫЧИСЛИТЕЛЬНЫХ ПРОЦЕССОВ </vt:lpstr>
      <vt:lpstr>ВВЕДЕНИЕ </vt:lpstr>
      <vt:lpstr>Математическая постановка задачи</vt:lpstr>
      <vt:lpstr>Процесс выполнения задачи </vt:lpstr>
      <vt:lpstr>Сортировка и анализ данных </vt:lpstr>
      <vt:lpstr>Презентация PowerPoint</vt:lpstr>
      <vt:lpstr>Зависимость M(T_i) и σ(T_i) от интенсивности поступления задач λ</vt:lpstr>
      <vt:lpstr>Зависимости M(T_i) и σ(T_i) от σ</vt:lpstr>
      <vt:lpstr>Зависимости M(T_i) и σ(T_i) от τ</vt:lpstr>
      <vt:lpstr>Зависимости M(T_i) и σ(T_i) от i</vt:lpstr>
      <vt:lpstr>Среднее время простоя процессоров s_idle  в зависимости от n и m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Юрий Иневаткин</dc:creator>
  <cp:lastModifiedBy>Юрий Иневаткин</cp:lastModifiedBy>
  <cp:revision>1</cp:revision>
  <dcterms:created xsi:type="dcterms:W3CDTF">2025-02-10T16:21:29Z</dcterms:created>
  <dcterms:modified xsi:type="dcterms:W3CDTF">2025-02-10T17:33:02Z</dcterms:modified>
</cp:coreProperties>
</file>