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17"/>
    </p:embeddedFont>
    <p:embeddedFont>
      <p:font typeface="Trebuchet MS" charset="1" panose="020B0603020202020204"/>
      <p:regular r:id="rId18"/>
    </p:embeddedFont>
    <p:embeddedFont>
      <p:font typeface="Calibri (MS)" charset="1" panose="020F0502020204030204"/>
      <p:regular r:id="rId19"/>
    </p:embeddedFont>
    <p:embeddedFont>
      <p:font typeface="Trebuchet MS Bold" charset="1" panose="020B0703020202020204"/>
      <p:regular r:id="rId20"/>
    </p:embeddedFont>
    <p:embeddedFont>
      <p:font typeface="Times New Roman" charset="1" panose="02030502070405020303"/>
      <p:regular r:id="rId21"/>
    </p:embeddedFont>
    <p:embeddedFont>
      <p:font typeface="Calibri (MS) Bold" charset="1" panose="020F070203040403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jpeg" Type="http://schemas.openxmlformats.org/officeDocument/2006/relationships/image"/><Relationship Id="rId5" Target="../media/image1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jpeg" Type="http://schemas.openxmlformats.org/officeDocument/2006/relationships/image"/><Relationship Id="rId5"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250947" y="1422397"/>
            <a:ext cx="2746372" cy="2127247"/>
            <a:chOff x="0" y="0"/>
            <a:chExt cx="2746375" cy="2127250"/>
          </a:xfrm>
        </p:grpSpPr>
        <p:sp>
          <p:nvSpPr>
            <p:cNvPr name="Freeform 5" id="5"/>
            <p:cNvSpPr/>
            <p:nvPr/>
          </p:nvSpPr>
          <p:spPr>
            <a:xfrm flipH="false" flipV="false" rot="0">
              <a:off x="63500" y="477774"/>
              <a:ext cx="1846453" cy="1585976"/>
            </a:xfrm>
            <a:custGeom>
              <a:avLst/>
              <a:gdLst/>
              <a:ahLst/>
              <a:cxnLst/>
              <a:rect r="r" b="b" t="t" l="l"/>
              <a:pathLst>
                <a:path h="1585976" w="1846453">
                  <a:moveTo>
                    <a:pt x="1449324" y="0"/>
                  </a:moveTo>
                  <a:lnTo>
                    <a:pt x="397129" y="0"/>
                  </a:lnTo>
                  <a:lnTo>
                    <a:pt x="0" y="793115"/>
                  </a:lnTo>
                  <a:lnTo>
                    <a:pt x="397129" y="1585976"/>
                  </a:lnTo>
                  <a:lnTo>
                    <a:pt x="1449324" y="1585976"/>
                  </a:lnTo>
                  <a:lnTo>
                    <a:pt x="1846453" y="793115"/>
                  </a:lnTo>
                  <a:lnTo>
                    <a:pt x="1449324" y="0"/>
                  </a:lnTo>
                  <a:close/>
                </a:path>
              </a:pathLst>
            </a:custGeom>
            <a:solidFill>
              <a:srgbClr val="5FCAEE"/>
            </a:solidFill>
          </p:spPr>
        </p:sp>
        <p:sp>
          <p:nvSpPr>
            <p:cNvPr name="Freeform 6" id="6"/>
            <p:cNvSpPr/>
            <p:nvPr/>
          </p:nvSpPr>
          <p:spPr>
            <a:xfrm flipH="false" flipV="false" rot="0">
              <a:off x="1709547" y="63500"/>
              <a:ext cx="973328" cy="843026"/>
            </a:xfrm>
            <a:custGeom>
              <a:avLst/>
              <a:gdLst/>
              <a:ahLst/>
              <a:cxnLst/>
              <a:rect r="r" b="b" t="t" l="l"/>
              <a:pathLst>
                <a:path h="843026" w="973328">
                  <a:moveTo>
                    <a:pt x="762254" y="0"/>
                  </a:moveTo>
                  <a:lnTo>
                    <a:pt x="211074" y="0"/>
                  </a:lnTo>
                  <a:lnTo>
                    <a:pt x="0" y="421386"/>
                  </a:lnTo>
                  <a:lnTo>
                    <a:pt x="211074" y="843026"/>
                  </a:lnTo>
                  <a:lnTo>
                    <a:pt x="762254" y="843026"/>
                  </a:lnTo>
                  <a:lnTo>
                    <a:pt x="973328" y="421386"/>
                  </a:lnTo>
                  <a:lnTo>
                    <a:pt x="762254" y="0"/>
                  </a:lnTo>
                  <a:close/>
                </a:path>
              </a:pathLst>
            </a:custGeom>
            <a:solidFill>
              <a:srgbClr val="2D936B"/>
            </a:solidFill>
          </p:spPr>
        </p:sp>
      </p:grpSp>
      <p:grpSp>
        <p:nvGrpSpPr>
          <p:cNvPr name="Group 7" id="7"/>
          <p:cNvGrpSpPr>
            <a:grpSpLocks noChangeAspect="true"/>
          </p:cNvGrpSpPr>
          <p:nvPr/>
        </p:nvGrpSpPr>
        <p:grpSpPr>
          <a:xfrm rot="0">
            <a:off x="5629275" y="1785938"/>
            <a:ext cx="2502789" cy="2157412"/>
            <a:chOff x="0" y="0"/>
            <a:chExt cx="2502789" cy="2157412"/>
          </a:xfrm>
        </p:grpSpPr>
        <p:sp>
          <p:nvSpPr>
            <p:cNvPr name="Freeform 8" id="8"/>
            <p:cNvSpPr/>
            <p:nvPr/>
          </p:nvSpPr>
          <p:spPr>
            <a:xfrm flipH="false" flipV="false" rot="0">
              <a:off x="0" y="0"/>
              <a:ext cx="2500249" cy="2157349"/>
            </a:xfrm>
            <a:custGeom>
              <a:avLst/>
              <a:gdLst/>
              <a:ahLst/>
              <a:cxnLst/>
              <a:rect r="r" b="b" t="t" l="l"/>
              <a:pathLst>
                <a:path h="2157349" w="2500249">
                  <a:moveTo>
                    <a:pt x="539369" y="0"/>
                  </a:moveTo>
                  <a:lnTo>
                    <a:pt x="0" y="1078611"/>
                  </a:lnTo>
                  <a:lnTo>
                    <a:pt x="539242" y="2157349"/>
                  </a:lnTo>
                  <a:lnTo>
                    <a:pt x="1961007" y="2157349"/>
                  </a:lnTo>
                  <a:lnTo>
                    <a:pt x="2500249" y="1078611"/>
                  </a:lnTo>
                  <a:lnTo>
                    <a:pt x="1961007" y="0"/>
                  </a:lnTo>
                  <a:close/>
                </a:path>
              </a:pathLst>
            </a:custGeom>
            <a:solidFill>
              <a:srgbClr val="42D0A1"/>
            </a:solidFill>
          </p:spPr>
        </p:sp>
      </p:grpSp>
      <p:grpSp>
        <p:nvGrpSpPr>
          <p:cNvPr name="Group 9" id="9"/>
          <p:cNvGrpSpPr>
            <a:grpSpLocks noChangeAspect="true"/>
          </p:cNvGrpSpPr>
          <p:nvPr/>
        </p:nvGrpSpPr>
        <p:grpSpPr>
          <a:xfrm rot="0">
            <a:off x="5700712" y="7843838"/>
            <a:ext cx="1084678" cy="928688"/>
            <a:chOff x="0" y="0"/>
            <a:chExt cx="1084682" cy="928688"/>
          </a:xfrm>
        </p:grpSpPr>
        <p:sp>
          <p:nvSpPr>
            <p:cNvPr name="Freeform 10" id="10"/>
            <p:cNvSpPr/>
            <p:nvPr/>
          </p:nvSpPr>
          <p:spPr>
            <a:xfrm flipH="false" flipV="false" rot="0">
              <a:off x="0" y="0"/>
              <a:ext cx="1084707" cy="928624"/>
            </a:xfrm>
            <a:custGeom>
              <a:avLst/>
              <a:gdLst/>
              <a:ahLst/>
              <a:cxnLst/>
              <a:rect r="r" b="b" t="t" l="l"/>
              <a:pathLst>
                <a:path h="928624" w="1084707">
                  <a:moveTo>
                    <a:pt x="232283" y="0"/>
                  </a:moveTo>
                  <a:lnTo>
                    <a:pt x="0" y="464439"/>
                  </a:lnTo>
                  <a:lnTo>
                    <a:pt x="232156" y="928624"/>
                  </a:lnTo>
                  <a:lnTo>
                    <a:pt x="853567" y="928624"/>
                  </a:lnTo>
                  <a:lnTo>
                    <a:pt x="1084707" y="466725"/>
                  </a:lnTo>
                  <a:lnTo>
                    <a:pt x="1084707" y="462026"/>
                  </a:lnTo>
                  <a:lnTo>
                    <a:pt x="853567" y="0"/>
                  </a:lnTo>
                  <a:close/>
                </a:path>
              </a:pathLst>
            </a:custGeom>
            <a:solidFill>
              <a:srgbClr val="42AF51"/>
            </a:solidFill>
          </p:spPr>
        </p:sp>
      </p:grpSp>
      <p:sp>
        <p:nvSpPr>
          <p:cNvPr name="Freeform 11" id="11"/>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grpSp>
        <p:nvGrpSpPr>
          <p:cNvPr name="Group 13" id="13"/>
          <p:cNvGrpSpPr>
            <a:grpSpLocks noChangeAspect="true"/>
          </p:cNvGrpSpPr>
          <p:nvPr/>
        </p:nvGrpSpPr>
        <p:grpSpPr>
          <a:xfrm rot="0">
            <a:off x="1314450" y="1485900"/>
            <a:ext cx="2614612" cy="2000250"/>
            <a:chOff x="0" y="0"/>
            <a:chExt cx="2614612" cy="2000250"/>
          </a:xfrm>
        </p:grpSpPr>
        <p:sp>
          <p:nvSpPr>
            <p:cNvPr name="Freeform 14" id="14"/>
            <p:cNvSpPr/>
            <p:nvPr/>
          </p:nvSpPr>
          <p:spPr>
            <a:xfrm flipH="false" flipV="false" rot="0">
              <a:off x="0" y="0"/>
              <a:ext cx="2614549" cy="2000250"/>
            </a:xfrm>
            <a:custGeom>
              <a:avLst/>
              <a:gdLst/>
              <a:ahLst/>
              <a:cxnLst/>
              <a:rect r="r" b="b" t="t" l="l"/>
              <a:pathLst>
                <a:path h="2000250" w="2614549">
                  <a:moveTo>
                    <a:pt x="0" y="2000250"/>
                  </a:moveTo>
                  <a:lnTo>
                    <a:pt x="2614549" y="2000250"/>
                  </a:lnTo>
                  <a:lnTo>
                    <a:pt x="2614549" y="0"/>
                  </a:lnTo>
                  <a:lnTo>
                    <a:pt x="0" y="0"/>
                  </a:lnTo>
                  <a:close/>
                </a:path>
              </a:pathLst>
            </a:custGeom>
            <a:solidFill>
              <a:srgbClr val="000000">
                <a:alpha val="0"/>
              </a:srgbClr>
            </a:solidFill>
          </p:spPr>
        </p:sp>
      </p:grpSp>
      <p:sp>
        <p:nvSpPr>
          <p:cNvPr name="TextBox 15" id="15"/>
          <p:cNvSpPr txBox="true"/>
          <p:nvPr/>
        </p:nvSpPr>
        <p:spPr>
          <a:xfrm rot="0">
            <a:off x="2286000" y="-118358"/>
            <a:ext cx="4462605" cy="891540"/>
          </a:xfrm>
          <a:prstGeom prst="rect">
            <a:avLst/>
          </a:prstGeom>
        </p:spPr>
        <p:txBody>
          <a:bodyPr anchor="t" rtlCol="false" tIns="0" lIns="0" bIns="0" rIns="0">
            <a:spAutoFit/>
          </a:bodyPr>
          <a:lstStyle/>
          <a:p>
            <a:pPr algn="l">
              <a:lnSpc>
                <a:spcPts val="6719"/>
              </a:lnSpc>
            </a:pPr>
            <a:r>
              <a:rPr lang="en-US" b="true" sz="4800">
                <a:solidFill>
                  <a:srgbClr val="0F0F0F"/>
                </a:solidFill>
                <a:latin typeface="Times New Roman Bold"/>
                <a:ea typeface="Times New Roman Bold"/>
                <a:cs typeface="Times New Roman Bold"/>
                <a:sym typeface="Times New Roman Bold"/>
              </a:rPr>
              <a:t>Digital Portfolio </a:t>
            </a:r>
          </a:p>
        </p:txBody>
      </p:sp>
      <p:sp>
        <p:nvSpPr>
          <p:cNvPr name="TextBox 16" id="16"/>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7" id="17"/>
          <p:cNvSpPr txBox="true"/>
          <p:nvPr/>
        </p:nvSpPr>
        <p:spPr>
          <a:xfrm rot="0">
            <a:off x="3923252" y="4992176"/>
            <a:ext cx="11996518" cy="2234336"/>
          </a:xfrm>
          <a:prstGeom prst="rect">
            <a:avLst/>
          </a:prstGeom>
        </p:spPr>
        <p:txBody>
          <a:bodyPr anchor="t" rtlCol="false" tIns="0" lIns="0" bIns="0" rIns="0">
            <a:spAutoFit/>
          </a:bodyPr>
          <a:lstStyle/>
          <a:p>
            <a:pPr algn="l">
              <a:lnSpc>
                <a:spcPts val="4276"/>
              </a:lnSpc>
            </a:pPr>
            <a:r>
              <a:rPr lang="en-US" sz="3600">
                <a:solidFill>
                  <a:srgbClr val="000000"/>
                </a:solidFill>
                <a:latin typeface="Calibri (MS)"/>
                <a:ea typeface="Calibri (MS)"/>
                <a:cs typeface="Calibri (MS)"/>
                <a:sym typeface="Calibri (MS)"/>
              </a:rPr>
              <a:t>STUDENT NAME: kirsh S</a:t>
            </a:r>
          </a:p>
          <a:p>
            <a:pPr algn="l">
              <a:lnSpc>
                <a:spcPts val="4276"/>
              </a:lnSpc>
            </a:pPr>
            <a:r>
              <a:rPr lang="en-US" sz="3600">
                <a:solidFill>
                  <a:srgbClr val="000000"/>
                </a:solidFill>
                <a:latin typeface="Calibri (MS)"/>
                <a:ea typeface="Calibri (MS)"/>
                <a:cs typeface="Calibri (MS)"/>
                <a:sym typeface="Calibri (MS)"/>
              </a:rPr>
              <a:t> REGISTER NO AND NMID: 2426j0094.asbruap2426j0094 DEPARTMENT: Information Technology COLLEGE: PPG Collage of Arts and Science,Bharathiar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0012" y="5072062"/>
            <a:ext cx="3700462" cy="5127374"/>
          </a:xfrm>
          <a:custGeom>
            <a:avLst/>
            <a:gdLst/>
            <a:ahLst/>
            <a:cxnLst/>
            <a:rect r="r" b="b" t="t" l="l"/>
            <a:pathLst>
              <a:path h="5127374" w="3700462">
                <a:moveTo>
                  <a:pt x="0" y="0"/>
                </a:moveTo>
                <a:lnTo>
                  <a:pt x="3700463" y="0"/>
                </a:lnTo>
                <a:lnTo>
                  <a:pt x="3700463" y="5127375"/>
                </a:lnTo>
                <a:lnTo>
                  <a:pt x="0" y="5127375"/>
                </a:lnTo>
                <a:lnTo>
                  <a:pt x="0" y="0"/>
                </a:lnTo>
                <a:close/>
              </a:path>
            </a:pathLst>
          </a:custGeom>
          <a:blipFill>
            <a:blip r:embed="rId4"/>
            <a:stretch>
              <a:fillRect l="0" t="-1429" r="0" b="-1539"/>
            </a:stretch>
          </a:blipFill>
        </p:spPr>
      </p:sp>
      <p:sp>
        <p:nvSpPr>
          <p:cNvPr name="Freeform 8" id="8"/>
          <p:cNvSpPr/>
          <p:nvPr/>
        </p:nvSpPr>
        <p:spPr>
          <a:xfrm flipH="false" flipV="false" rot="0">
            <a:off x="5452372" y="3029398"/>
            <a:ext cx="5412111" cy="4690377"/>
          </a:xfrm>
          <a:custGeom>
            <a:avLst/>
            <a:gdLst/>
            <a:ahLst/>
            <a:cxnLst/>
            <a:rect r="r" b="b" t="t" l="l"/>
            <a:pathLst>
              <a:path h="4690377" w="5412111">
                <a:moveTo>
                  <a:pt x="0" y="0"/>
                </a:moveTo>
                <a:lnTo>
                  <a:pt x="5412110" y="0"/>
                </a:lnTo>
                <a:lnTo>
                  <a:pt x="5412110" y="4690377"/>
                </a:lnTo>
                <a:lnTo>
                  <a:pt x="0" y="4690377"/>
                </a:lnTo>
                <a:lnTo>
                  <a:pt x="0" y="0"/>
                </a:lnTo>
                <a:close/>
              </a:path>
            </a:pathLst>
          </a:custGeom>
          <a:blipFill>
            <a:blip r:embed="rId5"/>
            <a:stretch>
              <a:fillRect l="0" t="-6103" r="0" b="-45972"/>
            </a:stretch>
          </a:blipFill>
        </p:spPr>
      </p:sp>
      <p:sp>
        <p:nvSpPr>
          <p:cNvPr name="TextBox 9" id="9"/>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10" id="10"/>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11" id="11"/>
          <p:cNvSpPr txBox="true"/>
          <p:nvPr/>
        </p:nvSpPr>
        <p:spPr>
          <a:xfrm rot="0">
            <a:off x="1109662" y="903427"/>
            <a:ext cx="10923946" cy="109703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sp>
        <p:nvSpPr>
          <p:cNvPr name="TextBox 8" id="8"/>
          <p:cNvSpPr txBox="true"/>
          <p:nvPr/>
        </p:nvSpPr>
        <p:spPr>
          <a:xfrm rot="0">
            <a:off x="1132999" y="477269"/>
            <a:ext cx="5582012" cy="1240793"/>
          </a:xfrm>
          <a:prstGeom prst="rect">
            <a:avLst/>
          </a:prstGeom>
        </p:spPr>
        <p:txBody>
          <a:bodyPr anchor="t" rtlCol="false" tIns="0" lIns="0" bIns="0" rIns="0">
            <a:spAutoFit/>
          </a:bodyPr>
          <a:lstStyle/>
          <a:p>
            <a:pPr algn="l">
              <a:lnSpc>
                <a:spcPts val="10080"/>
              </a:lnSpc>
            </a:pPr>
            <a:r>
              <a:rPr lang="en-US" b="true" sz="7200">
                <a:solidFill>
                  <a:srgbClr val="000000"/>
                </a:solidFill>
                <a:latin typeface="Trebuchet MS Bold"/>
                <a:ea typeface="Trebuchet MS Bold"/>
                <a:cs typeface="Trebuchet MS Bold"/>
                <a:sym typeface="Trebuchet MS Bold"/>
              </a:rPr>
              <a:t>CONCLUSION</a:t>
            </a:r>
          </a:p>
        </p:txBody>
      </p:sp>
      <p:sp>
        <p:nvSpPr>
          <p:cNvPr name="TextBox 9" id="9"/>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10" id="10"/>
          <p:cNvSpPr txBox="true"/>
          <p:nvPr/>
        </p:nvSpPr>
        <p:spPr>
          <a:xfrm rot="0">
            <a:off x="1920240" y="2856071"/>
            <a:ext cx="9080554" cy="2089785"/>
          </a:xfrm>
          <a:prstGeom prst="rect">
            <a:avLst/>
          </a:prstGeom>
        </p:spPr>
        <p:txBody>
          <a:bodyPr anchor="t" rtlCol="false" tIns="0" lIns="0" bIns="0" rIns="0">
            <a:spAutoFit/>
          </a:bodyPr>
          <a:lstStyle/>
          <a:p>
            <a:pPr algn="l">
              <a:lnSpc>
                <a:spcPts val="3223"/>
              </a:lnSpc>
            </a:pPr>
            <a:r>
              <a:rPr lang="en-US" sz="2700">
                <a:solidFill>
                  <a:srgbClr val="000000"/>
                </a:solidFill>
                <a:latin typeface="Calibri (MS)"/>
                <a:ea typeface="Calibri (MS)"/>
                <a:cs typeface="Calibri (MS)"/>
                <a:sym typeface="Calibri (MS)"/>
              </a:rPr>
              <a:t>This portfolio website project successfully demonstrates the ability to build a clean, responsive, and functional personal website using only HTML, CSS, and JavaScript. It provides a solid foundation for showcasing skills and projects for potential employers or contacts.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grpSp>
        <p:nvGrpSpPr>
          <p:cNvPr name="Group 8" id="8"/>
          <p:cNvGrpSpPr>
            <a:grpSpLocks noChangeAspect="true"/>
          </p:cNvGrpSpPr>
          <p:nvPr/>
        </p:nvGrpSpPr>
        <p:grpSpPr>
          <a:xfrm rot="0">
            <a:off x="700088" y="9614935"/>
            <a:ext cx="5557171" cy="444646"/>
            <a:chOff x="0" y="0"/>
            <a:chExt cx="5557164" cy="444640"/>
          </a:xfrm>
        </p:grpSpPr>
        <p:sp>
          <p:nvSpPr>
            <p:cNvPr name="Freeform 9" id="9"/>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alpha val="43529"/>
              </a:srgbClr>
            </a:solidFill>
          </p:spPr>
        </p:sp>
      </p:grpSp>
      <p:grpSp>
        <p:nvGrpSpPr>
          <p:cNvPr name="Group 10" id="10"/>
          <p:cNvGrpSpPr>
            <a:grpSpLocks noChangeAspect="true"/>
          </p:cNvGrpSpPr>
          <p:nvPr/>
        </p:nvGrpSpPr>
        <p:grpSpPr>
          <a:xfrm rot="0">
            <a:off x="11165776" y="0"/>
            <a:ext cx="7122224" cy="10287000"/>
            <a:chOff x="0" y="0"/>
            <a:chExt cx="7122223" cy="10287000"/>
          </a:xfrm>
        </p:grpSpPr>
        <p:sp>
          <p:nvSpPr>
            <p:cNvPr name="Freeform 11" id="11"/>
            <p:cNvSpPr/>
            <p:nvPr/>
          </p:nvSpPr>
          <p:spPr>
            <a:xfrm flipH="false" flipV="false" rot="0">
              <a:off x="0" y="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grpSp>
      <p:sp>
        <p:nvSpPr>
          <p:cNvPr name="TextBox 12" id="12"/>
          <p:cNvSpPr txBox="true"/>
          <p:nvPr/>
        </p:nvSpPr>
        <p:spPr>
          <a:xfrm rot="0">
            <a:off x="1109662" y="1165460"/>
            <a:ext cx="5916978" cy="10970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TITLE</a:t>
            </a:r>
          </a:p>
        </p:txBody>
      </p:sp>
      <p:sp>
        <p:nvSpPr>
          <p:cNvPr name="TextBox 13" id="13"/>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4" id="14"/>
          <p:cNvSpPr txBox="true"/>
          <p:nvPr/>
        </p:nvSpPr>
        <p:spPr>
          <a:xfrm rot="0">
            <a:off x="4467501" y="3303441"/>
            <a:ext cx="3829269" cy="690563"/>
          </a:xfrm>
          <a:prstGeom prst="rect">
            <a:avLst/>
          </a:prstGeom>
        </p:spPr>
        <p:txBody>
          <a:bodyPr anchor="t" rtlCol="false" tIns="0" lIns="0" bIns="0" rIns="0">
            <a:spAutoFit/>
          </a:bodyPr>
          <a:lstStyle/>
          <a:p>
            <a:pPr algn="l">
              <a:lnSpc>
                <a:spcPts val="5250"/>
              </a:lnSpc>
            </a:pPr>
            <a:r>
              <a:rPr lang="en-US" sz="3750">
                <a:solidFill>
                  <a:srgbClr val="000000"/>
                </a:solidFill>
                <a:latin typeface="Calibri (MS)"/>
                <a:ea typeface="Calibri (MS)"/>
                <a:cs typeface="Calibri (MS)"/>
                <a:sym typeface="Calibri (MS)"/>
              </a:rPr>
              <a:t>SIMPLE PORTFOLIO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700088" y="9614935"/>
            <a:ext cx="5557171" cy="444646"/>
            <a:chOff x="0" y="0"/>
            <a:chExt cx="5557164" cy="444640"/>
          </a:xfrm>
        </p:grpSpPr>
        <p:sp>
          <p:nvSpPr>
            <p:cNvPr name="Freeform 5" id="5"/>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solidFill>
          </p:spPr>
        </p:sp>
      </p:grpSp>
      <p:sp>
        <p:nvSpPr>
          <p:cNvPr name="Freeform 6" id="6"/>
          <p:cNvSpPr/>
          <p:nvPr/>
        </p:nvSpPr>
        <p:spPr>
          <a:xfrm flipH="false" flipV="false" rot="0">
            <a:off x="71438" y="5729288"/>
            <a:ext cx="2600239" cy="4514850"/>
          </a:xfrm>
          <a:custGeom>
            <a:avLst/>
            <a:gdLst/>
            <a:ahLst/>
            <a:cxnLst/>
            <a:rect r="r" b="b" t="t" l="l"/>
            <a:pathLst>
              <a:path h="4514850" w="2600239">
                <a:moveTo>
                  <a:pt x="0" y="0"/>
                </a:moveTo>
                <a:lnTo>
                  <a:pt x="2600239" y="0"/>
                </a:lnTo>
                <a:lnTo>
                  <a:pt x="2600239" y="4514850"/>
                </a:lnTo>
                <a:lnTo>
                  <a:pt x="0" y="4514850"/>
                </a:lnTo>
                <a:lnTo>
                  <a:pt x="0" y="0"/>
                </a:lnTo>
                <a:close/>
              </a:path>
            </a:pathLst>
          </a:custGeom>
          <a:blipFill>
            <a:blip r:embed="rId5"/>
            <a:stretch>
              <a:fillRect l="-3" t="0" r="0" b="0"/>
            </a:stretch>
          </a:blipFill>
        </p:spPr>
      </p:sp>
      <p:grpSp>
        <p:nvGrpSpPr>
          <p:cNvPr name="Group 7" id="7"/>
          <p:cNvGrpSpPr>
            <a:grpSpLocks noChangeAspect="true"/>
          </p:cNvGrpSpPr>
          <p:nvPr/>
        </p:nvGrpSpPr>
        <p:grpSpPr>
          <a:xfrm rot="0">
            <a:off x="11102273" y="-63503"/>
            <a:ext cx="7249230" cy="10413997"/>
            <a:chOff x="0" y="0"/>
            <a:chExt cx="7249223" cy="10414000"/>
          </a:xfrm>
        </p:grpSpPr>
        <p:sp>
          <p:nvSpPr>
            <p:cNvPr name="Freeform 8" id="8"/>
            <p:cNvSpPr/>
            <p:nvPr/>
          </p:nvSpPr>
          <p:spPr>
            <a:xfrm flipH="false" flipV="false" rot="0">
              <a:off x="63500" y="6350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sp>
          <p:nvSpPr>
            <p:cNvPr name="Freeform 9" id="9"/>
            <p:cNvSpPr/>
            <p:nvPr/>
          </p:nvSpPr>
          <p:spPr>
            <a:xfrm flipH="false" flipV="false" rot="0">
              <a:off x="5414137" y="8478774"/>
              <a:ext cx="971550" cy="971550"/>
            </a:xfrm>
            <a:custGeom>
              <a:avLst/>
              <a:gdLst/>
              <a:ahLst/>
              <a:cxnLst/>
              <a:rect r="r" b="b" t="t" l="l"/>
              <a:pathLst>
                <a:path h="971550" w="971550">
                  <a:moveTo>
                    <a:pt x="0" y="971550"/>
                  </a:moveTo>
                  <a:lnTo>
                    <a:pt x="971550" y="971550"/>
                  </a:lnTo>
                  <a:lnTo>
                    <a:pt x="971550" y="0"/>
                  </a:lnTo>
                  <a:lnTo>
                    <a:pt x="0" y="0"/>
                  </a:lnTo>
                  <a:close/>
                </a:path>
              </a:pathLst>
            </a:custGeom>
            <a:solidFill>
              <a:srgbClr val="000000">
                <a:alpha val="0"/>
              </a:srgbClr>
            </a:solidFill>
          </p:spPr>
        </p:sp>
      </p:grpSp>
      <p:sp>
        <p:nvSpPr>
          <p:cNvPr name="TextBox 10" id="10"/>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1109662" y="567185"/>
            <a:ext cx="3559969" cy="1240793"/>
          </a:xfrm>
          <a:prstGeom prst="rect">
            <a:avLst/>
          </a:prstGeom>
        </p:spPr>
        <p:txBody>
          <a:bodyPr anchor="t" rtlCol="false" tIns="0" lIns="0" bIns="0" rIns="0">
            <a:spAutoFit/>
          </a:bodyPr>
          <a:lstStyle/>
          <a:p>
            <a:pPr algn="l">
              <a:lnSpc>
                <a:spcPts val="10080"/>
              </a:lnSpc>
            </a:pPr>
            <a:r>
              <a:rPr lang="en-US" b="true" sz="7200">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51576" y="2217315"/>
            <a:ext cx="7007647" cy="5804535"/>
          </a:xfrm>
          <a:prstGeom prst="rect">
            <a:avLst/>
          </a:prstGeom>
        </p:spPr>
        <p:txBody>
          <a:bodyPr anchor="t" rtlCol="false" tIns="0" lIns="0" bIns="0" rIns="0">
            <a:spAutoFit/>
          </a:bodyPr>
          <a:lstStyle/>
          <a:p>
            <a:pPr algn="l">
              <a:lnSpc>
                <a:spcPts val="5023"/>
              </a:lnSpc>
            </a:pPr>
            <a:r>
              <a:rPr lang="en-US" sz="4200" spc="25">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200" spc="25">
                <a:solidFill>
                  <a:srgbClr val="000000"/>
                </a:solidFill>
                <a:latin typeface="Times New Roman"/>
                <a:ea typeface="Times New Roman"/>
                <a:cs typeface="Times New Roman"/>
                <a:sym typeface="Times New Roman"/>
              </a:rPr>
              <a:t> </a:t>
            </a:r>
            <a:r>
              <a:rPr lang="en-US" sz="4200" spc="25">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987212" y="4400550"/>
            <a:ext cx="4142489" cy="4886325"/>
          </a:xfrm>
          <a:custGeom>
            <a:avLst/>
            <a:gdLst/>
            <a:ahLst/>
            <a:cxnLst/>
            <a:rect r="r" b="b" t="t" l="l"/>
            <a:pathLst>
              <a:path h="4886325" w="4142489">
                <a:moveTo>
                  <a:pt x="0" y="0"/>
                </a:moveTo>
                <a:lnTo>
                  <a:pt x="4142490" y="0"/>
                </a:lnTo>
                <a:lnTo>
                  <a:pt x="4142490" y="4886325"/>
                </a:lnTo>
                <a:lnTo>
                  <a:pt x="0" y="4886325"/>
                </a:lnTo>
                <a:lnTo>
                  <a:pt x="0" y="0"/>
                </a:lnTo>
                <a:close/>
              </a:path>
            </a:pathLst>
          </a:custGeom>
          <a:blipFill>
            <a:blip r:embed="rId4"/>
            <a:stretch>
              <a:fillRect l="-21" t="0" r="0" b="0"/>
            </a:stretch>
          </a:blipFill>
        </p:spPr>
      </p:sp>
      <p:grpSp>
        <p:nvGrpSpPr>
          <p:cNvPr name="Group 6" id="6"/>
          <p:cNvGrpSpPr>
            <a:grpSpLocks noChangeAspect="true"/>
          </p:cNvGrpSpPr>
          <p:nvPr/>
        </p:nvGrpSpPr>
        <p:grpSpPr>
          <a:xfrm rot="0">
            <a:off x="10972800"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9" id="9"/>
          <p:cNvSpPr txBox="true"/>
          <p:nvPr/>
        </p:nvSpPr>
        <p:spPr>
          <a:xfrm rot="0">
            <a:off x="1371600" y="-78981"/>
            <a:ext cx="7452522" cy="1097032"/>
          </a:xfrm>
          <a:prstGeom prst="rect">
            <a:avLst/>
          </a:prstGeom>
        </p:spPr>
        <p:txBody>
          <a:bodyPr anchor="t" rtlCol="false" tIns="0" lIns="0" bIns="0" rIns="0">
            <a:spAutoFit/>
          </a:bodyPr>
          <a:lstStyle/>
          <a:p>
            <a:pPr algn="l">
              <a:lnSpc>
                <a:spcPts val="8925"/>
              </a:lnSpc>
            </a:pPr>
            <a:r>
              <a:rPr lang="en-US" b="true" sz="6375">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1" id="11"/>
          <p:cNvSpPr txBox="true"/>
          <p:nvPr/>
        </p:nvSpPr>
        <p:spPr>
          <a:xfrm rot="0">
            <a:off x="1227296" y="2197417"/>
            <a:ext cx="8719356" cy="2089785"/>
          </a:xfrm>
          <a:prstGeom prst="rect">
            <a:avLst/>
          </a:prstGeom>
        </p:spPr>
        <p:txBody>
          <a:bodyPr anchor="t" rtlCol="false" tIns="0" lIns="0" bIns="0" rIns="0">
            <a:spAutoFit/>
          </a:bodyPr>
          <a:lstStyle/>
          <a:p>
            <a:pPr algn="l">
              <a:lnSpc>
                <a:spcPts val="3223"/>
              </a:lnSpc>
            </a:pPr>
            <a:r>
              <a:rPr lang="en-US" sz="2700">
                <a:solidFill>
                  <a:srgbClr val="000000"/>
                </a:solidFill>
                <a:latin typeface="Calibri (MS)"/>
                <a:ea typeface="Calibri (MS)"/>
                <a:cs typeface="Calibri (MS)"/>
                <a:sym typeface="Calibri (MS)"/>
              </a:rPr>
              <a:t>Many students and professionals need a simple, clean online presence to showcase their skills, projects, and contact information. The challenge is to create a lightweight, easy-to- maintain portfolio website that highlights the developer’s background and work using basic web technologies.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a:grpSpLocks noChangeAspect="true"/>
          </p:cNvGrpSpPr>
          <p:nvPr/>
        </p:nvGrpSpPr>
        <p:grpSpPr>
          <a:xfrm rot="0">
            <a:off x="10044112" y="2543175"/>
            <a:ext cx="471488" cy="486223"/>
            <a:chOff x="0" y="0"/>
            <a:chExt cx="471488" cy="486219"/>
          </a:xfrm>
        </p:grpSpPr>
        <p:sp>
          <p:nvSpPr>
            <p:cNvPr name="Freeform 6" id="6"/>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7" id="7"/>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4"/>
            <a:stretch>
              <a:fillRect l="0" t="0" r="0" b="-76"/>
            </a:stretch>
          </a:blipFill>
        </p:spPr>
      </p:sp>
      <p:sp>
        <p:nvSpPr>
          <p:cNvPr name="Freeform 8" id="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9" id="9"/>
          <p:cNvSpPr txBox="true"/>
          <p:nvPr/>
        </p:nvSpPr>
        <p:spPr>
          <a:xfrm rot="0">
            <a:off x="1109662" y="1165460"/>
            <a:ext cx="7998514" cy="10970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a:t>
            </a:r>
            <a:r>
              <a:rPr lang="en-US" b="true" sz="6375" spc="6">
                <a:solidFill>
                  <a:srgbClr val="000000"/>
                </a:solidFill>
                <a:latin typeface="Trebuchet MS Bold"/>
                <a:ea typeface="Trebuchet MS Bold"/>
                <a:cs typeface="Trebuchet MS Bold"/>
                <a:sym typeface="Trebuchet MS Bold"/>
              </a:rPr>
              <a:t> </a:t>
            </a:r>
            <a:r>
              <a:rPr lang="en-US" b="true" sz="6375" spc="6">
                <a:solidFill>
                  <a:srgbClr val="000000"/>
                </a:solidFill>
                <a:latin typeface="Trebuchet MS Bold"/>
                <a:ea typeface="Trebuchet MS Bold"/>
                <a:cs typeface="Trebuchet MS Bold"/>
                <a:sym typeface="Trebuchet MS Bold"/>
              </a:rPr>
              <a:t>OVERVIEW</a:t>
            </a:r>
          </a:p>
        </p:txBody>
      </p:sp>
      <p:sp>
        <p:nvSpPr>
          <p:cNvPr name="TextBox 10" id="10"/>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11" id="11"/>
          <p:cNvSpPr txBox="true"/>
          <p:nvPr/>
        </p:nvSpPr>
        <p:spPr>
          <a:xfrm rot="0">
            <a:off x="1463040" y="3213259"/>
            <a:ext cx="12296346" cy="1659407"/>
          </a:xfrm>
          <a:prstGeom prst="rect">
            <a:avLst/>
          </a:prstGeom>
        </p:spPr>
        <p:txBody>
          <a:bodyPr anchor="t" rtlCol="false" tIns="0" lIns="0" bIns="0" rIns="0">
            <a:spAutoFit/>
          </a:bodyPr>
          <a:lstStyle/>
          <a:p>
            <a:pPr algn="l">
              <a:lnSpc>
                <a:spcPts val="3223"/>
              </a:lnSpc>
            </a:pPr>
            <a:r>
              <a:rPr lang="en-US" sz="2700">
                <a:solidFill>
                  <a:srgbClr val="000000"/>
                </a:solidFill>
                <a:latin typeface="Calibri (MS)"/>
                <a:ea typeface="Calibri (MS)"/>
                <a:cs typeface="Calibri (MS)"/>
                <a:sym typeface="Calibri (MS)"/>
              </a:rPr>
              <a:t>The goal of this project is to build a personal portfolio website for kirsh s, a B.Sc. Computer Science student. The website will display kirsh 's background, skills, and projects and provide a contact form for visitors to reach out. The project uses only HTML, CSS, and JavaScript to create a responsive, user-friendly site.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85850" y="9258300"/>
            <a:ext cx="3270437" cy="728662"/>
            <a:chOff x="0" y="0"/>
            <a:chExt cx="3270440" cy="728662"/>
          </a:xfrm>
        </p:grpSpPr>
        <p:sp>
          <p:nvSpPr>
            <p:cNvPr name="Freeform 5" id="5"/>
            <p:cNvSpPr/>
            <p:nvPr/>
          </p:nvSpPr>
          <p:spPr>
            <a:xfrm flipH="false" flipV="false" rot="0">
              <a:off x="0" y="0"/>
              <a:ext cx="3270504" cy="728726"/>
            </a:xfrm>
            <a:custGeom>
              <a:avLst/>
              <a:gdLst/>
              <a:ahLst/>
              <a:cxnLst/>
              <a:rect r="r" b="b" t="t" l="l"/>
              <a:pathLst>
                <a:path h="728726" w="3270504">
                  <a:moveTo>
                    <a:pt x="0" y="728726"/>
                  </a:moveTo>
                  <a:lnTo>
                    <a:pt x="3270504" y="728726"/>
                  </a:lnTo>
                  <a:lnTo>
                    <a:pt x="3270504" y="0"/>
                  </a:lnTo>
                  <a:lnTo>
                    <a:pt x="0" y="0"/>
                  </a:lnTo>
                  <a:lnTo>
                    <a:pt x="0" y="728726"/>
                  </a:lnTo>
                  <a:close/>
                </a:path>
              </a:pathLst>
            </a:custGeom>
            <a:solidFill>
              <a:srgbClr val="FFFFFF"/>
            </a:solidFill>
          </p:spPr>
        </p:sp>
      </p:grpSp>
      <p:grpSp>
        <p:nvGrpSpPr>
          <p:cNvPr name="Group 6" id="6"/>
          <p:cNvGrpSpPr>
            <a:grpSpLocks noChangeAspect="true"/>
          </p:cNvGrpSpPr>
          <p:nvPr/>
        </p:nvGrpSpPr>
        <p:grpSpPr>
          <a:xfrm rot="0">
            <a:off x="10044112"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49179" y="1268520"/>
            <a:ext cx="7638088" cy="830370"/>
          </a:xfrm>
          <a:prstGeom prst="rect">
            <a:avLst/>
          </a:prstGeom>
        </p:spPr>
        <p:txBody>
          <a:bodyPr anchor="t" rtlCol="false" tIns="0" lIns="0" bIns="0" rIns="0">
            <a:spAutoFit/>
          </a:bodyPr>
          <a:lstStyle/>
          <a:p>
            <a:pPr algn="l">
              <a:lnSpc>
                <a:spcPts val="6719"/>
              </a:lnSpc>
            </a:pPr>
            <a:r>
              <a:rPr lang="en-US" b="true" sz="4800">
                <a:solidFill>
                  <a:srgbClr val="000000"/>
                </a:solidFill>
                <a:latin typeface="Trebuchet MS Bold"/>
                <a:ea typeface="Trebuchet MS Bold"/>
                <a:cs typeface="Trebuchet MS Bold"/>
                <a:sym typeface="Trebuchet MS Bold"/>
              </a:rPr>
              <a:t>WHO ARE THE END USERS?</a:t>
            </a:r>
          </a:p>
        </p:txBody>
      </p:sp>
      <p:sp>
        <p:nvSpPr>
          <p:cNvPr name="TextBox 10" id="10"/>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
        <p:nvSpPr>
          <p:cNvPr name="TextBox 11" id="11"/>
          <p:cNvSpPr txBox="true"/>
          <p:nvPr/>
        </p:nvSpPr>
        <p:spPr>
          <a:xfrm rot="0">
            <a:off x="1577340" y="3054363"/>
            <a:ext cx="11355010" cy="1659407"/>
          </a:xfrm>
          <a:prstGeom prst="rect">
            <a:avLst/>
          </a:prstGeom>
        </p:spPr>
        <p:txBody>
          <a:bodyPr anchor="t" rtlCol="false" tIns="0" lIns="0" bIns="0" rIns="0">
            <a:spAutoFit/>
          </a:bodyPr>
          <a:lstStyle/>
          <a:p>
            <a:pPr algn="l">
              <a:lnSpc>
                <a:spcPts val="3223"/>
              </a:lnSpc>
            </a:pPr>
            <a:r>
              <a:rPr lang="en-US" b="true" sz="2700">
                <a:solidFill>
                  <a:srgbClr val="000000"/>
                </a:solidFill>
                <a:latin typeface="Calibri (MS) Bold"/>
                <a:ea typeface="Calibri (MS) Bold"/>
                <a:cs typeface="Calibri (MS) Bold"/>
                <a:sym typeface="Calibri (MS) Bold"/>
              </a:rPr>
              <a:t>End Users </a:t>
            </a:r>
            <a:r>
              <a:rPr lang="en-US" sz="2700">
                <a:solidFill>
                  <a:srgbClr val="000000"/>
                </a:solidFill>
                <a:latin typeface="Calibri (MS)"/>
                <a:ea typeface="Calibri (MS)"/>
                <a:cs typeface="Calibri (MS)"/>
                <a:sym typeface="Calibri (MS)"/>
              </a:rPr>
              <a:t>Potential employers or recruiters looking for kirsh’s skills and projects. Friends, classmates, or professional contacts who want to learn more about  kirsh’s work. Anyone interested in web development who might benefit from seeing a simple portfolio example.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2214562"/>
            <a:ext cx="4042801" cy="4871056"/>
          </a:xfrm>
          <a:custGeom>
            <a:avLst/>
            <a:gdLst/>
            <a:ahLst/>
            <a:cxnLst/>
            <a:rect r="r" b="b" t="t" l="l"/>
            <a:pathLst>
              <a:path h="4871056" w="4042801">
                <a:moveTo>
                  <a:pt x="0" y="0"/>
                </a:moveTo>
                <a:lnTo>
                  <a:pt x="4042801" y="0"/>
                </a:lnTo>
                <a:lnTo>
                  <a:pt x="4042801" y="4871057"/>
                </a:lnTo>
                <a:lnTo>
                  <a:pt x="0" y="4871057"/>
                </a:lnTo>
                <a:lnTo>
                  <a:pt x="0" y="0"/>
                </a:lnTo>
                <a:close/>
              </a:path>
            </a:pathLst>
          </a:custGeom>
          <a:blipFill>
            <a:blip r:embed="rId4"/>
            <a:stretch>
              <a:fillRect l="-13" t="0" r="0" b="0"/>
            </a:stretch>
          </a:blipFill>
        </p:spPr>
      </p:sp>
      <p:grpSp>
        <p:nvGrpSpPr>
          <p:cNvPr name="Group 6" id="6"/>
          <p:cNvGrpSpPr>
            <a:grpSpLocks noChangeAspect="true"/>
          </p:cNvGrpSpPr>
          <p:nvPr/>
        </p:nvGrpSpPr>
        <p:grpSpPr>
          <a:xfrm rot="0">
            <a:off x="10075069" y="2138362"/>
            <a:ext cx="471488" cy="485966"/>
            <a:chOff x="0" y="0"/>
            <a:chExt cx="471488" cy="485966"/>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grpSp>
        <p:nvGrpSpPr>
          <p:cNvPr name="Group 8" id="8"/>
          <p:cNvGrpSpPr>
            <a:grpSpLocks noChangeAspect="true"/>
          </p:cNvGrpSpPr>
          <p:nvPr/>
        </p:nvGrpSpPr>
        <p:grpSpPr>
          <a:xfrm rot="0">
            <a:off x="13966822" y="7980359"/>
            <a:ext cx="812797" cy="1198559"/>
            <a:chOff x="0" y="0"/>
            <a:chExt cx="812800" cy="1198562"/>
          </a:xfrm>
        </p:grpSpPr>
        <p:sp>
          <p:nvSpPr>
            <p:cNvPr name="Freeform 9" id="9"/>
            <p:cNvSpPr/>
            <p:nvPr/>
          </p:nvSpPr>
          <p:spPr>
            <a:xfrm flipH="false" flipV="false" rot="0">
              <a:off x="63500" y="6350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sp>
          <p:nvSpPr>
            <p:cNvPr name="Freeform 10" id="10"/>
            <p:cNvSpPr/>
            <p:nvPr/>
          </p:nvSpPr>
          <p:spPr>
            <a:xfrm flipH="false" flipV="false" rot="0">
              <a:off x="63500" y="863600"/>
              <a:ext cx="271526" cy="271526"/>
            </a:xfrm>
            <a:custGeom>
              <a:avLst/>
              <a:gdLst/>
              <a:ahLst/>
              <a:cxnLst/>
              <a:rect r="r" b="b" t="t" l="l"/>
              <a:pathLst>
                <a:path h="271526" w="271526">
                  <a:moveTo>
                    <a:pt x="0" y="0"/>
                  </a:moveTo>
                  <a:lnTo>
                    <a:pt x="0" y="271526"/>
                  </a:lnTo>
                  <a:lnTo>
                    <a:pt x="271526" y="271526"/>
                  </a:lnTo>
                  <a:lnTo>
                    <a:pt x="271526" y="0"/>
                  </a:lnTo>
                  <a:close/>
                </a:path>
              </a:pathLst>
            </a:custGeom>
            <a:solidFill>
              <a:srgbClr val="2D936B"/>
            </a:solidFill>
          </p:spPr>
        </p:sp>
      </p:gr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12" id="12"/>
          <p:cNvSpPr txBox="true"/>
          <p:nvPr/>
        </p:nvSpPr>
        <p:spPr>
          <a:xfrm rot="0">
            <a:off x="837248" y="1221629"/>
            <a:ext cx="8092964" cy="930593"/>
          </a:xfrm>
          <a:prstGeom prst="rect">
            <a:avLst/>
          </a:prstGeom>
        </p:spPr>
        <p:txBody>
          <a:bodyPr anchor="t" rtlCol="false" tIns="0" lIns="0" bIns="0" rIns="0">
            <a:spAutoFit/>
          </a:bodyPr>
          <a:lstStyle/>
          <a:p>
            <a:pPr algn="l">
              <a:lnSpc>
                <a:spcPts val="7559"/>
              </a:lnSpc>
            </a:pPr>
            <a:r>
              <a:rPr lang="en-US" b="true" sz="5400" spc="16">
                <a:solidFill>
                  <a:srgbClr val="000000"/>
                </a:solidFill>
                <a:latin typeface="Trebuchet MS Bold"/>
                <a:ea typeface="Trebuchet MS Bold"/>
                <a:cs typeface="Trebuchet MS Bold"/>
                <a:sym typeface="Trebuchet MS Bold"/>
              </a:rPr>
              <a:t>TOOLS AND TECHNIQUES</a:t>
            </a:r>
          </a:p>
        </p:txBody>
      </p:sp>
      <p:sp>
        <p:nvSpPr>
          <p:cNvPr name="TextBox 13" id="13"/>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4" id="14"/>
          <p:cNvSpPr txBox="true"/>
          <p:nvPr/>
        </p:nvSpPr>
        <p:spPr>
          <a:xfrm rot="0">
            <a:off x="4568190" y="3075727"/>
            <a:ext cx="9075525" cy="3318510"/>
          </a:xfrm>
          <a:prstGeom prst="rect">
            <a:avLst/>
          </a:prstGeom>
        </p:spPr>
        <p:txBody>
          <a:bodyPr anchor="t" rtlCol="false" tIns="0" lIns="0" bIns="0" rIns="0">
            <a:spAutoFit/>
          </a:bodyPr>
          <a:lstStyle/>
          <a:p>
            <a:pPr algn="l">
              <a:lnSpc>
                <a:spcPts val="3223"/>
              </a:lnSpc>
            </a:pPr>
            <a:r>
              <a:rPr lang="en-US" b="true" sz="2700">
                <a:solidFill>
                  <a:srgbClr val="000000"/>
                </a:solidFill>
                <a:latin typeface="Calibri (MS) Bold"/>
                <a:ea typeface="Calibri (MS) Bold"/>
                <a:cs typeface="Calibri (MS) Bold"/>
                <a:sym typeface="Calibri (MS) Bold"/>
              </a:rPr>
              <a:t>Tools and Technologies HTML</a:t>
            </a:r>
            <a:r>
              <a:rPr lang="en-US" sz="2700">
                <a:solidFill>
                  <a:srgbClr val="000000"/>
                </a:solidFill>
                <a:latin typeface="Calibri (MS)"/>
                <a:ea typeface="Calibri (MS)"/>
                <a:cs typeface="Calibri (MS)"/>
                <a:sym typeface="Calibri (MS)"/>
              </a:rPr>
              <a:t>: To structure the content of the website. </a:t>
            </a:r>
            <a:r>
              <a:rPr lang="en-US" b="true" sz="2700">
                <a:solidFill>
                  <a:srgbClr val="000000"/>
                </a:solidFill>
                <a:latin typeface="Calibri (MS) Bold"/>
                <a:ea typeface="Calibri (MS) Bold"/>
                <a:cs typeface="Calibri (MS) Bold"/>
                <a:sym typeface="Calibri (MS) Bold"/>
              </a:rPr>
              <a:t>CSS</a:t>
            </a:r>
            <a:r>
              <a:rPr lang="en-US" sz="2700">
                <a:solidFill>
                  <a:srgbClr val="000000"/>
                </a:solidFill>
                <a:latin typeface="Calibri (MS)"/>
                <a:ea typeface="Calibri (MS)"/>
                <a:cs typeface="Calibri (MS)"/>
                <a:sym typeface="Calibri (MS)"/>
              </a:rPr>
              <a:t>: For styling and layout, ensuring the site looks clean and professional. </a:t>
            </a:r>
            <a:r>
              <a:rPr lang="en-US" b="true" sz="2700">
                <a:solidFill>
                  <a:srgbClr val="000000"/>
                </a:solidFill>
                <a:latin typeface="Calibri (MS) Bold"/>
                <a:ea typeface="Calibri (MS) Bold"/>
                <a:cs typeface="Calibri (MS) Bold"/>
                <a:sym typeface="Calibri (MS) Bold"/>
              </a:rPr>
              <a:t>JavaScript</a:t>
            </a:r>
            <a:r>
              <a:rPr lang="en-US" sz="2700">
                <a:solidFill>
                  <a:srgbClr val="000000"/>
                </a:solidFill>
                <a:latin typeface="Calibri (MS)"/>
                <a:ea typeface="Calibri (MS)"/>
                <a:cs typeface="Calibri (MS)"/>
                <a:sym typeface="Calibri (MS)"/>
              </a:rPr>
              <a:t>: To add interactivity, such as form validation and user feedback. </a:t>
            </a:r>
            <a:r>
              <a:rPr lang="en-US" b="true" sz="2700">
                <a:solidFill>
                  <a:srgbClr val="000000"/>
                </a:solidFill>
                <a:latin typeface="Calibri (MS) Bold"/>
                <a:ea typeface="Calibri (MS) Bold"/>
                <a:cs typeface="Calibri (MS) Bold"/>
                <a:sym typeface="Calibri (MS) Bold"/>
              </a:rPr>
              <a:t>Browser</a:t>
            </a:r>
            <a:r>
              <a:rPr lang="en-US" sz="2700">
                <a:solidFill>
                  <a:srgbClr val="000000"/>
                </a:solidFill>
                <a:latin typeface="Calibri (MS)"/>
                <a:ea typeface="Calibri (MS)"/>
                <a:cs typeface="Calibri (MS)"/>
                <a:sym typeface="Calibri (MS)"/>
              </a:rPr>
              <a:t>: To view and test the website locally. </a:t>
            </a:r>
            <a:r>
              <a:rPr lang="en-US" b="true" sz="2700">
                <a:solidFill>
                  <a:srgbClr val="000000"/>
                </a:solidFill>
                <a:latin typeface="Calibri (MS) Bold"/>
                <a:ea typeface="Calibri (MS) Bold"/>
                <a:cs typeface="Calibri (MS) Bold"/>
                <a:sym typeface="Calibri (MS) Bold"/>
              </a:rPr>
              <a:t>Text Editor</a:t>
            </a:r>
            <a:r>
              <a:rPr lang="en-US" sz="2700">
                <a:solidFill>
                  <a:srgbClr val="000000"/>
                </a:solidFill>
                <a:latin typeface="Calibri (MS)"/>
                <a:ea typeface="Calibri (MS)"/>
                <a:cs typeface="Calibri (MS)"/>
                <a:sym typeface="Calibri (MS)"/>
              </a:rPr>
              <a:t> (like VS Code, Sublime Text): To write and edit code.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grpSp>
        <p:nvGrpSpPr>
          <p:cNvPr name="Group 6" id="6"/>
          <p:cNvGrpSpPr>
            <a:grpSpLocks noChangeAspect="true"/>
          </p:cNvGrpSpPr>
          <p:nvPr/>
        </p:nvGrpSpPr>
        <p:grpSpPr>
          <a:xfrm rot="0">
            <a:off x="15087600" y="787708"/>
            <a:ext cx="685800" cy="685800"/>
            <a:chOff x="0" y="0"/>
            <a:chExt cx="685800" cy="685800"/>
          </a:xfrm>
        </p:grpSpPr>
        <p:sp>
          <p:nvSpPr>
            <p:cNvPr name="Freeform 7" id="7"/>
            <p:cNvSpPr/>
            <p:nvPr/>
          </p:nvSpPr>
          <p:spPr>
            <a:xfrm flipH="false" flipV="false" rot="0">
              <a:off x="0" y="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grpSp>
      <p:sp>
        <p:nvSpPr>
          <p:cNvPr name="TextBox 8" id="8"/>
          <p:cNvSpPr txBox="true"/>
          <p:nvPr/>
        </p:nvSpPr>
        <p:spPr>
          <a:xfrm rot="0">
            <a:off x="169158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9" id="9"/>
          <p:cNvSpPr txBox="true"/>
          <p:nvPr/>
        </p:nvSpPr>
        <p:spPr>
          <a:xfrm rot="0">
            <a:off x="1109662" y="359626"/>
            <a:ext cx="11499580" cy="1030824"/>
          </a:xfrm>
          <a:prstGeom prst="rect">
            <a:avLst/>
          </a:prstGeom>
        </p:spPr>
        <p:txBody>
          <a:bodyPr anchor="t" rtlCol="false" tIns="0" lIns="0" bIns="0" rIns="0">
            <a:spAutoFit/>
          </a:bodyPr>
          <a:lstStyle/>
          <a:p>
            <a:pPr algn="l">
              <a:lnSpc>
                <a:spcPts val="840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0" id="10"/>
          <p:cNvSpPr txBox="true"/>
          <p:nvPr/>
        </p:nvSpPr>
        <p:spPr>
          <a:xfrm rot="0">
            <a:off x="2706052" y="1983429"/>
            <a:ext cx="9068486" cy="6059957"/>
          </a:xfrm>
          <a:prstGeom prst="rect">
            <a:avLst/>
          </a:prstGeom>
        </p:spPr>
        <p:txBody>
          <a:bodyPr anchor="t" rtlCol="false" tIns="0" lIns="0" bIns="0" rIns="0">
            <a:spAutoFit/>
          </a:bodyPr>
          <a:lstStyle/>
          <a:p>
            <a:pPr algn="l">
              <a:lnSpc>
                <a:spcPts val="3223"/>
              </a:lnSpc>
            </a:pPr>
            <a:r>
              <a:rPr lang="en-US" b="true" sz="2700">
                <a:solidFill>
                  <a:srgbClr val="000000"/>
                </a:solidFill>
                <a:latin typeface="Calibri (MS) Bold"/>
                <a:ea typeface="Calibri (MS) Bold"/>
                <a:cs typeface="Calibri (MS) Bold"/>
                <a:sym typeface="Calibri (MS) Bold"/>
              </a:rPr>
              <a:t>Portfolio Design and Layout Header</a:t>
            </a:r>
            <a:r>
              <a:rPr lang="en-US" sz="2700">
                <a:solidFill>
                  <a:srgbClr val="000000"/>
                </a:solidFill>
                <a:latin typeface="Calibri (MS)"/>
                <a:ea typeface="Calibri (MS)"/>
                <a:cs typeface="Calibri (MS)"/>
                <a:sym typeface="Calibri (MS)"/>
              </a:rPr>
              <a:t>: Contains kirsh’s name, degree, and navigation menu linking to sections (About, Projects, Contact). </a:t>
            </a:r>
          </a:p>
          <a:p>
            <a:pPr algn="l">
              <a:lnSpc>
                <a:spcPts val="3223"/>
              </a:lnSpc>
            </a:pPr>
            <a:r>
              <a:rPr lang="en-US" b="true" sz="2700">
                <a:solidFill>
                  <a:srgbClr val="000000"/>
                </a:solidFill>
                <a:latin typeface="Calibri (MS) Bold"/>
                <a:ea typeface="Calibri (MS) Bold"/>
                <a:cs typeface="Calibri (MS) Bold"/>
                <a:sym typeface="Calibri (MS) Bold"/>
              </a:rPr>
              <a:t>About Section</a:t>
            </a:r>
            <a:r>
              <a:rPr lang="en-US" sz="2700">
                <a:solidFill>
                  <a:srgbClr val="000000"/>
                </a:solidFill>
                <a:latin typeface="Calibri (MS)"/>
                <a:ea typeface="Calibri (MS)"/>
                <a:cs typeface="Calibri (MS)"/>
                <a:sym typeface="Calibri (MS)"/>
              </a:rPr>
              <a:t>: Brief introduction about kirsh and his passion for web development.</a:t>
            </a:r>
          </a:p>
          <a:p>
            <a:pPr algn="l">
              <a:lnSpc>
                <a:spcPts val="3223"/>
              </a:lnSpc>
            </a:pPr>
            <a:r>
              <a:rPr lang="en-US" b="true" sz="2700">
                <a:solidFill>
                  <a:srgbClr val="000000"/>
                </a:solidFill>
                <a:latin typeface="Calibri (MS) Bold"/>
                <a:ea typeface="Calibri (MS) Bold"/>
                <a:cs typeface="Calibri (MS) Bold"/>
                <a:sym typeface="Calibri (MS) Bold"/>
              </a:rPr>
              <a:t>Projects Section</a:t>
            </a:r>
            <a:r>
              <a:rPr lang="en-US" sz="2700">
                <a:solidFill>
                  <a:srgbClr val="000000"/>
                </a:solidFill>
                <a:latin typeface="Calibri (MS)"/>
                <a:ea typeface="Calibri (MS)"/>
                <a:cs typeface="Calibri (MS)"/>
                <a:sym typeface="Calibri (MS)"/>
              </a:rPr>
              <a:t>: A showcase of simple projects to demonstrate coding skills. </a:t>
            </a:r>
          </a:p>
          <a:p>
            <a:pPr algn="l">
              <a:lnSpc>
                <a:spcPts val="3223"/>
              </a:lnSpc>
            </a:pPr>
            <a:r>
              <a:rPr lang="en-US" b="true" sz="2700">
                <a:solidFill>
                  <a:srgbClr val="000000"/>
                </a:solidFill>
                <a:latin typeface="Calibri (MS) Bold"/>
                <a:ea typeface="Calibri (MS) Bold"/>
                <a:cs typeface="Calibri (MS) Bold"/>
                <a:sym typeface="Calibri (MS) Bold"/>
              </a:rPr>
              <a:t>Contact Section</a:t>
            </a:r>
            <a:r>
              <a:rPr lang="en-US" sz="2700">
                <a:solidFill>
                  <a:srgbClr val="000000"/>
                </a:solidFill>
                <a:latin typeface="Calibri (MS)"/>
                <a:ea typeface="Calibri (MS)"/>
                <a:cs typeface="Calibri (MS)"/>
                <a:sym typeface="Calibri (MS)"/>
              </a:rPr>
              <a:t>: A form where visitors can send messages directly (with basic validation).</a:t>
            </a:r>
          </a:p>
          <a:p>
            <a:pPr algn="l">
              <a:lnSpc>
                <a:spcPts val="3223"/>
              </a:lnSpc>
            </a:pPr>
            <a:r>
              <a:rPr lang="en-US" sz="2700">
                <a:solidFill>
                  <a:srgbClr val="000000"/>
                </a:solidFill>
                <a:latin typeface="Calibri (MS)"/>
                <a:ea typeface="Calibri (MS)"/>
                <a:cs typeface="Calibri (MS)"/>
                <a:sym typeface="Calibri (MS)"/>
              </a:rPr>
              <a:t> </a:t>
            </a:r>
            <a:r>
              <a:rPr lang="en-US" b="true" sz="2700">
                <a:solidFill>
                  <a:srgbClr val="000000"/>
                </a:solidFill>
                <a:latin typeface="Calibri (MS) Bold"/>
                <a:ea typeface="Calibri (MS) Bold"/>
                <a:cs typeface="Calibri (MS) Bold"/>
                <a:sym typeface="Calibri (MS) Bold"/>
              </a:rPr>
              <a:t>Footer</a:t>
            </a:r>
            <a:r>
              <a:rPr lang="en-US" sz="2700">
                <a:solidFill>
                  <a:srgbClr val="000000"/>
                </a:solidFill>
                <a:latin typeface="Calibri (MS)"/>
                <a:ea typeface="Calibri (MS)"/>
                <a:cs typeface="Calibri (MS)"/>
                <a:sym typeface="Calibri (MS)"/>
              </a:rPr>
              <a:t>: Displays copyright info. </a:t>
            </a:r>
          </a:p>
          <a:p>
            <a:pPr algn="l">
              <a:lnSpc>
                <a:spcPts val="3223"/>
              </a:lnSpc>
            </a:pPr>
            <a:r>
              <a:rPr lang="en-US" b="true" sz="2700">
                <a:solidFill>
                  <a:srgbClr val="000000"/>
                </a:solidFill>
                <a:latin typeface="Calibri (MS) Bold"/>
                <a:ea typeface="Calibri (MS) Bold"/>
                <a:cs typeface="Calibri (MS) Bold"/>
                <a:sym typeface="Calibri (MS) Bold"/>
              </a:rPr>
              <a:t>Responsive Layout</a:t>
            </a:r>
            <a:r>
              <a:rPr lang="en-US" sz="2700">
                <a:solidFill>
                  <a:srgbClr val="000000"/>
                </a:solidFill>
                <a:latin typeface="Calibri (MS)"/>
                <a:ea typeface="Calibri (MS)"/>
                <a:cs typeface="Calibri (MS)"/>
                <a:sym typeface="Calibri (MS)"/>
              </a:rPr>
              <a:t>: The site is centered with a max-width to keep content readable and spaced well.</a:t>
            </a:r>
          </a:p>
          <a:p>
            <a:pPr algn="l">
              <a:lnSpc>
                <a:spcPts val="3223"/>
              </a:lnSpc>
            </a:pPr>
            <a:r>
              <a:rPr lang="en-US" sz="2700">
                <a:solidFill>
                  <a:srgbClr val="000000"/>
                </a:solidFill>
                <a:latin typeface="Calibri (MS)"/>
                <a:ea typeface="Calibri (MS)"/>
                <a:cs typeface="Calibri (MS)"/>
                <a:sym typeface="Calibri (MS)"/>
              </a:rPr>
              <a:t> </a:t>
            </a:r>
            <a:r>
              <a:rPr lang="en-US" b="true" sz="2700">
                <a:solidFill>
                  <a:srgbClr val="000000"/>
                </a:solidFill>
                <a:latin typeface="Calibri (MS) Bold"/>
                <a:ea typeface="Calibri (MS) Bold"/>
                <a:cs typeface="Calibri (MS) Bold"/>
                <a:sym typeface="Calibri (MS) Bold"/>
              </a:rPr>
              <a:t>Color Scheme</a:t>
            </a:r>
            <a:r>
              <a:rPr lang="en-US" sz="2700">
                <a:solidFill>
                  <a:srgbClr val="000000"/>
                </a:solidFill>
                <a:latin typeface="Calibri (MS)"/>
                <a:ea typeface="Calibri (MS)"/>
                <a:cs typeface="Calibri (MS)"/>
                <a:sym typeface="Calibri (MS)"/>
              </a:rPr>
              <a:t>: Dark header/footer with light content area for contrast and readability.</a:t>
            </a:r>
          </a:p>
          <a:p>
            <a:pPr algn="l">
              <a:lnSpc>
                <a:spcPts val="3223"/>
              </a:lnSpc>
            </a:pPr>
            <a:r>
              <a:rPr lang="en-US" sz="2700">
                <a:solidFill>
                  <a:srgbClr val="000000"/>
                </a:solidFill>
                <a:latin typeface="Calibri (MS)"/>
                <a:ea typeface="Calibri (MS)"/>
                <a:cs typeface="Calibri (MS)"/>
                <a:sym typeface="Calibri (MS)"/>
              </a:rPr>
              <a:t> </a:t>
            </a:r>
            <a:r>
              <a:rPr lang="en-US" b="true" sz="2700">
                <a:solidFill>
                  <a:srgbClr val="000000"/>
                </a:solidFill>
                <a:latin typeface="Calibri (MS) Bold"/>
                <a:ea typeface="Calibri (MS) Bold"/>
                <a:cs typeface="Calibri (MS) Bold"/>
                <a:sym typeface="Calibri (MS) Bold"/>
              </a:rPr>
              <a:t>Clean and Minimalist</a:t>
            </a:r>
            <a:r>
              <a:rPr lang="en-US" sz="2700">
                <a:solidFill>
                  <a:srgbClr val="000000"/>
                </a:solidFill>
                <a:latin typeface="Calibri (MS)"/>
                <a:ea typeface="Calibri (MS)"/>
                <a:cs typeface="Calibri (MS)"/>
                <a:sym typeface="Calibri (MS)"/>
              </a:rPr>
              <a:t>: Focus on content without distractions.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32999" y="1073534"/>
            <a:ext cx="13806335" cy="631193"/>
          </a:xfrm>
          <a:prstGeom prst="rect">
            <a:avLst/>
          </a:prstGeom>
        </p:spPr>
        <p:txBody>
          <a:bodyPr anchor="t" rtlCol="false" tIns="0" lIns="0" bIns="0" rIns="0">
            <a:spAutoFit/>
          </a:bodyPr>
          <a:lstStyle/>
          <a:p>
            <a:pPr algn="l">
              <a:lnSpc>
                <a:spcPts val="3600"/>
              </a:lnSpc>
            </a:pPr>
            <a:r>
              <a:rPr lang="en-US" b="true" sz="7200">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3768519" y="1442304"/>
            <a:ext cx="79067" cy="784860"/>
          </a:xfrm>
          <a:prstGeom prst="rect">
            <a:avLst/>
          </a:prstGeom>
        </p:spPr>
        <p:txBody>
          <a:bodyPr anchor="t" rtlCol="false" tIns="0" lIns="0" bIns="0" rIns="0">
            <a:spAutoFit/>
          </a:bodyPr>
          <a:lstStyle/>
          <a:p>
            <a:pPr algn="l">
              <a:lnSpc>
                <a:spcPts val="6750"/>
              </a:lnSpc>
            </a:pPr>
            <a:r>
              <a:rPr lang="en-US" b="true" sz="2700">
                <a:solidFill>
                  <a:srgbClr val="000000"/>
                </a:solidFill>
                <a:latin typeface="Calibri (MS) Bold"/>
                <a:ea typeface="Calibri (MS) Bold"/>
                <a:cs typeface="Calibri (MS) Bold"/>
                <a:sym typeface="Calibri (MS) Bold"/>
              </a:rPr>
              <a:t> </a:t>
            </a:r>
          </a:p>
        </p:txBody>
      </p:sp>
      <p:sp>
        <p:nvSpPr>
          <p:cNvPr name="TextBox 7" id="7"/>
          <p:cNvSpPr txBox="true"/>
          <p:nvPr/>
        </p:nvSpPr>
        <p:spPr>
          <a:xfrm rot="0">
            <a:off x="1920240" y="1775679"/>
            <a:ext cx="3860825" cy="451485"/>
          </a:xfrm>
          <a:prstGeom prst="rect">
            <a:avLst/>
          </a:prstGeom>
        </p:spPr>
        <p:txBody>
          <a:bodyPr anchor="t" rtlCol="false" tIns="0" lIns="0" bIns="0" rIns="0">
            <a:spAutoFit/>
          </a:bodyPr>
          <a:lstStyle/>
          <a:p>
            <a:pPr algn="l">
              <a:lnSpc>
                <a:spcPts val="3223"/>
              </a:lnSpc>
            </a:pPr>
            <a:r>
              <a:rPr lang="en-US" b="true" sz="2700">
                <a:solidFill>
                  <a:srgbClr val="000000"/>
                </a:solidFill>
                <a:latin typeface="Calibri (MS) Bold"/>
                <a:ea typeface="Calibri (MS) Bold"/>
                <a:cs typeface="Calibri (MS) Bold"/>
                <a:sym typeface="Calibri (MS) Bold"/>
              </a:rPr>
              <a:t>Features andFunctionality</a:t>
            </a:r>
          </a:p>
        </p:txBody>
      </p:sp>
      <p:sp>
        <p:nvSpPr>
          <p:cNvPr name="TextBox 8" id="8"/>
          <p:cNvSpPr txBox="true"/>
          <p:nvPr/>
        </p:nvSpPr>
        <p:spPr>
          <a:xfrm rot="0">
            <a:off x="1920240" y="2172700"/>
            <a:ext cx="11766966" cy="3659657"/>
          </a:xfrm>
          <a:prstGeom prst="rect">
            <a:avLst/>
          </a:prstGeom>
        </p:spPr>
        <p:txBody>
          <a:bodyPr anchor="t" rtlCol="false" tIns="0" lIns="0" bIns="0" rIns="0">
            <a:spAutoFit/>
          </a:bodyPr>
          <a:lstStyle/>
          <a:p>
            <a:pPr algn="l">
              <a:lnSpc>
                <a:spcPts val="3223"/>
              </a:lnSpc>
            </a:pPr>
            <a:r>
              <a:rPr lang="en-US" b="true" sz="2700">
                <a:solidFill>
                  <a:srgbClr val="000000"/>
                </a:solidFill>
                <a:latin typeface="Calibri (MS) Bold"/>
                <a:ea typeface="Calibri (MS) Bold"/>
                <a:cs typeface="Calibri (MS) Bold"/>
                <a:sym typeface="Calibri (MS) Bold"/>
              </a:rPr>
              <a:t>Navigation Menu</a:t>
            </a:r>
            <a:r>
              <a:rPr lang="en-US" sz="2700">
                <a:solidFill>
                  <a:srgbClr val="000000"/>
                </a:solidFill>
                <a:latin typeface="Calibri (MS)"/>
                <a:ea typeface="Calibri (MS)"/>
                <a:cs typeface="Calibri (MS)"/>
                <a:sym typeface="Calibri (MS)"/>
              </a:rPr>
              <a:t>: Smoothand easyto access sections ofthepage. </a:t>
            </a:r>
          </a:p>
          <a:p>
            <a:pPr algn="l">
              <a:lnSpc>
                <a:spcPts val="3223"/>
              </a:lnSpc>
            </a:pPr>
            <a:r>
              <a:rPr lang="en-US" b="true" sz="2700">
                <a:solidFill>
                  <a:srgbClr val="000000"/>
                </a:solidFill>
                <a:latin typeface="Calibri (MS) Bold"/>
                <a:ea typeface="Calibri (MS) Bold"/>
                <a:cs typeface="Calibri (MS) Bold"/>
                <a:sym typeface="Calibri (MS) Bold"/>
              </a:rPr>
              <a:t>About Me Section</a:t>
            </a:r>
            <a:r>
              <a:rPr lang="en-US" sz="2700">
                <a:solidFill>
                  <a:srgbClr val="000000"/>
                </a:solidFill>
                <a:latin typeface="Calibri (MS)"/>
                <a:ea typeface="Calibri (MS)"/>
                <a:cs typeface="Calibri (MS)"/>
                <a:sym typeface="Calibri (MS)"/>
              </a:rPr>
              <a:t>: Static text introducing kirsh. </a:t>
            </a:r>
          </a:p>
          <a:p>
            <a:pPr algn="l">
              <a:lnSpc>
                <a:spcPts val="3223"/>
              </a:lnSpc>
            </a:pPr>
            <a:r>
              <a:rPr lang="en-US" b="true" sz="2700">
                <a:solidFill>
                  <a:srgbClr val="000000"/>
                </a:solidFill>
                <a:latin typeface="Calibri (MS) Bold"/>
                <a:ea typeface="Calibri (MS) Bold"/>
                <a:cs typeface="Calibri (MS) Bold"/>
                <a:sym typeface="Calibri (MS) Bold"/>
              </a:rPr>
              <a:t>Projects Section</a:t>
            </a:r>
            <a:r>
              <a:rPr lang="en-US" sz="2700">
                <a:solidFill>
                  <a:srgbClr val="000000"/>
                </a:solidFill>
                <a:latin typeface="Calibri (MS)"/>
                <a:ea typeface="Calibri (MS)"/>
                <a:cs typeface="Calibri (MS)"/>
                <a:sym typeface="Calibri (MS)"/>
              </a:rPr>
              <a:t>: Lists multiple projects with titles and descriptions. </a:t>
            </a:r>
          </a:p>
          <a:p>
            <a:pPr algn="l">
              <a:lnSpc>
                <a:spcPts val="3223"/>
              </a:lnSpc>
            </a:pPr>
            <a:r>
              <a:rPr lang="en-US" b="true" sz="2700">
                <a:solidFill>
                  <a:srgbClr val="000000"/>
                </a:solidFill>
                <a:latin typeface="Calibri (MS) Bold"/>
                <a:ea typeface="Calibri (MS) Bold"/>
                <a:cs typeface="Calibri (MS) Bold"/>
                <a:sym typeface="Calibri (MS) Bold"/>
              </a:rPr>
              <a:t>Contact Form</a:t>
            </a:r>
            <a:r>
              <a:rPr lang="en-US" sz="2700">
                <a:solidFill>
                  <a:srgbClr val="000000"/>
                </a:solidFill>
                <a:latin typeface="Calibri (MS)"/>
                <a:ea typeface="Calibri (MS)"/>
                <a:cs typeface="Calibri (MS)"/>
                <a:sym typeface="Calibri (MS)"/>
              </a:rPr>
              <a:t>: Input fields for name, email, and message. Validation to ensure all fields are filled before submitting. JavaScript alert confirms successful message submission. Form resets after submission. </a:t>
            </a:r>
          </a:p>
          <a:p>
            <a:pPr algn="l">
              <a:lnSpc>
                <a:spcPts val="3223"/>
              </a:lnSpc>
            </a:pPr>
            <a:r>
              <a:rPr lang="en-US" b="true" sz="2700">
                <a:solidFill>
                  <a:srgbClr val="000000"/>
                </a:solidFill>
                <a:latin typeface="Calibri (MS) Bold"/>
                <a:ea typeface="Calibri (MS) Bold"/>
                <a:cs typeface="Calibri (MS) Bold"/>
                <a:sym typeface="Calibri (MS) Bold"/>
              </a:rPr>
              <a:t>Responsive Design</a:t>
            </a:r>
            <a:r>
              <a:rPr lang="en-US" sz="2700">
                <a:solidFill>
                  <a:srgbClr val="000000"/>
                </a:solidFill>
                <a:latin typeface="Calibri (MS)"/>
                <a:ea typeface="Calibri (MS)"/>
                <a:cs typeface="Calibri (MS)"/>
                <a:sym typeface="Calibri (MS)"/>
              </a:rPr>
              <a:t>: Works well on desktop and smaller screens. </a:t>
            </a:r>
          </a:p>
          <a:p>
            <a:pPr algn="l">
              <a:lnSpc>
                <a:spcPts val="3223"/>
              </a:lnSpc>
            </a:pPr>
            <a:r>
              <a:rPr lang="en-US" b="true" sz="2700">
                <a:solidFill>
                  <a:srgbClr val="000000"/>
                </a:solidFill>
                <a:latin typeface="Calibri (MS) Bold"/>
                <a:ea typeface="Calibri (MS) Bold"/>
                <a:cs typeface="Calibri (MS) Bold"/>
                <a:sym typeface="Calibri (MS) Bold"/>
              </a:rPr>
              <a:t>Consistent Styling</a:t>
            </a:r>
            <a:r>
              <a:rPr lang="en-US" sz="2700">
                <a:solidFill>
                  <a:srgbClr val="000000"/>
                </a:solidFill>
                <a:latin typeface="Calibri (MS)"/>
                <a:ea typeface="Calibri (MS)"/>
                <a:cs typeface="Calibri (MS)"/>
                <a:sym typeface="Calibri (MS)"/>
              </a:rPr>
              <a:t>: Uses CSS for layout, colors, fonts, and hover effects on buttons. </a:t>
            </a:r>
            <a:r>
              <a:rPr lang="en-US" b="true" sz="2700">
                <a:solidFill>
                  <a:srgbClr val="000000"/>
                </a:solidFill>
                <a:latin typeface="Calibri (MS) Bold"/>
                <a:ea typeface="Calibri (MS) Bold"/>
                <a:cs typeface="Calibri (MS) Bold"/>
                <a:sym typeface="Calibri (MS) Bold"/>
              </a:rPr>
              <a:t>User Feedback</a:t>
            </a:r>
            <a:r>
              <a:rPr lang="en-US" sz="2700">
                <a:solidFill>
                  <a:srgbClr val="000000"/>
                </a:solidFill>
                <a:latin typeface="Calibri (MS)"/>
                <a:ea typeface="Calibri (MS)"/>
                <a:cs typeface="Calibri (MS)"/>
                <a:sym typeface="Calibri (MS)"/>
              </a:rPr>
              <a:t>: Alerts provide simple interaction 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DAGzNQhNCNE</dc:identifier>
  <dcterms:modified xsi:type="dcterms:W3CDTF">2011-08-01T06:04:30Z</dcterms:modified>
  <cp:revision>1</cp:revision>
  <dc:title>PPT FWD TNSDC 2025 (1).pptx_20250911_110056_0000.pdf</dc:title>
</cp:coreProperties>
</file>