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2"/>
        <p:cNvGrpSpPr/>
        <p:nvPr/>
      </p:nvGrpSpPr>
      <p:grpSpPr>
        <a:xfrm>
          <a:off x="0" y="0"/>
          <a:ext cx="0" cy="0"/>
          <a:chOff x="0" y="0"/>
          <a:chExt cx="0" cy="0"/>
        </a:xfrm>
      </p:grpSpPr>
      <p:sp>
        <p:nvSpPr>
          <p:cNvPr id="253" name="Google Shape;253;n"/>
          <p:cNvSpPr txBox="1">
            <a:spLocks noGrp="1"/>
          </p:cNvSpPr>
          <p:nvPr>
            <p:ph type="hdr" idx="2"/>
          </p:nvPr>
        </p:nvSpPr>
        <p:spPr>
          <a:xfrm>
            <a:off x="0" y="0"/>
            <a:ext cx="5283300" cy="3444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4" name="Google Shape;254;n"/>
          <p:cNvSpPr txBox="1">
            <a:spLocks noGrp="1"/>
          </p:cNvSpPr>
          <p:nvPr>
            <p:ph type="dt" idx="10"/>
          </p:nvPr>
        </p:nvSpPr>
        <p:spPr>
          <a:xfrm>
            <a:off x="6905625" y="0"/>
            <a:ext cx="5283300" cy="3444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5" name="Google Shape;255;n"/>
          <p:cNvSpPr>
            <a:spLocks noGrp="1" noRot="1" noChangeAspect="1"/>
          </p:cNvSpPr>
          <p:nvPr>
            <p:ph type="sldImg" idx="3"/>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n"/>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257" name="Google Shape;257;n"/>
          <p:cNvSpPr txBox="1">
            <a:spLocks noGrp="1"/>
          </p:cNvSpPr>
          <p:nvPr>
            <p:ph type="ftr" idx="11"/>
          </p:nvPr>
        </p:nvSpPr>
        <p:spPr>
          <a:xfrm>
            <a:off x="0" y="6513513"/>
            <a:ext cx="5283300" cy="3444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8" name="Google Shape;258;n"/>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1: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11: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1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1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1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8" name="Google Shape;498;p1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3: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75"/>
        <p:cNvGrpSpPr/>
        <p:nvPr/>
      </p:nvGrpSpPr>
      <p:grpSpPr>
        <a:xfrm>
          <a:off x="0" y="0"/>
          <a:ext cx="0" cy="0"/>
          <a:chOff x="0" y="0"/>
          <a:chExt cx="0" cy="0"/>
        </a:xfrm>
      </p:grpSpPr>
      <p:sp>
        <p:nvSpPr>
          <p:cNvPr id="276" name="Google Shape;276;p2"/>
          <p:cNvSpPr txBox="1">
            <a:spLocks noGrp="1"/>
          </p:cNvSpPr>
          <p:nvPr>
            <p:ph type="ctrTitle"/>
          </p:nvPr>
        </p:nvSpPr>
        <p:spPr>
          <a:xfrm>
            <a:off x="3195574" y="2067305"/>
            <a:ext cx="5800800" cy="51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7" name="Google Shape;27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8" name="Google Shape;278;p2"/>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9" name="Google Shape;279;p2"/>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0" name="Google Shape;280;p2"/>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81"/>
        <p:cNvGrpSpPr/>
        <p:nvPr/>
      </p:nvGrpSpPr>
      <p:grpSpPr>
        <a:xfrm>
          <a:off x="0" y="0"/>
          <a:ext cx="0" cy="0"/>
          <a:chOff x="0" y="0"/>
          <a:chExt cx="0" cy="0"/>
        </a:xfrm>
      </p:grpSpPr>
      <p:sp>
        <p:nvSpPr>
          <p:cNvPr id="282" name="Google Shape;282;p3"/>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3" name="Google Shape;283;p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4" name="Google Shape;284;p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5" name="Google Shape;285;p3"/>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86"/>
        <p:cNvGrpSpPr/>
        <p:nvPr/>
      </p:nvGrpSpPr>
      <p:grpSpPr>
        <a:xfrm>
          <a:off x="0" y="0"/>
          <a:ext cx="0" cy="0"/>
          <a:chOff x="0" y="0"/>
          <a:chExt cx="0" cy="0"/>
        </a:xfrm>
      </p:grpSpPr>
      <p:sp>
        <p:nvSpPr>
          <p:cNvPr id="287" name="Google Shape;287;p4"/>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8" name="Google Shape;288;p4"/>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9" name="Google Shape;289;p4"/>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2" name="Google Shape;292;p5"/>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293" name="Google Shape;293;p5"/>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4" name="Google Shape;294;p5"/>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5" name="Google Shape;295;p5"/>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6"/>
        <p:cNvGrpSpPr/>
        <p:nvPr/>
      </p:nvGrpSpPr>
      <p:grpSpPr>
        <a:xfrm>
          <a:off x="0" y="0"/>
          <a:ext cx="0" cy="0"/>
          <a:chOff x="0" y="0"/>
          <a:chExt cx="0" cy="0"/>
        </a:xfrm>
      </p:grpSpPr>
      <p:sp>
        <p:nvSpPr>
          <p:cNvPr id="297" name="Google Shape;297;p6"/>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8" name="Google Shape;298;p6"/>
          <p:cNvSpPr txBox="1">
            <a:spLocks noGrp="1"/>
          </p:cNvSpPr>
          <p:nvPr>
            <p:ph type="body" idx="1"/>
          </p:nvPr>
        </p:nvSpPr>
        <p:spPr>
          <a:xfrm>
            <a:off x="60960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299" name="Google Shape;299;p6"/>
          <p:cNvSpPr txBox="1">
            <a:spLocks noGrp="1"/>
          </p:cNvSpPr>
          <p:nvPr>
            <p:ph type="body" idx="2"/>
          </p:nvPr>
        </p:nvSpPr>
        <p:spPr>
          <a:xfrm>
            <a:off x="6278880" y="1577340"/>
            <a:ext cx="5303400" cy="45264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4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
        <p:nvSpPr>
          <p:cNvPr id="300" name="Google Shape;300;p6"/>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1" name="Google Shape;301;p6"/>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2" name="Google Shape;302;p6"/>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9"/>
        <p:cNvGrpSpPr/>
        <p:nvPr/>
      </p:nvGrpSpPr>
      <p:grpSpPr>
        <a:xfrm>
          <a:off x="0" y="0"/>
          <a:ext cx="0" cy="0"/>
          <a:chOff x="0" y="0"/>
          <a:chExt cx="0" cy="0"/>
        </a:xfrm>
      </p:grpSpPr>
      <p:sp>
        <p:nvSpPr>
          <p:cNvPr id="260" name="Google Shape;26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1"/>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1"/>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71" name="Google Shape;271;p1"/>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72" name="Google Shape;272;p1"/>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3" name="Google Shape;273;p1"/>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4" name="Google Shape;274;p1"/>
          <p:cNvSpPr txBox="1">
            <a:spLocks noGrp="1"/>
          </p:cNvSpPr>
          <p:nvPr>
            <p:ph type="sldNum" idx="12"/>
          </p:nvPr>
        </p:nvSpPr>
        <p:spPr>
          <a:xfrm>
            <a:off x="11353418" y="6473337"/>
            <a:ext cx="151200" cy="19170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7.tmp" /><Relationship Id="rId2" Type="http://schemas.openxmlformats.org/officeDocument/2006/relationships/notesSlide" Target="../notesSlides/notesSlide11.xml" /><Relationship Id="rId1" Type="http://schemas.openxmlformats.org/officeDocument/2006/relationships/slideLayout" Target="../slideLayouts/slideLayout2.xml" /><Relationship Id="rId4" Type="http://schemas.openxmlformats.org/officeDocument/2006/relationships/image" Target="../media/image8.jpeg" /></Relationships>
</file>

<file path=ppt/slides/_rels/slide1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24bsit220harinip-dot/TNSDC--FWD--DIGITAL_PORTFOLIO.git" TargetMode="External" /><Relationship Id="rId2" Type="http://schemas.openxmlformats.org/officeDocument/2006/relationships/notesSlide" Target="../notesSlides/notesSlide13.xml" /><Relationship Id="rId1" Type="http://schemas.openxmlformats.org/officeDocument/2006/relationships/slideLayout" Target="../slideLayouts/slideLayout1.xml" /><Relationship Id="rId4" Type="http://schemas.openxmlformats.org/officeDocument/2006/relationships/hyperlink" Target="https://github.com/24bsit126kanishkaa-maker/TNSDC-FWD-DIGITAL_PORTFOLIO.git"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grpSp>
        <p:nvGrpSpPr>
          <p:cNvPr id="503" name="Google Shape;503;p1"/>
          <p:cNvGrpSpPr/>
          <p:nvPr/>
        </p:nvGrpSpPr>
        <p:grpSpPr>
          <a:xfrm>
            <a:off x="876299" y="990600"/>
            <a:ext cx="1743075" cy="1333500"/>
            <a:chOff x="742950" y="1104900"/>
            <a:chExt cx="1743075" cy="1333500"/>
          </a:xfrm>
        </p:grpSpPr>
        <p:sp>
          <p:nvSpPr>
            <p:cNvPr id="504" name="Google Shape;504;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05" name="Google Shape;505;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grpSp>
      <p:sp>
        <p:nvSpPr>
          <p:cNvPr id="506" name="Google Shape;506;p1"/>
          <p:cNvSpPr/>
          <p:nvPr/>
        </p:nvSpPr>
        <p:spPr>
          <a:xfrm>
            <a:off x="8310598" y="470453"/>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07" name="Google Shape;507;p1"/>
          <p:cNvSpPr/>
          <p:nvPr/>
        </p:nvSpPr>
        <p:spPr>
          <a:xfrm>
            <a:off x="5338760" y="5772348"/>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08" name="Google Shape;508;p1"/>
          <p:cNvSpPr txBox="1">
            <a:spLocks noGrp="1"/>
          </p:cNvSpPr>
          <p:nvPr>
            <p:ph type="ctrTitle"/>
          </p:nvPr>
        </p:nvSpPr>
        <p:spPr>
          <a:xfrm>
            <a:off x="462036" y="376290"/>
            <a:ext cx="7629600" cy="1001700"/>
          </a:xfrm>
          <a:prstGeom prst="rect">
            <a:avLst/>
          </a:prstGeom>
          <a:noFill/>
          <a:ln>
            <a:noFill/>
          </a:ln>
        </p:spPr>
        <p:txBody>
          <a:bodyPr spcFirstLastPara="1" wrap="square" lIns="0" tIns="16500" rIns="0" bIns="0" anchor="t" anchorCtr="0">
            <a:spAutoFit/>
          </a:bodyPr>
          <a:lstStyle/>
          <a:p>
            <a:pPr marL="3213735" lvl="0" indent="0" algn="l" rtl="0">
              <a:lnSpc>
                <a:spcPct val="100000"/>
              </a:lnSpc>
              <a:spcBef>
                <a:spcPts val="0"/>
              </a:spcBef>
              <a:spcAft>
                <a:spcPts val="0"/>
              </a:spcAft>
              <a:buClr>
                <a:srgbClr val="0F0F0F"/>
              </a:buClr>
              <a:buSzPts val="3200"/>
              <a:buFont typeface="Times New Roman"/>
              <a:buNone/>
            </a:pPr>
            <a:r>
              <a:rPr lang="en-US" b="1" i="0" u="sng">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509" name="Google Shape;509;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510" name="Google Shape;510;p1"/>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511" name="Google Shape;511;p1"/>
          <p:cNvSpPr txBox="1"/>
          <p:nvPr/>
        </p:nvSpPr>
        <p:spPr>
          <a:xfrm>
            <a:off x="433310" y="2663845"/>
            <a:ext cx="9810900" cy="310850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STUDENT NAME:  </a:t>
            </a:r>
            <a:r>
              <a:rPr lang="en-US" sz="2800" b="0" i="0" u="none" strike="noStrike" cap="none" dirty="0">
                <a:solidFill>
                  <a:schemeClr val="dk1"/>
                </a:solidFill>
                <a:latin typeface="Times New Roman"/>
                <a:ea typeface="Times New Roman"/>
                <a:cs typeface="Times New Roman"/>
                <a:sym typeface="Times New Roman"/>
              </a:rPr>
              <a:t> </a:t>
            </a:r>
            <a:r>
              <a:rPr lang="en-IN" sz="2800" b="0" i="0" u="none" strike="noStrike" cap="none" dirty="0">
                <a:solidFill>
                  <a:schemeClr val="dk1"/>
                </a:solidFill>
                <a:latin typeface="Times New Roman"/>
                <a:ea typeface="Times New Roman"/>
                <a:cs typeface="Times New Roman"/>
                <a:sym typeface="Times New Roman"/>
              </a:rPr>
              <a:t>KANISHKA A</a:t>
            </a:r>
            <a:endParaRPr sz="1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REGISTER NO: </a:t>
            </a:r>
            <a:r>
              <a:rPr lang="en-IN" sz="2800" dirty="0">
                <a:solidFill>
                  <a:schemeClr val="dk1"/>
                </a:solidFill>
                <a:latin typeface="Times New Roman"/>
                <a:ea typeface="Times New Roman"/>
                <a:cs typeface="Times New Roman"/>
                <a:sym typeface="Times New Roman"/>
              </a:rPr>
              <a:t>2426J0418</a:t>
            </a:r>
            <a:endParaRPr sz="1800" b="0" i="0" u="none" strike="noStrike" cap="none" dirty="0">
              <a:solidFill>
                <a:schemeClr val="dk1"/>
              </a:solidFill>
              <a:latin typeface="Calibri"/>
              <a:ea typeface="Calibri"/>
              <a:cs typeface="Calibri"/>
              <a:sym typeface="Calibri"/>
            </a:endParaRPr>
          </a:p>
          <a:p>
            <a:pPr lvl="0">
              <a:buClr>
                <a:schemeClr val="dk1"/>
              </a:buClr>
              <a:buSzPts val="2800"/>
            </a:pPr>
            <a:r>
              <a:rPr lang="en-US" sz="2800" b="1" i="0" u="none" strike="noStrike" cap="none" dirty="0">
                <a:solidFill>
                  <a:schemeClr val="dk1"/>
                </a:solidFill>
                <a:latin typeface="Times New Roman"/>
                <a:ea typeface="Times New Roman"/>
                <a:cs typeface="Times New Roman"/>
                <a:sym typeface="Times New Roman"/>
              </a:rPr>
              <a:t>NMID: </a:t>
            </a:r>
            <a:r>
              <a:rPr lang="en-IN" sz="2800" i="0" u="none" strike="noStrike" cap="none" dirty="0">
                <a:solidFill>
                  <a:schemeClr val="dk1"/>
                </a:solidFill>
                <a:latin typeface="Times New Roman"/>
                <a:ea typeface="Times New Roman"/>
                <a:cs typeface="Times New Roman"/>
                <a:sym typeface="Times New Roman"/>
              </a:rPr>
              <a:t>FEFCC38FDFC2266B211431CB8D8FD021</a:t>
            </a:r>
            <a:endParaRPr lang="en-US" sz="2800" dirty="0">
              <a:solidFill>
                <a:schemeClr val="dk1"/>
              </a:solidFill>
              <a:latin typeface="Times New Roman"/>
              <a:ea typeface="Times New Roman"/>
              <a:cs typeface="Times New Roman"/>
              <a:sym typeface="Times New Roman"/>
            </a:endParaRPr>
          </a:p>
          <a:p>
            <a:pPr lvl="0">
              <a:buClr>
                <a:schemeClr val="dk1"/>
              </a:buClr>
              <a:buSzPts val="2800"/>
            </a:pPr>
            <a:r>
              <a:rPr lang="en-US" sz="2800" b="1" i="0" u="none" strike="noStrike" cap="none" dirty="0">
                <a:solidFill>
                  <a:schemeClr val="dk1"/>
                </a:solidFill>
                <a:latin typeface="Times New Roman"/>
                <a:ea typeface="Times New Roman"/>
                <a:cs typeface="Times New Roman"/>
                <a:sym typeface="Times New Roman"/>
              </a:rPr>
              <a:t>DEPARTMENT:</a:t>
            </a:r>
            <a:r>
              <a:rPr lang="en-US" sz="2800" dirty="0">
                <a:solidFill>
                  <a:schemeClr val="dk1"/>
                </a:solidFill>
                <a:latin typeface="Times New Roman"/>
                <a:ea typeface="Times New Roman"/>
                <a:cs typeface="Times New Roman"/>
                <a:sym typeface="Times New Roman"/>
              </a:rPr>
              <a:t> Information technology</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Times New Roman"/>
              <a:buNone/>
            </a:pPr>
            <a:r>
              <a:rPr lang="en-US" sz="2800" b="1" i="0" u="none" strike="noStrike" cap="none" dirty="0">
                <a:solidFill>
                  <a:schemeClr val="dk1"/>
                </a:solidFill>
                <a:latin typeface="Times New Roman"/>
                <a:ea typeface="Times New Roman"/>
                <a:cs typeface="Times New Roman"/>
                <a:sym typeface="Times New Roman"/>
              </a:rPr>
              <a:t>COLLEGE: </a:t>
            </a:r>
            <a:r>
              <a:rPr lang="en-US" sz="2800" b="0" i="0" u="none" strike="noStrike" cap="none" dirty="0">
                <a:solidFill>
                  <a:schemeClr val="dk1"/>
                </a:solidFill>
                <a:latin typeface="Times New Roman"/>
                <a:ea typeface="Times New Roman"/>
                <a:cs typeface="Times New Roman"/>
                <a:sym typeface="Times New Roman"/>
              </a:rPr>
              <a:t>S</a:t>
            </a:r>
            <a:r>
              <a:rPr lang="en-US" sz="2800" dirty="0">
                <a:solidFill>
                  <a:schemeClr val="dk1"/>
                </a:solidFill>
                <a:latin typeface="Times New Roman"/>
                <a:ea typeface="Times New Roman"/>
                <a:cs typeface="Times New Roman"/>
                <a:sym typeface="Times New Roman"/>
              </a:rPr>
              <a:t>ri </a:t>
            </a:r>
            <a:r>
              <a:rPr lang="en-US" sz="2800" b="0" i="0" u="none" strike="noStrike" cap="none" dirty="0">
                <a:solidFill>
                  <a:schemeClr val="dk1"/>
                </a:solidFill>
                <a:latin typeface="Times New Roman"/>
                <a:ea typeface="Times New Roman"/>
                <a:cs typeface="Times New Roman"/>
                <a:sym typeface="Times New Roman"/>
              </a:rPr>
              <a:t>K</a:t>
            </a:r>
            <a:r>
              <a:rPr lang="en-US" sz="2800" dirty="0">
                <a:solidFill>
                  <a:schemeClr val="dk1"/>
                </a:solidFill>
                <a:latin typeface="Times New Roman"/>
                <a:ea typeface="Times New Roman"/>
                <a:cs typeface="Times New Roman"/>
                <a:sym typeface="Times New Roman"/>
              </a:rPr>
              <a:t>rishna </a:t>
            </a:r>
            <a:r>
              <a:rPr lang="en-US" sz="2800" b="0" i="0" u="none" strike="noStrike" cap="none" dirty="0">
                <a:solidFill>
                  <a:schemeClr val="dk1"/>
                </a:solidFill>
                <a:latin typeface="Times New Roman"/>
                <a:ea typeface="Times New Roman"/>
                <a:cs typeface="Times New Roman"/>
                <a:sym typeface="Times New Roman"/>
              </a:rPr>
              <a:t>A</a:t>
            </a:r>
            <a:r>
              <a:rPr lang="en-US" sz="2800" dirty="0">
                <a:solidFill>
                  <a:schemeClr val="dk1"/>
                </a:solidFill>
                <a:latin typeface="Times New Roman"/>
                <a:ea typeface="Times New Roman"/>
                <a:cs typeface="Times New Roman"/>
                <a:sym typeface="Times New Roman"/>
              </a:rPr>
              <a:t>dithya</a:t>
            </a:r>
            <a:r>
              <a:rPr lang="en-US" sz="2800" b="0" i="0" u="none" strike="noStrike" cap="none" dirty="0">
                <a:solidFill>
                  <a:schemeClr val="dk1"/>
                </a:solidFill>
                <a:latin typeface="Times New Roman"/>
                <a:ea typeface="Times New Roman"/>
                <a:cs typeface="Times New Roman"/>
                <a:sym typeface="Times New Roman"/>
              </a:rPr>
              <a:t> College of Arts and Science / </a:t>
            </a:r>
            <a:r>
              <a:rPr lang="en-US" sz="2800" b="0" i="0" u="none" strike="noStrike" cap="none" dirty="0" err="1">
                <a:solidFill>
                  <a:schemeClr val="dk1"/>
                </a:solidFill>
                <a:latin typeface="Times New Roman"/>
                <a:ea typeface="Times New Roman"/>
                <a:cs typeface="Times New Roman"/>
                <a:sym typeface="Times New Roman"/>
              </a:rPr>
              <a:t>Bharathiyar</a:t>
            </a:r>
            <a:r>
              <a:rPr lang="en-US" sz="2800" b="0" i="0" u="none" strike="noStrike" cap="none" dirty="0">
                <a:solidFill>
                  <a:schemeClr val="dk1"/>
                </a:solidFill>
                <a:latin typeface="Times New Roman"/>
                <a:ea typeface="Times New Roman"/>
                <a:cs typeface="Times New Roman"/>
                <a:sym typeface="Times New Roman"/>
              </a:rPr>
              <a:t> </a:t>
            </a:r>
            <a:r>
              <a:rPr lang="en-IN" sz="2800" b="0" i="0" u="none" strike="noStrike" cap="none" dirty="0">
                <a:solidFill>
                  <a:schemeClr val="dk1"/>
                </a:solidFill>
                <a:latin typeface="Times New Roman"/>
                <a:ea typeface="Times New Roman"/>
                <a:cs typeface="Times New Roman"/>
                <a:sym typeface="Times New Roman"/>
              </a:rPr>
              <a:t>University</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strike="noStrike" cap="none" dirty="0">
                <a:solidFill>
                  <a:schemeClr val="dk1"/>
                </a:solidFill>
                <a:latin typeface="Times New Roman"/>
                <a:ea typeface="Times New Roman"/>
                <a:cs typeface="Times New Roman"/>
                <a:sym typeface="Times New Roman"/>
              </a:rPr>
              <a:t>        </a:t>
            </a:r>
            <a:endParaRPr sz="2800" b="0" i="0" u="none" strike="noStrike" cap="none" dirty="0">
              <a:solidFill>
                <a:schemeClr val="dk1"/>
              </a:solidFill>
              <a:latin typeface="Times New Roman"/>
              <a:ea typeface="Times New Roman"/>
              <a:cs typeface="Times New Roman"/>
              <a:sym typeface="Times New Roman"/>
            </a:endParaRPr>
          </a:p>
        </p:txBody>
      </p:sp>
      <p:sp>
        <p:nvSpPr>
          <p:cNvPr id="512" name="Google Shape;512;p1"/>
          <p:cNvSpPr/>
          <p:nvPr/>
        </p:nvSpPr>
        <p:spPr>
          <a:xfrm>
            <a:off x="10244136" y="242548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513" name="Google Shape;513;p1"/>
          <p:cNvSpPr/>
          <p:nvPr/>
        </p:nvSpPr>
        <p:spPr>
          <a:xfrm>
            <a:off x="9157272" y="55435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16"/>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4800"/>
              <a:buFont typeface="Times New Roman"/>
              <a:buNone/>
            </a:pPr>
            <a:r>
              <a:rPr lang="en-US">
                <a:latin typeface="Times New Roman"/>
                <a:ea typeface="Times New Roman"/>
                <a:cs typeface="Times New Roman"/>
                <a:sym typeface="Times New Roman"/>
              </a:rPr>
              <a:t>FEATURES AND FUNCTIONALITY</a:t>
            </a:r>
            <a:endParaRPr/>
          </a:p>
        </p:txBody>
      </p:sp>
      <p:sp>
        <p:nvSpPr>
          <p:cNvPr id="442" name="Google Shape;442;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43" name="Google Shape;443;p16"/>
          <p:cNvSpPr/>
          <p:nvPr/>
        </p:nvSpPr>
        <p:spPr>
          <a:xfrm>
            <a:off x="304800" y="21446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44" name="Google Shape;444;p16"/>
          <p:cNvSpPr/>
          <p:nvPr/>
        </p:nvSpPr>
        <p:spPr>
          <a:xfrm>
            <a:off x="10287000" y="1905000"/>
            <a:ext cx="457414" cy="380952"/>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45" name="Google Shape;445;p16"/>
          <p:cNvSpPr/>
          <p:nvPr/>
        </p:nvSpPr>
        <p:spPr>
          <a:xfrm>
            <a:off x="9753600" y="4038600"/>
            <a:ext cx="387406" cy="359474"/>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46" name="Google Shape;446;p16"/>
          <p:cNvSpPr txBox="1"/>
          <p:nvPr/>
        </p:nvSpPr>
        <p:spPr>
          <a:xfrm>
            <a:off x="755332" y="1060192"/>
            <a:ext cx="9760200" cy="5509160"/>
          </a:xfrm>
          <a:prstGeom prst="rect">
            <a:avLst/>
          </a:prstGeom>
          <a:noFill/>
          <a:ln>
            <a:noFill/>
          </a:ln>
        </p:spPr>
        <p:txBody>
          <a:bodyPr spcFirstLastPara="1" wrap="square" lIns="91425" tIns="45700" rIns="91425" bIns="45700" anchor="t" anchorCtr="0">
            <a:spAutoFit/>
          </a:bodyPr>
          <a:lstStyle/>
          <a:p>
            <a:pPr marL="514350" lvl="0" indent="-514350">
              <a:buAutoNum type="arabicPeriod"/>
            </a:pPr>
            <a:r>
              <a:rPr lang="en-IN" sz="3200" dirty="0">
                <a:solidFill>
                  <a:schemeClr val="dk1"/>
                </a:solidFill>
                <a:latin typeface="Times New Roman"/>
                <a:ea typeface="Times New Roman"/>
                <a:cs typeface="Times New Roman"/>
                <a:sym typeface="Times New Roman"/>
              </a:rPr>
              <a:t>Hit-Driven Success → Only a few products become blockbusters and drive most of the revenue.	</a:t>
            </a:r>
          </a:p>
          <a:p>
            <a:pPr marL="514350" lvl="0" indent="-514350">
              <a:buAutoNum type="arabicPeriod"/>
            </a:pPr>
            <a:r>
              <a:rPr lang="en-IN" sz="3200" dirty="0">
                <a:solidFill>
                  <a:schemeClr val="dk1"/>
                </a:solidFill>
                <a:latin typeface="Times New Roman"/>
                <a:ea typeface="Times New Roman"/>
                <a:cs typeface="Times New Roman"/>
                <a:sym typeface="Times New Roman"/>
              </a:rPr>
              <a:t>High Risk &amp; Reward → Companies invest heavily in big projects that can either succeed massively or fail.	</a:t>
            </a:r>
          </a:p>
          <a:p>
            <a:pPr marL="514350" lvl="0" indent="-514350">
              <a:buAutoNum type="arabicPeriod"/>
            </a:pPr>
            <a:r>
              <a:rPr lang="en-IN" sz="3200" dirty="0">
                <a:solidFill>
                  <a:schemeClr val="dk1"/>
                </a:solidFill>
                <a:latin typeface="Times New Roman"/>
                <a:ea typeface="Times New Roman"/>
                <a:cs typeface="Times New Roman"/>
                <a:sym typeface="Times New Roman"/>
              </a:rPr>
              <a:t>Market Concentration → Popular blockbusters dominate sales and attention, leaving smaller works behind.	</a:t>
            </a:r>
          </a:p>
          <a:p>
            <a:pPr marL="514350" lvl="0" indent="-514350">
              <a:buAutoNum type="arabicPeriod"/>
            </a:pPr>
            <a:r>
              <a:rPr lang="en-IN" sz="3200" dirty="0">
                <a:solidFill>
                  <a:schemeClr val="dk1"/>
                </a:solidFill>
                <a:latin typeface="Times New Roman"/>
                <a:ea typeface="Times New Roman"/>
                <a:cs typeface="Times New Roman"/>
                <a:sym typeface="Times New Roman"/>
              </a:rPr>
              <a:t>Consumer Influence → Audiences, trends, and word-of-mouth decide which products become hits.</a:t>
            </a:r>
          </a:p>
          <a:p>
            <a:pPr marL="514350" lvl="0" indent="-514350">
              <a:buAutoNum type="arabicPeriod"/>
            </a:pPr>
            <a:r>
              <a:rPr lang="en-IN" sz="3200" dirty="0">
                <a:solidFill>
                  <a:schemeClr val="dk1"/>
                </a:solidFill>
                <a:latin typeface="Times New Roman"/>
                <a:ea typeface="Times New Roman"/>
                <a:cs typeface="Times New Roman"/>
                <a:sym typeface="Times New Roman"/>
              </a:rPr>
              <a:t>Cross-Industry Impact → The effect works across movies, music, books, games, and streaming platforms.</a:t>
            </a:r>
            <a:endParaRPr sz="3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17"/>
          <p:cNvSpPr/>
          <p:nvPr/>
        </p:nvSpPr>
        <p:spPr>
          <a:xfrm>
            <a:off x="11162918" y="4109279"/>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452" name="Google Shape;452;p17"/>
          <p:cNvSpPr/>
          <p:nvPr/>
        </p:nvSpPr>
        <p:spPr>
          <a:xfrm>
            <a:off x="8882141" y="666436"/>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453" name="Google Shape;453;p17"/>
          <p:cNvSpPr/>
          <p:nvPr/>
        </p:nvSpPr>
        <p:spPr>
          <a:xfrm>
            <a:off x="10743419" y="6059400"/>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454" name="Google Shape;454;p17"/>
          <p:cNvSpPr txBox="1">
            <a:spLocks noGrp="1"/>
          </p:cNvSpPr>
          <p:nvPr>
            <p:ph type="title"/>
          </p:nvPr>
        </p:nvSpPr>
        <p:spPr>
          <a:xfrm>
            <a:off x="374234" y="342546"/>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latin typeface="Times New Roman"/>
                <a:ea typeface="Times New Roman"/>
                <a:cs typeface="Times New Roman"/>
                <a:sym typeface="Times New Roman"/>
              </a:rPr>
              <a:t>RESULTS AND SCREENSHOTS</a:t>
            </a:r>
            <a:endParaRPr sz="4250">
              <a:latin typeface="Times New Roman"/>
              <a:ea typeface="Times New Roman"/>
              <a:cs typeface="Times New Roman"/>
              <a:sym typeface="Times New Roman"/>
            </a:endParaRPr>
          </a:p>
        </p:txBody>
      </p:sp>
      <p:sp>
        <p:nvSpPr>
          <p:cNvPr id="455" name="Google Shape;455;p17"/>
          <p:cNvSpPr txBox="1"/>
          <p:nvPr/>
        </p:nvSpPr>
        <p:spPr>
          <a:xfrm>
            <a:off x="11277218" y="6473337"/>
            <a:ext cx="228600" cy="1764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imes New Roman"/>
                <a:ea typeface="Times New Roman"/>
                <a:cs typeface="Times New Roman"/>
                <a:sym typeface="Times New Roman"/>
              </a:rPr>
              <a:t>11</a:t>
            </a:fld>
            <a:endParaRPr sz="1100">
              <a:solidFill>
                <a:schemeClr val="dk1"/>
              </a:solidFill>
              <a:latin typeface="Times New Roman"/>
              <a:ea typeface="Times New Roman"/>
              <a:cs typeface="Times New Roman"/>
              <a:sym typeface="Times New Roman"/>
            </a:endParaRPr>
          </a:p>
        </p:txBody>
      </p:sp>
      <p:sp>
        <p:nvSpPr>
          <p:cNvPr id="456" name="Google Shape;456;p17"/>
          <p:cNvSpPr txBox="1"/>
          <p:nvPr/>
        </p:nvSpPr>
        <p:spPr>
          <a:xfrm>
            <a:off x="1582994" y="2354703"/>
            <a:ext cx="7456309"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dirty="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dirty="0">
              <a:solidFill>
                <a:schemeClr val="dk1"/>
              </a:solidFill>
              <a:latin typeface="Times New Roman"/>
              <a:ea typeface="Times New Roman"/>
              <a:cs typeface="Times New Roman"/>
              <a:sym typeface="Times New Roman"/>
            </a:endParaRPr>
          </a:p>
        </p:txBody>
      </p:sp>
      <p:sp>
        <p:nvSpPr>
          <p:cNvPr id="457" name="Google Shape;457;p17"/>
          <p:cNvSpPr txBox="1"/>
          <p:nvPr/>
        </p:nvSpPr>
        <p:spPr>
          <a:xfrm>
            <a:off x="505203" y="1214694"/>
            <a:ext cx="8534100" cy="4578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Noto Sans Symbols"/>
              <a:buChar char="⮚"/>
            </a:pPr>
            <a:r>
              <a:rPr lang="en-US" sz="2400" b="1" dirty="0">
                <a:solidFill>
                  <a:schemeClr val="dk1"/>
                </a:solidFill>
                <a:latin typeface="Times New Roman"/>
                <a:ea typeface="Times New Roman"/>
                <a:cs typeface="Times New Roman"/>
                <a:sym typeface="Times New Roman"/>
              </a:rPr>
              <a:t>Homepage With </a:t>
            </a:r>
            <a:r>
              <a:rPr lang="en-IN" sz="2400" b="1" dirty="0">
                <a:solidFill>
                  <a:schemeClr val="dk1"/>
                </a:solidFill>
                <a:latin typeface="Times New Roman"/>
                <a:ea typeface="Times New Roman"/>
                <a:cs typeface="Times New Roman"/>
                <a:sym typeface="Times New Roman"/>
              </a:rPr>
              <a:t>Blockbusters Effect</a:t>
            </a:r>
            <a:endParaRPr dirty="0"/>
          </a:p>
        </p:txBody>
      </p:sp>
      <p:sp>
        <p:nvSpPr>
          <p:cNvPr id="458" name="Google Shape;458;p17"/>
          <p:cNvSpPr/>
          <p:nvPr/>
        </p:nvSpPr>
        <p:spPr>
          <a:xfrm>
            <a:off x="914400" y="624537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pic>
        <p:nvPicPr>
          <p:cNvPr id="6" name="Picture 5">
            <a:extLst>
              <a:ext uri="{FF2B5EF4-FFF2-40B4-BE49-F238E27FC236}">
                <a16:creationId xmlns:a16="http://schemas.microsoft.com/office/drawing/2014/main" id="{AC8448D5-829E-2748-F09A-CDA6E85037D9}"/>
              </a:ext>
            </a:extLst>
          </p:cNvPr>
          <p:cNvPicPr>
            <a:picLocks noChangeAspect="1"/>
          </p:cNvPicPr>
          <p:nvPr/>
        </p:nvPicPr>
        <p:blipFill>
          <a:blip r:embed="rId3"/>
          <a:srcRect/>
          <a:stretch/>
        </p:blipFill>
        <p:spPr>
          <a:xfrm>
            <a:off x="3861551" y="1920387"/>
            <a:ext cx="3659098" cy="3913178"/>
          </a:xfrm>
          <a:prstGeom prst="rect">
            <a:avLst/>
          </a:prstGeom>
        </p:spPr>
      </p:pic>
      <p:pic>
        <p:nvPicPr>
          <p:cNvPr id="2" name="Picture 1">
            <a:extLst>
              <a:ext uri="{FF2B5EF4-FFF2-40B4-BE49-F238E27FC236}">
                <a16:creationId xmlns:a16="http://schemas.microsoft.com/office/drawing/2014/main" id="{F03F0A64-E036-34DF-36C5-4CC1F9EE1136}"/>
              </a:ext>
            </a:extLst>
          </p:cNvPr>
          <p:cNvPicPr>
            <a:picLocks noChangeAspect="1"/>
          </p:cNvPicPr>
          <p:nvPr/>
        </p:nvPicPr>
        <p:blipFill>
          <a:blip r:embed="rId4"/>
          <a:stretch>
            <a:fillRect/>
          </a:stretch>
        </p:blipFill>
        <p:spPr>
          <a:xfrm>
            <a:off x="2731527" y="1856616"/>
            <a:ext cx="5629275" cy="45053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1"/>
          <p:cNvSpPr/>
          <p:nvPr/>
        </p:nvSpPr>
        <p:spPr>
          <a:xfrm>
            <a:off x="11283933" y="47244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521" name="Google Shape;521;p1"/>
          <p:cNvSpPr/>
          <p:nvPr/>
        </p:nvSpPr>
        <p:spPr>
          <a:xfrm>
            <a:off x="9316075" y="4572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sp>
        <p:nvSpPr>
          <p:cNvPr id="522" name="Google Shape;522;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523" name="Google Shape;523;p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524" name="Google Shape;524;p1"/>
          <p:cNvSpPr txBox="1">
            <a:spLocks noGrp="1"/>
          </p:cNvSpPr>
          <p:nvPr>
            <p:ph type="title"/>
          </p:nvPr>
        </p:nvSpPr>
        <p:spPr>
          <a:xfrm>
            <a:off x="755332" y="385444"/>
            <a:ext cx="4578600" cy="752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525" name="Google Shape;525;p1"/>
          <p:cNvSpPr txBox="1"/>
          <p:nvPr/>
        </p:nvSpPr>
        <p:spPr>
          <a:xfrm>
            <a:off x="11277218" y="6473337"/>
            <a:ext cx="228600" cy="1764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rgbClr val="2D936B"/>
                </a:solidFill>
                <a:latin typeface="Times New Roman"/>
                <a:ea typeface="Times New Roman"/>
                <a:cs typeface="Times New Roman"/>
                <a:sym typeface="Times New Roman"/>
              </a:rPr>
              <a:t>12</a:t>
            </a:fld>
            <a:endParaRPr sz="1100" b="0" i="0" u="none" strike="noStrike" cap="none">
              <a:solidFill>
                <a:schemeClr val="dk1"/>
              </a:solidFill>
              <a:latin typeface="Times New Roman"/>
              <a:ea typeface="Times New Roman"/>
              <a:cs typeface="Times New Roman"/>
              <a:sym typeface="Times New Roman"/>
            </a:endParaRPr>
          </a:p>
        </p:txBody>
      </p:sp>
      <p:sp>
        <p:nvSpPr>
          <p:cNvPr id="526" name="Google Shape;526;p1"/>
          <p:cNvSpPr txBox="1"/>
          <p:nvPr/>
        </p:nvSpPr>
        <p:spPr>
          <a:xfrm>
            <a:off x="755333" y="1401313"/>
            <a:ext cx="9447996" cy="3416290"/>
          </a:xfrm>
          <a:prstGeom prst="rect">
            <a:avLst/>
          </a:prstGeom>
          <a:noFill/>
          <a:ln>
            <a:noFill/>
          </a:ln>
        </p:spPr>
        <p:txBody>
          <a:bodyPr spcFirstLastPara="1" wrap="square" lIns="91425" tIns="91425" rIns="91425" bIns="91425" anchor="t" anchorCtr="0">
            <a:spAutoFit/>
          </a:bodyPr>
          <a:lstStyle/>
          <a:p>
            <a:pPr lvl="0">
              <a:buSzPts val="3000"/>
            </a:pPr>
            <a:r>
              <a:rPr lang="en-IN" sz="3000" b="0" i="0" u="none" strike="noStrike" cap="none" dirty="0">
                <a:solidFill>
                  <a:srgbClr val="000000"/>
                </a:solidFill>
                <a:latin typeface="Times New Roman" panose="02020603050405020304" pitchFamily="18" charset="0"/>
                <a:cs typeface="Times New Roman" panose="02020603050405020304" pitchFamily="18" charset="0"/>
                <a:sym typeface="Arial"/>
              </a:rPr>
              <a:t>The Blockbuster Effect shows that a small number of hits generate most of the revenue while many products struggle. This creates both opportunities and risks for companies, as success can be massive but failure costly. To sustain growth, businesses must balance investing in blockbusters with supporting diverse content and adapting to changing consumer trends.</a:t>
            </a:r>
            <a:endParaRPr sz="30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1">
            <a:hlinkClick r:id="rId3"/>
          </p:cNvPr>
          <p:cNvSpPr txBox="1">
            <a:spLocks noGrp="1"/>
          </p:cNvSpPr>
          <p:nvPr>
            <p:ph type="ctrTitle"/>
          </p:nvPr>
        </p:nvSpPr>
        <p:spPr>
          <a:xfrm>
            <a:off x="685800" y="609600"/>
            <a:ext cx="5800800" cy="6156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sz="4000" b="1">
                <a:latin typeface="Times New Roman"/>
                <a:ea typeface="Times New Roman"/>
                <a:cs typeface="Times New Roman"/>
                <a:sym typeface="Times New Roman"/>
              </a:rPr>
              <a:t>Github Link</a:t>
            </a:r>
            <a:endParaRPr/>
          </a:p>
        </p:txBody>
      </p:sp>
      <p:sp>
        <p:nvSpPr>
          <p:cNvPr id="3" name="TextBox 2">
            <a:extLst>
              <a:ext uri="{FF2B5EF4-FFF2-40B4-BE49-F238E27FC236}">
                <a16:creationId xmlns:a16="http://schemas.microsoft.com/office/drawing/2014/main" id="{10BF667E-06A8-BB23-BD7C-2B6CBCB18E40}"/>
              </a:ext>
            </a:extLst>
          </p:cNvPr>
          <p:cNvSpPr txBox="1"/>
          <p:nvPr/>
        </p:nvSpPr>
        <p:spPr>
          <a:xfrm>
            <a:off x="1133707" y="2597305"/>
            <a:ext cx="8456342" cy="307777"/>
          </a:xfrm>
          <a:prstGeom prst="rect">
            <a:avLst/>
          </a:prstGeom>
          <a:noFill/>
        </p:spPr>
        <p:txBody>
          <a:bodyPr wrap="square">
            <a:spAutoFit/>
          </a:bodyPr>
          <a:lstStyle/>
          <a:p>
            <a:r>
              <a:rPr lang="en-US" dirty="0">
                <a:hlinkClick r:id="rId4"/>
              </a:rPr>
              <a:t>https://github.com/24bsit126kanishkaa-maker/TNSDC-FWD-DIGITAL_PORTFOLIO.git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22"/>
        <p:cNvGrpSpPr/>
        <p:nvPr/>
      </p:nvGrpSpPr>
      <p:grpSpPr>
        <a:xfrm>
          <a:off x="0" y="0"/>
          <a:ext cx="0" cy="0"/>
          <a:chOff x="0" y="0"/>
          <a:chExt cx="0" cy="0"/>
        </a:xfrm>
      </p:grpSpPr>
      <p:sp>
        <p:nvSpPr>
          <p:cNvPr id="323" name="Google Shape;323;p8"/>
          <p:cNvSpPr/>
          <p:nvPr/>
        </p:nvSpPr>
        <p:spPr>
          <a:xfrm>
            <a:off x="0" y="8"/>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dirty="0">
              <a:solidFill>
                <a:schemeClr val="dk1"/>
              </a:solidFill>
              <a:latin typeface="Times New Roman"/>
              <a:ea typeface="Times New Roman"/>
              <a:cs typeface="Times New Roman"/>
              <a:sym typeface="Times New Roman"/>
            </a:endParaRPr>
          </a:p>
        </p:txBody>
      </p:sp>
      <p:grpSp>
        <p:nvGrpSpPr>
          <p:cNvPr id="324" name="Google Shape;324;p8"/>
          <p:cNvGrpSpPr/>
          <p:nvPr/>
        </p:nvGrpSpPr>
        <p:grpSpPr>
          <a:xfrm>
            <a:off x="7448612" y="0"/>
            <a:ext cx="4743795" cy="6858466"/>
            <a:chOff x="7448612" y="0"/>
            <a:chExt cx="4743795" cy="6858466"/>
          </a:xfrm>
        </p:grpSpPr>
        <p:sp>
          <p:nvSpPr>
            <p:cNvPr id="325" name="Google Shape;325;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26" name="Google Shape;326;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27" name="Google Shape;327;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28" name="Google Shape;328;p8"/>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29" name="Google Shape;329;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10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30" name="Google Shape;330;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4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31" name="Google Shape;331;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4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32" name="Google Shape;332;p8"/>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33" name="Google Shape;333;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10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grpSp>
      <p:sp>
        <p:nvSpPr>
          <p:cNvPr id="334" name="Google Shape;334;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410"/>
            </a:srgbClr>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35" name="Google Shape;335;p8"/>
          <p:cNvSpPr/>
          <p:nvPr/>
        </p:nvSpPr>
        <p:spPr>
          <a:xfrm>
            <a:off x="10592843" y="4545754"/>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36" name="Google Shape;336;p8"/>
          <p:cNvSpPr/>
          <p:nvPr/>
        </p:nvSpPr>
        <p:spPr>
          <a:xfrm>
            <a:off x="8255857" y="82962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37" name="Google Shape;337;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38" name="Google Shape;338;p8"/>
          <p:cNvSpPr txBox="1">
            <a:spLocks noGrp="1"/>
          </p:cNvSpPr>
          <p:nvPr>
            <p:ph type="title"/>
          </p:nvPr>
        </p:nvSpPr>
        <p:spPr>
          <a:xfrm>
            <a:off x="739775" y="829627"/>
            <a:ext cx="51276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imes New Roman"/>
              <a:buNone/>
            </a:pPr>
            <a:r>
              <a:rPr lang="en-US" sz="4250">
                <a:latin typeface="Times New Roman"/>
                <a:ea typeface="Times New Roman"/>
                <a:cs typeface="Times New Roman"/>
                <a:sym typeface="Times New Roman"/>
              </a:rPr>
              <a:t>PROJECT TITLE</a:t>
            </a:r>
            <a:endParaRPr sz="4250">
              <a:latin typeface="Times New Roman"/>
              <a:ea typeface="Times New Roman"/>
              <a:cs typeface="Times New Roman"/>
              <a:sym typeface="Times New Roman"/>
            </a:endParaRPr>
          </a:p>
        </p:txBody>
      </p:sp>
      <p:grpSp>
        <p:nvGrpSpPr>
          <p:cNvPr id="339" name="Google Shape;339;p8"/>
          <p:cNvGrpSpPr/>
          <p:nvPr/>
        </p:nvGrpSpPr>
        <p:grpSpPr>
          <a:xfrm>
            <a:off x="466725" y="6410325"/>
            <a:ext cx="3705225" cy="295275"/>
            <a:chOff x="466725" y="6410325"/>
            <a:chExt cx="3705225" cy="295275"/>
          </a:xfrm>
        </p:grpSpPr>
        <p:pic>
          <p:nvPicPr>
            <p:cNvPr id="340" name="Google Shape;340;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341" name="Google Shape;341;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342" name="Google Shape;342;p8"/>
          <p:cNvSpPr txBox="1">
            <a:spLocks noGrp="1"/>
          </p:cNvSpPr>
          <p:nvPr>
            <p:ph type="sldNum" idx="12"/>
          </p:nvPr>
        </p:nvSpPr>
        <p:spPr>
          <a:xfrm>
            <a:off x="11353418" y="64733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imes New Roman"/>
              <a:buNone/>
            </a:pPr>
            <a:fld id="{00000000-1234-1234-1234-123412341234}" type="slidenum">
              <a:rPr lang="en-US">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
        <p:nvSpPr>
          <p:cNvPr id="343" name="Google Shape;343;p8"/>
          <p:cNvSpPr txBox="1"/>
          <p:nvPr/>
        </p:nvSpPr>
        <p:spPr>
          <a:xfrm>
            <a:off x="761774" y="2510004"/>
            <a:ext cx="8235900" cy="2308284"/>
          </a:xfrm>
          <a:prstGeom prst="rect">
            <a:avLst/>
          </a:prstGeom>
          <a:noFill/>
          <a:ln>
            <a:noFill/>
          </a:ln>
        </p:spPr>
        <p:txBody>
          <a:bodyPr spcFirstLastPara="1" wrap="square" lIns="91425" tIns="45700" rIns="91425" bIns="45700" anchor="t" anchorCtr="0">
            <a:spAutoFit/>
          </a:bodyPr>
          <a:lstStyle/>
          <a:p>
            <a:pPr marL="12700" algn="ctr">
              <a:buClr>
                <a:schemeClr val="dk1"/>
              </a:buClr>
              <a:buSzPts val="4800"/>
            </a:pPr>
            <a:r>
              <a:rPr lang="en-IN" sz="4800" dirty="0">
                <a:latin typeface="Times New Roman" panose="02020603050405020304" pitchFamily="18" charset="0"/>
                <a:cs typeface="Times New Roman" panose="02020603050405020304" pitchFamily="18" charset="0"/>
              </a:rPr>
              <a:t>Blockbusters Effect</a:t>
            </a:r>
            <a:endParaRPr lang="en-IN" sz="6000" dirty="0"/>
          </a:p>
          <a:p>
            <a:pPr marL="12700" marR="0" lvl="0" indent="0" algn="ctr" rtl="0">
              <a:spcBef>
                <a:spcPts val="0"/>
              </a:spcBef>
              <a:spcAft>
                <a:spcPts val="0"/>
              </a:spcAft>
              <a:buClr>
                <a:schemeClr val="dk1"/>
              </a:buClr>
              <a:buSzPts val="4800"/>
              <a:buFont typeface="Times New Roman"/>
              <a:buNone/>
            </a:pPr>
            <a:r>
              <a:rPr lang="en-IN" sz="4800" dirty="0">
                <a:solidFill>
                  <a:schemeClr val="dk1"/>
                </a:solidFill>
                <a:latin typeface="Times New Roman"/>
                <a:ea typeface="Times New Roman"/>
                <a:cs typeface="Times New Roman"/>
                <a:sym typeface="Times New Roman"/>
              </a:rPr>
              <a:t> Portfolio Using </a:t>
            </a:r>
          </a:p>
          <a:p>
            <a:pPr marL="12700" marR="0" lvl="0" indent="0" algn="ctr" rtl="0">
              <a:spcBef>
                <a:spcPts val="0"/>
              </a:spcBef>
              <a:spcAft>
                <a:spcPts val="0"/>
              </a:spcAft>
              <a:buClr>
                <a:schemeClr val="dk1"/>
              </a:buClr>
              <a:buSzPts val="4800"/>
              <a:buFont typeface="Times New Roman"/>
              <a:buNone/>
            </a:pPr>
            <a:r>
              <a:rPr lang="en-IN" sz="4800" dirty="0">
                <a:solidFill>
                  <a:schemeClr val="dk1"/>
                </a:solidFill>
                <a:latin typeface="Times New Roman"/>
                <a:ea typeface="Times New Roman"/>
                <a:cs typeface="Times New Roman"/>
                <a:sym typeface="Times New Roman"/>
              </a:rPr>
              <a:t>Frontend Developer</a:t>
            </a:r>
            <a:endParaRPr sz="4800" dirty="0">
              <a:solidFill>
                <a:schemeClr val="dk1"/>
              </a:solidFill>
              <a:latin typeface="Times New Roman"/>
              <a:ea typeface="Times New Roman"/>
              <a:cs typeface="Times New Roman"/>
              <a:sym typeface="Times New Roman"/>
            </a:endParaRPr>
          </a:p>
        </p:txBody>
      </p:sp>
      <p:sp>
        <p:nvSpPr>
          <p:cNvPr id="344" name="Google Shape;344;p8"/>
          <p:cNvSpPr/>
          <p:nvPr/>
        </p:nvSpPr>
        <p:spPr>
          <a:xfrm>
            <a:off x="984794" y="428044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48"/>
        <p:cNvGrpSpPr/>
        <p:nvPr/>
      </p:nvGrpSpPr>
      <p:grpSpPr>
        <a:xfrm>
          <a:off x="0" y="0"/>
          <a:ext cx="0" cy="0"/>
          <a:chOff x="0" y="0"/>
          <a:chExt cx="0" cy="0"/>
        </a:xfrm>
      </p:grpSpPr>
      <p:sp>
        <p:nvSpPr>
          <p:cNvPr id="349" name="Google Shape;349;p9"/>
          <p:cNvSpPr/>
          <p:nvPr/>
        </p:nvSpPr>
        <p:spPr>
          <a:xfrm>
            <a:off x="-806875" y="31580"/>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350" name="Google Shape;350;p9"/>
          <p:cNvGrpSpPr/>
          <p:nvPr/>
        </p:nvGrpSpPr>
        <p:grpSpPr>
          <a:xfrm>
            <a:off x="7448612" y="0"/>
            <a:ext cx="4743795" cy="6858466"/>
            <a:chOff x="7448612" y="0"/>
            <a:chExt cx="4743795" cy="6858466"/>
          </a:xfrm>
        </p:grpSpPr>
        <p:sp>
          <p:nvSpPr>
            <p:cNvPr id="351" name="Google Shape;351;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52" name="Google Shape;352;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53" name="Google Shape;353;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54" name="Google Shape;354;p9"/>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55" name="Google Shape;355;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56" name="Google Shape;356;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57" name="Google Shape;357;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58" name="Google Shape;358;p9"/>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59" name="Google Shape;359;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sp>
        <p:nvSpPr>
          <p:cNvPr id="360" name="Google Shape;360;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61" name="Google Shape;361;p9"/>
          <p:cNvSpPr txBox="1"/>
          <p:nvPr/>
        </p:nvSpPr>
        <p:spPr>
          <a:xfrm>
            <a:off x="752475" y="6486037"/>
            <a:ext cx="1773600" cy="3333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endParaRPr sz="1100">
              <a:solidFill>
                <a:schemeClr val="dk1"/>
              </a:solidFill>
              <a:latin typeface="Times New Roman"/>
              <a:ea typeface="Times New Roman"/>
              <a:cs typeface="Times New Roman"/>
              <a:sym typeface="Times New Roman"/>
            </a:endParaRPr>
          </a:p>
          <a:p>
            <a:pPr marL="0" marR="0" lvl="0" indent="0" algn="l" rtl="0">
              <a:lnSpc>
                <a:spcPct val="115909"/>
              </a:lnSpc>
              <a:spcBef>
                <a:spcPts val="0"/>
              </a:spcBef>
              <a:spcAft>
                <a:spcPts val="0"/>
              </a:spcAft>
              <a:buNone/>
            </a:pPr>
            <a:endParaRPr sz="1100">
              <a:solidFill>
                <a:schemeClr val="dk1"/>
              </a:solidFill>
              <a:latin typeface="Times New Roman"/>
              <a:ea typeface="Times New Roman"/>
              <a:cs typeface="Times New Roman"/>
              <a:sym typeface="Times New Roman"/>
            </a:endParaRPr>
          </a:p>
        </p:txBody>
      </p:sp>
      <p:sp>
        <p:nvSpPr>
          <p:cNvPr id="362" name="Google Shape;362;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363" name="Google Shape;363;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pic>
        <p:nvPicPr>
          <p:cNvPr id="364" name="Google Shape;364;p9"/>
          <p:cNvPicPr preferRelativeResize="0"/>
          <p:nvPr/>
        </p:nvPicPr>
        <p:blipFill rotWithShape="1">
          <a:blip r:embed="rId3">
            <a:alphaModFix/>
          </a:blip>
          <a:srcRect/>
          <a:stretch/>
        </p:blipFill>
        <p:spPr>
          <a:xfrm>
            <a:off x="10687050" y="6134100"/>
            <a:ext cx="247650" cy="247650"/>
          </a:xfrm>
          <a:prstGeom prst="rect">
            <a:avLst/>
          </a:prstGeom>
          <a:noFill/>
          <a:ln>
            <a:noFill/>
          </a:ln>
        </p:spPr>
      </p:pic>
      <p:sp>
        <p:nvSpPr>
          <p:cNvPr id="365" name="Google Shape;365;p9"/>
          <p:cNvSpPr txBox="1">
            <a:spLocks noGrp="1"/>
          </p:cNvSpPr>
          <p:nvPr>
            <p:ph type="title"/>
          </p:nvPr>
        </p:nvSpPr>
        <p:spPr>
          <a:xfrm>
            <a:off x="739774" y="445388"/>
            <a:ext cx="3298800" cy="752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latin typeface="Times New Roman"/>
                <a:ea typeface="Times New Roman"/>
                <a:cs typeface="Times New Roman"/>
                <a:sym typeface="Times New Roman"/>
              </a:rPr>
              <a:t>AGENDA</a:t>
            </a:r>
            <a:endParaRPr/>
          </a:p>
        </p:txBody>
      </p:sp>
      <p:sp>
        <p:nvSpPr>
          <p:cNvPr id="366" name="Google Shape;366;p9"/>
          <p:cNvSpPr txBox="1">
            <a:spLocks noGrp="1"/>
          </p:cNvSpPr>
          <p:nvPr>
            <p:ph type="sldNum" idx="12"/>
          </p:nvPr>
        </p:nvSpPr>
        <p:spPr>
          <a:xfrm>
            <a:off x="11353418" y="64733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latin typeface="Times New Roman"/>
                <a:ea typeface="Times New Roman"/>
                <a:cs typeface="Times New Roman"/>
                <a:sym typeface="Times New Roman"/>
              </a:rPr>
              <a:t>3</a:t>
            </a:fld>
            <a:endParaRPr>
              <a:latin typeface="Times New Roman"/>
              <a:ea typeface="Times New Roman"/>
              <a:cs typeface="Times New Roman"/>
              <a:sym typeface="Times New Roman"/>
            </a:endParaRPr>
          </a:p>
        </p:txBody>
      </p:sp>
      <p:sp>
        <p:nvSpPr>
          <p:cNvPr id="367" name="Google Shape;367;p9"/>
          <p:cNvSpPr txBox="1"/>
          <p:nvPr/>
        </p:nvSpPr>
        <p:spPr>
          <a:xfrm>
            <a:off x="2509807" y="1041533"/>
            <a:ext cx="5029200" cy="4832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Portfolio design and Layout</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368" name="Google Shape;368;p9"/>
          <p:cNvSpPr/>
          <p:nvPr/>
        </p:nvSpPr>
        <p:spPr>
          <a:xfrm>
            <a:off x="10199976" y="596633"/>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grpSp>
        <p:nvGrpSpPr>
          <p:cNvPr id="373" name="Google Shape;373;p10"/>
          <p:cNvGrpSpPr/>
          <p:nvPr/>
        </p:nvGrpSpPr>
        <p:grpSpPr>
          <a:xfrm>
            <a:off x="9429750" y="3209925"/>
            <a:ext cx="2762251" cy="3257550"/>
            <a:chOff x="7991475" y="2933700"/>
            <a:chExt cx="2762251" cy="3257550"/>
          </a:xfrm>
        </p:grpSpPr>
        <p:sp>
          <p:nvSpPr>
            <p:cNvPr id="374" name="Google Shape;374;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75" name="Google Shape;375;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pic>
          <p:nvPicPr>
            <p:cNvPr id="376" name="Google Shape;376;p10"/>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377" name="Google Shape;377;p10"/>
          <p:cNvSpPr/>
          <p:nvPr/>
        </p:nvSpPr>
        <p:spPr>
          <a:xfrm>
            <a:off x="8153400" y="125323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78" name="Google Shape;378;p10"/>
          <p:cNvSpPr txBox="1">
            <a:spLocks noGrp="1"/>
          </p:cNvSpPr>
          <p:nvPr>
            <p:ph type="title"/>
          </p:nvPr>
        </p:nvSpPr>
        <p:spPr>
          <a:xfrm>
            <a:off x="834072" y="575055"/>
            <a:ext cx="82338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imes New Roman"/>
              <a:buNone/>
            </a:pPr>
            <a:r>
              <a:rPr lang="en-US" sz="4250">
                <a:latin typeface="Times New Roman"/>
                <a:ea typeface="Times New Roman"/>
                <a:cs typeface="Times New Roman"/>
                <a:sym typeface="Times New Roman"/>
              </a:rPr>
              <a:t>PROBLEM  STATEMENT</a:t>
            </a:r>
            <a:endParaRPr sz="4250">
              <a:latin typeface="Times New Roman"/>
              <a:ea typeface="Times New Roman"/>
              <a:cs typeface="Times New Roman"/>
              <a:sym typeface="Times New Roman"/>
            </a:endParaRPr>
          </a:p>
        </p:txBody>
      </p:sp>
      <p:pic>
        <p:nvPicPr>
          <p:cNvPr id="379" name="Google Shape;379;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380" name="Google Shape;380;p10"/>
          <p:cNvSpPr txBox="1">
            <a:spLocks noGrp="1"/>
          </p:cNvSpPr>
          <p:nvPr>
            <p:ph type="sldNum" idx="12"/>
          </p:nvPr>
        </p:nvSpPr>
        <p:spPr>
          <a:xfrm>
            <a:off x="11353418" y="64733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imes New Roman"/>
              <a:buNone/>
            </a:pPr>
            <a:fld id="{00000000-1234-1234-1234-123412341234}" type="slidenum">
              <a:rPr lang="en-US">
                <a:latin typeface="Times New Roman"/>
                <a:ea typeface="Times New Roman"/>
                <a:cs typeface="Times New Roman"/>
                <a:sym typeface="Times New Roman"/>
              </a:rPr>
              <a:t>4</a:t>
            </a:fld>
            <a:endParaRPr>
              <a:latin typeface="Times New Roman"/>
              <a:ea typeface="Times New Roman"/>
              <a:cs typeface="Times New Roman"/>
              <a:sym typeface="Times New Roman"/>
            </a:endParaRPr>
          </a:p>
        </p:txBody>
      </p:sp>
      <p:sp>
        <p:nvSpPr>
          <p:cNvPr id="381" name="Google Shape;381;p10"/>
          <p:cNvSpPr txBox="1"/>
          <p:nvPr/>
        </p:nvSpPr>
        <p:spPr>
          <a:xfrm>
            <a:off x="990600" y="1577077"/>
            <a:ext cx="7477200" cy="3539390"/>
          </a:xfrm>
          <a:prstGeom prst="rect">
            <a:avLst/>
          </a:prstGeom>
          <a:noFill/>
          <a:ln>
            <a:noFill/>
          </a:ln>
        </p:spPr>
        <p:txBody>
          <a:bodyPr spcFirstLastPara="1" wrap="square" lIns="91425" tIns="45700" rIns="91425" bIns="45700" anchor="t" anchorCtr="0">
            <a:spAutoFit/>
          </a:bodyPr>
          <a:lstStyle/>
          <a:p>
            <a:pPr marL="50800" lvl="0">
              <a:buClr>
                <a:schemeClr val="dk1"/>
              </a:buClr>
              <a:buSzPts val="2800"/>
            </a:pPr>
            <a:r>
              <a:rPr lang="en-IN" sz="2800" dirty="0">
                <a:solidFill>
                  <a:schemeClr val="dk1"/>
                </a:solidFill>
                <a:latin typeface="Times New Roman"/>
                <a:ea typeface="Times New Roman"/>
                <a:cs typeface="Times New Roman"/>
                <a:sym typeface="Times New Roman"/>
              </a:rPr>
              <a:t>• Producers must decide whether to pursue risky, high-budget blockbusters or invest in a larger number of smaller projects</a:t>
            </a:r>
          </a:p>
          <a:p>
            <a:pPr marL="50800" lvl="0">
              <a:buClr>
                <a:schemeClr val="dk1"/>
              </a:buClr>
              <a:buSzPts val="2800"/>
            </a:pPr>
            <a:r>
              <a:rPr lang="en-IN" sz="2800" dirty="0">
                <a:solidFill>
                  <a:schemeClr val="dk1"/>
                </a:solidFill>
                <a:latin typeface="Times New Roman"/>
                <a:ea typeface="Times New Roman"/>
                <a:cs typeface="Times New Roman"/>
                <a:sym typeface="Times New Roman"/>
              </a:rPr>
              <a:t>• Distributors/platforms struggle with inventory management, marketing costs, and balancing hits vs. niche content.	</a:t>
            </a:r>
          </a:p>
          <a:p>
            <a:pPr marL="50800" lvl="0">
              <a:buClr>
                <a:schemeClr val="dk1"/>
              </a:buClr>
              <a:buSzPts val="2800"/>
            </a:pPr>
            <a:r>
              <a:rPr lang="en-IN" sz="2800" dirty="0">
                <a:solidFill>
                  <a:schemeClr val="dk1"/>
                </a:solidFill>
                <a:latin typeface="Times New Roman"/>
                <a:ea typeface="Times New Roman"/>
                <a:cs typeface="Times New Roman"/>
                <a:sym typeface="Times New Roman"/>
              </a:rPr>
              <a:t>• Consumers face limited diversity in mainstream offerings as companies chase “safe bets.”</a:t>
            </a:r>
          </a:p>
        </p:txBody>
      </p:sp>
      <p:sp>
        <p:nvSpPr>
          <p:cNvPr id="382" name="Google Shape;382;p10"/>
          <p:cNvSpPr/>
          <p:nvPr/>
        </p:nvSpPr>
        <p:spPr>
          <a:xfrm>
            <a:off x="7301104" y="6034087"/>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1"/>
          <p:cNvSpPr/>
          <p:nvPr/>
        </p:nvSpPr>
        <p:spPr>
          <a:xfrm>
            <a:off x="8781738" y="6013133"/>
            <a:ext cx="374833"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88" name="Google Shape;388;p11"/>
          <p:cNvSpPr txBox="1">
            <a:spLocks noGrp="1"/>
          </p:cNvSpPr>
          <p:nvPr>
            <p:ph type="title"/>
          </p:nvPr>
        </p:nvSpPr>
        <p:spPr>
          <a:xfrm>
            <a:off x="739775" y="829627"/>
            <a:ext cx="62706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imes New Roman"/>
              <a:buNone/>
            </a:pPr>
            <a:r>
              <a:rPr lang="en-US" sz="4250">
                <a:latin typeface="Times New Roman"/>
                <a:ea typeface="Times New Roman"/>
                <a:cs typeface="Times New Roman"/>
                <a:sym typeface="Times New Roman"/>
              </a:rPr>
              <a:t>PROJECT	OVERVIEW</a:t>
            </a:r>
            <a:endParaRPr sz="4250">
              <a:latin typeface="Times New Roman"/>
              <a:ea typeface="Times New Roman"/>
              <a:cs typeface="Times New Roman"/>
              <a:sym typeface="Times New Roman"/>
            </a:endParaRPr>
          </a:p>
        </p:txBody>
      </p:sp>
      <p:pic>
        <p:nvPicPr>
          <p:cNvPr id="389" name="Google Shape;389;p11"/>
          <p:cNvPicPr preferRelativeResize="0"/>
          <p:nvPr/>
        </p:nvPicPr>
        <p:blipFill rotWithShape="1">
          <a:blip r:embed="rId3">
            <a:alphaModFix/>
          </a:blip>
          <a:srcRect/>
          <a:stretch/>
        </p:blipFill>
        <p:spPr>
          <a:xfrm>
            <a:off x="676275" y="6467475"/>
            <a:ext cx="2553186" cy="200025"/>
          </a:xfrm>
          <a:prstGeom prst="rect">
            <a:avLst/>
          </a:prstGeom>
          <a:noFill/>
          <a:ln>
            <a:noFill/>
          </a:ln>
        </p:spPr>
      </p:pic>
      <p:sp>
        <p:nvSpPr>
          <p:cNvPr id="390" name="Google Shape;390;p11"/>
          <p:cNvSpPr txBox="1">
            <a:spLocks noGrp="1"/>
          </p:cNvSpPr>
          <p:nvPr>
            <p:ph type="sldNum" idx="12"/>
          </p:nvPr>
        </p:nvSpPr>
        <p:spPr>
          <a:xfrm>
            <a:off x="11353418" y="6473337"/>
            <a:ext cx="1800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imes New Roman"/>
              <a:buNone/>
            </a:pPr>
            <a:fld id="{00000000-1234-1234-1234-123412341234}" type="slidenum">
              <a:rPr lang="en-US">
                <a:latin typeface="Times New Roman"/>
                <a:ea typeface="Times New Roman"/>
                <a:cs typeface="Times New Roman"/>
                <a:sym typeface="Times New Roman"/>
              </a:rPr>
              <a:t>5</a:t>
            </a:fld>
            <a:endParaRPr>
              <a:latin typeface="Times New Roman"/>
              <a:ea typeface="Times New Roman"/>
              <a:cs typeface="Times New Roman"/>
              <a:sym typeface="Times New Roman"/>
            </a:endParaRPr>
          </a:p>
        </p:txBody>
      </p:sp>
      <p:sp>
        <p:nvSpPr>
          <p:cNvPr id="391" name="Google Shape;391;p11"/>
          <p:cNvSpPr txBox="1"/>
          <p:nvPr/>
        </p:nvSpPr>
        <p:spPr>
          <a:xfrm>
            <a:off x="676275" y="2014047"/>
            <a:ext cx="9193119" cy="2677616"/>
          </a:xfrm>
          <a:prstGeom prst="rect">
            <a:avLst/>
          </a:prstGeom>
          <a:noFill/>
          <a:ln>
            <a:noFill/>
          </a:ln>
        </p:spPr>
        <p:txBody>
          <a:bodyPr spcFirstLastPara="1" wrap="square" lIns="91425" tIns="45700" rIns="91425" bIns="45700" anchor="t" anchorCtr="0">
            <a:spAutoFit/>
          </a:bodyPr>
          <a:lstStyle/>
          <a:p>
            <a:pPr marL="457200" lvl="0" indent="-457200">
              <a:buSzPts val="36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Industries covered: Film, music, publishing, gaming, and digital streaming.</a:t>
            </a:r>
          </a:p>
          <a:p>
            <a:pPr marL="457200" lvl="0" indent="-457200">
              <a:buSzPts val="36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Perspectives: Producers, distributors, platforms, and consumers.</a:t>
            </a:r>
          </a:p>
          <a:p>
            <a:pPr marL="457200" lvl="0" indent="-457200">
              <a:buSzPts val="36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Focus: Market concentration, risk management, and future trends.</a:t>
            </a:r>
          </a:p>
        </p:txBody>
      </p:sp>
      <p:sp>
        <p:nvSpPr>
          <p:cNvPr id="392" name="Google Shape;392;p11"/>
          <p:cNvSpPr/>
          <p:nvPr/>
        </p:nvSpPr>
        <p:spPr>
          <a:xfrm>
            <a:off x="8763000" y="844867"/>
            <a:ext cx="374833"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93" name="Google Shape;393;p11"/>
          <p:cNvSpPr/>
          <p:nvPr/>
        </p:nvSpPr>
        <p:spPr>
          <a:xfrm>
            <a:off x="10591800" y="3352855"/>
            <a:ext cx="545211"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399" name="Google Shape;399;p12"/>
          <p:cNvSpPr/>
          <p:nvPr/>
        </p:nvSpPr>
        <p:spPr>
          <a:xfrm>
            <a:off x="7848600" y="92677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00" name="Google Shape;400;p12"/>
          <p:cNvSpPr/>
          <p:nvPr/>
        </p:nvSpPr>
        <p:spPr>
          <a:xfrm>
            <a:off x="6948296" y="6168452"/>
            <a:ext cx="290917" cy="304943"/>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01" name="Google Shape;401;p12"/>
          <p:cNvSpPr txBox="1">
            <a:spLocks noGrp="1"/>
          </p:cNvSpPr>
          <p:nvPr>
            <p:ph type="title"/>
          </p:nvPr>
        </p:nvSpPr>
        <p:spPr>
          <a:xfrm>
            <a:off x="699450" y="324251"/>
            <a:ext cx="5014500" cy="100154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3200"/>
              <a:buFont typeface="Times New Roman"/>
              <a:buNone/>
            </a:pPr>
            <a:r>
              <a:rPr lang="en-US" sz="3200" dirty="0">
                <a:latin typeface="Times New Roman"/>
                <a:ea typeface="Times New Roman"/>
                <a:cs typeface="Times New Roman"/>
                <a:sym typeface="Times New Roman"/>
              </a:rPr>
              <a:t>WHO ARE THE END USERS?</a:t>
            </a:r>
            <a:endParaRPr sz="3200" dirty="0">
              <a:latin typeface="Times New Roman"/>
              <a:ea typeface="Times New Roman"/>
              <a:cs typeface="Times New Roman"/>
              <a:sym typeface="Times New Roman"/>
            </a:endParaRPr>
          </a:p>
        </p:txBody>
      </p:sp>
      <p:pic>
        <p:nvPicPr>
          <p:cNvPr id="402" name="Google Shape;402;p12"/>
          <p:cNvPicPr preferRelativeResize="0"/>
          <p:nvPr/>
        </p:nvPicPr>
        <p:blipFill rotWithShape="1">
          <a:blip r:embed="rId3">
            <a:alphaModFix/>
          </a:blip>
          <a:srcRect/>
          <a:stretch/>
        </p:blipFill>
        <p:spPr>
          <a:xfrm>
            <a:off x="438150" y="3097188"/>
            <a:ext cx="2181225" cy="485775"/>
          </a:xfrm>
          <a:prstGeom prst="rect">
            <a:avLst/>
          </a:prstGeom>
          <a:noFill/>
          <a:ln>
            <a:noFill/>
          </a:ln>
        </p:spPr>
      </p:pic>
      <p:sp>
        <p:nvSpPr>
          <p:cNvPr id="403" name="Google Shape;403;p12"/>
          <p:cNvSpPr txBox="1">
            <a:spLocks noGrp="1"/>
          </p:cNvSpPr>
          <p:nvPr>
            <p:ph type="sldNum" idx="12"/>
          </p:nvPr>
        </p:nvSpPr>
        <p:spPr>
          <a:xfrm>
            <a:off x="11353418" y="64733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imes New Roman"/>
              <a:buNone/>
            </a:pPr>
            <a:fld id="{00000000-1234-1234-1234-123412341234}" type="slidenum">
              <a:rPr lang="en-US">
                <a:latin typeface="Times New Roman"/>
                <a:ea typeface="Times New Roman"/>
                <a:cs typeface="Times New Roman"/>
                <a:sym typeface="Times New Roman"/>
              </a:rPr>
              <a:t>6</a:t>
            </a:fld>
            <a:endParaRPr>
              <a:latin typeface="Times New Roman"/>
              <a:ea typeface="Times New Roman"/>
              <a:cs typeface="Times New Roman"/>
              <a:sym typeface="Times New Roman"/>
            </a:endParaRPr>
          </a:p>
        </p:txBody>
      </p:sp>
      <p:sp>
        <p:nvSpPr>
          <p:cNvPr id="404" name="Google Shape;404;p12"/>
          <p:cNvSpPr txBox="1"/>
          <p:nvPr/>
        </p:nvSpPr>
        <p:spPr>
          <a:xfrm>
            <a:off x="699450" y="1322050"/>
            <a:ext cx="8583150" cy="3785611"/>
          </a:xfrm>
          <a:prstGeom prst="rect">
            <a:avLst/>
          </a:prstGeom>
          <a:noFill/>
          <a:ln>
            <a:noFill/>
          </a:ln>
        </p:spPr>
        <p:txBody>
          <a:bodyPr spcFirstLastPara="1" wrap="square" lIns="91425" tIns="45700" rIns="91425" bIns="45700" anchor="t" anchorCtr="0">
            <a:spAutoFit/>
          </a:bodyPr>
          <a:lstStyle/>
          <a:p>
            <a:pPr marL="514350" lvl="0" indent="-514350">
              <a:buAutoNum type="arabicPeriod"/>
            </a:pPr>
            <a:endParaRPr lang="en-US" sz="3000" dirty="0">
              <a:solidFill>
                <a:schemeClr val="dk1"/>
              </a:solidFill>
              <a:latin typeface="Times New Roman"/>
              <a:ea typeface="Times New Roman"/>
              <a:cs typeface="Times New Roman"/>
              <a:sym typeface="Times New Roman"/>
            </a:endParaRPr>
          </a:p>
          <a:p>
            <a:pPr marL="514350" lvl="0" indent="-514350">
              <a:buAutoNum type="arabicPeriod"/>
            </a:pPr>
            <a:r>
              <a:rPr lang="en-IN" sz="3000" dirty="0">
                <a:solidFill>
                  <a:schemeClr val="dk1"/>
                </a:solidFill>
                <a:latin typeface="Times New Roman"/>
                <a:ea typeface="Times New Roman"/>
                <a:cs typeface="Times New Roman"/>
                <a:sym typeface="Times New Roman"/>
              </a:rPr>
              <a:t>Consumers/Audiences → who watch, read, listen, or play blockbuster content.
Content Platforms/Distributors → like Netflix, Spotify, or cinemas, that rely on blockbusters to attract users.
Advertisers/Marketers → who use blockbuster popularity to reach mass audiences.</a:t>
            </a:r>
            <a:endParaRPr lang="en-US" sz="3000" dirty="0">
              <a:solidFill>
                <a:schemeClr val="dk1"/>
              </a:solidFill>
              <a:latin typeface="Times New Roman"/>
              <a:ea typeface="Times New Roman"/>
              <a:cs typeface="Times New Roman"/>
              <a:sym typeface="Times New Roman"/>
            </a:endParaRPr>
          </a:p>
        </p:txBody>
      </p:sp>
      <p:sp>
        <p:nvSpPr>
          <p:cNvPr id="405" name="Google Shape;405;p12"/>
          <p:cNvSpPr/>
          <p:nvPr/>
        </p:nvSpPr>
        <p:spPr>
          <a:xfrm>
            <a:off x="1371600" y="60007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13"/>
          <p:cNvSpPr/>
          <p:nvPr/>
        </p:nvSpPr>
        <p:spPr>
          <a:xfrm>
            <a:off x="10591800" y="3886200"/>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11" name="Google Shape;411;p13"/>
          <p:cNvSpPr/>
          <p:nvPr/>
        </p:nvSpPr>
        <p:spPr>
          <a:xfrm>
            <a:off x="8458200" y="438233"/>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12" name="Google Shape;412;p13"/>
          <p:cNvSpPr/>
          <p:nvPr/>
        </p:nvSpPr>
        <p:spPr>
          <a:xfrm>
            <a:off x="9144000" y="590962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
        <p:nvSpPr>
          <p:cNvPr id="413" name="Google Shape;413;p13"/>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TOOLS AND TECHNIQUES</a:t>
            </a:r>
            <a:endParaRPr sz="3600">
              <a:latin typeface="Times New Roman"/>
              <a:ea typeface="Times New Roman"/>
              <a:cs typeface="Times New Roman"/>
              <a:sym typeface="Times New Roman"/>
            </a:endParaRPr>
          </a:p>
        </p:txBody>
      </p:sp>
      <p:pic>
        <p:nvPicPr>
          <p:cNvPr id="414" name="Google Shape;414;p1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415" name="Google Shape;415;p13"/>
          <p:cNvSpPr txBox="1">
            <a:spLocks noGrp="1"/>
          </p:cNvSpPr>
          <p:nvPr>
            <p:ph type="sldNum" idx="12"/>
          </p:nvPr>
        </p:nvSpPr>
        <p:spPr>
          <a:xfrm>
            <a:off x="11353418" y="6473337"/>
            <a:ext cx="151200" cy="1764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imes New Roman"/>
              <a:buNone/>
            </a:pPr>
            <a:fld id="{00000000-1234-1234-1234-123412341234}" type="slidenum">
              <a:rPr lang="en-US">
                <a:latin typeface="Times New Roman"/>
                <a:ea typeface="Times New Roman"/>
                <a:cs typeface="Times New Roman"/>
                <a:sym typeface="Times New Roman"/>
              </a:rPr>
              <a:t>7</a:t>
            </a:fld>
            <a:endParaRPr>
              <a:latin typeface="Times New Roman"/>
              <a:ea typeface="Times New Roman"/>
              <a:cs typeface="Times New Roman"/>
              <a:sym typeface="Times New Roman"/>
            </a:endParaRPr>
          </a:p>
        </p:txBody>
      </p:sp>
      <p:sp>
        <p:nvSpPr>
          <p:cNvPr id="416" name="Google Shape;416;p13"/>
          <p:cNvSpPr txBox="1"/>
          <p:nvPr/>
        </p:nvSpPr>
        <p:spPr>
          <a:xfrm>
            <a:off x="358588" y="1695567"/>
            <a:ext cx="10233211" cy="4616618"/>
          </a:xfrm>
          <a:prstGeom prst="rect">
            <a:avLst/>
          </a:prstGeom>
          <a:noFill/>
          <a:ln>
            <a:noFill/>
          </a:ln>
        </p:spPr>
        <p:txBody>
          <a:bodyPr spcFirstLastPara="1" wrap="square" lIns="91425" tIns="91425" rIns="91425" bIns="91425" anchor="t" anchorCtr="0">
            <a:spAutoFit/>
          </a:bodyPr>
          <a:lstStyle/>
          <a:p>
            <a:pPr lvl="0"/>
            <a:r>
              <a:rPr lang="en-US" dirty="0"/>
              <a:t> </a:t>
            </a:r>
            <a:r>
              <a:rPr lang="en-US" sz="2400" dirty="0">
                <a:latin typeface="Times New Roman" panose="02020603050405020304" pitchFamily="18" charset="0"/>
                <a:cs typeface="Times New Roman" panose="02020603050405020304" pitchFamily="18" charset="0"/>
              </a:rPr>
              <a:t>1.</a:t>
            </a:r>
            <a:r>
              <a:rPr lang="en-IN" sz="2400" dirty="0">
                <a:latin typeface="Times New Roman" panose="02020603050405020304" pitchFamily="18" charset="0"/>
                <a:cs typeface="Times New Roman" panose="02020603050405020304" pitchFamily="18" charset="0"/>
              </a:rPr>
              <a:t> Data Analytics &amp; Algorithms → Used to predict audience demand and recommend blockbuster content.</a:t>
            </a:r>
          </a:p>
          <a:p>
            <a:pPr lvl="0"/>
            <a:r>
              <a:rPr lang="en-IN" sz="2400" dirty="0">
                <a:latin typeface="Times New Roman" panose="02020603050405020304" pitchFamily="18" charset="0"/>
                <a:cs typeface="Times New Roman" panose="02020603050405020304" pitchFamily="18" charset="0"/>
              </a:rPr>
              <a:t> 2. Streaming &amp; Distribution Platforms → Netflix, Spotify, YouTube help spread hits quickly to global audiences.</a:t>
            </a:r>
          </a:p>
          <a:p>
            <a:pPr lvl="0"/>
            <a:r>
              <a:rPr lang="en-IN" sz="2400" dirty="0">
                <a:latin typeface="Times New Roman" panose="02020603050405020304" pitchFamily="18" charset="0"/>
                <a:cs typeface="Times New Roman" panose="02020603050405020304" pitchFamily="18" charset="0"/>
              </a:rPr>
              <a:t> 3. Mass Marketing &amp; Advertising → Trailers, posters, social media campaigns build hype and visibility.
 4. Star Power &amp; Influencers → Famous actors, singers, or creators attract large audiences.
 5. Franchising &amp; Sequels → Successful blockbusters are extended into series, games, or spin-offs.
 6. Cross-Promotion &amp; Merchandising → Partnerships with brands, products, and ads boost revenue.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1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pic>
        <p:nvPicPr>
          <p:cNvPr id="422" name="Google Shape;422;p14"/>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423" name="Google Shape;423;p14"/>
          <p:cNvSpPr txBox="1"/>
          <p:nvPr/>
        </p:nvSpPr>
        <p:spPr>
          <a:xfrm>
            <a:off x="11277218" y="6473337"/>
            <a:ext cx="228600" cy="1764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imes New Roman"/>
              <a:buNone/>
            </a:pPr>
            <a:fld id="{00000000-1234-1234-1234-123412341234}" type="slidenum">
              <a:rPr lang="en-US" sz="1100">
                <a:solidFill>
                  <a:srgbClr val="2D936B"/>
                </a:solidFill>
                <a:latin typeface="Times New Roman"/>
                <a:ea typeface="Times New Roman"/>
                <a:cs typeface="Times New Roman"/>
                <a:sym typeface="Times New Roman"/>
              </a:rPr>
              <a:t>8</a:t>
            </a:fld>
            <a:endParaRPr sz="1100">
              <a:solidFill>
                <a:schemeClr val="dk1"/>
              </a:solidFill>
              <a:latin typeface="Times New Roman"/>
              <a:ea typeface="Times New Roman"/>
              <a:cs typeface="Times New Roman"/>
              <a:sym typeface="Times New Roman"/>
            </a:endParaRPr>
          </a:p>
        </p:txBody>
      </p:sp>
      <p:sp>
        <p:nvSpPr>
          <p:cNvPr id="424" name="Google Shape;424;p14"/>
          <p:cNvSpPr txBox="1"/>
          <p:nvPr/>
        </p:nvSpPr>
        <p:spPr>
          <a:xfrm>
            <a:off x="739775" y="1040097"/>
            <a:ext cx="8794800" cy="5245657"/>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chemeClr val="dk1"/>
              </a:buClr>
              <a:buSzPts val="4000"/>
              <a:buFont typeface="Times New Roman"/>
              <a:buNone/>
            </a:pPr>
            <a:r>
              <a:rPr lang="en-US" sz="4000" b="1" dirty="0">
                <a:solidFill>
                  <a:schemeClr val="dk1"/>
                </a:solidFill>
                <a:latin typeface="Times New Roman"/>
                <a:ea typeface="Times New Roman"/>
                <a:cs typeface="Times New Roman"/>
                <a:sym typeface="Times New Roman"/>
              </a:rPr>
              <a:t>PORTFOLIO DESIGN AND LAYOUT</a:t>
            </a:r>
          </a:p>
          <a:p>
            <a:pPr marL="12700" marR="0" lvl="0" indent="0" algn="l" rtl="0">
              <a:lnSpc>
                <a:spcPct val="100000"/>
              </a:lnSpc>
              <a:spcBef>
                <a:spcPts val="0"/>
              </a:spcBef>
              <a:spcAft>
                <a:spcPts val="0"/>
              </a:spcAft>
              <a:buClr>
                <a:schemeClr val="dk1"/>
              </a:buClr>
              <a:buSzPts val="4000"/>
              <a:buFont typeface="Times New Roman"/>
              <a:buNone/>
            </a:pPr>
            <a:endParaRPr lang="en-US" sz="2800" b="1" dirty="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4000"/>
              <a:buFont typeface="Times New Roman"/>
              <a:buNone/>
            </a:pPr>
            <a:r>
              <a:rPr lang="en-US" sz="2800" b="1" dirty="0">
                <a:solidFill>
                  <a:schemeClr val="dk1"/>
                </a:solidFill>
                <a:latin typeface="Times New Roman"/>
                <a:ea typeface="Times New Roman"/>
                <a:cs typeface="Times New Roman"/>
                <a:sym typeface="Times New Roman"/>
              </a:rPr>
              <a:t>PORTFOLIO DESIGN:</a:t>
            </a:r>
            <a:endParaRPr lang="en-IN" sz="2800" b="1" dirty="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chemeClr val="dk1"/>
              </a:buClr>
              <a:buSzPts val="4000"/>
              <a:buFont typeface="Times New Roman"/>
              <a:buNone/>
            </a:pPr>
            <a:endParaRPr lang="en-IN" sz="2800" b="1" dirty="0">
              <a:solidFill>
                <a:schemeClr val="dk1"/>
              </a:solidFill>
              <a:latin typeface="Times New Roman"/>
              <a:ea typeface="Times New Roman"/>
              <a:cs typeface="Times New Roman"/>
              <a:sym typeface="Times New Roman"/>
            </a:endParaRPr>
          </a:p>
          <a:p>
            <a:pPr marL="12700" lvl="0">
              <a:buClr>
                <a:schemeClr val="dk1"/>
              </a:buClr>
              <a:buSzPts val="4000"/>
            </a:pPr>
            <a:r>
              <a:rPr lang="en-IN" sz="2400" dirty="0">
                <a:solidFill>
                  <a:schemeClr val="dk1"/>
                </a:solidFill>
                <a:latin typeface="Times New Roman"/>
                <a:ea typeface="Times New Roman"/>
                <a:cs typeface="Times New Roman"/>
                <a:sym typeface="Times New Roman"/>
              </a:rPr>
              <a:t>1. Cover Page – Title, tagline, your name, cinematic background.
2. About Project – Introduction, objective, scope.
3. Features / Highlights – Influence on lifestyle, trends, psychology, economy, culture.
4. Methodology – Research → Data → Analysis → Findings → Conclusion.
5. Results / Findings – Charts, statistics, key outcomes.
6. Conclusion &amp; Future Scope – 3–4 key points.
7. Contact / Footer – Your details + thank you note.</a:t>
            </a:r>
          </a:p>
        </p:txBody>
      </p:sp>
      <p:sp>
        <p:nvSpPr>
          <p:cNvPr id="425" name="Google Shape;425;p14"/>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5"/>
          <p:cNvSpPr txBox="1"/>
          <p:nvPr/>
        </p:nvSpPr>
        <p:spPr>
          <a:xfrm>
            <a:off x="645459" y="1345837"/>
            <a:ext cx="11013141" cy="4278054"/>
          </a:xfrm>
          <a:prstGeom prst="rect">
            <a:avLst/>
          </a:prstGeom>
          <a:noFill/>
          <a:ln>
            <a:noFill/>
          </a:ln>
        </p:spPr>
        <p:txBody>
          <a:bodyPr spcFirstLastPara="1" wrap="square" lIns="91425" tIns="45700" rIns="91425" bIns="45700" anchor="t" anchorCtr="0">
            <a:spAutoFit/>
          </a:bodyPr>
          <a:lstStyle/>
          <a:p>
            <a:pPr marL="12700" lvl="0">
              <a:buClr>
                <a:schemeClr val="dk1"/>
              </a:buClr>
              <a:buSzPts val="4000"/>
            </a:pPr>
            <a:r>
              <a:rPr lang="en-US" sz="2400" b="1" dirty="0">
                <a:solidFill>
                  <a:schemeClr val="dk1"/>
                </a:solidFill>
                <a:latin typeface="Times New Roman"/>
                <a:ea typeface="Times New Roman"/>
                <a:cs typeface="Times New Roman"/>
                <a:sym typeface="Times New Roman"/>
              </a:rPr>
              <a:t>LAYOUT:</a:t>
            </a:r>
            <a:endParaRPr lang="en-IN" sz="2400" b="1" dirty="0">
              <a:solidFill>
                <a:schemeClr val="dk1"/>
              </a:solidFill>
              <a:latin typeface="Times New Roman"/>
              <a:ea typeface="Times New Roman"/>
              <a:cs typeface="Times New Roman"/>
              <a:sym typeface="Times New Roman"/>
            </a:endParaRPr>
          </a:p>
          <a:p>
            <a:pPr marL="12700" lvl="0">
              <a:buClr>
                <a:schemeClr val="dk1"/>
              </a:buClr>
              <a:buSzPts val="4000"/>
            </a:pPr>
            <a:endParaRPr lang="en-US" sz="2400" b="1" dirty="0">
              <a:solidFill>
                <a:schemeClr val="dk1"/>
              </a:solidFill>
              <a:latin typeface="Times New Roman"/>
              <a:ea typeface="Times New Roman"/>
              <a:cs typeface="Times New Roman"/>
              <a:sym typeface="Times New Roman"/>
            </a:endParaRPr>
          </a:p>
          <a:p>
            <a:pPr marL="12700" lvl="0">
              <a:buClr>
                <a:schemeClr val="dk1"/>
              </a:buClr>
              <a:buSzPts val="4000"/>
            </a:pPr>
            <a:r>
              <a:rPr lang="en-US" sz="2800" dirty="0">
                <a:solidFill>
                  <a:schemeClr val="dk1"/>
                </a:solidFill>
                <a:latin typeface="Times New Roman"/>
                <a:ea typeface="Times New Roman"/>
                <a:cs typeface="Times New Roman"/>
                <a:sym typeface="Times New Roman"/>
              </a:rPr>
              <a:t>1. </a:t>
            </a:r>
            <a:r>
              <a:rPr lang="en-IN" sz="2800" dirty="0">
                <a:solidFill>
                  <a:schemeClr val="dk1"/>
                </a:solidFill>
                <a:latin typeface="Times New Roman"/>
                <a:ea typeface="Times New Roman"/>
                <a:cs typeface="Times New Roman"/>
                <a:sym typeface="Times New Roman"/>
              </a:rPr>
              <a:t>Cover – Title, tagline, your name, movie theme background.
2. About – Intro, objective, scope.
3. Highlights – Lifestyle, fashion, psychology, economy, culture.
4. Methodology – Research → Data → Analysis → Findings → Conclusion.
5. Results – Charts, stats, key outcomes.
6. Conclusion &amp; Future Scope – 3–4 points.
7. Footer – Contact + thank you note.</a:t>
            </a:r>
          </a:p>
        </p:txBody>
      </p:sp>
      <p:sp>
        <p:nvSpPr>
          <p:cNvPr id="432" name="Google Shape;432;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433" name="Google Shape;433;p15"/>
          <p:cNvSpPr/>
          <p:nvPr/>
        </p:nvSpPr>
        <p:spPr>
          <a:xfrm>
            <a:off x="7848600" y="92677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434" name="Google Shape;434;p15"/>
          <p:cNvSpPr/>
          <p:nvPr/>
        </p:nvSpPr>
        <p:spPr>
          <a:xfrm>
            <a:off x="7301104" y="6034087"/>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435" name="Google Shape;435;p15"/>
          <p:cNvSpPr/>
          <p:nvPr/>
        </p:nvSpPr>
        <p:spPr>
          <a:xfrm>
            <a:off x="1600200" y="603217"/>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436" name="Google Shape;436;p15"/>
          <p:cNvSpPr/>
          <p:nvPr/>
        </p:nvSpPr>
        <p:spPr>
          <a:xfrm>
            <a:off x="2514600" y="514059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627</Words>
  <Application>Microsoft Office PowerPoint</Application>
  <PresentationFormat>Widescreen</PresentationFormat>
  <Paragraphs>84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Ram Kumar</dc:creator>
  <cp:lastModifiedBy>ARTHI KANNAN</cp:lastModifiedBy>
  <cp:revision>7</cp:revision>
  <dcterms:modified xsi:type="dcterms:W3CDTF">2025-09-09T06:23:42Z</dcterms:modified>
</cp:coreProperties>
</file>