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2"/>
        <p:cNvGrpSpPr/>
        <p:nvPr/>
      </p:nvGrpSpPr>
      <p:grpSpPr>
        <a:xfrm>
          <a:off x="0" y="0"/>
          <a:ext cx="0" cy="0"/>
          <a:chOff x="0" y="0"/>
          <a:chExt cx="0" cy="0"/>
        </a:xfrm>
      </p:grpSpPr>
      <p:sp>
        <p:nvSpPr>
          <p:cNvPr id="253" name="Google Shape;253;n"/>
          <p:cNvSpPr txBox="1">
            <a:spLocks noGrp="1"/>
          </p:cNvSpPr>
          <p:nvPr>
            <p:ph type="hdr" idx="2"/>
          </p:nvPr>
        </p:nvSpPr>
        <p:spPr>
          <a:xfrm>
            <a:off x="0" y="0"/>
            <a:ext cx="5283300" cy="34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4" name="Google Shape;254;n"/>
          <p:cNvSpPr txBox="1">
            <a:spLocks noGrp="1"/>
          </p:cNvSpPr>
          <p:nvPr>
            <p:ph type="dt" idx="10"/>
          </p:nvPr>
        </p:nvSpPr>
        <p:spPr>
          <a:xfrm>
            <a:off x="6905625" y="0"/>
            <a:ext cx="5283300" cy="3444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5" name="Google Shape;255;n"/>
          <p:cNvSpPr>
            <a:spLocks noGrp="1" noRot="1" noChangeAspect="1"/>
          </p:cNvSpPr>
          <p:nvPr>
            <p:ph type="sldImg" idx="3"/>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n"/>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57" name="Google Shape;257;n"/>
          <p:cNvSpPr txBox="1">
            <a:spLocks noGrp="1"/>
          </p:cNvSpPr>
          <p:nvPr>
            <p:ph type="ftr" idx="11"/>
          </p:nvPr>
        </p:nvSpPr>
        <p:spPr>
          <a:xfrm>
            <a:off x="0" y="6513513"/>
            <a:ext cx="5283300" cy="3444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8" name="Google Shape;258;n"/>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1: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1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11: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1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p1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1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p1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3: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9: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75"/>
        <p:cNvGrpSpPr/>
        <p:nvPr/>
      </p:nvGrpSpPr>
      <p:grpSpPr>
        <a:xfrm>
          <a:off x="0" y="0"/>
          <a:ext cx="0" cy="0"/>
          <a:chOff x="0" y="0"/>
          <a:chExt cx="0" cy="0"/>
        </a:xfrm>
      </p:grpSpPr>
      <p:sp>
        <p:nvSpPr>
          <p:cNvPr id="276" name="Google Shape;276;p2"/>
          <p:cNvSpPr txBox="1">
            <a:spLocks noGrp="1"/>
          </p:cNvSpPr>
          <p:nvPr>
            <p:ph type="ctrTitle"/>
          </p:nvPr>
        </p:nvSpPr>
        <p:spPr>
          <a:xfrm>
            <a:off x="3195574" y="2067305"/>
            <a:ext cx="5800800" cy="518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7" name="Google Shape;27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8" name="Google Shape;278;p2"/>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9" name="Google Shape;279;p2"/>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0" name="Google Shape;280;p2"/>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81"/>
        <p:cNvGrpSpPr/>
        <p:nvPr/>
      </p:nvGrpSpPr>
      <p:grpSpPr>
        <a:xfrm>
          <a:off x="0" y="0"/>
          <a:ext cx="0" cy="0"/>
          <a:chOff x="0" y="0"/>
          <a:chExt cx="0" cy="0"/>
        </a:xfrm>
      </p:grpSpPr>
      <p:sp>
        <p:nvSpPr>
          <p:cNvPr id="282" name="Google Shape;282;p3"/>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3" name="Google Shape;283;p3"/>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4" name="Google Shape;284;p3"/>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5" name="Google Shape;285;p3"/>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86"/>
        <p:cNvGrpSpPr/>
        <p:nvPr/>
      </p:nvGrpSpPr>
      <p:grpSpPr>
        <a:xfrm>
          <a:off x="0" y="0"/>
          <a:ext cx="0" cy="0"/>
          <a:chOff x="0" y="0"/>
          <a:chExt cx="0" cy="0"/>
        </a:xfrm>
      </p:grpSpPr>
      <p:sp>
        <p:nvSpPr>
          <p:cNvPr id="287" name="Google Shape;287;p4"/>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8" name="Google Shape;288;p4"/>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9" name="Google Shape;289;p4"/>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2" name="Google Shape;292;p5"/>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293" name="Google Shape;293;p5"/>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4" name="Google Shape;294;p5"/>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5" name="Google Shape;295;p5"/>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96"/>
        <p:cNvGrpSpPr/>
        <p:nvPr/>
      </p:nvGrpSpPr>
      <p:grpSpPr>
        <a:xfrm>
          <a:off x="0" y="0"/>
          <a:ext cx="0" cy="0"/>
          <a:chOff x="0" y="0"/>
          <a:chExt cx="0" cy="0"/>
        </a:xfrm>
      </p:grpSpPr>
      <p:sp>
        <p:nvSpPr>
          <p:cNvPr id="297" name="Google Shape;297;p6"/>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8" name="Google Shape;298;p6"/>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299" name="Google Shape;299;p6"/>
          <p:cNvSpPr txBox="1">
            <a:spLocks noGrp="1"/>
          </p:cNvSpPr>
          <p:nvPr>
            <p:ph type="body" idx="2"/>
          </p:nvPr>
        </p:nvSpPr>
        <p:spPr>
          <a:xfrm>
            <a:off x="6278880"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300" name="Google Shape;300;p6"/>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1" name="Google Shape;301;p6"/>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2" name="Google Shape;302;p6"/>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9"/>
        <p:cNvGrpSpPr/>
        <p:nvPr/>
      </p:nvGrpSpPr>
      <p:grpSpPr>
        <a:xfrm>
          <a:off x="0" y="0"/>
          <a:ext cx="0" cy="0"/>
          <a:chOff x="0" y="0"/>
          <a:chExt cx="0" cy="0"/>
        </a:xfrm>
      </p:grpSpPr>
      <p:sp>
        <p:nvSpPr>
          <p:cNvPr id="260" name="Google Shape;26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 name="Google Shape;26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Google Shape;263;p1"/>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Google Shape;26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Google Shape;267;p1"/>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Google Shape;26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 name="Google Shape;26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Google Shape;270;p1"/>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71" name="Google Shape;271;p1"/>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72" name="Google Shape;272;p1"/>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3" name="Google Shape;273;p1"/>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4" name="Google Shape;274;p1"/>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24bsit220harinip-dot/TNSDC--FWD--DIGITAL_PORTFOLIO.git" TargetMode="External" /><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grpSp>
        <p:nvGrpSpPr>
          <p:cNvPr id="503" name="Google Shape;503;p1"/>
          <p:cNvGrpSpPr/>
          <p:nvPr/>
        </p:nvGrpSpPr>
        <p:grpSpPr>
          <a:xfrm>
            <a:off x="876299" y="990600"/>
            <a:ext cx="1743075" cy="1333500"/>
            <a:chOff x="742950" y="1104900"/>
            <a:chExt cx="1743075" cy="1333500"/>
          </a:xfrm>
        </p:grpSpPr>
        <p:sp>
          <p:nvSpPr>
            <p:cNvPr id="504" name="Google Shape;50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05" name="Google Shape;50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506" name="Google Shape;506;p1"/>
          <p:cNvSpPr/>
          <p:nvPr/>
        </p:nvSpPr>
        <p:spPr>
          <a:xfrm>
            <a:off x="8310598" y="470453"/>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07" name="Google Shape;507;p1"/>
          <p:cNvSpPr/>
          <p:nvPr/>
        </p:nvSpPr>
        <p:spPr>
          <a:xfrm>
            <a:off x="5338760" y="5772348"/>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08" name="Google Shape;508;p1"/>
          <p:cNvSpPr txBox="1">
            <a:spLocks noGrp="1"/>
          </p:cNvSpPr>
          <p:nvPr>
            <p:ph type="ctrTitle"/>
          </p:nvPr>
        </p:nvSpPr>
        <p:spPr>
          <a:xfrm>
            <a:off x="462036" y="376290"/>
            <a:ext cx="7629600" cy="10017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Clr>
                <a:srgbClr val="0F0F0F"/>
              </a:buClr>
              <a:buSzPts val="3200"/>
              <a:buFont typeface="Times New Roman"/>
              <a:buNone/>
            </a:pPr>
            <a:r>
              <a:rPr lang="en-US" b="1" i="0" u="sng">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509" name="Google Shape;509;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510" name="Google Shape;510;p1"/>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1</a:t>
            </a:fld>
            <a:endParaRPr/>
          </a:p>
        </p:txBody>
      </p:sp>
      <p:sp>
        <p:nvSpPr>
          <p:cNvPr id="511" name="Google Shape;511;p1"/>
          <p:cNvSpPr txBox="1"/>
          <p:nvPr/>
        </p:nvSpPr>
        <p:spPr>
          <a:xfrm>
            <a:off x="433310" y="2663845"/>
            <a:ext cx="9810900" cy="31085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New Roman"/>
              <a:buNone/>
            </a:pPr>
            <a:r>
              <a:rPr lang="en-US" sz="2800" b="1" i="0" u="none" strike="noStrike" cap="none" dirty="0">
                <a:solidFill>
                  <a:schemeClr val="dk1"/>
                </a:solidFill>
                <a:latin typeface="Times New Roman"/>
                <a:ea typeface="Times New Roman"/>
                <a:cs typeface="Times New Roman"/>
                <a:sym typeface="Times New Roman"/>
              </a:rPr>
              <a:t>STUDENT NAME:  </a:t>
            </a:r>
            <a:r>
              <a:rPr lang="en-US" sz="2800" b="0" i="0" u="none" strike="noStrike" cap="none" dirty="0">
                <a:solidFill>
                  <a:schemeClr val="dk1"/>
                </a:solidFill>
                <a:latin typeface="Times New Roman"/>
                <a:ea typeface="Times New Roman"/>
                <a:cs typeface="Times New Roman"/>
                <a:sym typeface="Times New Roman"/>
              </a:rPr>
              <a:t> </a:t>
            </a:r>
            <a:r>
              <a:rPr lang="en-IN" sz="2800" dirty="0" err="1">
                <a:solidFill>
                  <a:schemeClr val="dk1"/>
                </a:solidFill>
                <a:latin typeface="Times New Roman"/>
                <a:ea typeface="Times New Roman"/>
                <a:cs typeface="Times New Roman"/>
                <a:sym typeface="Times New Roman"/>
              </a:rPr>
              <a:t>Poorna</a:t>
            </a:r>
            <a:r>
              <a:rPr lang="en-IN" sz="2800" dirty="0">
                <a:solidFill>
                  <a:schemeClr val="dk1"/>
                </a:solidFill>
                <a:latin typeface="Times New Roman"/>
                <a:ea typeface="Times New Roman"/>
                <a:cs typeface="Times New Roman"/>
                <a:sym typeface="Times New Roman"/>
              </a:rPr>
              <a:t> Kala S </a:t>
            </a: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Times New Roman"/>
              <a:buNone/>
            </a:pPr>
            <a:r>
              <a:rPr lang="en-US" sz="2800" b="1" i="0" u="none" strike="noStrike" cap="none" dirty="0">
                <a:solidFill>
                  <a:schemeClr val="dk1"/>
                </a:solidFill>
                <a:latin typeface="Times New Roman"/>
                <a:ea typeface="Times New Roman"/>
                <a:cs typeface="Times New Roman"/>
                <a:sym typeface="Times New Roman"/>
              </a:rPr>
              <a:t>REGISTER NO: </a:t>
            </a:r>
            <a:r>
              <a:rPr lang="en-US" sz="2800" dirty="0">
                <a:solidFill>
                  <a:schemeClr val="dk1"/>
                </a:solidFill>
                <a:latin typeface="Times New Roman"/>
                <a:ea typeface="Times New Roman"/>
                <a:cs typeface="Times New Roman"/>
                <a:sym typeface="Times New Roman"/>
              </a:rPr>
              <a:t>2426J04</a:t>
            </a:r>
            <a:r>
              <a:rPr lang="en-IN" sz="2800" dirty="0">
                <a:solidFill>
                  <a:schemeClr val="dk1"/>
                </a:solidFill>
                <a:latin typeface="Times New Roman"/>
                <a:ea typeface="Times New Roman"/>
                <a:cs typeface="Times New Roman"/>
                <a:sym typeface="Times New Roman"/>
              </a:rPr>
              <a:t>33</a:t>
            </a:r>
            <a:endParaRPr sz="1800" b="0" i="0" u="none" strike="noStrike" cap="none" dirty="0">
              <a:solidFill>
                <a:schemeClr val="dk1"/>
              </a:solidFill>
              <a:latin typeface="Calibri"/>
              <a:ea typeface="Calibri"/>
              <a:cs typeface="Calibri"/>
              <a:sym typeface="Calibri"/>
            </a:endParaRPr>
          </a:p>
          <a:p>
            <a:pPr lvl="0">
              <a:buClr>
                <a:schemeClr val="dk1"/>
              </a:buClr>
              <a:buSzPts val="2800"/>
            </a:pPr>
            <a:r>
              <a:rPr lang="en-US" sz="2800" b="1" i="0" u="none" strike="noStrike" cap="none" dirty="0">
                <a:solidFill>
                  <a:schemeClr val="dk1"/>
                </a:solidFill>
                <a:latin typeface="Times New Roman"/>
                <a:ea typeface="Times New Roman"/>
                <a:cs typeface="Times New Roman"/>
                <a:sym typeface="Times New Roman"/>
              </a:rPr>
              <a:t>NMID: </a:t>
            </a:r>
            <a:r>
              <a:rPr lang="en-IN" sz="2800" dirty="0">
                <a:solidFill>
                  <a:schemeClr val="dk1"/>
                </a:solidFill>
                <a:latin typeface="Times New Roman"/>
                <a:ea typeface="Times New Roman"/>
                <a:cs typeface="Times New Roman"/>
                <a:sym typeface="Times New Roman"/>
              </a:rPr>
              <a:t>EDE4D05CC604A70A60441F54DB891A39</a:t>
            </a:r>
            <a:endParaRPr lang="en-US" sz="2800" dirty="0">
              <a:solidFill>
                <a:schemeClr val="dk1"/>
              </a:solidFill>
              <a:latin typeface="Times New Roman"/>
              <a:ea typeface="Times New Roman"/>
              <a:cs typeface="Times New Roman"/>
              <a:sym typeface="Times New Roman"/>
            </a:endParaRPr>
          </a:p>
          <a:p>
            <a:pPr lvl="0">
              <a:buClr>
                <a:schemeClr val="dk1"/>
              </a:buClr>
              <a:buSzPts val="2800"/>
            </a:pPr>
            <a:r>
              <a:rPr lang="en-US" sz="2800" b="1" i="0" u="none" strike="noStrike" cap="none" dirty="0">
                <a:solidFill>
                  <a:schemeClr val="dk1"/>
                </a:solidFill>
                <a:latin typeface="Times New Roman"/>
                <a:ea typeface="Times New Roman"/>
                <a:cs typeface="Times New Roman"/>
                <a:sym typeface="Times New Roman"/>
              </a:rPr>
              <a:t>DEPARTMENT:</a:t>
            </a:r>
            <a:r>
              <a:rPr lang="en-US" sz="2800" dirty="0">
                <a:solidFill>
                  <a:schemeClr val="dk1"/>
                </a:solidFill>
                <a:latin typeface="Times New Roman"/>
                <a:ea typeface="Times New Roman"/>
                <a:cs typeface="Times New Roman"/>
                <a:sym typeface="Times New Roman"/>
              </a:rPr>
              <a:t> Information technology</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Times New Roman"/>
              <a:buNone/>
            </a:pPr>
            <a:r>
              <a:rPr lang="en-US" sz="2800" b="1" i="0" u="none" strike="noStrike" cap="none" dirty="0">
                <a:solidFill>
                  <a:schemeClr val="dk1"/>
                </a:solidFill>
                <a:latin typeface="Times New Roman"/>
                <a:ea typeface="Times New Roman"/>
                <a:cs typeface="Times New Roman"/>
                <a:sym typeface="Times New Roman"/>
              </a:rPr>
              <a:t>COLLEGE: </a:t>
            </a:r>
            <a:r>
              <a:rPr lang="en-US" sz="2800" b="0" i="0" u="none" strike="noStrike" cap="none" dirty="0">
                <a:solidFill>
                  <a:schemeClr val="dk1"/>
                </a:solidFill>
                <a:latin typeface="Times New Roman"/>
                <a:ea typeface="Times New Roman"/>
                <a:cs typeface="Times New Roman"/>
                <a:sym typeface="Times New Roman"/>
              </a:rPr>
              <a:t>S</a:t>
            </a:r>
            <a:r>
              <a:rPr lang="en-US" sz="2800" dirty="0">
                <a:solidFill>
                  <a:schemeClr val="dk1"/>
                </a:solidFill>
                <a:latin typeface="Times New Roman"/>
                <a:ea typeface="Times New Roman"/>
                <a:cs typeface="Times New Roman"/>
                <a:sym typeface="Times New Roman"/>
              </a:rPr>
              <a:t>ri </a:t>
            </a:r>
            <a:r>
              <a:rPr lang="en-US" sz="2800" b="0" i="0" u="none" strike="noStrike" cap="none" dirty="0">
                <a:solidFill>
                  <a:schemeClr val="dk1"/>
                </a:solidFill>
                <a:latin typeface="Times New Roman"/>
                <a:ea typeface="Times New Roman"/>
                <a:cs typeface="Times New Roman"/>
                <a:sym typeface="Times New Roman"/>
              </a:rPr>
              <a:t>K</a:t>
            </a:r>
            <a:r>
              <a:rPr lang="en-US" sz="2800" dirty="0">
                <a:solidFill>
                  <a:schemeClr val="dk1"/>
                </a:solidFill>
                <a:latin typeface="Times New Roman"/>
                <a:ea typeface="Times New Roman"/>
                <a:cs typeface="Times New Roman"/>
                <a:sym typeface="Times New Roman"/>
              </a:rPr>
              <a:t>rishna </a:t>
            </a:r>
            <a:r>
              <a:rPr lang="en-US" sz="2800" b="0" i="0" u="none" strike="noStrike" cap="none" dirty="0">
                <a:solidFill>
                  <a:schemeClr val="dk1"/>
                </a:solidFill>
                <a:latin typeface="Times New Roman"/>
                <a:ea typeface="Times New Roman"/>
                <a:cs typeface="Times New Roman"/>
                <a:sym typeface="Times New Roman"/>
              </a:rPr>
              <a:t>A</a:t>
            </a:r>
            <a:r>
              <a:rPr lang="en-US" sz="2800" dirty="0">
                <a:solidFill>
                  <a:schemeClr val="dk1"/>
                </a:solidFill>
                <a:latin typeface="Times New Roman"/>
                <a:ea typeface="Times New Roman"/>
                <a:cs typeface="Times New Roman"/>
                <a:sym typeface="Times New Roman"/>
              </a:rPr>
              <a:t>dithya</a:t>
            </a:r>
            <a:r>
              <a:rPr lang="en-US" sz="2800" b="0" i="0" u="none" strike="noStrike" cap="none" dirty="0">
                <a:solidFill>
                  <a:schemeClr val="dk1"/>
                </a:solidFill>
                <a:latin typeface="Times New Roman"/>
                <a:ea typeface="Times New Roman"/>
                <a:cs typeface="Times New Roman"/>
                <a:sym typeface="Times New Roman"/>
              </a:rPr>
              <a:t> College of Arts and Science / </a:t>
            </a:r>
            <a:r>
              <a:rPr lang="en-US" sz="2800" b="0" i="0" u="none" strike="noStrike" cap="none" dirty="0" err="1">
                <a:solidFill>
                  <a:schemeClr val="dk1"/>
                </a:solidFill>
                <a:latin typeface="Times New Roman"/>
                <a:ea typeface="Times New Roman"/>
                <a:cs typeface="Times New Roman"/>
                <a:sym typeface="Times New Roman"/>
              </a:rPr>
              <a:t>Bharathiyar</a:t>
            </a:r>
            <a:r>
              <a:rPr lang="en-US" sz="2800" b="0" i="0" u="none" strike="noStrike" cap="none" dirty="0">
                <a:solidFill>
                  <a:schemeClr val="dk1"/>
                </a:solidFill>
                <a:latin typeface="Times New Roman"/>
                <a:ea typeface="Times New Roman"/>
                <a:cs typeface="Times New Roman"/>
                <a:sym typeface="Times New Roman"/>
              </a:rPr>
              <a:t> University</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Times New Roman"/>
              <a:buNone/>
            </a:pPr>
            <a:r>
              <a:rPr lang="en-US" sz="2800" b="0" i="0" u="none" strike="noStrike" cap="none" dirty="0">
                <a:solidFill>
                  <a:schemeClr val="dk1"/>
                </a:solidFill>
                <a:latin typeface="Times New Roman"/>
                <a:ea typeface="Times New Roman"/>
                <a:cs typeface="Times New Roman"/>
                <a:sym typeface="Times New Roman"/>
              </a:rPr>
              <a:t>           </a:t>
            </a:r>
            <a:endParaRPr sz="2800" b="0" i="0" u="none" strike="noStrike" cap="none" dirty="0">
              <a:solidFill>
                <a:schemeClr val="dk1"/>
              </a:solidFill>
              <a:latin typeface="Times New Roman"/>
              <a:ea typeface="Times New Roman"/>
              <a:cs typeface="Times New Roman"/>
              <a:sym typeface="Times New Roman"/>
            </a:endParaRPr>
          </a:p>
        </p:txBody>
      </p:sp>
      <p:sp>
        <p:nvSpPr>
          <p:cNvPr id="512" name="Google Shape;512;p1"/>
          <p:cNvSpPr/>
          <p:nvPr/>
        </p:nvSpPr>
        <p:spPr>
          <a:xfrm>
            <a:off x="10244136" y="242548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13" name="Google Shape;513;p1"/>
          <p:cNvSpPr/>
          <p:nvPr/>
        </p:nvSpPr>
        <p:spPr>
          <a:xfrm>
            <a:off x="9157272" y="55435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16"/>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4800"/>
              <a:buFont typeface="Times New Roman"/>
              <a:buNone/>
            </a:pPr>
            <a:r>
              <a:rPr lang="en-US">
                <a:latin typeface="Times New Roman"/>
                <a:ea typeface="Times New Roman"/>
                <a:cs typeface="Times New Roman"/>
                <a:sym typeface="Times New Roman"/>
              </a:rPr>
              <a:t>FEATURES AND FUNCTIONALITY</a:t>
            </a:r>
            <a:endParaRPr/>
          </a:p>
        </p:txBody>
      </p:sp>
      <p:sp>
        <p:nvSpPr>
          <p:cNvPr id="442" name="Google Shape;442;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443" name="Google Shape;443;p16"/>
          <p:cNvSpPr/>
          <p:nvPr/>
        </p:nvSpPr>
        <p:spPr>
          <a:xfrm>
            <a:off x="304800" y="21446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444" name="Google Shape;444;p16"/>
          <p:cNvSpPr/>
          <p:nvPr/>
        </p:nvSpPr>
        <p:spPr>
          <a:xfrm>
            <a:off x="10287000" y="1905000"/>
            <a:ext cx="457414" cy="380952"/>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445" name="Google Shape;445;p16"/>
          <p:cNvSpPr/>
          <p:nvPr/>
        </p:nvSpPr>
        <p:spPr>
          <a:xfrm>
            <a:off x="9753600" y="4038600"/>
            <a:ext cx="387406" cy="359474"/>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446" name="Google Shape;446;p16"/>
          <p:cNvSpPr txBox="1"/>
          <p:nvPr/>
        </p:nvSpPr>
        <p:spPr>
          <a:xfrm>
            <a:off x="755332" y="1025369"/>
            <a:ext cx="9760200" cy="5509160"/>
          </a:xfrm>
          <a:prstGeom prst="rect">
            <a:avLst/>
          </a:prstGeom>
          <a:noFill/>
          <a:ln>
            <a:noFill/>
          </a:ln>
        </p:spPr>
        <p:txBody>
          <a:bodyPr spcFirstLastPara="1" wrap="square" lIns="91425" tIns="45700" rIns="91425" bIns="45700" anchor="t" anchorCtr="0">
            <a:spAutoFit/>
          </a:bodyPr>
          <a:lstStyle/>
          <a:p>
            <a:pPr lvl="0"/>
            <a:r>
              <a:rPr lang="en-IN" sz="3200" dirty="0">
                <a:solidFill>
                  <a:schemeClr val="dk1"/>
                </a:solidFill>
                <a:latin typeface="Times New Roman"/>
                <a:ea typeface="Times New Roman"/>
                <a:cs typeface="Times New Roman"/>
                <a:sym typeface="Times New Roman"/>
              </a:rPr>
              <a:t>✅ Ingredient Input → Users can enter available ingredients.
✅ </a:t>
            </a:r>
            <a:r>
              <a:rPr lang="en-IN" sz="3200" dirty="0" err="1">
                <a:solidFill>
                  <a:schemeClr val="dk1"/>
                </a:solidFill>
                <a:latin typeface="Times New Roman"/>
                <a:ea typeface="Times New Roman"/>
                <a:cs typeface="Times New Roman"/>
                <a:sym typeface="Times New Roman"/>
              </a:rPr>
              <a:t>Flavor</a:t>
            </a:r>
            <a:r>
              <a:rPr lang="en-IN" sz="3200" dirty="0">
                <a:solidFill>
                  <a:schemeClr val="dk1"/>
                </a:solidFill>
                <a:latin typeface="Times New Roman"/>
                <a:ea typeface="Times New Roman"/>
                <a:cs typeface="Times New Roman"/>
                <a:sym typeface="Times New Roman"/>
              </a:rPr>
              <a:t> Pairing → Suggests best ingredient combinations.
✅ Recipe Recommendations → Displays recipes with cooking steps &amp; images.
✅ Dietary Filters → Vegan, Vegetarian, Gluten-free, etc.
✅ Save &amp; Share Recipes → Users can bookmark or share </a:t>
            </a:r>
            <a:r>
              <a:rPr lang="en-IN" sz="3200" dirty="0" err="1">
                <a:solidFill>
                  <a:schemeClr val="dk1"/>
                </a:solidFill>
                <a:latin typeface="Times New Roman"/>
                <a:ea typeface="Times New Roman"/>
                <a:cs typeface="Times New Roman"/>
                <a:sym typeface="Times New Roman"/>
              </a:rPr>
              <a:t>favorite</a:t>
            </a:r>
            <a:r>
              <a:rPr lang="en-IN" sz="3200" dirty="0">
                <a:solidFill>
                  <a:schemeClr val="dk1"/>
                </a:solidFill>
                <a:latin typeface="Times New Roman"/>
                <a:ea typeface="Times New Roman"/>
                <a:cs typeface="Times New Roman"/>
                <a:sym typeface="Times New Roman"/>
              </a:rPr>
              <a:t> dishes.
✅ AI Personalization → Learns from past choices for better suggestions.</a:t>
            </a:r>
            <a:endParaRPr sz="3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17"/>
          <p:cNvSpPr/>
          <p:nvPr/>
        </p:nvSpPr>
        <p:spPr>
          <a:xfrm>
            <a:off x="11162918" y="4109279"/>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452" name="Google Shape;452;p17"/>
          <p:cNvSpPr/>
          <p:nvPr/>
        </p:nvSpPr>
        <p:spPr>
          <a:xfrm>
            <a:off x="8882141" y="666436"/>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453" name="Google Shape;453;p17"/>
          <p:cNvSpPr/>
          <p:nvPr/>
        </p:nvSpPr>
        <p:spPr>
          <a:xfrm>
            <a:off x="10743419" y="6059400"/>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454" name="Google Shape;454;p17"/>
          <p:cNvSpPr txBox="1">
            <a:spLocks noGrp="1"/>
          </p:cNvSpPr>
          <p:nvPr>
            <p:ph type="title"/>
          </p:nvPr>
        </p:nvSpPr>
        <p:spPr>
          <a:xfrm>
            <a:off x="374234" y="342546"/>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latin typeface="Times New Roman"/>
                <a:ea typeface="Times New Roman"/>
                <a:cs typeface="Times New Roman"/>
                <a:sym typeface="Times New Roman"/>
              </a:rPr>
              <a:t>RESULTS AND SCREENSHOTS</a:t>
            </a:r>
            <a:endParaRPr sz="4250">
              <a:latin typeface="Times New Roman"/>
              <a:ea typeface="Times New Roman"/>
              <a:cs typeface="Times New Roman"/>
              <a:sym typeface="Times New Roman"/>
            </a:endParaRPr>
          </a:p>
        </p:txBody>
      </p:sp>
      <p:sp>
        <p:nvSpPr>
          <p:cNvPr id="455" name="Google Shape;455;p17"/>
          <p:cNvSpPr txBox="1"/>
          <p:nvPr/>
        </p:nvSpPr>
        <p:spPr>
          <a:xfrm>
            <a:off x="11277218" y="6473337"/>
            <a:ext cx="228600" cy="1764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imes New Roman"/>
                <a:ea typeface="Times New Roman"/>
                <a:cs typeface="Times New Roman"/>
                <a:sym typeface="Times New Roman"/>
              </a:rPr>
              <a:t>11</a:t>
            </a:fld>
            <a:endParaRPr sz="1100">
              <a:solidFill>
                <a:schemeClr val="dk1"/>
              </a:solidFill>
              <a:latin typeface="Times New Roman"/>
              <a:ea typeface="Times New Roman"/>
              <a:cs typeface="Times New Roman"/>
              <a:sym typeface="Times New Roman"/>
            </a:endParaRPr>
          </a:p>
        </p:txBody>
      </p:sp>
      <p:sp>
        <p:nvSpPr>
          <p:cNvPr id="456" name="Google Shape;456;p17"/>
          <p:cNvSpPr txBox="1"/>
          <p:nvPr/>
        </p:nvSpPr>
        <p:spPr>
          <a:xfrm>
            <a:off x="1582994" y="2354703"/>
            <a:ext cx="7456309" cy="954000"/>
          </a:xfrm>
          <a:prstGeom prst="rect">
            <a:avLst/>
          </a:prstGeom>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dirty="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p:txBody>
      </p:sp>
      <p:sp>
        <p:nvSpPr>
          <p:cNvPr id="458" name="Google Shape;458;p17"/>
          <p:cNvSpPr/>
          <p:nvPr/>
        </p:nvSpPr>
        <p:spPr>
          <a:xfrm>
            <a:off x="914400" y="624537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2B5AED63-5395-0E94-35C0-D8E03FA2631C}"/>
              </a:ext>
            </a:extLst>
          </p:cNvPr>
          <p:cNvSpPr txBox="1"/>
          <p:nvPr/>
        </p:nvSpPr>
        <p:spPr>
          <a:xfrm>
            <a:off x="3673493" y="8219236"/>
            <a:ext cx="6100074" cy="307777"/>
          </a:xfrm>
          <a:prstGeom prst="rect">
            <a:avLst/>
          </a:prstGeom>
          <a:noFill/>
        </p:spPr>
        <p:txBody>
          <a:bodyPr wrap="square">
            <a:spAutoFit/>
          </a:bodyPr>
          <a:lstStyle/>
          <a:p>
            <a:endParaRPr lang="en-US" dirty="0"/>
          </a:p>
        </p:txBody>
      </p:sp>
      <p:pic>
        <p:nvPicPr>
          <p:cNvPr id="4" name="Picture 3">
            <a:extLst>
              <a:ext uri="{FF2B5EF4-FFF2-40B4-BE49-F238E27FC236}">
                <a16:creationId xmlns:a16="http://schemas.microsoft.com/office/drawing/2014/main" id="{C23005C9-7DF3-1B72-3F6A-B6A54872FF12}"/>
              </a:ext>
            </a:extLst>
          </p:cNvPr>
          <p:cNvPicPr>
            <a:picLocks noChangeAspect="1"/>
          </p:cNvPicPr>
          <p:nvPr/>
        </p:nvPicPr>
        <p:blipFill>
          <a:blip r:embed="rId3"/>
          <a:stretch>
            <a:fillRect/>
          </a:stretch>
        </p:blipFill>
        <p:spPr>
          <a:xfrm>
            <a:off x="1228725" y="1589197"/>
            <a:ext cx="7876393" cy="465117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1"/>
          <p:cNvSpPr/>
          <p:nvPr/>
        </p:nvSpPr>
        <p:spPr>
          <a:xfrm>
            <a:off x="11283933" y="47244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521" name="Google Shape;521;p1"/>
          <p:cNvSpPr/>
          <p:nvPr/>
        </p:nvSpPr>
        <p:spPr>
          <a:xfrm>
            <a:off x="9316075" y="4572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522" name="Google Shape;522;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pic>
        <p:nvPicPr>
          <p:cNvPr id="523" name="Google Shape;523;p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524" name="Google Shape;524;p1"/>
          <p:cNvSpPr txBox="1">
            <a:spLocks noGrp="1"/>
          </p:cNvSpPr>
          <p:nvPr>
            <p:ph type="title"/>
          </p:nvPr>
        </p:nvSpPr>
        <p:spPr>
          <a:xfrm>
            <a:off x="755332" y="385444"/>
            <a:ext cx="4578600" cy="752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525" name="Google Shape;525;p1"/>
          <p:cNvSpPr txBox="1"/>
          <p:nvPr/>
        </p:nvSpPr>
        <p:spPr>
          <a:xfrm>
            <a:off x="11277218" y="6473337"/>
            <a:ext cx="228600" cy="1764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imes New Roman"/>
                <a:ea typeface="Times New Roman"/>
                <a:cs typeface="Times New Roman"/>
                <a:sym typeface="Times New Roman"/>
              </a:rPr>
              <a:t>12</a:t>
            </a:fld>
            <a:endParaRPr sz="1100" b="0" i="0" u="none" strike="noStrike" cap="none">
              <a:solidFill>
                <a:schemeClr val="dk1"/>
              </a:solidFill>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39CD3066-04B6-76C7-B36D-A4336B3542FA}"/>
              </a:ext>
            </a:extLst>
          </p:cNvPr>
          <p:cNvSpPr txBox="1"/>
          <p:nvPr/>
        </p:nvSpPr>
        <p:spPr>
          <a:xfrm>
            <a:off x="1200048" y="1294130"/>
            <a:ext cx="9791904" cy="5016758"/>
          </a:xfrm>
          <a:prstGeom prst="rect">
            <a:avLst/>
          </a:prstGeom>
          <a:noFill/>
        </p:spPr>
        <p:txBody>
          <a:bodyPr wrap="square">
            <a:spAutoFit/>
          </a:bodyPr>
          <a:lstStyle/>
          <a:p>
            <a:r>
              <a:rPr lang="en-IN" sz="3200" dirty="0" err="1">
                <a:latin typeface="Times New Roman" panose="02020603050405020304" pitchFamily="18" charset="0"/>
                <a:cs typeface="Times New Roman" panose="02020603050405020304" pitchFamily="18" charset="0"/>
              </a:rPr>
              <a:t>TasteAI</a:t>
            </a:r>
            <a:r>
              <a:rPr lang="en-IN" sz="3200" dirty="0">
                <a:latin typeface="Times New Roman" panose="02020603050405020304" pitchFamily="18" charset="0"/>
                <a:cs typeface="Times New Roman" panose="02020603050405020304" pitchFamily="18" charset="0"/>
              </a:rPr>
              <a:t> successfully demonstrates how artificial intelligence can make cooking more creative, efficient, and personalized. The system helps users explore new </a:t>
            </a:r>
            <a:r>
              <a:rPr lang="en-IN" sz="3200" dirty="0" err="1">
                <a:latin typeface="Times New Roman" panose="02020603050405020304" pitchFamily="18" charset="0"/>
                <a:cs typeface="Times New Roman" panose="02020603050405020304" pitchFamily="18" charset="0"/>
              </a:rPr>
              <a:t>flavor</a:t>
            </a:r>
            <a:r>
              <a:rPr lang="en-IN" sz="3200" dirty="0">
                <a:latin typeface="Times New Roman" panose="02020603050405020304" pitchFamily="18" charset="0"/>
                <a:cs typeface="Times New Roman" panose="02020603050405020304" pitchFamily="18" charset="0"/>
              </a:rPr>
              <a:t> combinations, reduces food waste, and offers tailored recipe recommendations. Future enhancements could include:
Full integration with real-time recipe APIs.
Voice assistant support for cooking.
Nutritional analysis and calorie tracking.</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
            <a:hlinkClick r:id="rId3"/>
          </p:cNvPr>
          <p:cNvSpPr txBox="1">
            <a:spLocks noGrp="1"/>
          </p:cNvSpPr>
          <p:nvPr>
            <p:ph type="ctrTitle"/>
          </p:nvPr>
        </p:nvSpPr>
        <p:spPr>
          <a:xfrm>
            <a:off x="685800" y="609600"/>
            <a:ext cx="5800800" cy="6156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4000" b="1">
                <a:latin typeface="Times New Roman"/>
                <a:ea typeface="Times New Roman"/>
                <a:cs typeface="Times New Roman"/>
                <a:sym typeface="Times New Roman"/>
              </a:rPr>
              <a:t>Github Link</a:t>
            </a:r>
            <a:endParaRPr/>
          </a:p>
        </p:txBody>
      </p:sp>
      <p:sp>
        <p:nvSpPr>
          <p:cNvPr id="3" name="TextBox 2">
            <a:extLst>
              <a:ext uri="{FF2B5EF4-FFF2-40B4-BE49-F238E27FC236}">
                <a16:creationId xmlns:a16="http://schemas.microsoft.com/office/drawing/2014/main" id="{10BF667E-06A8-BB23-BD7C-2B6CBCB18E40}"/>
              </a:ext>
            </a:extLst>
          </p:cNvPr>
          <p:cNvSpPr txBox="1"/>
          <p:nvPr/>
        </p:nvSpPr>
        <p:spPr>
          <a:xfrm>
            <a:off x="1133707" y="2597305"/>
            <a:ext cx="8456342" cy="307777"/>
          </a:xfrm>
          <a:prstGeom prst="rect">
            <a:avLst/>
          </a:prstGeom>
          <a:noFill/>
        </p:spPr>
        <p:txBody>
          <a:bodyPr wrap="square">
            <a:spAutoFit/>
          </a:bodyPr>
          <a:lstStyle/>
          <a:p>
            <a:r>
              <a:rPr lang="en-IN" dirty="0"/>
              <a:t>https://github.com/24bsit141poornakalas-source/TNSDC-FWD-DIGITAL_PORTFOLIO.git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22"/>
        <p:cNvGrpSpPr/>
        <p:nvPr/>
      </p:nvGrpSpPr>
      <p:grpSpPr>
        <a:xfrm>
          <a:off x="0" y="0"/>
          <a:ext cx="0" cy="0"/>
          <a:chOff x="0" y="0"/>
          <a:chExt cx="0" cy="0"/>
        </a:xfrm>
      </p:grpSpPr>
      <p:sp>
        <p:nvSpPr>
          <p:cNvPr id="323" name="Google Shape;323;p8"/>
          <p:cNvSpPr/>
          <p:nvPr/>
        </p:nvSpPr>
        <p:spPr>
          <a:xfrm>
            <a:off x="0" y="8"/>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grpSp>
        <p:nvGrpSpPr>
          <p:cNvPr id="324" name="Google Shape;324;p8"/>
          <p:cNvGrpSpPr/>
          <p:nvPr/>
        </p:nvGrpSpPr>
        <p:grpSpPr>
          <a:xfrm>
            <a:off x="7448612" y="0"/>
            <a:ext cx="4743795" cy="6858466"/>
            <a:chOff x="7448612" y="0"/>
            <a:chExt cx="4743795" cy="6858466"/>
          </a:xfrm>
        </p:grpSpPr>
        <p:sp>
          <p:nvSpPr>
            <p:cNvPr id="325" name="Google Shape;325;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26" name="Google Shape;326;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27" name="Google Shape;327;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28" name="Google Shape;328;p8"/>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29" name="Google Shape;329;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10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30" name="Google Shape;330;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31" name="Google Shape;331;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32" name="Google Shape;332;p8"/>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33" name="Google Shape;333;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10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grpSp>
      <p:sp>
        <p:nvSpPr>
          <p:cNvPr id="334" name="Google Shape;334;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35" name="Google Shape;335;p8"/>
          <p:cNvSpPr/>
          <p:nvPr/>
        </p:nvSpPr>
        <p:spPr>
          <a:xfrm>
            <a:off x="10592843" y="4545754"/>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36" name="Google Shape;336;p8"/>
          <p:cNvSpPr/>
          <p:nvPr/>
        </p:nvSpPr>
        <p:spPr>
          <a:xfrm>
            <a:off x="8255857" y="82962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37" name="Google Shape;337;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38" name="Google Shape;338;p8"/>
          <p:cNvSpPr txBox="1">
            <a:spLocks noGrp="1"/>
          </p:cNvSpPr>
          <p:nvPr>
            <p:ph type="title"/>
          </p:nvPr>
        </p:nvSpPr>
        <p:spPr>
          <a:xfrm>
            <a:off x="739775" y="829627"/>
            <a:ext cx="51276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imes New Roman"/>
              <a:buNone/>
            </a:pPr>
            <a:r>
              <a:rPr lang="en-US" sz="4250">
                <a:latin typeface="Times New Roman"/>
                <a:ea typeface="Times New Roman"/>
                <a:cs typeface="Times New Roman"/>
                <a:sym typeface="Times New Roman"/>
              </a:rPr>
              <a:t>PROJECT TITLE</a:t>
            </a:r>
            <a:endParaRPr sz="4250">
              <a:latin typeface="Times New Roman"/>
              <a:ea typeface="Times New Roman"/>
              <a:cs typeface="Times New Roman"/>
              <a:sym typeface="Times New Roman"/>
            </a:endParaRPr>
          </a:p>
        </p:txBody>
      </p:sp>
      <p:grpSp>
        <p:nvGrpSpPr>
          <p:cNvPr id="339" name="Google Shape;339;p8"/>
          <p:cNvGrpSpPr/>
          <p:nvPr/>
        </p:nvGrpSpPr>
        <p:grpSpPr>
          <a:xfrm>
            <a:off x="466725" y="6410325"/>
            <a:ext cx="3705225" cy="295275"/>
            <a:chOff x="466725" y="6410325"/>
            <a:chExt cx="3705225" cy="295275"/>
          </a:xfrm>
        </p:grpSpPr>
        <p:pic>
          <p:nvPicPr>
            <p:cNvPr id="340" name="Google Shape;340;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341" name="Google Shape;341;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342" name="Google Shape;342;p8"/>
          <p:cNvSpPr txBox="1">
            <a:spLocks noGrp="1"/>
          </p:cNvSpPr>
          <p:nvPr>
            <p:ph type="sldNum" idx="12"/>
          </p:nvPr>
        </p:nvSpPr>
        <p:spPr>
          <a:xfrm>
            <a:off x="11353418" y="6473337"/>
            <a:ext cx="15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imes New Roman"/>
              <a:buNone/>
            </a:pPr>
            <a:fld id="{00000000-1234-1234-1234-123412341234}" type="slidenum">
              <a:rPr lang="en-US">
                <a:latin typeface="Times New Roman"/>
                <a:ea typeface="Times New Roman"/>
                <a:cs typeface="Times New Roman"/>
                <a:sym typeface="Times New Roman"/>
              </a:rPr>
              <a:t>2</a:t>
            </a:fld>
            <a:endParaRPr>
              <a:latin typeface="Times New Roman"/>
              <a:ea typeface="Times New Roman"/>
              <a:cs typeface="Times New Roman"/>
              <a:sym typeface="Times New Roman"/>
            </a:endParaRPr>
          </a:p>
        </p:txBody>
      </p:sp>
      <p:sp>
        <p:nvSpPr>
          <p:cNvPr id="343" name="Google Shape;343;p8"/>
          <p:cNvSpPr txBox="1"/>
          <p:nvPr/>
        </p:nvSpPr>
        <p:spPr>
          <a:xfrm>
            <a:off x="984794" y="2237470"/>
            <a:ext cx="8235900" cy="2308284"/>
          </a:xfrm>
          <a:prstGeom prst="rect">
            <a:avLst/>
          </a:prstGeom>
          <a:noFill/>
          <a:ln>
            <a:noFill/>
          </a:ln>
        </p:spPr>
        <p:txBody>
          <a:bodyPr spcFirstLastPara="1" wrap="square" lIns="91425" tIns="45700" rIns="91425" bIns="45700" anchor="t" anchorCtr="0">
            <a:spAutoFit/>
          </a:bodyPr>
          <a:lstStyle/>
          <a:p>
            <a:pPr marL="12700" marR="0" lvl="0" indent="0" algn="ctr" rtl="0">
              <a:spcBef>
                <a:spcPts val="0"/>
              </a:spcBef>
              <a:spcAft>
                <a:spcPts val="0"/>
              </a:spcAft>
              <a:buClr>
                <a:schemeClr val="dk1"/>
              </a:buClr>
              <a:buSzPts val="4800"/>
              <a:buFont typeface="Times New Roman"/>
              <a:buNone/>
            </a:pPr>
            <a:r>
              <a:rPr lang="en-IN" sz="4800" dirty="0">
                <a:solidFill>
                  <a:schemeClr val="dk1"/>
                </a:solidFill>
                <a:latin typeface="Times New Roman"/>
                <a:ea typeface="Times New Roman"/>
                <a:cs typeface="Times New Roman"/>
                <a:sym typeface="Times New Roman"/>
              </a:rPr>
              <a:t>“</a:t>
            </a:r>
            <a:r>
              <a:rPr lang="en-IN" sz="4800" dirty="0" err="1">
                <a:solidFill>
                  <a:schemeClr val="dk1"/>
                </a:solidFill>
                <a:latin typeface="Times New Roman"/>
                <a:ea typeface="Times New Roman"/>
                <a:cs typeface="Times New Roman"/>
                <a:sym typeface="Times New Roman"/>
              </a:rPr>
              <a:t>TasteAI</a:t>
            </a:r>
            <a:r>
              <a:rPr lang="en-IN" sz="4800" dirty="0">
                <a:solidFill>
                  <a:schemeClr val="dk1"/>
                </a:solidFill>
                <a:latin typeface="Times New Roman"/>
                <a:ea typeface="Times New Roman"/>
                <a:cs typeface="Times New Roman"/>
                <a:sym typeface="Times New Roman"/>
              </a:rPr>
              <a:t>: Intelligent </a:t>
            </a:r>
            <a:r>
              <a:rPr lang="en-IN" sz="4800" dirty="0" err="1">
                <a:solidFill>
                  <a:schemeClr val="dk1"/>
                </a:solidFill>
                <a:latin typeface="Times New Roman"/>
                <a:ea typeface="Times New Roman"/>
                <a:cs typeface="Times New Roman"/>
                <a:sym typeface="Times New Roman"/>
              </a:rPr>
              <a:t>Flavor</a:t>
            </a:r>
            <a:r>
              <a:rPr lang="en-IN" sz="4800" dirty="0">
                <a:solidFill>
                  <a:schemeClr val="dk1"/>
                </a:solidFill>
                <a:latin typeface="Times New Roman"/>
                <a:ea typeface="Times New Roman"/>
                <a:cs typeface="Times New Roman"/>
                <a:sym typeface="Times New Roman"/>
              </a:rPr>
              <a:t> Pairing &amp; Recipe Recommendation”</a:t>
            </a:r>
            <a:endParaRPr sz="4800" dirty="0">
              <a:solidFill>
                <a:schemeClr val="dk1"/>
              </a:solidFill>
              <a:latin typeface="Times New Roman"/>
              <a:ea typeface="Times New Roman"/>
              <a:cs typeface="Times New Roman"/>
              <a:sym typeface="Times New Roman"/>
            </a:endParaRPr>
          </a:p>
        </p:txBody>
      </p:sp>
      <p:sp>
        <p:nvSpPr>
          <p:cNvPr id="344" name="Google Shape;344;p8"/>
          <p:cNvSpPr/>
          <p:nvPr/>
        </p:nvSpPr>
        <p:spPr>
          <a:xfrm>
            <a:off x="984794" y="428044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48"/>
        <p:cNvGrpSpPr/>
        <p:nvPr/>
      </p:nvGrpSpPr>
      <p:grpSpPr>
        <a:xfrm>
          <a:off x="0" y="0"/>
          <a:ext cx="0" cy="0"/>
          <a:chOff x="0" y="0"/>
          <a:chExt cx="0" cy="0"/>
        </a:xfrm>
      </p:grpSpPr>
      <p:sp>
        <p:nvSpPr>
          <p:cNvPr id="349" name="Google Shape;349;p9"/>
          <p:cNvSpPr/>
          <p:nvPr/>
        </p:nvSpPr>
        <p:spPr>
          <a:xfrm>
            <a:off x="-806875" y="31580"/>
            <a:ext cx="124968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350" name="Google Shape;350;p9"/>
          <p:cNvGrpSpPr/>
          <p:nvPr/>
        </p:nvGrpSpPr>
        <p:grpSpPr>
          <a:xfrm>
            <a:off x="7448612" y="0"/>
            <a:ext cx="4743795" cy="6858466"/>
            <a:chOff x="7448612" y="0"/>
            <a:chExt cx="4743795" cy="6858466"/>
          </a:xfrm>
        </p:grpSpPr>
        <p:sp>
          <p:nvSpPr>
            <p:cNvPr id="351" name="Google Shape;351;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352" name="Google Shape;352;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353" name="Google Shape;353;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354" name="Google Shape;354;p9"/>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355" name="Google Shape;355;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356" name="Google Shape;356;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357" name="Google Shape;357;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358" name="Google Shape;358;p9"/>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359" name="Google Shape;359;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sp>
        <p:nvSpPr>
          <p:cNvPr id="360" name="Google Shape;360;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361" name="Google Shape;361;p9"/>
          <p:cNvSpPr txBox="1"/>
          <p:nvPr/>
        </p:nvSpPr>
        <p:spPr>
          <a:xfrm>
            <a:off x="752475" y="6486037"/>
            <a:ext cx="1773600" cy="3333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endParaRPr sz="1100">
              <a:solidFill>
                <a:schemeClr val="dk1"/>
              </a:solidFill>
              <a:latin typeface="Times New Roman"/>
              <a:ea typeface="Times New Roman"/>
              <a:cs typeface="Times New Roman"/>
              <a:sym typeface="Times New Roman"/>
            </a:endParaRPr>
          </a:p>
          <a:p>
            <a:pPr marL="0" marR="0" lvl="0" indent="0" algn="l" rtl="0">
              <a:lnSpc>
                <a:spcPct val="115909"/>
              </a:lnSpc>
              <a:spcBef>
                <a:spcPts val="0"/>
              </a:spcBef>
              <a:spcAft>
                <a:spcPts val="0"/>
              </a:spcAft>
              <a:buNone/>
            </a:pPr>
            <a:endParaRPr sz="1100">
              <a:solidFill>
                <a:schemeClr val="dk1"/>
              </a:solidFill>
              <a:latin typeface="Times New Roman"/>
              <a:ea typeface="Times New Roman"/>
              <a:cs typeface="Times New Roman"/>
              <a:sym typeface="Times New Roman"/>
            </a:endParaRPr>
          </a:p>
        </p:txBody>
      </p:sp>
      <p:sp>
        <p:nvSpPr>
          <p:cNvPr id="362" name="Google Shape;362;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363" name="Google Shape;363;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pic>
        <p:nvPicPr>
          <p:cNvPr id="364" name="Google Shape;364;p9"/>
          <p:cNvPicPr preferRelativeResize="0"/>
          <p:nvPr/>
        </p:nvPicPr>
        <p:blipFill rotWithShape="1">
          <a:blip r:embed="rId3">
            <a:alphaModFix/>
          </a:blip>
          <a:srcRect/>
          <a:stretch/>
        </p:blipFill>
        <p:spPr>
          <a:xfrm>
            <a:off x="10687050" y="6134100"/>
            <a:ext cx="247650" cy="247650"/>
          </a:xfrm>
          <a:prstGeom prst="rect">
            <a:avLst/>
          </a:prstGeom>
          <a:noFill/>
          <a:ln>
            <a:noFill/>
          </a:ln>
        </p:spPr>
      </p:pic>
      <p:sp>
        <p:nvSpPr>
          <p:cNvPr id="365" name="Google Shape;365;p9"/>
          <p:cNvSpPr txBox="1">
            <a:spLocks noGrp="1"/>
          </p:cNvSpPr>
          <p:nvPr>
            <p:ph type="title"/>
          </p:nvPr>
        </p:nvSpPr>
        <p:spPr>
          <a:xfrm>
            <a:off x="739774" y="445388"/>
            <a:ext cx="3298800" cy="752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latin typeface="Times New Roman"/>
                <a:ea typeface="Times New Roman"/>
                <a:cs typeface="Times New Roman"/>
                <a:sym typeface="Times New Roman"/>
              </a:rPr>
              <a:t>AGENDA</a:t>
            </a:r>
            <a:endParaRPr/>
          </a:p>
        </p:txBody>
      </p:sp>
      <p:sp>
        <p:nvSpPr>
          <p:cNvPr id="366" name="Google Shape;366;p9"/>
          <p:cNvSpPr txBox="1">
            <a:spLocks noGrp="1"/>
          </p:cNvSpPr>
          <p:nvPr>
            <p:ph type="sldNum" idx="12"/>
          </p:nvPr>
        </p:nvSpPr>
        <p:spPr>
          <a:xfrm>
            <a:off x="11353418" y="6473337"/>
            <a:ext cx="15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latin typeface="Times New Roman"/>
                <a:ea typeface="Times New Roman"/>
                <a:cs typeface="Times New Roman"/>
                <a:sym typeface="Times New Roman"/>
              </a:rPr>
              <a:t>3</a:t>
            </a:fld>
            <a:endParaRPr>
              <a:latin typeface="Times New Roman"/>
              <a:ea typeface="Times New Roman"/>
              <a:cs typeface="Times New Roman"/>
              <a:sym typeface="Times New Roman"/>
            </a:endParaRPr>
          </a:p>
        </p:txBody>
      </p:sp>
      <p:sp>
        <p:nvSpPr>
          <p:cNvPr id="367" name="Google Shape;367;p9"/>
          <p:cNvSpPr txBox="1"/>
          <p:nvPr/>
        </p:nvSpPr>
        <p:spPr>
          <a:xfrm>
            <a:off x="2509807" y="1041533"/>
            <a:ext cx="5029200" cy="4832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dirty="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Problem Statement</a:t>
            </a:r>
            <a:endParaRPr dirty="0"/>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Project Overview</a:t>
            </a:r>
            <a:endParaRPr dirty="0"/>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End Users</a:t>
            </a:r>
            <a:endParaRPr dirty="0"/>
          </a:p>
          <a:p>
            <a:pPr marL="0" marR="0" lvl="0" indent="-177800" algn="l" rtl="0">
              <a:spcBef>
                <a:spcPts val="0"/>
              </a:spcBef>
              <a:spcAft>
                <a:spcPts val="0"/>
              </a:spcAft>
              <a:buClr>
                <a:srgbClr val="0D0D0D"/>
              </a:buClr>
              <a:buSzPts val="2800"/>
              <a:buFont typeface="Calibri"/>
              <a:buAutoNum type="arabicPeriod"/>
            </a:pPr>
            <a:r>
              <a:rPr lang="en-US" sz="2800" dirty="0">
                <a:solidFill>
                  <a:srgbClr val="0D0D0D"/>
                </a:solidFill>
                <a:latin typeface="Times New Roman"/>
                <a:ea typeface="Times New Roman"/>
                <a:cs typeface="Times New Roman"/>
                <a:sym typeface="Times New Roman"/>
              </a:rPr>
              <a:t>Tools and Technologies</a:t>
            </a:r>
            <a:endParaRPr sz="2800" b="0" i="0" dirty="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Portfolio design and Layout</a:t>
            </a:r>
            <a:endParaRPr dirty="0"/>
          </a:p>
          <a:p>
            <a:pPr marL="0" marR="0" lvl="0" indent="-177800" algn="l" rtl="0">
              <a:spcBef>
                <a:spcPts val="0"/>
              </a:spcBef>
              <a:spcAft>
                <a:spcPts val="0"/>
              </a:spcAft>
              <a:buClr>
                <a:srgbClr val="0D0D0D"/>
              </a:buClr>
              <a:buSzPts val="2800"/>
              <a:buFont typeface="Calibri"/>
              <a:buAutoNum type="arabicPeriod"/>
            </a:pPr>
            <a:r>
              <a:rPr lang="en-US" sz="2800" dirty="0">
                <a:solidFill>
                  <a:srgbClr val="0D0D0D"/>
                </a:solidFill>
                <a:latin typeface="Times New Roman"/>
                <a:ea typeface="Times New Roman"/>
                <a:cs typeface="Times New Roman"/>
                <a:sym typeface="Times New Roman"/>
              </a:rPr>
              <a:t>Features and Functionality</a:t>
            </a:r>
            <a:endParaRPr sz="2800" b="0" i="0" dirty="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Results and </a:t>
            </a:r>
            <a:r>
              <a:rPr lang="en-US" sz="2800" dirty="0">
                <a:solidFill>
                  <a:srgbClr val="0D0D0D"/>
                </a:solidFill>
                <a:latin typeface="Times New Roman"/>
                <a:ea typeface="Times New Roman"/>
                <a:cs typeface="Times New Roman"/>
                <a:sym typeface="Times New Roman"/>
              </a:rPr>
              <a:t>Screenshots</a:t>
            </a:r>
            <a:endParaRPr sz="2800" b="0" i="0" dirty="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dirty="0">
                <a:solidFill>
                  <a:srgbClr val="0D0D0D"/>
                </a:solidFill>
                <a:latin typeface="Times New Roman"/>
                <a:ea typeface="Times New Roman"/>
                <a:cs typeface="Times New Roman"/>
                <a:sym typeface="Times New Roman"/>
              </a:rPr>
              <a:t>Conclusion</a:t>
            </a:r>
            <a:endParaRPr dirty="0"/>
          </a:p>
          <a:p>
            <a:pPr marL="0" marR="0" lvl="0" indent="-177800" algn="l" rtl="0">
              <a:spcBef>
                <a:spcPts val="0"/>
              </a:spcBef>
              <a:spcAft>
                <a:spcPts val="0"/>
              </a:spcAft>
              <a:buClr>
                <a:srgbClr val="0D0D0D"/>
              </a:buClr>
              <a:buSzPts val="2800"/>
              <a:buFont typeface="Calibri"/>
              <a:buAutoNum type="arabicPeriod"/>
            </a:pPr>
            <a:r>
              <a:rPr lang="en-US" sz="2800" dirty="0" err="1">
                <a:solidFill>
                  <a:srgbClr val="0D0D0D"/>
                </a:solidFill>
                <a:latin typeface="Times New Roman"/>
                <a:ea typeface="Times New Roman"/>
                <a:cs typeface="Times New Roman"/>
                <a:sym typeface="Times New Roman"/>
              </a:rPr>
              <a:t>Github</a:t>
            </a:r>
            <a:r>
              <a:rPr lang="en-US" sz="2800" dirty="0">
                <a:solidFill>
                  <a:srgbClr val="0D0D0D"/>
                </a:solidFill>
                <a:latin typeface="Times New Roman"/>
                <a:ea typeface="Times New Roman"/>
                <a:cs typeface="Times New Roman"/>
                <a:sym typeface="Times New Roman"/>
              </a:rPr>
              <a:t> Link</a:t>
            </a:r>
            <a:endParaRPr sz="2800" b="0" i="0" dirty="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p:txBody>
      </p:sp>
      <p:sp>
        <p:nvSpPr>
          <p:cNvPr id="368" name="Google Shape;368;p9"/>
          <p:cNvSpPr/>
          <p:nvPr/>
        </p:nvSpPr>
        <p:spPr>
          <a:xfrm>
            <a:off x="10199976" y="596633"/>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grpSp>
        <p:nvGrpSpPr>
          <p:cNvPr id="373" name="Google Shape;373;p10"/>
          <p:cNvGrpSpPr/>
          <p:nvPr/>
        </p:nvGrpSpPr>
        <p:grpSpPr>
          <a:xfrm>
            <a:off x="9429750" y="3209925"/>
            <a:ext cx="2762251" cy="3257550"/>
            <a:chOff x="7991475" y="2933700"/>
            <a:chExt cx="2762251" cy="3257550"/>
          </a:xfrm>
        </p:grpSpPr>
        <p:sp>
          <p:nvSpPr>
            <p:cNvPr id="374" name="Google Shape;374;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75" name="Google Shape;375;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pic>
          <p:nvPicPr>
            <p:cNvPr id="376" name="Google Shape;376;p10"/>
            <p:cNvPicPr preferRelativeResize="0"/>
            <p:nvPr/>
          </p:nvPicPr>
          <p:blipFill rotWithShape="1">
            <a:blip r:embed="rId3">
              <a:alphaModFix/>
            </a:blip>
            <a:srcRect/>
            <a:stretch/>
          </p:blipFill>
          <p:spPr>
            <a:xfrm>
              <a:off x="7991475" y="2933700"/>
              <a:ext cx="2762251" cy="3257550"/>
            </a:xfrm>
            <a:prstGeom prst="rect">
              <a:avLst/>
            </a:prstGeom>
            <a:noFill/>
            <a:ln>
              <a:noFill/>
            </a:ln>
          </p:spPr>
        </p:pic>
      </p:grpSp>
      <p:sp>
        <p:nvSpPr>
          <p:cNvPr id="377" name="Google Shape;377;p10"/>
          <p:cNvSpPr/>
          <p:nvPr/>
        </p:nvSpPr>
        <p:spPr>
          <a:xfrm>
            <a:off x="8153400" y="125323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78" name="Google Shape;378;p10"/>
          <p:cNvSpPr txBox="1">
            <a:spLocks noGrp="1"/>
          </p:cNvSpPr>
          <p:nvPr>
            <p:ph type="title"/>
          </p:nvPr>
        </p:nvSpPr>
        <p:spPr>
          <a:xfrm>
            <a:off x="1473295" y="102849"/>
            <a:ext cx="82338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imes New Roman"/>
              <a:buNone/>
            </a:pPr>
            <a:r>
              <a:rPr lang="en-US" sz="4250">
                <a:latin typeface="Times New Roman"/>
                <a:ea typeface="Times New Roman"/>
                <a:cs typeface="Times New Roman"/>
                <a:sym typeface="Times New Roman"/>
              </a:rPr>
              <a:t>PROBLEM  STATEMENT</a:t>
            </a:r>
            <a:endParaRPr sz="4250">
              <a:latin typeface="Times New Roman"/>
              <a:ea typeface="Times New Roman"/>
              <a:cs typeface="Times New Roman"/>
              <a:sym typeface="Times New Roman"/>
            </a:endParaRPr>
          </a:p>
        </p:txBody>
      </p:sp>
      <p:pic>
        <p:nvPicPr>
          <p:cNvPr id="379" name="Google Shape;379;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380" name="Google Shape;380;p10"/>
          <p:cNvSpPr txBox="1">
            <a:spLocks noGrp="1"/>
          </p:cNvSpPr>
          <p:nvPr>
            <p:ph type="sldNum" idx="12"/>
          </p:nvPr>
        </p:nvSpPr>
        <p:spPr>
          <a:xfrm>
            <a:off x="11353418" y="6473337"/>
            <a:ext cx="15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imes New Roman"/>
              <a:buNone/>
            </a:pPr>
            <a:fld id="{00000000-1234-1234-1234-123412341234}" type="slidenum">
              <a:rPr lang="en-US">
                <a:latin typeface="Times New Roman"/>
                <a:ea typeface="Times New Roman"/>
                <a:cs typeface="Times New Roman"/>
                <a:sym typeface="Times New Roman"/>
              </a:rPr>
              <a:t>4</a:t>
            </a:fld>
            <a:endParaRPr>
              <a:latin typeface="Times New Roman"/>
              <a:ea typeface="Times New Roman"/>
              <a:cs typeface="Times New Roman"/>
              <a:sym typeface="Times New Roman"/>
            </a:endParaRPr>
          </a:p>
        </p:txBody>
      </p:sp>
      <p:sp>
        <p:nvSpPr>
          <p:cNvPr id="381" name="Google Shape;381;p10"/>
          <p:cNvSpPr txBox="1"/>
          <p:nvPr/>
        </p:nvSpPr>
        <p:spPr>
          <a:xfrm>
            <a:off x="942975" y="1415160"/>
            <a:ext cx="8568156" cy="5693826"/>
          </a:xfrm>
          <a:prstGeom prst="rect">
            <a:avLst/>
          </a:prstGeom>
          <a:noFill/>
          <a:ln>
            <a:noFill/>
          </a:ln>
        </p:spPr>
        <p:txBody>
          <a:bodyPr spcFirstLastPara="1" wrap="square" lIns="91425" tIns="45700" rIns="91425" bIns="45700" anchor="t" anchorCtr="0">
            <a:spAutoFit/>
          </a:bodyPr>
          <a:lstStyle/>
          <a:p>
            <a:pPr marL="508000" lvl="0" indent="-457200">
              <a:buClr>
                <a:schemeClr val="dk1"/>
              </a:buClr>
              <a:buSzPts val="2800"/>
              <a:buFont typeface="Arial" panose="020B0604020202020204" pitchFamily="34" charset="0"/>
              <a:buChar char="•"/>
            </a:pPr>
            <a:r>
              <a:rPr lang="en-IN" sz="2800" dirty="0">
                <a:solidFill>
                  <a:schemeClr val="dk1"/>
                </a:solidFill>
                <a:latin typeface="Times New Roman"/>
                <a:ea typeface="Times New Roman"/>
                <a:cs typeface="Times New Roman"/>
                <a:sym typeface="Times New Roman"/>
              </a:rPr>
              <a:t>Cooking at home can often feel repetitive because people lack inspiration or don’t know which ingredients pair well together. Traditional recipe apps provide static lists of recipes, but they fail to suggest new, creative, or health-conscious </a:t>
            </a:r>
            <a:r>
              <a:rPr lang="en-IN" sz="2800" dirty="0" err="1">
                <a:solidFill>
                  <a:schemeClr val="dk1"/>
                </a:solidFill>
                <a:latin typeface="Times New Roman"/>
                <a:ea typeface="Times New Roman"/>
                <a:cs typeface="Times New Roman"/>
                <a:sym typeface="Times New Roman"/>
              </a:rPr>
              <a:t>flavor</a:t>
            </a:r>
            <a:r>
              <a:rPr lang="en-IN" sz="2800" dirty="0">
                <a:solidFill>
                  <a:schemeClr val="dk1"/>
                </a:solidFill>
                <a:latin typeface="Times New Roman"/>
                <a:ea typeface="Times New Roman"/>
                <a:cs typeface="Times New Roman"/>
                <a:sym typeface="Times New Roman"/>
              </a:rPr>
              <a:t> pairings. There is a need for an intelligent system that helps users:
Discover unique ingredient combinations.
Get personalized recipe recommendations.
Reduce food waste by suggesting recipes from available ingredients.</a:t>
            </a:r>
          </a:p>
          <a:p>
            <a:pPr marL="508000" lvl="0" indent="-457200">
              <a:buClr>
                <a:schemeClr val="dk1"/>
              </a:buClr>
              <a:buSzPts val="2800"/>
              <a:buFont typeface="Arial" panose="020B0604020202020204" pitchFamily="34" charset="0"/>
              <a:buChar char="•"/>
            </a:pPr>
            <a:endParaRPr sz="2800" dirty="0">
              <a:solidFill>
                <a:schemeClr val="dk1"/>
              </a:solidFill>
              <a:latin typeface="Times New Roman"/>
              <a:ea typeface="Times New Roman"/>
              <a:cs typeface="Times New Roman"/>
              <a:sym typeface="Times New Roman"/>
            </a:endParaRPr>
          </a:p>
          <a:p>
            <a:pPr marL="457200" marR="0" lvl="0" indent="0" algn="l" rtl="0">
              <a:spcBef>
                <a:spcPts val="0"/>
              </a:spcBef>
              <a:spcAft>
                <a:spcPts val="0"/>
              </a:spcAft>
              <a:buClr>
                <a:schemeClr val="dk1"/>
              </a:buClr>
              <a:buSzPts val="2800"/>
              <a:buFont typeface="Calibri"/>
              <a:buNone/>
            </a:pPr>
            <a:endParaRPr sz="2800" dirty="0">
              <a:solidFill>
                <a:schemeClr val="dk1"/>
              </a:solidFill>
              <a:latin typeface="Times New Roman"/>
              <a:ea typeface="Times New Roman"/>
              <a:cs typeface="Times New Roman"/>
              <a:sym typeface="Times New Roman"/>
            </a:endParaRPr>
          </a:p>
        </p:txBody>
      </p:sp>
      <p:sp>
        <p:nvSpPr>
          <p:cNvPr id="382" name="Google Shape;382;p10"/>
          <p:cNvSpPr/>
          <p:nvPr/>
        </p:nvSpPr>
        <p:spPr>
          <a:xfrm>
            <a:off x="7301104" y="6034087"/>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1"/>
          <p:cNvSpPr/>
          <p:nvPr/>
        </p:nvSpPr>
        <p:spPr>
          <a:xfrm>
            <a:off x="8781738" y="6013133"/>
            <a:ext cx="374833"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88" name="Google Shape;388;p11"/>
          <p:cNvSpPr txBox="1">
            <a:spLocks noGrp="1"/>
          </p:cNvSpPr>
          <p:nvPr>
            <p:ph type="title"/>
          </p:nvPr>
        </p:nvSpPr>
        <p:spPr>
          <a:xfrm>
            <a:off x="739775" y="414322"/>
            <a:ext cx="62706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imes New Roman"/>
              <a:buNone/>
            </a:pPr>
            <a:r>
              <a:rPr lang="en-US" sz="4250">
                <a:latin typeface="Times New Roman"/>
                <a:ea typeface="Times New Roman"/>
                <a:cs typeface="Times New Roman"/>
                <a:sym typeface="Times New Roman"/>
              </a:rPr>
              <a:t>PROJECT	OVERVIEW</a:t>
            </a:r>
            <a:endParaRPr sz="4250">
              <a:latin typeface="Times New Roman"/>
              <a:ea typeface="Times New Roman"/>
              <a:cs typeface="Times New Roman"/>
              <a:sym typeface="Times New Roman"/>
            </a:endParaRPr>
          </a:p>
        </p:txBody>
      </p:sp>
      <p:pic>
        <p:nvPicPr>
          <p:cNvPr id="389" name="Google Shape;389;p11"/>
          <p:cNvPicPr preferRelativeResize="0"/>
          <p:nvPr/>
        </p:nvPicPr>
        <p:blipFill rotWithShape="1">
          <a:blip r:embed="rId3">
            <a:alphaModFix/>
          </a:blip>
          <a:srcRect/>
          <a:stretch/>
        </p:blipFill>
        <p:spPr>
          <a:xfrm>
            <a:off x="676275" y="6467475"/>
            <a:ext cx="2553186" cy="200025"/>
          </a:xfrm>
          <a:prstGeom prst="rect">
            <a:avLst/>
          </a:prstGeom>
          <a:noFill/>
          <a:ln>
            <a:noFill/>
          </a:ln>
        </p:spPr>
      </p:pic>
      <p:sp>
        <p:nvSpPr>
          <p:cNvPr id="390" name="Google Shape;390;p11"/>
          <p:cNvSpPr txBox="1">
            <a:spLocks noGrp="1"/>
          </p:cNvSpPr>
          <p:nvPr>
            <p:ph type="sldNum" idx="12"/>
          </p:nvPr>
        </p:nvSpPr>
        <p:spPr>
          <a:xfrm>
            <a:off x="11353418" y="6473337"/>
            <a:ext cx="1800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imes New Roman"/>
              <a:buNone/>
            </a:pPr>
            <a:fld id="{00000000-1234-1234-1234-123412341234}" type="slidenum">
              <a:rPr lang="en-US">
                <a:latin typeface="Times New Roman"/>
                <a:ea typeface="Times New Roman"/>
                <a:cs typeface="Times New Roman"/>
                <a:sym typeface="Times New Roman"/>
              </a:rPr>
              <a:t>5</a:t>
            </a:fld>
            <a:endParaRPr>
              <a:latin typeface="Times New Roman"/>
              <a:ea typeface="Times New Roman"/>
              <a:cs typeface="Times New Roman"/>
              <a:sym typeface="Times New Roman"/>
            </a:endParaRPr>
          </a:p>
        </p:txBody>
      </p:sp>
      <p:sp>
        <p:nvSpPr>
          <p:cNvPr id="391" name="Google Shape;391;p11"/>
          <p:cNvSpPr txBox="1"/>
          <p:nvPr/>
        </p:nvSpPr>
        <p:spPr>
          <a:xfrm>
            <a:off x="1054989" y="1341413"/>
            <a:ext cx="9195300" cy="5693826"/>
          </a:xfrm>
          <a:prstGeom prst="rect">
            <a:avLst/>
          </a:prstGeom>
          <a:noFill/>
          <a:ln>
            <a:noFill/>
          </a:ln>
        </p:spPr>
        <p:txBody>
          <a:bodyPr spcFirstLastPara="1" wrap="square" lIns="91425" tIns="45700" rIns="91425" bIns="45700" anchor="t" anchorCtr="0">
            <a:spAutoFit/>
          </a:bodyPr>
          <a:lstStyle/>
          <a:p>
            <a:pPr lvl="0">
              <a:buSzPts val="3600"/>
            </a:pPr>
            <a:r>
              <a:rPr lang="en-IN" sz="2800" dirty="0" err="1"/>
              <a:t>TasteAI</a:t>
            </a:r>
            <a:r>
              <a:rPr lang="en-IN" sz="2800" dirty="0"/>
              <a:t> is an intelligent web-based application that leverages AI and </a:t>
            </a:r>
            <a:r>
              <a:rPr lang="en-IN" sz="2800" dirty="0" err="1"/>
              <a:t>flavor</a:t>
            </a:r>
            <a:r>
              <a:rPr lang="en-IN" sz="2800" dirty="0"/>
              <a:t> science to suggest ingredient pairings and recipe recommendations. The system </a:t>
            </a:r>
            <a:r>
              <a:rPr lang="en-IN" sz="2800" dirty="0" err="1"/>
              <a:t>analyzes</a:t>
            </a:r>
            <a:r>
              <a:rPr lang="en-IN" sz="2800" dirty="0"/>
              <a:t> user preferences, available ingredients, and dietary needs to generate recipes that are:
</a:t>
            </a:r>
            <a:r>
              <a:rPr lang="en-IN" sz="2800" b="1" dirty="0"/>
              <a:t>Innovative</a:t>
            </a:r>
            <a:r>
              <a:rPr lang="en-IN" sz="2800" dirty="0"/>
              <a:t> – based on </a:t>
            </a:r>
            <a:r>
              <a:rPr lang="en-IN" sz="2800" dirty="0" err="1"/>
              <a:t>flavor</a:t>
            </a:r>
            <a:r>
              <a:rPr lang="en-IN" sz="2800" dirty="0"/>
              <a:t> matching.
</a:t>
            </a:r>
            <a:r>
              <a:rPr lang="en-IN" sz="2800" b="1" dirty="0"/>
              <a:t>Personalized</a:t>
            </a:r>
            <a:r>
              <a:rPr lang="en-IN" sz="2800" dirty="0"/>
              <a:t> – tailored to taste and diet.
</a:t>
            </a:r>
            <a:r>
              <a:rPr lang="en-IN" sz="2800" b="1" dirty="0"/>
              <a:t>Efficient</a:t>
            </a:r>
            <a:r>
              <a:rPr lang="en-IN" sz="2800" dirty="0"/>
              <a:t> – reduces food waste by suggesting recipes from what users already have.</a:t>
            </a:r>
          </a:p>
          <a:p>
            <a:pPr lvl="0">
              <a:buSzPts val="3600"/>
            </a:pPr>
            <a:endParaRPr sz="2800" dirty="0"/>
          </a:p>
        </p:txBody>
      </p:sp>
      <p:sp>
        <p:nvSpPr>
          <p:cNvPr id="392" name="Google Shape;392;p11"/>
          <p:cNvSpPr/>
          <p:nvPr/>
        </p:nvSpPr>
        <p:spPr>
          <a:xfrm>
            <a:off x="8763000" y="844867"/>
            <a:ext cx="374833"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93" name="Google Shape;393;p11"/>
          <p:cNvSpPr/>
          <p:nvPr/>
        </p:nvSpPr>
        <p:spPr>
          <a:xfrm>
            <a:off x="10591800" y="3352855"/>
            <a:ext cx="545211"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99" name="Google Shape;399;p12"/>
          <p:cNvSpPr/>
          <p:nvPr/>
        </p:nvSpPr>
        <p:spPr>
          <a:xfrm>
            <a:off x="7848600" y="92677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400" name="Google Shape;400;p12"/>
          <p:cNvSpPr/>
          <p:nvPr/>
        </p:nvSpPr>
        <p:spPr>
          <a:xfrm>
            <a:off x="6948296" y="6168452"/>
            <a:ext cx="290917" cy="304943"/>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401" name="Google Shape;401;p12"/>
          <p:cNvSpPr txBox="1">
            <a:spLocks noGrp="1"/>
          </p:cNvSpPr>
          <p:nvPr>
            <p:ph type="title"/>
          </p:nvPr>
        </p:nvSpPr>
        <p:spPr>
          <a:xfrm>
            <a:off x="699450" y="324251"/>
            <a:ext cx="5014500" cy="100154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3200"/>
              <a:buFont typeface="Times New Roman"/>
              <a:buNone/>
            </a:pPr>
            <a:r>
              <a:rPr lang="en-US" sz="3200" dirty="0">
                <a:latin typeface="Times New Roman"/>
                <a:ea typeface="Times New Roman"/>
                <a:cs typeface="Times New Roman"/>
                <a:sym typeface="Times New Roman"/>
              </a:rPr>
              <a:t>WHO ARE THE END USERS?</a:t>
            </a:r>
            <a:endParaRPr sz="3200" dirty="0">
              <a:latin typeface="Times New Roman"/>
              <a:ea typeface="Times New Roman"/>
              <a:cs typeface="Times New Roman"/>
              <a:sym typeface="Times New Roman"/>
            </a:endParaRPr>
          </a:p>
        </p:txBody>
      </p:sp>
      <p:pic>
        <p:nvPicPr>
          <p:cNvPr id="402" name="Google Shape;402;p12"/>
          <p:cNvPicPr preferRelativeResize="0"/>
          <p:nvPr/>
        </p:nvPicPr>
        <p:blipFill rotWithShape="1">
          <a:blip r:embed="rId3">
            <a:alphaModFix/>
          </a:blip>
          <a:srcRect/>
          <a:stretch/>
        </p:blipFill>
        <p:spPr>
          <a:xfrm>
            <a:off x="438150" y="3097188"/>
            <a:ext cx="2181225" cy="485775"/>
          </a:xfrm>
          <a:prstGeom prst="rect">
            <a:avLst/>
          </a:prstGeom>
          <a:noFill/>
          <a:ln>
            <a:noFill/>
          </a:ln>
        </p:spPr>
      </p:pic>
      <p:sp>
        <p:nvSpPr>
          <p:cNvPr id="403" name="Google Shape;403;p12"/>
          <p:cNvSpPr txBox="1">
            <a:spLocks noGrp="1"/>
          </p:cNvSpPr>
          <p:nvPr>
            <p:ph type="sldNum" idx="12"/>
          </p:nvPr>
        </p:nvSpPr>
        <p:spPr>
          <a:xfrm>
            <a:off x="11353418" y="6473337"/>
            <a:ext cx="15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imes New Roman"/>
              <a:buNone/>
            </a:pPr>
            <a:fld id="{00000000-1234-1234-1234-123412341234}" type="slidenum">
              <a:rPr lang="en-US">
                <a:latin typeface="Times New Roman"/>
                <a:ea typeface="Times New Roman"/>
                <a:cs typeface="Times New Roman"/>
                <a:sym typeface="Times New Roman"/>
              </a:rPr>
              <a:t>6</a:t>
            </a:fld>
            <a:endParaRPr>
              <a:latin typeface="Times New Roman"/>
              <a:ea typeface="Times New Roman"/>
              <a:cs typeface="Times New Roman"/>
              <a:sym typeface="Times New Roman"/>
            </a:endParaRPr>
          </a:p>
        </p:txBody>
      </p:sp>
      <p:sp>
        <p:nvSpPr>
          <p:cNvPr id="404" name="Google Shape;404;p12"/>
          <p:cNvSpPr txBox="1"/>
          <p:nvPr/>
        </p:nvSpPr>
        <p:spPr>
          <a:xfrm>
            <a:off x="1371600" y="1325797"/>
            <a:ext cx="7911000" cy="4708941"/>
          </a:xfrm>
          <a:prstGeom prst="rect">
            <a:avLst/>
          </a:prstGeom>
          <a:noFill/>
          <a:ln>
            <a:noFill/>
          </a:ln>
        </p:spPr>
        <p:txBody>
          <a:bodyPr spcFirstLastPara="1" wrap="square" lIns="91425" tIns="45700" rIns="91425" bIns="45700" anchor="t" anchorCtr="0">
            <a:spAutoFit/>
          </a:bodyPr>
          <a:lstStyle/>
          <a:p>
            <a:pPr marL="514350" lvl="0" indent="-514350">
              <a:buAutoNum type="arabicPeriod"/>
            </a:pPr>
            <a:endParaRPr lang="en-US" sz="3000" dirty="0">
              <a:solidFill>
                <a:schemeClr val="dk1"/>
              </a:solidFill>
              <a:latin typeface="Times New Roman"/>
              <a:ea typeface="Times New Roman"/>
              <a:cs typeface="Times New Roman"/>
              <a:sym typeface="Times New Roman"/>
            </a:endParaRPr>
          </a:p>
          <a:p>
            <a:pPr marL="514350" lvl="0" indent="-514350">
              <a:buAutoNum type="arabicPeriod"/>
            </a:pPr>
            <a:r>
              <a:rPr lang="en-IN" sz="3000" b="1" dirty="0">
                <a:solidFill>
                  <a:schemeClr val="dk1"/>
                </a:solidFill>
                <a:latin typeface="Times New Roman"/>
                <a:ea typeface="Times New Roman"/>
                <a:cs typeface="Times New Roman"/>
                <a:sym typeface="Times New Roman"/>
              </a:rPr>
              <a:t>Home Cooks </a:t>
            </a:r>
            <a:r>
              <a:rPr lang="en-IN" sz="3000" dirty="0">
                <a:solidFill>
                  <a:schemeClr val="dk1"/>
                </a:solidFill>
                <a:latin typeface="Times New Roman"/>
                <a:ea typeface="Times New Roman"/>
                <a:cs typeface="Times New Roman"/>
                <a:sym typeface="Times New Roman"/>
              </a:rPr>
              <a:t>→ Looking for easy &amp; creative recipes.
</a:t>
            </a:r>
            <a:r>
              <a:rPr lang="en-IN" sz="3000" b="1" dirty="0">
                <a:solidFill>
                  <a:schemeClr val="dk1"/>
                </a:solidFill>
                <a:latin typeface="Times New Roman"/>
                <a:ea typeface="Times New Roman"/>
                <a:cs typeface="Times New Roman"/>
                <a:sym typeface="Times New Roman"/>
              </a:rPr>
              <a:t>Students/Working Professionals</a:t>
            </a:r>
            <a:r>
              <a:rPr lang="en-IN" sz="3000" dirty="0">
                <a:solidFill>
                  <a:schemeClr val="dk1"/>
                </a:solidFill>
                <a:latin typeface="Times New Roman"/>
                <a:ea typeface="Times New Roman"/>
                <a:cs typeface="Times New Roman"/>
                <a:sym typeface="Times New Roman"/>
              </a:rPr>
              <a:t> → Who want quick meal ideas with limited ingredients.</a:t>
            </a:r>
            <a:r>
              <a:rPr lang="en-IN" sz="3000" b="1" dirty="0">
                <a:solidFill>
                  <a:schemeClr val="dk1"/>
                </a:solidFill>
                <a:latin typeface="Times New Roman"/>
                <a:ea typeface="Times New Roman"/>
                <a:cs typeface="Times New Roman"/>
                <a:sym typeface="Times New Roman"/>
              </a:rPr>
              <a:t>
Food Enthusiasts &amp; Chefs</a:t>
            </a:r>
            <a:r>
              <a:rPr lang="en-IN" sz="3000" dirty="0">
                <a:solidFill>
                  <a:schemeClr val="dk1"/>
                </a:solidFill>
                <a:latin typeface="Times New Roman"/>
                <a:ea typeface="Times New Roman"/>
                <a:cs typeface="Times New Roman"/>
                <a:sym typeface="Times New Roman"/>
              </a:rPr>
              <a:t> → To experiment with new </a:t>
            </a:r>
            <a:r>
              <a:rPr lang="en-IN" sz="3000" dirty="0" err="1">
                <a:solidFill>
                  <a:schemeClr val="dk1"/>
                </a:solidFill>
                <a:latin typeface="Times New Roman"/>
                <a:ea typeface="Times New Roman"/>
                <a:cs typeface="Times New Roman"/>
                <a:sym typeface="Times New Roman"/>
              </a:rPr>
              <a:t>flavors</a:t>
            </a:r>
            <a:r>
              <a:rPr lang="en-IN" sz="3000" dirty="0">
                <a:solidFill>
                  <a:schemeClr val="dk1"/>
                </a:solidFill>
                <a:latin typeface="Times New Roman"/>
                <a:ea typeface="Times New Roman"/>
                <a:cs typeface="Times New Roman"/>
                <a:sym typeface="Times New Roman"/>
              </a:rPr>
              <a:t>.
</a:t>
            </a:r>
            <a:r>
              <a:rPr lang="en-IN" sz="3000" b="1" dirty="0">
                <a:solidFill>
                  <a:schemeClr val="dk1"/>
                </a:solidFill>
                <a:latin typeface="Times New Roman"/>
                <a:ea typeface="Times New Roman"/>
                <a:cs typeface="Times New Roman"/>
                <a:sym typeface="Times New Roman"/>
              </a:rPr>
              <a:t>Health-Conscious Users </a:t>
            </a:r>
            <a:r>
              <a:rPr lang="en-IN" sz="3000" dirty="0">
                <a:solidFill>
                  <a:schemeClr val="dk1"/>
                </a:solidFill>
                <a:latin typeface="Times New Roman"/>
                <a:ea typeface="Times New Roman"/>
                <a:cs typeface="Times New Roman"/>
                <a:sym typeface="Times New Roman"/>
              </a:rPr>
              <a:t>→ For personalized diet-friendly recipes.</a:t>
            </a:r>
            <a:endParaRPr sz="3000" dirty="0">
              <a:solidFill>
                <a:schemeClr val="dk1"/>
              </a:solidFill>
              <a:latin typeface="Times New Roman"/>
              <a:ea typeface="Times New Roman"/>
              <a:cs typeface="Times New Roman"/>
              <a:sym typeface="Times New Roman"/>
            </a:endParaRPr>
          </a:p>
        </p:txBody>
      </p:sp>
      <p:sp>
        <p:nvSpPr>
          <p:cNvPr id="405" name="Google Shape;405;p12"/>
          <p:cNvSpPr/>
          <p:nvPr/>
        </p:nvSpPr>
        <p:spPr>
          <a:xfrm>
            <a:off x="1371600" y="60007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13"/>
          <p:cNvSpPr/>
          <p:nvPr/>
        </p:nvSpPr>
        <p:spPr>
          <a:xfrm>
            <a:off x="10591800" y="38862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411" name="Google Shape;411;p13"/>
          <p:cNvSpPr/>
          <p:nvPr/>
        </p:nvSpPr>
        <p:spPr>
          <a:xfrm>
            <a:off x="8458200" y="438233"/>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412" name="Google Shape;412;p13"/>
          <p:cNvSpPr/>
          <p:nvPr/>
        </p:nvSpPr>
        <p:spPr>
          <a:xfrm>
            <a:off x="9144000" y="590962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413" name="Google Shape;413;p13"/>
          <p:cNvSpPr txBox="1">
            <a:spLocks noGrp="1"/>
          </p:cNvSpPr>
          <p:nvPr>
            <p:ph type="title"/>
          </p:nvPr>
        </p:nvSpPr>
        <p:spPr>
          <a:xfrm>
            <a:off x="828600" y="312458"/>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TOOLS AND TECHNIQUES</a:t>
            </a:r>
            <a:endParaRPr sz="3600">
              <a:latin typeface="Times New Roman"/>
              <a:ea typeface="Times New Roman"/>
              <a:cs typeface="Times New Roman"/>
              <a:sym typeface="Times New Roman"/>
            </a:endParaRPr>
          </a:p>
        </p:txBody>
      </p:sp>
      <p:pic>
        <p:nvPicPr>
          <p:cNvPr id="414" name="Google Shape;414;p1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415" name="Google Shape;415;p13"/>
          <p:cNvSpPr txBox="1">
            <a:spLocks noGrp="1"/>
          </p:cNvSpPr>
          <p:nvPr>
            <p:ph type="sldNum" idx="12"/>
          </p:nvPr>
        </p:nvSpPr>
        <p:spPr>
          <a:xfrm>
            <a:off x="11353418" y="6473337"/>
            <a:ext cx="15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imes New Roman"/>
              <a:buNone/>
            </a:pPr>
            <a:fld id="{00000000-1234-1234-1234-123412341234}" type="slidenum">
              <a:rPr lang="en-US">
                <a:latin typeface="Times New Roman"/>
                <a:ea typeface="Times New Roman"/>
                <a:cs typeface="Times New Roman"/>
                <a:sym typeface="Times New Roman"/>
              </a:rPr>
              <a:t>7</a:t>
            </a:fld>
            <a:endParaRPr>
              <a:latin typeface="Times New Roman"/>
              <a:ea typeface="Times New Roman"/>
              <a:cs typeface="Times New Roman"/>
              <a:sym typeface="Times New Roman"/>
            </a:endParaRPr>
          </a:p>
        </p:txBody>
      </p:sp>
      <p:sp>
        <p:nvSpPr>
          <p:cNvPr id="416" name="Google Shape;416;p13"/>
          <p:cNvSpPr txBox="1"/>
          <p:nvPr/>
        </p:nvSpPr>
        <p:spPr>
          <a:xfrm>
            <a:off x="1410879" y="1184691"/>
            <a:ext cx="7586400" cy="4985950"/>
          </a:xfrm>
          <a:prstGeom prst="rect">
            <a:avLst/>
          </a:prstGeom>
          <a:noFill/>
          <a:ln>
            <a:noFill/>
          </a:ln>
        </p:spPr>
        <p:txBody>
          <a:bodyPr spcFirstLastPara="1" wrap="square" lIns="91425" tIns="91425" rIns="91425" bIns="91425" anchor="t" anchorCtr="0">
            <a:spAutoFit/>
          </a:bodyPr>
          <a:lstStyle/>
          <a:p>
            <a:pPr lvl="0"/>
            <a:r>
              <a:rPr lang="en-US"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Frontend</a:t>
            </a:r>
            <a:r>
              <a:rPr lang="en-IN" sz="2400" dirty="0">
                <a:latin typeface="Times New Roman" panose="02020603050405020304" pitchFamily="18" charset="0"/>
                <a:cs typeface="Times New Roman" panose="02020603050405020304" pitchFamily="18" charset="0"/>
              </a:rPr>
              <a:t>: HTML, CSS, JavaScript
</a:t>
            </a:r>
            <a:r>
              <a:rPr lang="en-IN" sz="2400" b="1" dirty="0">
                <a:latin typeface="Times New Roman" panose="02020603050405020304" pitchFamily="18" charset="0"/>
                <a:cs typeface="Times New Roman" panose="02020603050405020304" pitchFamily="18" charset="0"/>
              </a:rPr>
              <a:t>Backend</a:t>
            </a:r>
            <a:r>
              <a:rPr lang="en-IN" sz="2400" dirty="0">
                <a:latin typeface="Times New Roman" panose="02020603050405020304" pitchFamily="18" charset="0"/>
                <a:cs typeface="Times New Roman" panose="02020603050405020304" pitchFamily="18" charset="0"/>
              </a:rPr>
              <a:t> (optional for future): Python (Flask/Django) or </a:t>
            </a:r>
            <a:r>
              <a:rPr lang="en-IN" sz="2400" dirty="0" err="1">
                <a:latin typeface="Times New Roman" panose="02020603050405020304" pitchFamily="18" charset="0"/>
                <a:cs typeface="Times New Roman" panose="02020603050405020304" pitchFamily="18" charset="0"/>
              </a:rPr>
              <a:t>Node.js</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Database</a:t>
            </a:r>
            <a:r>
              <a:rPr lang="en-IN" sz="2400" dirty="0">
                <a:latin typeface="Times New Roman" panose="02020603050405020304" pitchFamily="18" charset="0"/>
                <a:cs typeface="Times New Roman" panose="02020603050405020304" pitchFamily="18" charset="0"/>
              </a:rPr>
              <a:t>: MySQL / MongoDB
</a:t>
            </a:r>
            <a:r>
              <a:rPr lang="en-IN" sz="2400" b="1" dirty="0">
                <a:latin typeface="Times New Roman" panose="02020603050405020304" pitchFamily="18" charset="0"/>
                <a:cs typeface="Times New Roman" panose="02020603050405020304" pitchFamily="18" charset="0"/>
              </a:rPr>
              <a:t>AI/ML Models</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Flavor</a:t>
            </a:r>
            <a:r>
              <a:rPr lang="en-IN" sz="2400" dirty="0">
                <a:latin typeface="Times New Roman" panose="02020603050405020304" pitchFamily="18" charset="0"/>
                <a:cs typeface="Times New Roman" panose="02020603050405020304" pitchFamily="18" charset="0"/>
              </a:rPr>
              <a:t> compound matching, Collaborative filtering for recommendations
</a:t>
            </a:r>
            <a:r>
              <a:rPr lang="en-IN" sz="2400" b="1" dirty="0">
                <a:latin typeface="Times New Roman" panose="02020603050405020304" pitchFamily="18" charset="0"/>
                <a:cs typeface="Times New Roman" panose="02020603050405020304" pitchFamily="18" charset="0"/>
              </a:rPr>
              <a:t>APIs</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Edamam</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Spoonacular</a:t>
            </a:r>
            <a:r>
              <a:rPr lang="en-IN" sz="2400" dirty="0">
                <a:latin typeface="Times New Roman" panose="02020603050405020304" pitchFamily="18" charset="0"/>
                <a:cs typeface="Times New Roman" panose="02020603050405020304" pitchFamily="18" charset="0"/>
              </a:rPr>
              <a:t> API (for recipe data)
</a:t>
            </a:r>
            <a:r>
              <a:rPr lang="en-IN" sz="2400" b="1" dirty="0">
                <a:latin typeface="Times New Roman" panose="02020603050405020304" pitchFamily="18" charset="0"/>
                <a:cs typeface="Times New Roman" panose="02020603050405020304" pitchFamily="18" charset="0"/>
              </a:rPr>
              <a:t>Design Tools</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Figma</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Canva</a:t>
            </a:r>
            <a:r>
              <a:rPr lang="en-IN" sz="2400" dirty="0">
                <a:latin typeface="Times New Roman" panose="02020603050405020304" pitchFamily="18" charset="0"/>
                <a:cs typeface="Times New Roman" panose="02020603050405020304" pitchFamily="18" charset="0"/>
              </a:rPr>
              <a:t> (for UI </a:t>
            </a:r>
            <a:r>
              <a:rPr lang="en-IN" sz="2400" dirty="0" err="1">
                <a:latin typeface="Times New Roman" panose="02020603050405020304" pitchFamily="18" charset="0"/>
                <a:cs typeface="Times New Roman" panose="02020603050405020304" pitchFamily="18" charset="0"/>
              </a:rPr>
              <a:t>mockups</a:t>
            </a:r>
            <a:r>
              <a:rPr lang="en-IN" sz="2400" dirty="0">
                <a:latin typeface="Times New Roman" panose="02020603050405020304" pitchFamily="18" charset="0"/>
                <a:cs typeface="Times New Roman" panose="02020603050405020304" pitchFamily="18" charset="0"/>
              </a:rPr>
              <a:t>)</a:t>
            </a:r>
            <a:endParaRPr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pic>
        <p:nvPicPr>
          <p:cNvPr id="422" name="Google Shape;422;p14"/>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423" name="Google Shape;423;p14"/>
          <p:cNvSpPr txBox="1"/>
          <p:nvPr/>
        </p:nvSpPr>
        <p:spPr>
          <a:xfrm>
            <a:off x="11277218" y="6473337"/>
            <a:ext cx="228600" cy="1764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imes New Roman"/>
              <a:buNone/>
            </a:pPr>
            <a:fld id="{00000000-1234-1234-1234-123412341234}" type="slidenum">
              <a:rPr lang="en-US" sz="1100">
                <a:solidFill>
                  <a:srgbClr val="2D936B"/>
                </a:solidFill>
                <a:latin typeface="Times New Roman"/>
                <a:ea typeface="Times New Roman"/>
                <a:cs typeface="Times New Roman"/>
                <a:sym typeface="Times New Roman"/>
              </a:rPr>
              <a:t>8</a:t>
            </a:fld>
            <a:endParaRPr sz="1100">
              <a:solidFill>
                <a:schemeClr val="dk1"/>
              </a:solidFill>
              <a:latin typeface="Times New Roman"/>
              <a:ea typeface="Times New Roman"/>
              <a:cs typeface="Times New Roman"/>
              <a:sym typeface="Times New Roman"/>
            </a:endParaRPr>
          </a:p>
        </p:txBody>
      </p:sp>
      <p:sp>
        <p:nvSpPr>
          <p:cNvPr id="424" name="Google Shape;424;p14"/>
          <p:cNvSpPr txBox="1"/>
          <p:nvPr/>
        </p:nvSpPr>
        <p:spPr>
          <a:xfrm>
            <a:off x="739725" y="206613"/>
            <a:ext cx="8794800" cy="5738099"/>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chemeClr val="dk1"/>
              </a:buClr>
              <a:buSzPts val="4000"/>
              <a:buFont typeface="Times New Roman"/>
              <a:buNone/>
            </a:pPr>
            <a:r>
              <a:rPr lang="en-US" sz="4000" b="1" dirty="0">
                <a:solidFill>
                  <a:schemeClr val="dk1"/>
                </a:solidFill>
                <a:latin typeface="Times New Roman"/>
                <a:ea typeface="Times New Roman"/>
                <a:cs typeface="Times New Roman"/>
                <a:sym typeface="Times New Roman"/>
              </a:rPr>
              <a:t>PORTFOLIO DESIGN AND LAYOUT</a:t>
            </a:r>
            <a:endParaRPr lang="en-IN" sz="4000" b="1" dirty="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4000"/>
              <a:buFont typeface="Times New Roman"/>
              <a:buNone/>
            </a:pPr>
            <a:endParaRPr lang="en-IN" sz="4000" b="1" dirty="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4000"/>
              <a:buFont typeface="Times New Roman"/>
              <a:buNone/>
            </a:pPr>
            <a:r>
              <a:rPr lang="en-IN" sz="2400" dirty="0">
                <a:solidFill>
                  <a:schemeClr val="dk1"/>
                </a:solidFill>
                <a:latin typeface="Times New Roman"/>
                <a:ea typeface="Times New Roman"/>
                <a:cs typeface="Times New Roman"/>
                <a:sym typeface="Times New Roman"/>
              </a:rPr>
              <a:t>  The portfolio layout is clean, minimal, and food-themed:
     1. Home Page → Project title, tagline, and intro.
     2. Problem &amp; Solution Section → Explains what TasteAI solves.
     3. Screenshots / UI Demo → Sample of recipe recommendation interface.
     4. Tech Stack Section → Icons/logos of HTML, CSS, JS, Python, DB.</a:t>
            </a:r>
          </a:p>
          <a:p>
            <a:pPr marL="12700" marR="0" lvl="0" indent="0" algn="l" rtl="0">
              <a:lnSpc>
                <a:spcPct val="100000"/>
              </a:lnSpc>
              <a:spcBef>
                <a:spcPts val="0"/>
              </a:spcBef>
              <a:spcAft>
                <a:spcPts val="0"/>
              </a:spcAft>
              <a:buClr>
                <a:schemeClr val="dk1"/>
              </a:buClr>
              <a:buSzPts val="4000"/>
              <a:buFont typeface="Times New Roman"/>
              <a:buNone/>
            </a:pPr>
            <a:endParaRPr lang="en-US" sz="2800" b="1" dirty="0">
              <a:solidFill>
                <a:schemeClr val="dk1"/>
              </a:solidFill>
              <a:latin typeface="Times New Roman"/>
              <a:ea typeface="Times New Roman"/>
              <a:cs typeface="Times New Roman"/>
              <a:sym typeface="Times New Roman"/>
            </a:endParaRPr>
          </a:p>
        </p:txBody>
      </p:sp>
      <p:sp>
        <p:nvSpPr>
          <p:cNvPr id="425" name="Google Shape;425;p14"/>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15"/>
          <p:cNvSpPr txBox="1"/>
          <p:nvPr/>
        </p:nvSpPr>
        <p:spPr>
          <a:xfrm>
            <a:off x="1600200" y="1625872"/>
            <a:ext cx="8825042" cy="3847167"/>
          </a:xfrm>
          <a:prstGeom prst="rect">
            <a:avLst/>
          </a:prstGeom>
          <a:noFill/>
          <a:ln>
            <a:noFill/>
          </a:ln>
        </p:spPr>
        <p:txBody>
          <a:bodyPr spcFirstLastPara="1" wrap="square" lIns="91425" tIns="45700" rIns="91425" bIns="45700" anchor="t" anchorCtr="0">
            <a:spAutoFit/>
          </a:bodyPr>
          <a:lstStyle/>
          <a:p>
            <a:pPr marL="12700" lvl="0">
              <a:buClr>
                <a:schemeClr val="dk1"/>
              </a:buClr>
              <a:buSzPts val="4000"/>
            </a:pPr>
            <a:endParaRPr lang="en-US" sz="2400" b="1" dirty="0">
              <a:solidFill>
                <a:schemeClr val="dk1"/>
              </a:solidFill>
              <a:latin typeface="Times New Roman"/>
              <a:ea typeface="Times New Roman"/>
              <a:cs typeface="Times New Roman"/>
              <a:sym typeface="Times New Roman"/>
            </a:endParaRPr>
          </a:p>
          <a:p>
            <a:pPr marL="12700" lvl="0">
              <a:buClr>
                <a:schemeClr val="dk1"/>
              </a:buClr>
              <a:buSzPts val="4000"/>
            </a:pPr>
            <a:r>
              <a:rPr lang="en-IN" sz="2400" dirty="0">
                <a:solidFill>
                  <a:schemeClr val="dk1"/>
                </a:solidFill>
                <a:latin typeface="Times New Roman"/>
                <a:ea typeface="Times New Roman"/>
                <a:cs typeface="Times New Roman"/>
                <a:sym typeface="Times New Roman"/>
              </a:rPr>
              <a:t>5. Features Page → Interactive cards showing major features.
6. Results Section → Example recipe suggestions with images.
7. Conclusion Page → Summarizing achievements &amp; scope for future work.</a:t>
            </a:r>
            <a:endParaRPr lang="en-US" sz="2400" dirty="0">
              <a:solidFill>
                <a:schemeClr val="dk1"/>
              </a:solidFill>
              <a:latin typeface="Times New Roman"/>
              <a:ea typeface="Times New Roman"/>
              <a:cs typeface="Times New Roman"/>
              <a:sym typeface="Times New Roman"/>
            </a:endParaRPr>
          </a:p>
          <a:p>
            <a:pPr marL="12700" lvl="0">
              <a:buClr>
                <a:schemeClr val="dk1"/>
              </a:buClr>
              <a:buSzPts val="4000"/>
            </a:pPr>
            <a:endParaRPr lang="en-US" sz="2800" dirty="0">
              <a:solidFill>
                <a:schemeClr val="dk1"/>
              </a:solidFill>
              <a:latin typeface="Times New Roman"/>
              <a:ea typeface="Times New Roman"/>
              <a:cs typeface="Times New Roman"/>
              <a:sym typeface="Times New Roman"/>
            </a:endParaRPr>
          </a:p>
        </p:txBody>
      </p:sp>
      <p:sp>
        <p:nvSpPr>
          <p:cNvPr id="432" name="Google Shape;432;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433" name="Google Shape;433;p15"/>
          <p:cNvSpPr/>
          <p:nvPr/>
        </p:nvSpPr>
        <p:spPr>
          <a:xfrm>
            <a:off x="7848600" y="92677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434" name="Google Shape;434;p15"/>
          <p:cNvSpPr/>
          <p:nvPr/>
        </p:nvSpPr>
        <p:spPr>
          <a:xfrm>
            <a:off x="7301104" y="6034087"/>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435" name="Google Shape;435;p15"/>
          <p:cNvSpPr/>
          <p:nvPr/>
        </p:nvSpPr>
        <p:spPr>
          <a:xfrm>
            <a:off x="1600200" y="603217"/>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436" name="Google Shape;436;p15"/>
          <p:cNvSpPr/>
          <p:nvPr/>
        </p:nvSpPr>
        <p:spPr>
          <a:xfrm>
            <a:off x="2514600" y="514059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627</Words>
  <Application>Microsoft Office PowerPoint</Application>
  <PresentationFormat>Widescreen</PresentationFormat>
  <Paragraphs>84</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Ram Kumar</dc:creator>
  <cp:lastModifiedBy>Guest User</cp:lastModifiedBy>
  <cp:revision>4</cp:revision>
  <dcterms:modified xsi:type="dcterms:W3CDTF">2025-09-08T11:02:15Z</dcterms:modified>
</cp:coreProperties>
</file>