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Trebuchet MS Bold" charset="1" panose="020B0703020202020204"/>
      <p:regular r:id="rId22"/>
    </p:embeddedFont>
    <p:embeddedFont>
      <p:font typeface="Times New Roman" charset="1" panose="020305020704050203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91" t="0" r="-91" b="0"/>
            </a:stretch>
          </a:blipFill>
        </p:spPr>
      </p:sp>
      <p:grpSp>
        <p:nvGrpSpPr>
          <p:cNvPr name="Group 23" id="23"/>
          <p:cNvGrpSpPr/>
          <p:nvPr/>
        </p:nvGrpSpPr>
        <p:grpSpPr>
          <a:xfrm rot="0">
            <a:off x="5629275" y="1785938"/>
            <a:ext cx="2500312" cy="2157412"/>
            <a:chOff x="0" y="0"/>
            <a:chExt cx="3333749" cy="2876549"/>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1"/>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144492"/>
            <a:ext cx="11444288" cy="167632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p:nvPr/>
        </p:nvGrpSpPr>
        <p:grpSpPr>
          <a:xfrm rot="0">
            <a:off x="1014412" y="9701212"/>
            <a:ext cx="3214688" cy="300038"/>
            <a:chOff x="0" y="0"/>
            <a:chExt cx="4286251" cy="400051"/>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281106" y="5207903"/>
            <a:ext cx="11924983" cy="1733550"/>
          </a:xfrm>
          <a:prstGeom prst="rect">
            <a:avLst/>
          </a:prstGeom>
        </p:spPr>
        <p:txBody>
          <a:bodyPr anchor="t" rtlCol="false" tIns="0" lIns="0" bIns="0" rIns="0">
            <a:spAutoFit/>
          </a:bodyPr>
          <a:lstStyle/>
          <a:p>
            <a:pPr algn="ctr">
              <a:lnSpc>
                <a:spcPts val="2760"/>
              </a:lnSpc>
            </a:pPr>
            <a:r>
              <a:rPr lang="en-US" sz="2300" spc="20">
                <a:solidFill>
                  <a:srgbClr val="000000"/>
                </a:solidFill>
                <a:latin typeface="Trebuchet MS"/>
                <a:ea typeface="Trebuchet MS"/>
                <a:cs typeface="Trebuchet MS"/>
                <a:sym typeface="Trebuchet MS"/>
              </a:rPr>
              <a:t>STUDENT NAME: SAVITHA.S </a:t>
            </a:r>
          </a:p>
          <a:p>
            <a:pPr algn="ctr">
              <a:lnSpc>
                <a:spcPts val="2760"/>
              </a:lnSpc>
            </a:pPr>
            <a:r>
              <a:rPr lang="en-US" sz="2300" spc="20">
                <a:solidFill>
                  <a:srgbClr val="000000"/>
                </a:solidFill>
                <a:latin typeface="Trebuchet MS"/>
                <a:ea typeface="Trebuchet MS"/>
                <a:cs typeface="Trebuchet MS"/>
                <a:sym typeface="Trebuchet MS"/>
              </a:rPr>
              <a:t>REGISTER NO :2426JO509</a:t>
            </a:r>
          </a:p>
          <a:p>
            <a:pPr algn="ctr">
              <a:lnSpc>
                <a:spcPts val="2760"/>
              </a:lnSpc>
            </a:pPr>
            <a:r>
              <a:rPr lang="en-US" sz="2300" spc="20">
                <a:solidFill>
                  <a:srgbClr val="000000"/>
                </a:solidFill>
                <a:latin typeface="Trebuchet MS"/>
                <a:ea typeface="Trebuchet MS"/>
                <a:cs typeface="Trebuchet MS"/>
                <a:sym typeface="Trebuchet MS"/>
              </a:rPr>
              <a:t> NMID: 75ACA0CE51F5F75B43D4EAC29C7829F1</a:t>
            </a:r>
          </a:p>
          <a:p>
            <a:pPr algn="ctr">
              <a:lnSpc>
                <a:spcPts val="2760"/>
              </a:lnSpc>
            </a:pPr>
            <a:r>
              <a:rPr lang="en-US" sz="2300" spc="20">
                <a:solidFill>
                  <a:srgbClr val="000000"/>
                </a:solidFill>
                <a:latin typeface="Trebuchet MS"/>
                <a:ea typeface="Trebuchet MS"/>
                <a:cs typeface="Trebuchet MS"/>
                <a:sym typeface="Trebuchet MS"/>
              </a:rPr>
              <a:t>DEPARTMENT: INFORMATION TECHNOLOGY </a:t>
            </a:r>
          </a:p>
          <a:p>
            <a:pPr algn="ctr">
              <a:lnSpc>
                <a:spcPts val="2760"/>
              </a:lnSpc>
            </a:pPr>
            <a:r>
              <a:rPr lang="en-US" sz="2300" spc="20">
                <a:solidFill>
                  <a:srgbClr val="000000"/>
                </a:solidFill>
                <a:latin typeface="Trebuchet MS"/>
                <a:ea typeface="Trebuchet MS"/>
                <a:cs typeface="Trebuchet MS"/>
                <a:sym typeface="Trebuchet MS"/>
              </a:rPr>
              <a:t>COLLEGE: COLLEGE/ UNIVERSITY:   SIR KRISHNA ADITHYA COLLEGE OF ARTS AND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53401"/>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671512" y="714375"/>
            <a:ext cx="17616488" cy="8686800"/>
          </a:xfrm>
          <a:prstGeom prst="rect">
            <a:avLst/>
          </a:prstGeom>
        </p:spPr>
        <p:txBody>
          <a:bodyPr anchor="t" rtlCol="false" tIns="0" lIns="0" bIns="0" rIns="0">
            <a:spAutoFit/>
          </a:bodyPr>
          <a:lstStyle/>
          <a:p>
            <a:pPr algn="ctr">
              <a:lnSpc>
                <a:spcPts val="4920"/>
              </a:lnSpc>
            </a:pPr>
          </a:p>
          <a:p>
            <a:pPr algn="ctr">
              <a:lnSpc>
                <a:spcPts val="4920"/>
              </a:lnSpc>
            </a:pPr>
          </a:p>
          <a:p>
            <a:pPr algn="ctr">
              <a:lnSpc>
                <a:spcPts val="4920"/>
              </a:lnSpc>
            </a:pPr>
            <a:r>
              <a:rPr lang="en-US" sz="4100" spc="36">
                <a:solidFill>
                  <a:srgbClr val="000000"/>
                </a:solidFill>
                <a:latin typeface="Trebuchet MS"/>
                <a:ea typeface="Trebuchet MS"/>
                <a:cs typeface="Trebuchet MS"/>
                <a:sym typeface="Trebuchet MS"/>
              </a:rPr>
              <a:t>In conclusion, effective data access is a critical component of any successful system or application. It ensures that users can retrieve, modify, and manage data securely, accurately, and efficiently. Throughout the project, we implemented reliable data access techniques that supported the core functionality of the system while maintaining data integrity and user privacy. By choosing the appropriate tools, technologies, and access protocols, we ensured smooth interaction between the user interface and the backend database. Overall, the data access strategy contributed significantly to the performance, usability, and scalability of the final product.</a:t>
            </a:r>
          </a:p>
          <a:p>
            <a:pPr algn="ctr">
              <a:lnSpc>
                <a:spcPts val="4920"/>
              </a:lnSpc>
            </a:pPr>
          </a:p>
          <a:p>
            <a:pPr algn="ctr">
              <a:lnSpc>
                <a:spcPts val="4920"/>
              </a:lnSpc>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61504" y="5019675"/>
            <a:ext cx="14964992" cy="1457325"/>
          </a:xfrm>
          <a:prstGeom prst="rect">
            <a:avLst/>
          </a:prstGeom>
        </p:spPr>
        <p:txBody>
          <a:bodyPr anchor="t" rtlCol="false" tIns="0" lIns="0" bIns="0" rIns="0">
            <a:spAutoFit/>
          </a:bodyPr>
          <a:lstStyle/>
          <a:p>
            <a:pPr algn="ctr">
              <a:lnSpc>
                <a:spcPts val="3840"/>
              </a:lnSpc>
            </a:pPr>
            <a:r>
              <a:rPr lang="en-US" sz="3200" spc="28">
                <a:solidFill>
                  <a:srgbClr val="000000"/>
                </a:solidFill>
                <a:latin typeface="Trebuchet MS"/>
                <a:ea typeface="Trebuchet MS"/>
                <a:cs typeface="Trebuchet MS"/>
                <a:sym typeface="Trebuchet MS"/>
              </a:rPr>
              <a:t>Github link</a:t>
            </a:r>
          </a:p>
          <a:p>
            <a:pPr algn="ctr">
              <a:lnSpc>
                <a:spcPts val="3840"/>
              </a:lnSpc>
            </a:pPr>
          </a:p>
          <a:p>
            <a:pPr algn="ctr">
              <a:lnSpc>
                <a:spcPts val="3840"/>
              </a:lnSpc>
            </a:pPr>
            <a:r>
              <a:rPr lang="en-US" sz="3200" spc="28">
                <a:solidFill>
                  <a:srgbClr val="000000"/>
                </a:solidFill>
                <a:latin typeface="Trebuchet MS"/>
                <a:ea typeface="Trebuchet MS"/>
                <a:cs typeface="Trebuchet MS"/>
                <a:sym typeface="Trebuchet MS"/>
              </a:rPr>
              <a:t>https://github.com/24bsit253savithas-byte/TNSDC-FWD-DIGITAL-PORTFOLIO.git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1"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49" cy="361949"/>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p:nvPr/>
        </p:nvGrpSpPr>
        <p:grpSpPr>
          <a:xfrm rot="0">
            <a:off x="1014412" y="9701212"/>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1" cy="590549"/>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6257925" y="4595812"/>
            <a:ext cx="5159746" cy="1057275"/>
          </a:xfrm>
          <a:prstGeom prst="rect">
            <a:avLst/>
          </a:prstGeom>
        </p:spPr>
        <p:txBody>
          <a:bodyPr anchor="t" rtlCol="false" tIns="0" lIns="0" bIns="0" rIns="0">
            <a:spAutoFit/>
          </a:bodyPr>
          <a:lstStyle/>
          <a:p>
            <a:pPr algn="ctr">
              <a:lnSpc>
                <a:spcPts val="8038"/>
              </a:lnSpc>
            </a:pPr>
            <a:r>
              <a:rPr lang="en-US" sz="6698" spc="60">
                <a:solidFill>
                  <a:srgbClr val="000000"/>
                </a:solidFill>
                <a:latin typeface="Trebuchet MS"/>
                <a:ea typeface="Trebuchet MS"/>
                <a:cs typeface="Trebuchet MS"/>
                <a:sym typeface="Trebuchet MS"/>
              </a:rPr>
              <a:t>DATA ACCESS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7" id="7"/>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1" cy="590549"/>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71438" y="5729285"/>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67" t="0" r="-67" b="0"/>
              </a:stretch>
            </a:blipFill>
          </p:spPr>
        </p:sp>
      </p:grpSp>
      <p:sp>
        <p:nvSpPr>
          <p:cNvPr name="TextBox 17" id="17"/>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436570"/>
            <a:ext cx="7360920" cy="732814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8" id="28"/>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29" id="29"/>
          <p:cNvGrpSpPr/>
          <p:nvPr/>
        </p:nvGrpSpPr>
        <p:grpSpPr>
          <a:xfrm rot="0">
            <a:off x="1014412" y="9701212"/>
            <a:ext cx="3214688" cy="300038"/>
            <a:chOff x="0" y="0"/>
            <a:chExt cx="4286251" cy="400051"/>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0" y="2290762"/>
            <a:ext cx="18288000" cy="7562850"/>
          </a:xfrm>
          <a:prstGeom prst="rect">
            <a:avLst/>
          </a:prstGeom>
        </p:spPr>
        <p:txBody>
          <a:bodyPr anchor="t" rtlCol="false" tIns="0" lIns="0" bIns="0" rIns="0">
            <a:spAutoFit/>
          </a:bodyPr>
          <a:lstStyle/>
          <a:p>
            <a:pPr algn="ctr">
              <a:lnSpc>
                <a:spcPts val="7440"/>
              </a:lnSpc>
            </a:pPr>
            <a:r>
              <a:rPr lang="en-US" sz="6199" spc="54">
                <a:solidFill>
                  <a:srgbClr val="000000"/>
                </a:solidFill>
                <a:latin typeface="Trebuchet MS"/>
                <a:ea typeface="Trebuchet MS"/>
                <a:cs typeface="Trebuchet MS"/>
                <a:sym typeface="Trebuchet MS"/>
              </a:rPr>
              <a:t>The goal of this project is to design and implement a data access system that allows users to efficiently retrieve, insert, update, and delete data from a structured database. The system ensures secure, scalable, and user-friendly access to data, whether through a GUI, API, or command-line interface.</a:t>
            </a:r>
          </a:p>
          <a:p>
            <a:pPr algn="ctr">
              <a:lnSpc>
                <a:spcPts val="74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8" id="28"/>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29" id="29"/>
          <p:cNvGrpSpPr/>
          <p:nvPr/>
        </p:nvGrpSpPr>
        <p:grpSpPr>
          <a:xfrm rot="0">
            <a:off x="1014412" y="9701212"/>
            <a:ext cx="3214688" cy="300038"/>
            <a:chOff x="0" y="0"/>
            <a:chExt cx="4286251" cy="400051"/>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0" y="2919412"/>
            <a:ext cx="18009870" cy="5810250"/>
          </a:xfrm>
          <a:prstGeom prst="rect">
            <a:avLst/>
          </a:prstGeom>
        </p:spPr>
        <p:txBody>
          <a:bodyPr anchor="t" rtlCol="false" tIns="0" lIns="0" bIns="0" rIns="0">
            <a:spAutoFit/>
          </a:bodyPr>
          <a:lstStyle/>
          <a:p>
            <a:pPr algn="ctr">
              <a:lnSpc>
                <a:spcPts val="5759"/>
              </a:lnSpc>
            </a:pPr>
            <a:r>
              <a:rPr lang="en-US" sz="4800" spc="43">
                <a:solidFill>
                  <a:srgbClr val="000000"/>
                </a:solidFill>
                <a:latin typeface="Trebuchet MS"/>
                <a:ea typeface="Trebuchet MS"/>
                <a:cs typeface="Trebuchet MS"/>
                <a:sym typeface="Trebuchet MS"/>
              </a:rPr>
              <a:t>The project focuses on building a robust data access layer (DAL) to interact with a relational database. It includes authentication, role-based access control, and optimized queries for performance. Throughout development, we emphasized data integrity, validation, and logging to ensure accountability and security. The system supports multi-user environments and can be adapted for various domains like inventory, HR, or CRM 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1" cy="971549"/>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0" y="3009900"/>
            <a:ext cx="17556812" cy="7219950"/>
          </a:xfrm>
          <a:prstGeom prst="rect">
            <a:avLst/>
          </a:prstGeom>
        </p:spPr>
        <p:txBody>
          <a:bodyPr anchor="t" rtlCol="false" tIns="0" lIns="0" bIns="0" rIns="0">
            <a:spAutoFit/>
          </a:bodyPr>
          <a:lstStyle/>
          <a:p>
            <a:pPr algn="ctr">
              <a:lnSpc>
                <a:spcPts val="4799"/>
              </a:lnSpc>
            </a:pPr>
            <a:r>
              <a:rPr lang="en-US" sz="3999" spc="35">
                <a:solidFill>
                  <a:srgbClr val="000000"/>
                </a:solidFill>
                <a:latin typeface="Trebuchet MS"/>
                <a:ea typeface="Trebuchet MS"/>
                <a:cs typeface="Trebuchet MS"/>
                <a:sym typeface="Trebuchet MS"/>
              </a:rPr>
              <a:t>The primary end users of the data access system include:</a:t>
            </a:r>
          </a:p>
          <a:p>
            <a:pPr algn="ctr">
              <a:lnSpc>
                <a:spcPts val="4799"/>
              </a:lnSpc>
            </a:pPr>
          </a:p>
          <a:p>
            <a:pPr algn="ctr">
              <a:lnSpc>
                <a:spcPts val="4799"/>
              </a:lnSpc>
            </a:pPr>
            <a:r>
              <a:rPr lang="en-US" sz="3999" spc="35">
                <a:solidFill>
                  <a:srgbClr val="000000"/>
                </a:solidFill>
                <a:latin typeface="Trebuchet MS"/>
                <a:ea typeface="Trebuchet MS"/>
                <a:cs typeface="Trebuchet MS"/>
                <a:sym typeface="Trebuchet MS"/>
              </a:rPr>
              <a:t>Administrators: who manage data and user access rights.</a:t>
            </a:r>
          </a:p>
          <a:p>
            <a:pPr algn="ctr">
              <a:lnSpc>
                <a:spcPts val="4799"/>
              </a:lnSpc>
            </a:pPr>
          </a:p>
          <a:p>
            <a:pPr algn="ctr">
              <a:lnSpc>
                <a:spcPts val="4799"/>
              </a:lnSpc>
            </a:pPr>
            <a:r>
              <a:rPr lang="en-US" sz="3999" spc="35">
                <a:solidFill>
                  <a:srgbClr val="000000"/>
                </a:solidFill>
                <a:latin typeface="Trebuchet MS"/>
                <a:ea typeface="Trebuchet MS"/>
                <a:cs typeface="Trebuchet MS"/>
                <a:sym typeface="Trebuchet MS"/>
              </a:rPr>
              <a:t>General Users: who need to view or modify specific data.</a:t>
            </a:r>
          </a:p>
          <a:p>
            <a:pPr algn="ctr">
              <a:lnSpc>
                <a:spcPts val="4799"/>
              </a:lnSpc>
            </a:pPr>
          </a:p>
          <a:p>
            <a:pPr algn="ctr">
              <a:lnSpc>
                <a:spcPts val="4799"/>
              </a:lnSpc>
            </a:pPr>
            <a:r>
              <a:rPr lang="en-US" sz="3999" spc="35">
                <a:solidFill>
                  <a:srgbClr val="000000"/>
                </a:solidFill>
                <a:latin typeface="Trebuchet MS"/>
                <a:ea typeface="Trebuchet MS"/>
                <a:cs typeface="Trebuchet MS"/>
                <a:sym typeface="Trebuchet MS"/>
              </a:rPr>
              <a:t>Developers: who may interact with the API or use the system to build reports.</a:t>
            </a:r>
          </a:p>
          <a:p>
            <a:pPr algn="ctr">
              <a:lnSpc>
                <a:spcPts val="4799"/>
              </a:lnSpc>
            </a:pPr>
          </a:p>
          <a:p>
            <a:pPr algn="ctr">
              <a:lnSpc>
                <a:spcPts val="4799"/>
              </a:lnSpc>
            </a:pPr>
            <a:r>
              <a:rPr lang="en-US" sz="3999" spc="35">
                <a:solidFill>
                  <a:srgbClr val="000000"/>
                </a:solidFill>
                <a:latin typeface="Trebuchet MS"/>
                <a:ea typeface="Trebuchet MS"/>
                <a:cs typeface="Trebuchet MS"/>
                <a:sym typeface="Trebuchet MS"/>
              </a:rPr>
              <a:t>Data Analysts: who require access to structured data for analytics and reporting.</a:t>
            </a:r>
          </a:p>
          <a:p>
            <a:pPr algn="ctr">
              <a:lnSpc>
                <a:spcPts val="47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29" id="29"/>
          <p:cNvGrpSpPr/>
          <p:nvPr/>
        </p:nvGrpSpPr>
        <p:grpSpPr>
          <a:xfrm rot="0">
            <a:off x="1014412" y="9701212"/>
            <a:ext cx="3214688" cy="300038"/>
            <a:chOff x="0" y="0"/>
            <a:chExt cx="4286251" cy="400051"/>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2716318" y="2381250"/>
            <a:ext cx="11129699" cy="7448550"/>
          </a:xfrm>
          <a:prstGeom prst="rect">
            <a:avLst/>
          </a:prstGeom>
        </p:spPr>
        <p:txBody>
          <a:bodyPr anchor="t" rtlCol="false" tIns="0" lIns="0" bIns="0" rIns="0">
            <a:spAutoFit/>
          </a:bodyPr>
          <a:lstStyle/>
          <a:p>
            <a:pPr algn="ctr">
              <a:lnSpc>
                <a:spcPts val="2999"/>
              </a:lnSpc>
            </a:pPr>
            <a:r>
              <a:rPr lang="en-US" sz="2499" spc="22">
                <a:solidFill>
                  <a:srgbClr val="000000"/>
                </a:solidFill>
                <a:latin typeface="Trebuchet MS"/>
                <a:ea typeface="Trebuchet MS"/>
                <a:cs typeface="Trebuchet MS"/>
                <a:sym typeface="Trebuchet MS"/>
              </a:rPr>
              <a:t>Programming Languages: Python / Java / C# (depending on implementation)</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Database: MySQL / PostgreSQL / MongoDB</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Frameworks: Django / .NET / Flask</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Tools: Visual Studio Code, pgAdmin, Git</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Techniques:</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CRUD operations</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ORM (Object-Relational Mapping)</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RESTful API integration</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Authentication &amp; Authorization (JWT, OAuth)</a:t>
            </a:r>
          </a:p>
          <a:p>
            <a:pPr algn="ctr">
              <a:lnSpc>
                <a:spcPts val="2999"/>
              </a:lnSpc>
            </a:pPr>
          </a:p>
          <a:p>
            <a:pPr algn="ctr">
              <a:lnSpc>
                <a:spcPts val="2999"/>
              </a:lnSpc>
            </a:pPr>
            <a:r>
              <a:rPr lang="en-US" sz="2499" spc="22">
                <a:solidFill>
                  <a:srgbClr val="000000"/>
                </a:solidFill>
                <a:latin typeface="Trebuchet MS"/>
                <a:ea typeface="Trebuchet MS"/>
                <a:cs typeface="Trebuchet MS"/>
                <a:sym typeface="Trebuchet MS"/>
              </a:rPr>
              <a:t>Secure data transmission (SSL/TLS)</a:t>
            </a:r>
          </a:p>
          <a:p>
            <a:pPr algn="ctr">
              <a:lnSpc>
                <a:spcPts val="29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31005"/>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4227565" y="1610900"/>
            <a:ext cx="7775470" cy="7829550"/>
          </a:xfrm>
          <a:prstGeom prst="rect">
            <a:avLst/>
          </a:prstGeom>
        </p:spPr>
        <p:txBody>
          <a:bodyPr anchor="t" rtlCol="false" tIns="0" lIns="0" bIns="0" rIns="0">
            <a:spAutoFit/>
          </a:bodyPr>
          <a:lstStyle/>
          <a:p>
            <a:pPr algn="ctr">
              <a:lnSpc>
                <a:spcPts val="3120"/>
              </a:lnSpc>
            </a:pPr>
            <a:r>
              <a:rPr lang="en-US" sz="2600" spc="23">
                <a:solidFill>
                  <a:srgbClr val="000000"/>
                </a:solidFill>
                <a:latin typeface="Trebuchet MS"/>
                <a:ea typeface="Trebuchet MS"/>
                <a:cs typeface="Trebuchet MS"/>
                <a:sym typeface="Trebuchet MS"/>
              </a:rPr>
              <a:t>The project portfolio is organized as follows:</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Introduction &amp; Objectives</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System Architecture</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UI/UX Design Snapshots</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Code Samples (DAL implementation, API endpoints)</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ER Diagrams and Schema</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Testing &amp; Validation</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Challenges Faced &amp; Solutions</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Screenshots and Walkthrough</a:t>
            </a:r>
          </a:p>
          <a:p>
            <a:pPr algn="ctr">
              <a:lnSpc>
                <a:spcPts val="3120"/>
              </a:lnSpc>
            </a:pPr>
          </a:p>
          <a:p>
            <a:pPr algn="ctr">
              <a:lnSpc>
                <a:spcPts val="3120"/>
              </a:lnSpc>
            </a:pPr>
            <a:r>
              <a:rPr lang="en-US" sz="2600" spc="23">
                <a:solidFill>
                  <a:srgbClr val="000000"/>
                </a:solidFill>
                <a:latin typeface="Trebuchet MS"/>
                <a:ea typeface="Trebuchet MS"/>
                <a:cs typeface="Trebuchet MS"/>
                <a:sym typeface="Trebuchet MS"/>
              </a:rPr>
              <a:t>Conclusion &amp; Future Scope</a:t>
            </a:r>
          </a:p>
          <a:p>
            <a:pPr algn="ctr">
              <a:lnSpc>
                <a:spcPts val="3120"/>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276478" y="2714625"/>
            <a:ext cx="16485024" cy="6200775"/>
          </a:xfrm>
          <a:prstGeom prst="rect">
            <a:avLst/>
          </a:prstGeom>
        </p:spPr>
        <p:txBody>
          <a:bodyPr anchor="t" rtlCol="false" tIns="0" lIns="0" bIns="0" rIns="0">
            <a:spAutoFit/>
          </a:bodyPr>
          <a:lstStyle/>
          <a:p>
            <a:pPr algn="ctr">
              <a:lnSpc>
                <a:spcPts val="4438"/>
              </a:lnSpc>
            </a:pPr>
            <a:r>
              <a:rPr lang="en-US" sz="3699" spc="33">
                <a:solidFill>
                  <a:srgbClr val="000000"/>
                </a:solidFill>
                <a:latin typeface="Trebuchet MS"/>
                <a:ea typeface="Trebuchet MS"/>
                <a:cs typeface="Trebuchet MS"/>
                <a:sym typeface="Trebuchet MS"/>
              </a:rPr>
              <a:t>User Authentication: Secure login system with password hashing</a:t>
            </a:r>
          </a:p>
          <a:p>
            <a:pPr algn="ctr">
              <a:lnSpc>
                <a:spcPts val="4438"/>
              </a:lnSpc>
            </a:pPr>
          </a:p>
          <a:p>
            <a:pPr algn="ctr">
              <a:lnSpc>
                <a:spcPts val="4438"/>
              </a:lnSpc>
            </a:pPr>
            <a:r>
              <a:rPr lang="en-US" sz="3699" spc="33">
                <a:solidFill>
                  <a:srgbClr val="000000"/>
                </a:solidFill>
                <a:latin typeface="Trebuchet MS"/>
                <a:ea typeface="Trebuchet MS"/>
                <a:cs typeface="Trebuchet MS"/>
                <a:sym typeface="Trebuchet MS"/>
              </a:rPr>
              <a:t>Role-based Access Control: Different data access levels for admins and users</a:t>
            </a:r>
          </a:p>
          <a:p>
            <a:pPr algn="ctr">
              <a:lnSpc>
                <a:spcPts val="4438"/>
              </a:lnSpc>
            </a:pPr>
          </a:p>
          <a:p>
            <a:pPr algn="ctr">
              <a:lnSpc>
                <a:spcPts val="4438"/>
              </a:lnSpc>
            </a:pPr>
            <a:r>
              <a:rPr lang="en-US" sz="3699" spc="33">
                <a:solidFill>
                  <a:srgbClr val="000000"/>
                </a:solidFill>
                <a:latin typeface="Trebuchet MS"/>
                <a:ea typeface="Trebuchet MS"/>
                <a:cs typeface="Trebuchet MS"/>
                <a:sym typeface="Trebuchet MS"/>
              </a:rPr>
              <a:t>CRUD Operations: Full create, read, update, and delete functionality</a:t>
            </a:r>
          </a:p>
          <a:p>
            <a:pPr algn="ctr">
              <a:lnSpc>
                <a:spcPts val="4438"/>
              </a:lnSpc>
            </a:pPr>
          </a:p>
          <a:p>
            <a:pPr algn="ctr">
              <a:lnSpc>
                <a:spcPts val="4438"/>
              </a:lnSpc>
            </a:pPr>
            <a:r>
              <a:rPr lang="en-US" sz="3699" spc="33">
                <a:solidFill>
                  <a:srgbClr val="000000"/>
                </a:solidFill>
                <a:latin typeface="Trebuchet MS"/>
                <a:ea typeface="Trebuchet MS"/>
                <a:cs typeface="Trebuchet MS"/>
                <a:sym typeface="Trebuchet MS"/>
              </a:rPr>
              <a:t>Search &amp; Filter: Easy-to-use data search, filter, and pagination</a:t>
            </a:r>
          </a:p>
          <a:p>
            <a:pPr algn="ctr">
              <a:lnSpc>
                <a:spcPts val="4438"/>
              </a:lnSpc>
            </a:pPr>
          </a:p>
          <a:p>
            <a:pPr algn="ctr">
              <a:lnSpc>
                <a:spcPts val="4438"/>
              </a:lnSpc>
            </a:pPr>
            <a:r>
              <a:rPr lang="en-US" sz="3699" spc="33">
                <a:solidFill>
                  <a:srgbClr val="000000"/>
                </a:solidFill>
                <a:latin typeface="Trebuchet MS"/>
                <a:ea typeface="Trebuchet MS"/>
                <a:cs typeface="Trebuchet MS"/>
                <a:sym typeface="Trebuchet MS"/>
              </a:rPr>
              <a:t>Data Export: Download data in CSV/Excel formats</a:t>
            </a:r>
          </a:p>
          <a:p>
            <a:pPr algn="ctr">
              <a:lnSpc>
                <a:spcPts val="4438"/>
              </a:lnSpc>
            </a:pPr>
          </a:p>
          <a:p>
            <a:pPr algn="ctr">
              <a:lnSpc>
                <a:spcPts val="4438"/>
              </a:lnSpc>
            </a:pPr>
            <a:r>
              <a:rPr lang="en-US" sz="3699" spc="33">
                <a:solidFill>
                  <a:srgbClr val="000000"/>
                </a:solidFill>
                <a:latin typeface="Trebuchet MS"/>
                <a:ea typeface="Trebuchet MS"/>
                <a:cs typeface="Trebuchet MS"/>
                <a:sym typeface="Trebuchet MS"/>
              </a:rPr>
              <a:t>Audit Trail: Logs for changes made in the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DAGzacY9woE</dc:identifier>
  <dcterms:modified xsi:type="dcterms:W3CDTF">2011-08-01T06:04:30Z</dcterms:modified>
  <cp:revision>1</cp:revision>
  <dc:title>PPT FWD TNSDC 2025 (1).pptx_20250919_144008_0000</dc:title>
</cp:coreProperties>
</file>