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33461" y="2905880"/>
            <a:ext cx="8610600" cy="2677656"/>
          </a:xfrm>
          <a:prstGeom prst="rect">
            <a:avLst/>
          </a:prstGeom>
          <a:noFill/>
        </p:spPr>
        <p:txBody>
          <a:bodyPr wrap="square" lIns="91440" tIns="45720" rIns="91440" bIns="45720" rtlCol="0" anchor="t">
            <a:spAutoFit/>
          </a:bodyPr>
          <a:lstStyle/>
          <a:p>
            <a:r>
              <a:rPr lang="en-US" sz="2400" b="1" dirty="0"/>
              <a:t>STUDENT NAME: </a:t>
            </a:r>
            <a:r>
              <a:rPr lang="en-IN" sz="2400" b="1" dirty="0"/>
              <a:t>R </a:t>
            </a:r>
            <a:r>
              <a:rPr lang="en-IN" sz="2400" b="1" dirty="0" err="1"/>
              <a:t>Priyadharshini</a:t>
            </a:r>
            <a:r>
              <a:rPr lang="en-IN" sz="2400" b="1" dirty="0"/>
              <a:t> </a:t>
            </a:r>
            <a:endParaRPr lang="en-US" sz="2400" b="1" dirty="0"/>
          </a:p>
          <a:p>
            <a:r>
              <a:rPr lang="en-US" sz="2400" b="1" dirty="0"/>
              <a:t>REGISTER NO AND NMID:</a:t>
            </a:r>
            <a:r>
              <a:rPr lang="en-IN" sz="2400" b="1" dirty="0"/>
              <a:t> 222404456/4E14175C4CF35CF85B04D6ACE31D2FAD</a:t>
            </a:r>
            <a:endParaRPr lang="en-US" sz="2400" b="1" dirty="0">
              <a:cs typeface="Calibri"/>
            </a:endParaRPr>
          </a:p>
          <a:p>
            <a:r>
              <a:rPr lang="en-US" sz="2400" b="1" dirty="0"/>
              <a:t>DEPARTMENT: </a:t>
            </a:r>
            <a:r>
              <a:rPr lang="en-IN" sz="2400" b="1" dirty="0"/>
              <a:t> BSc computer science </a:t>
            </a:r>
            <a:endParaRPr lang="en-US" sz="2400" b="1" dirty="0"/>
          </a:p>
          <a:p>
            <a:r>
              <a:rPr lang="en-US" sz="2400" b="1" dirty="0"/>
              <a:t>COLLEGE: COLLEGE/ UNIVERSITY</a:t>
            </a:r>
            <a:r>
              <a:rPr lang="en-IN" sz="2400" b="1" dirty="0"/>
              <a:t> Agurchand </a:t>
            </a:r>
            <a:r>
              <a:rPr lang="en-IN" sz="2400" b="1" dirty="0" err="1"/>
              <a:t>manmull</a:t>
            </a:r>
            <a:r>
              <a:rPr lang="en-IN" sz="2400" b="1" dirty="0"/>
              <a:t> </a:t>
            </a:r>
            <a:r>
              <a:rPr lang="en-IN" sz="2400" b="1" dirty="0" err="1"/>
              <a:t>jain</a:t>
            </a:r>
            <a:r>
              <a:rPr lang="en-IN" sz="2400" b="1" dirty="0"/>
              <a:t> college/Madras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96792" y="2354703"/>
            <a:ext cx="8480425" cy="353943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User authentication: Features student and instructor login, ensuring personalized learning experiences.
Responsive design: The layout adapts to different screen sizes, making it accessible on desktops, tablets, and smartphones.
Course </a:t>
            </a:r>
            <a:r>
              <a:rPr lang="en-IN" sz="2800" dirty="0" err="1">
                <a:latin typeface="Times New Roman" panose="02020603050405020304" pitchFamily="18" charset="0"/>
                <a:cs typeface="Times New Roman" panose="02020603050405020304" pitchFamily="18" charset="0"/>
              </a:rPr>
              <a:t>catalog</a:t>
            </a:r>
            <a:r>
              <a:rPr lang="en-IN" sz="2800" dirty="0">
                <a:latin typeface="Times New Roman" panose="02020603050405020304" pitchFamily="18" charset="0"/>
                <a:cs typeface="Times New Roman" panose="02020603050405020304" pitchFamily="18" charset="0"/>
              </a:rPr>
              <a:t>: A structured page displays a list of available courses with titles, descriptions, and images.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D227E15C-FE12-CD7A-8047-DC2E1264BAAE}"/>
              </a:ext>
            </a:extLst>
          </p:cNvPr>
          <p:cNvSpPr txBox="1"/>
          <p:nvPr/>
        </p:nvSpPr>
        <p:spPr>
          <a:xfrm>
            <a:off x="755332" y="2241176"/>
            <a:ext cx="7519093" cy="2352567"/>
          </a:xfrm>
          <a:prstGeom prst="rect">
            <a:avLst/>
          </a:prstGeom>
          <a:noFill/>
        </p:spPr>
        <p:txBody>
          <a:bodyPr wrap="square">
            <a:spAutoFit/>
          </a:bodyPr>
          <a:lstStyle/>
          <a:p>
            <a:pPr algn="l">
              <a:lnSpc>
                <a:spcPts val="1800"/>
              </a:lnSpc>
              <a:spcBef>
                <a:spcPts val="750"/>
              </a:spcBef>
              <a:spcAft>
                <a:spcPts val="600"/>
              </a:spcAft>
              <a:buFont typeface="Arial" panose="020B0604020202020204" pitchFamily="34" charset="0"/>
              <a:buChar char="•"/>
            </a:pPr>
            <a:r>
              <a:rPr lang="en-IN" b="1" i="0" dirty="0">
                <a:effectLst/>
                <a:latin typeface="Google Sans"/>
              </a:rPr>
              <a:t>Successful Implementation of Core Features: A confirmation that the platform successfully delivers essential functionalities such as course content display, navigation, user registration/login (if implemented with backend), and interactive elements using HTML structure and CSS </a:t>
            </a:r>
            <a:r>
              <a:rPr lang="en-IN" b="1" i="0" dirty="0" err="1">
                <a:effectLst/>
                <a:latin typeface="Google Sans"/>
              </a:rPr>
              <a:t>styling.Successful</a:t>
            </a:r>
            <a:r>
              <a:rPr lang="en-IN" b="1" i="0" dirty="0">
                <a:effectLst/>
                <a:latin typeface="Google Sans"/>
              </a:rPr>
              <a:t> Implementation of Core Features:</a:t>
            </a:r>
            <a:r>
              <a:rPr lang="en-IN" b="0" i="0" dirty="0">
                <a:effectLst/>
                <a:latin typeface="Google Sans"/>
              </a:rPr>
              <a:t> </a:t>
            </a:r>
          </a:p>
          <a:p>
            <a:pPr algn="l">
              <a:lnSpc>
                <a:spcPts val="1800"/>
              </a:lnSpc>
              <a:spcBef>
                <a:spcPts val="750"/>
              </a:spcBef>
              <a:spcAft>
                <a:spcPts val="600"/>
              </a:spcAft>
              <a:buFont typeface="Arial" panose="020B0604020202020204" pitchFamily="34" charset="0"/>
              <a:buChar char="•"/>
            </a:pPr>
            <a:r>
              <a:rPr lang="en-IN" b="0" i="0" dirty="0">
                <a:effectLst/>
                <a:latin typeface="Google Sans"/>
              </a:rPr>
              <a:t>A confirmation that the platform successfully delivers essential functionalities such as course content display, navigation, user registration/login (if implemented with backend), and interactive elements using HTML structure and CSS styling.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1" dirty="0">
                <a:latin typeface="Times New Roman" panose="02020603050405020304" pitchFamily="18" charset="0"/>
                <a:cs typeface="Times New Roman" panose="02020603050405020304" pitchFamily="18" charset="0"/>
              </a:rPr>
              <a:t>  </a:t>
            </a:r>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4575F369-BE45-C262-53B3-640A96DA541A}"/>
              </a:ext>
            </a:extLst>
          </p:cNvPr>
          <p:cNvSpPr>
            <a:spLocks noGrp="1"/>
          </p:cNvSpPr>
          <p:nvPr>
            <p:ph type="title"/>
          </p:nvPr>
        </p:nvSpPr>
        <p:spPr/>
        <p:txBody>
          <a:bodyPr/>
          <a:lstStyle/>
          <a:p>
            <a:r>
              <a:rPr lang="en-IN" dirty="0"/>
              <a:t>Online learning platform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08894" y="1416424"/>
            <a:ext cx="3783106" cy="4774826"/>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5" name="TextBox 24">
            <a:extLst>
              <a:ext uri="{FF2B5EF4-FFF2-40B4-BE49-F238E27FC236}">
                <a16:creationId xmlns:a16="http://schemas.microsoft.com/office/drawing/2014/main" id="{9DD00B9A-14B5-3F8F-4C62-C42B001F7BBD}"/>
              </a:ext>
            </a:extLst>
          </p:cNvPr>
          <p:cNvSpPr txBox="1"/>
          <p:nvPr/>
        </p:nvSpPr>
        <p:spPr>
          <a:xfrm>
            <a:off x="676276" y="2019300"/>
            <a:ext cx="7123018" cy="2308324"/>
          </a:xfrm>
          <a:prstGeom prst="rect">
            <a:avLst/>
          </a:prstGeom>
          <a:noFill/>
        </p:spPr>
        <p:txBody>
          <a:bodyPr wrap="square">
            <a:spAutoFit/>
          </a:bodyPr>
          <a:lstStyle/>
          <a:p>
            <a:r>
              <a:rPr lang="en-IN" b="0" i="0" dirty="0">
                <a:effectLst/>
                <a:latin typeface="Google Sans"/>
              </a:rPr>
              <a:t>Existing online learning resources for HTML often lack a structured, interactive, and engaging platform that effectively guides beginners through the fundamentals of HTML and provides practical application opportunities. Many resources are either static text-based tutorials, fragmented exercises, or advanced courses that overwhelm new learners. This leads to difficulties in comprehension, retention, and the development of practical web development skills for individuals seeking to learn HTML.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9FCBBDD-DFC1-7EED-4302-525A0CC193BF}"/>
              </a:ext>
            </a:extLst>
          </p:cNvPr>
          <p:cNvSpPr txBox="1"/>
          <p:nvPr/>
        </p:nvSpPr>
        <p:spPr>
          <a:xfrm flipV="1">
            <a:off x="3043518" y="18234211"/>
            <a:ext cx="45719" cy="87900986"/>
          </a:xfrm>
          <a:prstGeom prst="rect">
            <a:avLst/>
          </a:prstGeom>
          <a:noFill/>
        </p:spPr>
        <p:txBody>
          <a:bodyPr wrap="square">
            <a:spAutoFit/>
          </a:bodyPr>
          <a:lstStyle/>
          <a:p>
            <a:r>
              <a:rPr lang="en-IN" b="0" i="0" dirty="0">
                <a:solidFill>
                  <a:srgbClr val="EEF0FF"/>
                </a:solidFill>
                <a:effectLst/>
                <a:latin typeface="Google Sans"/>
              </a:rPr>
              <a:t>Existing online resources for learning HTML often suffer from a lack of structured, interactive, and comprehensive learning paths, making it difficult for beginners to grasp fundamental concepts, practice effectively, and track their progress. This can lead to frustration, incomplete learning, and a lack of confidence in applying HTML skills to real-world projects.</a:t>
            </a:r>
            <a:endParaRPr lang="en-US" dirty="0"/>
          </a:p>
        </p:txBody>
      </p:sp>
      <p:sp>
        <p:nvSpPr>
          <p:cNvPr id="13" name="TextBox 12">
            <a:extLst>
              <a:ext uri="{FF2B5EF4-FFF2-40B4-BE49-F238E27FC236}">
                <a16:creationId xmlns:a16="http://schemas.microsoft.com/office/drawing/2014/main" id="{C3D09F9F-B8CC-0B14-3774-88C3131B3B43}"/>
              </a:ext>
            </a:extLst>
          </p:cNvPr>
          <p:cNvSpPr txBox="1"/>
          <p:nvPr/>
        </p:nvSpPr>
        <p:spPr>
          <a:xfrm>
            <a:off x="634728" y="1695451"/>
            <a:ext cx="8473413" cy="3352841"/>
          </a:xfrm>
          <a:prstGeom prst="rect">
            <a:avLst/>
          </a:prstGeom>
          <a:noFill/>
        </p:spPr>
        <p:txBody>
          <a:bodyPr wrap="square">
            <a:spAutoFit/>
          </a:bodyPr>
          <a:lstStyle/>
          <a:p>
            <a:pPr algn="l">
              <a:lnSpc>
                <a:spcPts val="1800"/>
              </a:lnSpc>
              <a:spcBef>
                <a:spcPts val="750"/>
              </a:spcBef>
              <a:spcAft>
                <a:spcPts val="600"/>
              </a:spcAft>
              <a:buFont typeface="Arial" panose="020B0604020202020204" pitchFamily="34" charset="0"/>
              <a:buChar char="•"/>
            </a:pPr>
            <a:r>
              <a:rPr lang="en-IN" b="1" i="0" dirty="0">
                <a:effectLst/>
                <a:latin typeface="Google Sans"/>
              </a:rPr>
              <a:t>Objective: T0</a:t>
            </a:r>
            <a:r>
              <a:rPr lang="en-IN" b="1" i="0" dirty="0">
                <a:solidFill>
                  <a:srgbClr val="EEF0FF"/>
                </a:solidFill>
                <a:effectLst/>
                <a:latin typeface="Google Sans"/>
              </a:rPr>
              <a:t> </a:t>
            </a:r>
            <a:r>
              <a:rPr lang="en-IN" i="0" dirty="0">
                <a:effectLst/>
                <a:latin typeface="Google Sans"/>
              </a:rPr>
              <a:t>create a user-friendly and comprehensive e-learning platform specifically designed for teaching HTML, CSS, and potentially JavaScript, enabling users to acquire fundamental web development skills.
Target Audience: Beginners in web development, students, aspiring web designers, and anyone interested in learning how to create and structure web </a:t>
            </a:r>
            <a:r>
              <a:rPr lang="en-IN" i="0" dirty="0" err="1">
                <a:effectLst/>
                <a:latin typeface="Google Sans"/>
              </a:rPr>
              <a:t>contentObjective</a:t>
            </a:r>
            <a:r>
              <a:rPr lang="en-IN" i="0" dirty="0">
                <a:effectLst/>
                <a:latin typeface="Google Sans"/>
              </a:rPr>
              <a:t>: </a:t>
            </a:r>
          </a:p>
          <a:p>
            <a:pPr algn="l">
              <a:lnSpc>
                <a:spcPts val="1800"/>
              </a:lnSpc>
              <a:spcBef>
                <a:spcPts val="750"/>
              </a:spcBef>
              <a:spcAft>
                <a:spcPts val="600"/>
              </a:spcAft>
              <a:buFont typeface="Arial" panose="020B0604020202020204" pitchFamily="34" charset="0"/>
              <a:buChar char="•"/>
            </a:pPr>
            <a:r>
              <a:rPr lang="en-IN" i="0" dirty="0">
                <a:effectLst/>
                <a:latin typeface="Google Sans"/>
              </a:rPr>
              <a:t>To create a user-friendly and comprehensive e-learning platform specifically designed for teaching HTML, CSS, and potentially JavaScript, enabling users to acquire fundamental web development skills.</a:t>
            </a:r>
          </a:p>
          <a:p>
            <a:pPr algn="l">
              <a:lnSpc>
                <a:spcPts val="1800"/>
              </a:lnSpc>
              <a:spcBef>
                <a:spcPts val="750"/>
              </a:spcBef>
              <a:spcAft>
                <a:spcPts val="600"/>
              </a:spcAft>
              <a:buFont typeface="Arial" panose="020B0604020202020204" pitchFamily="34" charset="0"/>
              <a:buChar char="•"/>
            </a:pPr>
            <a:r>
              <a:rPr lang="en-IN" i="0" dirty="0">
                <a:effectLst/>
                <a:latin typeface="Google Sans"/>
              </a:rPr>
              <a:t>Target Audience: </a:t>
            </a:r>
          </a:p>
          <a:p>
            <a:pPr algn="l">
              <a:lnSpc>
                <a:spcPts val="1800"/>
              </a:lnSpc>
              <a:spcBef>
                <a:spcPts val="750"/>
              </a:spcBef>
              <a:spcAft>
                <a:spcPts val="600"/>
              </a:spcAft>
              <a:buFont typeface="Arial" panose="020B0604020202020204" pitchFamily="34" charset="0"/>
              <a:buChar char="•"/>
            </a:pPr>
            <a:r>
              <a:rPr lang="en-IN" i="0" dirty="0">
                <a:effectLst/>
                <a:latin typeface="Google Sans"/>
              </a:rPr>
              <a:t>Beginners in web development, students, aspiring web designers, </a:t>
            </a:r>
            <a:r>
              <a:rPr lang="en-IN" i="0" u="sng" dirty="0">
                <a:effectLst/>
                <a:latin typeface="Google Sans"/>
              </a:rPr>
              <a:t>and</a:t>
            </a:r>
            <a:r>
              <a:rPr lang="en-IN" i="0" dirty="0">
                <a:effectLst/>
                <a:latin typeface="Google Sans"/>
              </a:rPr>
              <a:t> anyone interested in learning how to create and structure web content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49B544C7-C385-7591-B612-680E4A71E233}"/>
              </a:ext>
            </a:extLst>
          </p:cNvPr>
          <p:cNvSpPr txBox="1"/>
          <p:nvPr/>
        </p:nvSpPr>
        <p:spPr>
          <a:xfrm>
            <a:off x="546847" y="1604683"/>
            <a:ext cx="9413577" cy="4746872"/>
          </a:xfrm>
          <a:prstGeom prst="rect">
            <a:avLst/>
          </a:prstGeom>
          <a:noFill/>
        </p:spPr>
        <p:txBody>
          <a:bodyPr wrap="square">
            <a:spAutoFit/>
          </a:bodyPr>
          <a:lstStyle/>
          <a:p>
            <a:pPr algn="l">
              <a:lnSpc>
                <a:spcPts val="2100"/>
              </a:lnSpc>
              <a:spcBef>
                <a:spcPts val="1500"/>
              </a:spcBef>
              <a:spcAft>
                <a:spcPts val="750"/>
              </a:spcAft>
              <a:buNone/>
            </a:pPr>
            <a:r>
              <a:rPr lang="en-IN" b="0" i="0" dirty="0">
                <a:effectLst/>
                <a:latin typeface="Google Sans"/>
              </a:rPr>
              <a:t>Beginners</a:t>
            </a:r>
            <a:r>
              <a:rPr lang="en-IN" b="0" i="0" dirty="0">
                <a:solidFill>
                  <a:srgbClr val="EEF0FF"/>
                </a:solidFill>
                <a:effectLst/>
                <a:latin typeface="Google Sans"/>
              </a:rPr>
              <a:t> </a:t>
            </a:r>
            <a:r>
              <a:rPr lang="en-IN" b="0" i="0" dirty="0">
                <a:effectLst/>
                <a:latin typeface="Google Sans"/>
              </a:rPr>
              <a:t>in Web Development:</a:t>
            </a:r>
          </a:p>
          <a:p>
            <a:pPr algn="l">
              <a:lnSpc>
                <a:spcPts val="1800"/>
              </a:lnSpc>
              <a:spcBef>
                <a:spcPts val="750"/>
              </a:spcBef>
              <a:spcAft>
                <a:spcPts val="600"/>
              </a:spcAft>
              <a:buFont typeface="Arial" panose="020B0604020202020204" pitchFamily="34" charset="0"/>
              <a:buChar char="•"/>
            </a:pPr>
            <a:r>
              <a:rPr lang="en-IN" b="0" i="0" dirty="0">
                <a:effectLst/>
                <a:latin typeface="Google Sans"/>
              </a:rPr>
              <a:t>Individuals with no prior coding experience who are looking to learn the fundamentals of web design and development, starting with HTML.</a:t>
            </a:r>
          </a:p>
          <a:p>
            <a:pPr algn="l">
              <a:lnSpc>
                <a:spcPts val="1800"/>
              </a:lnSpc>
              <a:spcBef>
                <a:spcPts val="750"/>
              </a:spcBef>
              <a:spcAft>
                <a:spcPts val="1500"/>
              </a:spcAft>
              <a:buFont typeface="Arial" panose="020B0604020202020204" pitchFamily="34" charset="0"/>
              <a:buChar char="•"/>
            </a:pPr>
            <a:r>
              <a:rPr lang="en-IN" b="0" i="0" dirty="0">
                <a:effectLst/>
                <a:latin typeface="Google Sans"/>
              </a:rPr>
              <a:t>Students or career changers aiming to enter the field of web development.</a:t>
            </a:r>
          </a:p>
          <a:p>
            <a:pPr algn="l">
              <a:lnSpc>
                <a:spcPts val="2100"/>
              </a:lnSpc>
              <a:spcBef>
                <a:spcPts val="1500"/>
              </a:spcBef>
              <a:spcAft>
                <a:spcPts val="750"/>
              </a:spcAft>
              <a:buNone/>
            </a:pPr>
            <a:r>
              <a:rPr lang="en-IN" b="0" i="0" dirty="0">
                <a:effectLst/>
                <a:latin typeface="Google Sans"/>
              </a:rPr>
              <a:t>2. Professionals Enhancing Skills:</a:t>
            </a:r>
          </a:p>
          <a:p>
            <a:pPr algn="l">
              <a:lnSpc>
                <a:spcPts val="1800"/>
              </a:lnSpc>
              <a:spcBef>
                <a:spcPts val="750"/>
              </a:spcBef>
              <a:spcAft>
                <a:spcPts val="600"/>
              </a:spcAft>
              <a:buFont typeface="Arial" panose="020B0604020202020204" pitchFamily="34" charset="0"/>
              <a:buChar char="•"/>
            </a:pPr>
            <a:r>
              <a:rPr lang="en-IN" b="0" i="0" dirty="0">
                <a:effectLst/>
                <a:latin typeface="Google Sans"/>
              </a:rPr>
              <a:t>Existing IT professionals, web developers, or designers who want to refine their HTML skills, learn new HTML features (like HTML5), or improve their understanding of best practices.</a:t>
            </a:r>
          </a:p>
          <a:p>
            <a:pPr algn="l">
              <a:lnSpc>
                <a:spcPts val="1800"/>
              </a:lnSpc>
              <a:spcBef>
                <a:spcPts val="750"/>
              </a:spcBef>
              <a:spcAft>
                <a:spcPts val="1500"/>
              </a:spcAft>
              <a:buFont typeface="Arial" panose="020B0604020202020204" pitchFamily="34" charset="0"/>
              <a:buChar char="•"/>
            </a:pPr>
            <a:r>
              <a:rPr lang="en-IN" b="0" i="0" dirty="0">
                <a:effectLst/>
                <a:latin typeface="Google Sans"/>
              </a:rPr>
              <a:t>Developers needing to brush up on front-end technologies to complement their backend expertise.</a:t>
            </a:r>
          </a:p>
          <a:p>
            <a:pPr algn="l">
              <a:lnSpc>
                <a:spcPts val="2100"/>
              </a:lnSpc>
              <a:spcBef>
                <a:spcPts val="1500"/>
              </a:spcBef>
              <a:spcAft>
                <a:spcPts val="750"/>
              </a:spcAft>
              <a:buNone/>
            </a:pPr>
            <a:r>
              <a:rPr lang="en-IN" b="0" i="0" dirty="0">
                <a:effectLst/>
                <a:latin typeface="Google Sans"/>
              </a:rPr>
              <a:t>3. Students and Educators:</a:t>
            </a:r>
          </a:p>
          <a:p>
            <a:pPr algn="l">
              <a:lnSpc>
                <a:spcPts val="1800"/>
              </a:lnSpc>
              <a:spcBef>
                <a:spcPts val="750"/>
              </a:spcBef>
              <a:spcAft>
                <a:spcPts val="600"/>
              </a:spcAft>
              <a:buFont typeface="Arial" panose="020B0604020202020204" pitchFamily="34" charset="0"/>
              <a:buChar char="•"/>
            </a:pPr>
            <a:r>
              <a:rPr lang="en-IN" b="0" i="0" dirty="0">
                <a:effectLst/>
                <a:latin typeface="Google Sans"/>
              </a:rPr>
              <a:t>Students in academic programs (e.g., computer science, web design) who require structured learning resources for 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3C1EB9E8-C5FC-62D1-BD70-34099B4B12E7}"/>
              </a:ext>
            </a:extLst>
          </p:cNvPr>
          <p:cNvSpPr txBox="1"/>
          <p:nvPr/>
        </p:nvSpPr>
        <p:spPr>
          <a:xfrm>
            <a:off x="2913528" y="1695451"/>
            <a:ext cx="5349409" cy="2865528"/>
          </a:xfrm>
          <a:prstGeom prst="rect">
            <a:avLst/>
          </a:prstGeom>
          <a:noFill/>
        </p:spPr>
        <p:txBody>
          <a:bodyPr wrap="square">
            <a:spAutoFit/>
          </a:bodyPr>
          <a:lstStyle/>
          <a:p>
            <a:pPr algn="l">
              <a:lnSpc>
                <a:spcPts val="1800"/>
              </a:lnSpc>
              <a:spcBef>
                <a:spcPts val="2250"/>
              </a:spcBef>
              <a:spcAft>
                <a:spcPts val="1200"/>
              </a:spcAft>
              <a:buNone/>
            </a:pPr>
            <a:r>
              <a:rPr lang="en-IN" b="0" i="0" dirty="0">
                <a:effectLst/>
                <a:latin typeface="Google Sans"/>
              </a:rPr>
              <a:t>1. Code editor</a:t>
            </a:r>
          </a:p>
          <a:p>
            <a:pPr algn="l">
              <a:lnSpc>
                <a:spcPts val="1800"/>
              </a:lnSpc>
              <a:spcBef>
                <a:spcPts val="1200"/>
              </a:spcBef>
              <a:spcAft>
                <a:spcPts val="1200"/>
              </a:spcAft>
              <a:buNone/>
            </a:pPr>
            <a:r>
              <a:rPr lang="en-IN" b="0" i="0" dirty="0">
                <a:effectLst/>
                <a:latin typeface="Google Sans"/>
              </a:rPr>
              <a:t>This is where you write all of your code. </a:t>
            </a:r>
          </a:p>
          <a:p>
            <a:pPr algn="l">
              <a:lnSpc>
                <a:spcPts val="1800"/>
              </a:lnSpc>
              <a:spcBef>
                <a:spcPts val="1200"/>
              </a:spcBef>
              <a:spcAft>
                <a:spcPts val="1200"/>
              </a:spcAft>
              <a:buFont typeface="Arial" panose="020B0604020202020204" pitchFamily="34" charset="0"/>
              <a:buChar char="•"/>
            </a:pPr>
            <a:r>
              <a:rPr lang="en-IN" b="0" i="0" dirty="0">
                <a:effectLst/>
                <a:latin typeface="Google Sans"/>
              </a:rPr>
              <a:t>Visual Studio Code (VS Code): A popular, powerful, and free code editor with a large number of extensions that simplify development.</a:t>
            </a:r>
          </a:p>
          <a:p>
            <a:pPr algn="l">
              <a:lnSpc>
                <a:spcPts val="1800"/>
              </a:lnSpc>
              <a:spcBef>
                <a:spcPts val="1200"/>
              </a:spcBef>
              <a:spcAft>
                <a:spcPts val="1200"/>
              </a:spcAft>
              <a:buFont typeface="Arial" panose="020B0604020202020204" pitchFamily="34" charset="0"/>
              <a:buChar char="•"/>
            </a:pPr>
            <a:r>
              <a:rPr lang="en-IN" b="0" i="0" dirty="0">
                <a:effectLst/>
                <a:latin typeface="Google Sans"/>
              </a:rPr>
              <a:t>Live Server: A VS Code extension that automatically reloads your web page in the browser every time you save your code, speeding up the development 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71D4D4B-F4E3-598A-C89F-F0555F050E43}"/>
              </a:ext>
            </a:extLst>
          </p:cNvPr>
          <p:cNvSpPr txBox="1"/>
          <p:nvPr/>
        </p:nvSpPr>
        <p:spPr>
          <a:xfrm>
            <a:off x="905435" y="1586753"/>
            <a:ext cx="7154548" cy="3173305"/>
          </a:xfrm>
          <a:prstGeom prst="rect">
            <a:avLst/>
          </a:prstGeom>
          <a:noFill/>
        </p:spPr>
        <p:txBody>
          <a:bodyPr wrap="square">
            <a:spAutoFit/>
          </a:bodyPr>
          <a:lstStyle/>
          <a:p>
            <a:pPr algn="l">
              <a:lnSpc>
                <a:spcPts val="1800"/>
              </a:lnSpc>
              <a:spcBef>
                <a:spcPts val="1200"/>
              </a:spcBef>
              <a:spcAft>
                <a:spcPts val="1200"/>
              </a:spcAft>
              <a:buNone/>
            </a:pPr>
            <a:r>
              <a:rPr lang="en-IN" b="0" i="0" dirty="0">
                <a:effectLst/>
                <a:latin typeface="Google Sans"/>
              </a:rPr>
              <a:t>A solid portfolio relies on the correct use of fundamental HTML tags to create a logical and accessible structure. </a:t>
            </a:r>
          </a:p>
          <a:p>
            <a:pPr algn="l">
              <a:lnSpc>
                <a:spcPts val="1800"/>
              </a:lnSpc>
              <a:spcBef>
                <a:spcPts val="1200"/>
              </a:spcBef>
              <a:spcAft>
                <a:spcPts val="1200"/>
              </a:spcAft>
              <a:buFont typeface="Arial" panose="020B0604020202020204" pitchFamily="34" charset="0"/>
              <a:buChar char="•"/>
            </a:pPr>
            <a:r>
              <a:rPr lang="en-IN" b="0" i="0" dirty="0">
                <a:effectLst/>
                <a:latin typeface="Courier New" panose="02000000000000000000" pitchFamily="2" charset="0"/>
              </a:rPr>
              <a:t>&lt;!DOCTYPE html&gt;</a:t>
            </a:r>
            <a:r>
              <a:rPr lang="en-IN" b="0" i="0" dirty="0">
                <a:effectLst/>
                <a:latin typeface="Google Sans"/>
              </a:rPr>
              <a:t>: Declare the document type.</a:t>
            </a:r>
          </a:p>
          <a:p>
            <a:pPr algn="l">
              <a:lnSpc>
                <a:spcPts val="1800"/>
              </a:lnSpc>
              <a:spcBef>
                <a:spcPts val="1200"/>
              </a:spcBef>
              <a:spcAft>
                <a:spcPts val="1200"/>
              </a:spcAft>
              <a:buFont typeface="Arial" panose="020B0604020202020204" pitchFamily="34" charset="0"/>
              <a:buChar char="•"/>
            </a:pPr>
            <a:r>
              <a:rPr lang="en-IN" b="0" i="0" dirty="0">
                <a:effectLst/>
                <a:latin typeface="Courier New" panose="02000000000000000000" pitchFamily="2" charset="0"/>
              </a:rPr>
              <a:t>&lt;html&gt;</a:t>
            </a:r>
            <a:r>
              <a:rPr lang="en-IN" b="0" i="0" dirty="0">
                <a:effectLst/>
                <a:latin typeface="Google Sans"/>
              </a:rPr>
              <a:t>: The root element that wraps all other code.</a:t>
            </a:r>
          </a:p>
          <a:p>
            <a:pPr algn="l">
              <a:lnSpc>
                <a:spcPts val="1800"/>
              </a:lnSpc>
              <a:spcBef>
                <a:spcPts val="1200"/>
              </a:spcBef>
              <a:spcAft>
                <a:spcPts val="1200"/>
              </a:spcAft>
              <a:buFont typeface="Arial" panose="020B0604020202020204" pitchFamily="34" charset="0"/>
              <a:buChar char="•"/>
            </a:pPr>
            <a:r>
              <a:rPr lang="en-IN" b="0" i="0" dirty="0">
                <a:effectLst/>
                <a:latin typeface="Courier New" panose="02000000000000000000" pitchFamily="2" charset="0"/>
              </a:rPr>
              <a:t>&lt;head&gt;</a:t>
            </a:r>
            <a:r>
              <a:rPr lang="en-IN" b="0" i="0" dirty="0">
                <a:effectLst/>
                <a:latin typeface="Google Sans"/>
              </a:rPr>
              <a:t>: Contains metadata about the page, including the title, links to CSS, and character set.</a:t>
            </a:r>
          </a:p>
          <a:p>
            <a:pPr algn="l">
              <a:lnSpc>
                <a:spcPts val="1800"/>
              </a:lnSpc>
              <a:spcBef>
                <a:spcPts val="1200"/>
              </a:spcBef>
              <a:spcAft>
                <a:spcPts val="1200"/>
              </a:spcAft>
              <a:buFont typeface="Arial" panose="020B0604020202020204" pitchFamily="34" charset="0"/>
              <a:buChar char="•"/>
            </a:pPr>
            <a:r>
              <a:rPr lang="en-IN" b="0" i="0" dirty="0">
                <a:effectLst/>
                <a:latin typeface="Courier New" panose="02000000000000000000" pitchFamily="2" charset="0"/>
              </a:rPr>
              <a:t>&lt;body&gt;</a:t>
            </a:r>
            <a:r>
              <a:rPr lang="en-IN" b="0" i="0" dirty="0">
                <a:effectLst/>
                <a:latin typeface="Google Sans"/>
              </a:rPr>
              <a:t>: Contains all the visible content of the webpage, such as the navigation, sections, and footer.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D175FB80-009D-AA02-4DA9-1B40555406F6}"/>
              </a:ext>
            </a:extLst>
          </p:cNvPr>
          <p:cNvSpPr txBox="1"/>
          <p:nvPr/>
        </p:nvSpPr>
        <p:spPr>
          <a:xfrm>
            <a:off x="755331" y="1541929"/>
            <a:ext cx="7294975" cy="2070439"/>
          </a:xfrm>
          <a:prstGeom prst="rect">
            <a:avLst/>
          </a:prstGeom>
          <a:noFill/>
        </p:spPr>
        <p:txBody>
          <a:bodyPr wrap="square">
            <a:spAutoFit/>
          </a:bodyPr>
          <a:lstStyle/>
          <a:p>
            <a:pPr algn="l">
              <a:lnSpc>
                <a:spcPts val="1800"/>
              </a:lnSpc>
              <a:spcBef>
                <a:spcPts val="750"/>
              </a:spcBef>
              <a:spcAft>
                <a:spcPts val="600"/>
              </a:spcAft>
              <a:buFont typeface="Arial" panose="020B0604020202020204" pitchFamily="34" charset="0"/>
              <a:buChar char="•"/>
            </a:pPr>
            <a:r>
              <a:rPr lang="en-IN" b="1" i="0" dirty="0">
                <a:effectLst/>
                <a:latin typeface="Google Sans"/>
              </a:rPr>
              <a:t>Responsive Design:</a:t>
            </a:r>
            <a:r>
              <a:rPr lang="en-IN" b="0" i="0" dirty="0">
                <a:effectLst/>
                <a:latin typeface="Google Sans"/>
              </a:rPr>
              <a:t> The platform must adapt seamlessly to different screen sizes (desktop, tablet, mobile) using CSS for  viewing and interaction on any device.</a:t>
            </a:r>
          </a:p>
          <a:p>
            <a:pPr algn="l">
              <a:lnSpc>
                <a:spcPts val="1800"/>
              </a:lnSpc>
              <a:spcBef>
                <a:spcPts val="750"/>
              </a:spcBef>
              <a:spcAft>
                <a:spcPts val="600"/>
              </a:spcAft>
              <a:buFont typeface="Arial" panose="020B0604020202020204" pitchFamily="34" charset="0"/>
              <a:buChar char="•"/>
            </a:pPr>
            <a:r>
              <a:rPr lang="en-IN" b="1" i="0" dirty="0">
                <a:effectLst/>
                <a:latin typeface="Google Sans"/>
              </a:rPr>
              <a:t>User-friendly Navigation:</a:t>
            </a:r>
            <a:r>
              <a:rPr lang="en-IN" b="0" i="0" dirty="0">
                <a:effectLst/>
                <a:latin typeface="Google Sans"/>
              </a:rPr>
              <a:t> An intuitive menu system (e.g., using </a:t>
            </a:r>
            <a:r>
              <a:rPr lang="en-IN" b="0" i="0" dirty="0">
                <a:effectLst/>
                <a:latin typeface="Courier New" panose="02070309020205020404" pitchFamily="49" charset="0"/>
              </a:rPr>
              <a:t>&lt;</a:t>
            </a:r>
            <a:r>
              <a:rPr lang="en-IN" b="0" i="0" dirty="0" err="1">
                <a:effectLst/>
                <a:latin typeface="Courier New" panose="02070309020205020404" pitchFamily="49" charset="0"/>
              </a:rPr>
              <a:t>ul</a:t>
            </a:r>
            <a:r>
              <a:rPr lang="en-IN" b="0" i="0" dirty="0">
                <a:effectLst/>
                <a:latin typeface="Courier New" panose="02070309020205020404" pitchFamily="49" charset="0"/>
              </a:rPr>
              <a:t>&gt;</a:t>
            </a:r>
            <a:r>
              <a:rPr lang="en-IN" b="0" i="0" dirty="0">
                <a:effectLst/>
                <a:latin typeface="Google Sans"/>
              </a:rPr>
              <a:t>, </a:t>
            </a:r>
            <a:r>
              <a:rPr lang="en-IN" b="0" i="0" dirty="0">
                <a:effectLst/>
                <a:latin typeface="Courier New" panose="02070309020205020404" pitchFamily="49" charset="0"/>
              </a:rPr>
              <a:t>&lt;li&gt;</a:t>
            </a:r>
            <a:r>
              <a:rPr lang="en-IN" b="0" i="0" dirty="0">
                <a:effectLst/>
                <a:latin typeface="Google Sans"/>
              </a:rPr>
              <a:t>, and </a:t>
            </a:r>
            <a:r>
              <a:rPr lang="en-IN" b="0" i="0" dirty="0">
                <a:effectLst/>
                <a:latin typeface="Courier New" panose="02070309020205020404" pitchFamily="49" charset="0"/>
              </a:rPr>
              <a:t>&lt;a&gt;</a:t>
            </a:r>
            <a:r>
              <a:rPr lang="en-IN" b="0" i="0" dirty="0">
                <a:effectLst/>
                <a:latin typeface="Google Sans"/>
              </a:rPr>
              <a:t> tags) allows learners to easily browse courses, modules, quizzes, and resources.</a:t>
            </a:r>
          </a:p>
          <a:p>
            <a:pPr algn="l">
              <a:lnSpc>
                <a:spcPts val="1800"/>
              </a:lnSpc>
              <a:spcBef>
                <a:spcPts val="750"/>
              </a:spcBef>
              <a:spcAft>
                <a:spcPts val="1500"/>
              </a:spcAft>
              <a:buFont typeface="Arial" panose="020B0604020202020204" pitchFamily="34" charset="0"/>
              <a:buChar char="•"/>
            </a:pPr>
            <a:r>
              <a:rPr lang="en-IN" b="1" i="0" dirty="0">
                <a:effectLst/>
                <a:latin typeface="Google Sans"/>
              </a:rPr>
              <a:t>Multimedia Support:</a:t>
            </a:r>
            <a:r>
              <a:rPr lang="en-IN" b="0" i="0" dirty="0">
                <a:effectLst/>
                <a:latin typeface="Google Sans"/>
              </a:rPr>
              <a:t> Integration of various media types like videos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850</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Google Sans</vt:lpstr>
      <vt:lpstr>Roboto</vt:lpstr>
      <vt:lpstr>Times New Roman</vt:lpstr>
      <vt:lpstr>Trebuchet MS</vt:lpstr>
      <vt:lpstr>Office Theme</vt:lpstr>
      <vt:lpstr>Digital Portfolio  </vt:lpstr>
      <vt:lpstr>Online learning platform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SOWMYA NARAYANAN</cp:lastModifiedBy>
  <cp:revision>26</cp:revision>
  <dcterms:created xsi:type="dcterms:W3CDTF">2024-03-29T15:07:22Z</dcterms:created>
  <dcterms:modified xsi:type="dcterms:W3CDTF">2025-09-19T04:50:52Z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