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milbsccs2006@gmail.com" initials="t" lastIdx="1" clrIdx="0">
    <p:extLst>
      <p:ext uri="{19B8F6BF-5375-455C-9EA6-DF929625EA0E}">
        <p15:presenceInfo xmlns:p15="http://schemas.microsoft.com/office/powerpoint/2012/main" userId="3b12af0331acb0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commentAuthors" Target="commentAuthor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05644" y="3040529"/>
            <a:ext cx="8610600" cy="2677656"/>
          </a:xfrm>
          <a:prstGeom prst="rect">
            <a:avLst/>
          </a:prstGeom>
          <a:noFill/>
        </p:spPr>
        <p:txBody>
          <a:bodyPr wrap="square" lIns="91440" tIns="45720" rIns="91440" bIns="45720" rtlCol="0" anchor="t">
            <a:spAutoFit/>
          </a:bodyPr>
          <a:lstStyle/>
          <a:p>
            <a:r>
              <a:rPr lang="en-US" sz="2400" dirty="0"/>
              <a:t>TUDENT NAME: </a:t>
            </a:r>
            <a:r>
              <a:rPr lang="en-IN" sz="2400" dirty="0"/>
              <a:t>S. TAMILARASAN</a:t>
            </a:r>
            <a:endParaRPr lang="en-US" sz="2400" dirty="0"/>
          </a:p>
          <a:p>
            <a:r>
              <a:rPr lang="en-US" sz="2400" dirty="0"/>
              <a:t>REGISTER NO AND: </a:t>
            </a:r>
            <a:r>
              <a:rPr lang="en-IN" sz="2400" dirty="0"/>
              <a:t>222404414</a:t>
            </a:r>
          </a:p>
          <a:p>
            <a:r>
              <a:rPr lang="en-IN" sz="2400" dirty="0">
                <a:cs typeface="Calibri"/>
              </a:rPr>
              <a:t>NMID:41FABE56DB9D532B9534C6EC1F22F5B2</a:t>
            </a:r>
            <a:endParaRPr lang="en-US" sz="2400" dirty="0">
              <a:cs typeface="Calibri"/>
            </a:endParaRPr>
          </a:p>
          <a:p>
            <a:r>
              <a:rPr lang="en-US" sz="2400" dirty="0"/>
              <a:t>DEPARTMENT: </a:t>
            </a:r>
            <a:r>
              <a:rPr lang="en-IN" sz="2400" dirty="0" err="1"/>
              <a:t>Bsc</a:t>
            </a:r>
            <a:r>
              <a:rPr lang="en-IN" sz="2400" dirty="0"/>
              <a:t>. Computer science</a:t>
            </a:r>
            <a:endParaRPr lang="en-US" sz="2400" dirty="0"/>
          </a:p>
          <a:p>
            <a:r>
              <a:rPr lang="en-US" sz="2400" dirty="0"/>
              <a:t>COLLEGE: COLLEGE/ </a:t>
            </a:r>
            <a:r>
              <a:rPr lang="en-IN" sz="2400" dirty="0" err="1"/>
              <a:t>UNIVERSITY:Agurchand</a:t>
            </a:r>
            <a:r>
              <a:rPr lang="en-IN" sz="2400" dirty="0"/>
              <a:t> </a:t>
            </a:r>
            <a:r>
              <a:rPr lang="en-IN" sz="2400" dirty="0" err="1"/>
              <a:t>manmull</a:t>
            </a:r>
            <a:r>
              <a:rPr lang="en-IN" sz="2400" dirty="0"/>
              <a:t> </a:t>
            </a:r>
            <a:r>
              <a:rPr lang="en-IN" sz="2400" dirty="0" err="1"/>
              <a:t>jain</a:t>
            </a:r>
            <a:r>
              <a:rPr lang="en-IN" sz="2400" dirty="0"/>
              <a:t> College/Madras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96590" y="19192"/>
            <a:ext cx="1436951" cy="2167810"/>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58459" y="1695451"/>
            <a:ext cx="8485578" cy="1384995"/>
          </a:xfrm>
          <a:prstGeom prst="rect">
            <a:avLst/>
          </a:prstGeom>
          <a:solidFill>
            <a:srgbClr val="00B0F0"/>
          </a:solidFill>
        </p:spPr>
        <p:txBody>
          <a:bodyPr wrap="square" rtlCol="0">
            <a:spAutoFit/>
          </a:bodyPr>
          <a:lstStyle/>
          <a:p>
            <a:pPr algn="l">
              <a:buFont typeface="Arial" panose="020B0604020202020204" pitchFamily="34" charset="0"/>
              <a:buChar char="•"/>
            </a:pPr>
            <a:r>
              <a:rPr lang="en-IN" sz="2800" b="0" i="0" u="sng" dirty="0">
                <a:solidFill>
                  <a:srgbClr val="C00000"/>
                </a:solidFill>
                <a:effectLst/>
                <a:latin typeface="Times New Roman" panose="02020603050405020304" pitchFamily="18" charset="0"/>
                <a:cs typeface="Times New Roman" panose="02020603050405020304" pitchFamily="18" charset="0"/>
              </a:rPr>
              <a:t>R</a:t>
            </a:r>
            <a:r>
              <a:rPr lang="en-US" sz="2800" b="0" i="0" u="sng" dirty="0" err="1">
                <a:solidFill>
                  <a:srgbClr val="C00000"/>
                </a:solidFill>
                <a:effectLst/>
                <a:latin typeface="Times New Roman" panose="02020603050405020304" pitchFamily="18" charset="0"/>
                <a:cs typeface="Times New Roman" panose="02020603050405020304" pitchFamily="18" charset="0"/>
              </a:rPr>
              <a:t>esult</a:t>
            </a:r>
            <a:r>
              <a:rPr lang="en-US" sz="2800" b="0" i="0" dirty="0">
                <a:solidFill>
                  <a:srgbClr val="0D0D0D"/>
                </a:solidFill>
                <a:effectLst/>
                <a:latin typeface="Times New Roman" panose="02020603050405020304" pitchFamily="18" charset="0"/>
                <a:cs typeface="Times New Roman" panose="02020603050405020304" pitchFamily="18" charset="0"/>
              </a:rPr>
              <a:t>:</a:t>
            </a:r>
            <a:r>
              <a:rPr lang="en-IN" sz="2800" b="0" i="0" dirty="0">
                <a:solidFill>
                  <a:srgbClr val="0D0D0D"/>
                </a:solidFill>
                <a:effectLst/>
                <a:latin typeface="Times New Roman" panose="02020603050405020304" pitchFamily="18" charset="0"/>
                <a:cs typeface="Times New Roman" panose="02020603050405020304" pitchFamily="18" charset="0"/>
              </a:rPr>
              <a:t>  The</a:t>
            </a:r>
            <a:r>
              <a:rPr lang="en-US" sz="2800" b="0" i="0" dirty="0">
                <a:solidFill>
                  <a:srgbClr val="0D0D0D"/>
                </a:solidFill>
                <a:effectLst/>
                <a:latin typeface="Times New Roman" panose="02020603050405020304" pitchFamily="18" charset="0"/>
                <a:cs typeface="Times New Roman" panose="02020603050405020304" pitchFamily="18" charset="0"/>
              </a:rPr>
              <a:t> HTML program successfully displays a simple </a:t>
            </a:r>
            <a:r>
              <a:rPr lang="en-US" sz="2800" b="0" i="0" dirty="0" err="1">
                <a:solidFill>
                  <a:srgbClr val="0D0D0D"/>
                </a:solidFill>
                <a:effectLst/>
                <a:latin typeface="Times New Roman" panose="02020603050405020304" pitchFamily="18" charset="0"/>
                <a:cs typeface="Times New Roman" panose="02020603050405020304" pitchFamily="18" charset="0"/>
              </a:rPr>
              <a:t>regis</a:t>
            </a:r>
            <a:r>
              <a:rPr lang="en-IN" sz="2800" b="0" i="0" dirty="0">
                <a:solidFill>
                  <a:srgbClr val="0D0D0D"/>
                </a:solidFill>
                <a:effectLst/>
                <a:latin typeface="Times New Roman" panose="02020603050405020304" pitchFamily="18" charset="0"/>
                <a:cs typeface="Times New Roman" panose="02020603050405020304" pitchFamily="18" charset="0"/>
              </a:rPr>
              <a:t>t</a:t>
            </a:r>
            <a:r>
              <a:rPr lang="en-US" sz="2800" b="0" i="0" dirty="0">
                <a:solidFill>
                  <a:srgbClr val="0D0D0D"/>
                </a:solidFill>
                <a:effectLst/>
                <a:latin typeface="Times New Roman" panose="02020603050405020304" pitchFamily="18" charset="0"/>
                <a:cs typeface="Times New Roman" panose="02020603050405020304" pitchFamily="18" charset="0"/>
              </a:rPr>
              <a:t>ration form with properly associated &lt;label&gt; elements.</a:t>
            </a:r>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3299DB6-15BF-ECD8-758D-65C51267E7D2}"/>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pic>
        <p:nvPicPr>
          <p:cNvPr id="11" name="Picture 10">
            <a:extLst>
              <a:ext uri="{FF2B5EF4-FFF2-40B4-BE49-F238E27FC236}">
                <a16:creationId xmlns:a16="http://schemas.microsoft.com/office/drawing/2014/main" id="{33592BAD-2E7C-C2D1-0EB2-8211F9B27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6113" y="3777555"/>
            <a:ext cx="3375356" cy="2259054"/>
          </a:xfrm>
          <a:prstGeom prst="rect">
            <a:avLst/>
          </a:prstGeom>
        </p:spPr>
      </p:pic>
      <p:sp>
        <p:nvSpPr>
          <p:cNvPr id="12" name="TextBox 11">
            <a:extLst>
              <a:ext uri="{FF2B5EF4-FFF2-40B4-BE49-F238E27FC236}">
                <a16:creationId xmlns:a16="http://schemas.microsoft.com/office/drawing/2014/main" id="{E13B62B7-7DCA-5220-B883-7059CDBB45D1}"/>
              </a:ext>
            </a:extLst>
          </p:cNvPr>
          <p:cNvSpPr txBox="1"/>
          <p:nvPr/>
        </p:nvSpPr>
        <p:spPr>
          <a:xfrm>
            <a:off x="1131394" y="3276210"/>
            <a:ext cx="1940673" cy="369332"/>
          </a:xfrm>
          <a:prstGeom prst="rect">
            <a:avLst/>
          </a:prstGeom>
          <a:noFill/>
        </p:spPr>
        <p:txBody>
          <a:bodyPr wrap="square" rtlCol="0">
            <a:spAutoFit/>
          </a:bodyPr>
          <a:lstStyle/>
          <a:p>
            <a:pPr algn="l"/>
            <a:r>
              <a:rPr lang="en-IN" u="sng" dirty="0">
                <a:solidFill>
                  <a:srgbClr val="C00000"/>
                </a:solidFill>
              </a:rPr>
              <a:t>Result</a:t>
            </a:r>
            <a:r>
              <a:rPr lang="en-IN" dirty="0"/>
              <a:t> </a:t>
            </a:r>
            <a:r>
              <a:rPr lang="en-IN" u="sng" dirty="0">
                <a:solidFill>
                  <a:srgbClr val="C00000"/>
                </a:solidFill>
              </a:rPr>
              <a:t>Screenshot</a:t>
            </a:r>
            <a:r>
              <a:rPr lang="en-IN" dirty="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3" name="TextBox 12">
            <a:extLst>
              <a:ext uri="{FF2B5EF4-FFF2-40B4-BE49-F238E27FC236}">
                <a16:creationId xmlns:a16="http://schemas.microsoft.com/office/drawing/2014/main" id="{070209BD-382B-5DA6-4F31-C7CCC5405856}"/>
              </a:ext>
            </a:extLst>
          </p:cNvPr>
          <p:cNvSpPr txBox="1"/>
          <p:nvPr/>
        </p:nvSpPr>
        <p:spPr>
          <a:xfrm rot="10800000" flipV="1">
            <a:off x="1240795" y="1555754"/>
            <a:ext cx="6986359" cy="2246769"/>
          </a:xfrm>
          <a:prstGeom prst="rect">
            <a:avLst/>
          </a:prstGeom>
          <a:solidFill>
            <a:srgbClr val="92D050"/>
          </a:solidFill>
        </p:spPr>
        <p:txBody>
          <a:bodyPr wrap="square">
            <a:spAutoFit/>
          </a:bodyPr>
          <a:lstStyle/>
          <a:p>
            <a:r>
              <a:rPr lang="en-US" sz="2000" dirty="0"/>
              <a:t>The project demonstrates the effective use of the HTML &lt;label&gt; element to create user-friendly and accessible web forms. By properly associating labels with input fields, the form becomes easier to navigate, improves usability, and supports screen readers for visually impaired users. This enhances the overall user experience and ensures better form accessibility across all devices and browsers.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rot="10800000" flipV="1">
            <a:off x="3269239" y="1892276"/>
            <a:ext cx="4743450" cy="77392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accent5"/>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lstStyle/>
          <a:p>
            <a:r>
              <a:rPr lang="en-IN" sz="3600" dirty="0">
                <a:solidFill>
                  <a:srgbClr val="C00000"/>
                </a:solidFill>
              </a:rPr>
              <a:t>   HTML LABLES</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Oval 23">
            <a:extLst>
              <a:ext uri="{FF2B5EF4-FFF2-40B4-BE49-F238E27FC236}">
                <a16:creationId xmlns:a16="http://schemas.microsoft.com/office/drawing/2014/main" id="{21DBFCAF-DF16-B98F-0398-376801F3AB52}"/>
              </a:ext>
            </a:extLst>
          </p:cNvPr>
          <p:cNvSpPr/>
          <p:nvPr/>
        </p:nvSpPr>
        <p:spPr>
          <a:xfrm>
            <a:off x="1894813" y="2019299"/>
            <a:ext cx="1073817" cy="45007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91675"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11239" y="3407251"/>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77B5DBDC-82F4-C6B3-8C75-173D004E122E}"/>
              </a:ext>
            </a:extLst>
          </p:cNvPr>
          <p:cNvSpPr txBox="1"/>
          <p:nvPr/>
        </p:nvSpPr>
        <p:spPr>
          <a:xfrm>
            <a:off x="676275" y="1574780"/>
            <a:ext cx="9311222" cy="3416320"/>
          </a:xfrm>
          <a:prstGeom prst="rect">
            <a:avLst/>
          </a:prstGeom>
          <a:noFill/>
          <a:ln>
            <a:solidFill>
              <a:schemeClr val="accent2">
                <a:lumMod val="50000"/>
              </a:schemeClr>
            </a:solidFill>
          </a:ln>
        </p:spPr>
        <p:txBody>
          <a:bodyPr wrap="square">
            <a:spAutoFit/>
          </a:bodyPr>
          <a:lstStyle/>
          <a:p>
            <a:pPr marL="571500" indent="-571500">
              <a:buFont typeface="Arial" panose="020B0604020202020204" pitchFamily="34" charset="0"/>
              <a:buChar char="•"/>
            </a:pPr>
            <a:r>
              <a:rPr lang="en-US" sz="3600" u="sng" dirty="0">
                <a:solidFill>
                  <a:srgbClr val="FF0000"/>
                </a:solidFill>
              </a:rPr>
              <a:t>User</a:t>
            </a:r>
            <a:r>
              <a:rPr lang="en-US" sz="3600" dirty="0"/>
              <a:t> </a:t>
            </a:r>
            <a:r>
              <a:rPr lang="en-US" sz="3600" u="sng" dirty="0">
                <a:solidFill>
                  <a:srgbClr val="FF0000"/>
                </a:solidFill>
              </a:rPr>
              <a:t>experience</a:t>
            </a:r>
            <a:r>
              <a:rPr lang="en-US" sz="3600" dirty="0"/>
              <a:t> — Users may get confused while filling out forms.</a:t>
            </a:r>
            <a:endParaRPr lang="en-IN" sz="3600" dirty="0"/>
          </a:p>
          <a:p>
            <a:pPr marL="571500" indent="-571500">
              <a:buFont typeface="Arial" panose="020B0604020202020204" pitchFamily="34" charset="0"/>
              <a:buChar char="•"/>
            </a:pPr>
            <a:r>
              <a:rPr lang="en-US" sz="3600" u="sng" dirty="0">
                <a:solidFill>
                  <a:srgbClr val="FF0000"/>
                </a:solidFill>
              </a:rPr>
              <a:t>Accessibility</a:t>
            </a:r>
            <a:r>
              <a:rPr lang="en-US" sz="3600" dirty="0"/>
              <a:t> — Screen readers cannot correctly interpret unlabeled inputs.</a:t>
            </a:r>
            <a:endParaRPr lang="en-IN" sz="3600" dirty="0"/>
          </a:p>
          <a:p>
            <a:pPr marL="571500" indent="-571500">
              <a:buFont typeface="Arial" panose="020B0604020202020204" pitchFamily="34" charset="0"/>
              <a:buChar char="•"/>
            </a:pPr>
            <a:r>
              <a:rPr lang="en-US" sz="3600" u="sng" dirty="0">
                <a:solidFill>
                  <a:srgbClr val="FF0000"/>
                </a:solidFill>
              </a:rPr>
              <a:t>Form</a:t>
            </a:r>
            <a:r>
              <a:rPr lang="en-US" sz="3600" dirty="0"/>
              <a:t> </a:t>
            </a:r>
            <a:r>
              <a:rPr lang="en-US" sz="3600" u="sng" dirty="0">
                <a:solidFill>
                  <a:srgbClr val="FF0000"/>
                </a:solidFill>
              </a:rPr>
              <a:t>validation</a:t>
            </a:r>
            <a:r>
              <a:rPr lang="en-US" sz="3600" dirty="0"/>
              <a:t> — Users may enter incorrect data if fields are unclear.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89C4E42-38EB-DD1C-F3A6-66692DB78EF8}"/>
              </a:ext>
            </a:extLst>
          </p:cNvPr>
          <p:cNvSpPr txBox="1"/>
          <p:nvPr/>
        </p:nvSpPr>
        <p:spPr>
          <a:xfrm>
            <a:off x="411736" y="1695450"/>
            <a:ext cx="8660663" cy="3108543"/>
          </a:xfrm>
          <a:prstGeom prst="rect">
            <a:avLst/>
          </a:prstGeom>
          <a:solidFill>
            <a:srgbClr val="00B050"/>
          </a:solidFill>
          <a:ln>
            <a:solidFill>
              <a:schemeClr val="accent2"/>
            </a:solidFill>
          </a:ln>
        </p:spPr>
        <p:txBody>
          <a:bodyPr wrap="square">
            <a:spAutoFit/>
          </a:bodyPr>
          <a:lstStyle/>
          <a:p>
            <a:r>
              <a:rPr lang="en-US" sz="2800" dirty="0"/>
              <a:t>This project focuses on using the HTML &lt;label&gt; element to create more accessible and user-friendly web forms. The &lt;label&gt; tag links text descriptions to input fields, helping users understand what information is required and improving navigation. Proper use of labels enhances the overall usability, supports screen readers, and ensures a better experience for all users while filling out forms.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5B7D942E-99A0-F42B-B0CA-DEED69D45BDF}"/>
              </a:ext>
            </a:extLst>
          </p:cNvPr>
          <p:cNvSpPr txBox="1"/>
          <p:nvPr/>
        </p:nvSpPr>
        <p:spPr>
          <a:xfrm>
            <a:off x="847062" y="1695450"/>
            <a:ext cx="5384935" cy="4247317"/>
          </a:xfrm>
          <a:prstGeom prst="rect">
            <a:avLst/>
          </a:prstGeom>
          <a:solidFill>
            <a:srgbClr val="FFFF00"/>
          </a:solidFill>
          <a:ln>
            <a:solidFill>
              <a:srgbClr val="7030A0"/>
            </a:solidFill>
          </a:ln>
        </p:spPr>
        <p:txBody>
          <a:bodyPr wrap="square">
            <a:spAutoFit/>
          </a:bodyPr>
          <a:lstStyle/>
          <a:p>
            <a:r>
              <a:rPr lang="en-US" dirty="0"/>
              <a:t>The end users are individuals who interact with web forms on websites or applications. </a:t>
            </a:r>
            <a:endParaRPr lang="en-IN" dirty="0"/>
          </a:p>
          <a:p>
            <a:endParaRPr lang="en-IN" dirty="0"/>
          </a:p>
          <a:p>
            <a:r>
              <a:rPr lang="en-US" dirty="0"/>
              <a:t>They can include:</a:t>
            </a:r>
            <a:endParaRPr lang="en-IN" dirty="0"/>
          </a:p>
          <a:p>
            <a:endParaRPr lang="en-IN" dirty="0"/>
          </a:p>
          <a:p>
            <a:pPr marL="342900" indent="-342900">
              <a:buAutoNum type="arabicPeriod"/>
            </a:pPr>
            <a:r>
              <a:rPr lang="en-US" u="sng" dirty="0">
                <a:solidFill>
                  <a:srgbClr val="C00000"/>
                </a:solidFill>
              </a:rPr>
              <a:t>General</a:t>
            </a:r>
            <a:r>
              <a:rPr lang="en-US" dirty="0"/>
              <a:t> </a:t>
            </a:r>
            <a:r>
              <a:rPr lang="en-US" u="sng" dirty="0">
                <a:solidFill>
                  <a:srgbClr val="C00000"/>
                </a:solidFill>
              </a:rPr>
              <a:t>Users</a:t>
            </a:r>
            <a:r>
              <a:rPr lang="en-US" dirty="0"/>
              <a:t> – People filling out forms for registrations, logins, feedback, or purchases.</a:t>
            </a:r>
            <a:endParaRPr lang="en-IN" dirty="0"/>
          </a:p>
          <a:p>
            <a:pPr marL="342900" indent="-342900">
              <a:buAutoNum type="arabicPeriod"/>
            </a:pPr>
            <a:endParaRPr lang="en-IN" dirty="0"/>
          </a:p>
          <a:p>
            <a:pPr marL="342900" indent="-342900">
              <a:buFont typeface="+mj-lt"/>
              <a:buAutoNum type="arabicPeriod"/>
            </a:pPr>
            <a:r>
              <a:rPr lang="en-US" dirty="0"/>
              <a:t> </a:t>
            </a:r>
            <a:r>
              <a:rPr lang="en-US" u="sng" dirty="0">
                <a:solidFill>
                  <a:srgbClr val="C00000"/>
                </a:solidFill>
              </a:rPr>
              <a:t>Visually</a:t>
            </a:r>
            <a:r>
              <a:rPr lang="en-US" dirty="0"/>
              <a:t> </a:t>
            </a:r>
            <a:r>
              <a:rPr lang="en-US" u="sng" dirty="0">
                <a:solidFill>
                  <a:srgbClr val="C00000"/>
                </a:solidFill>
              </a:rPr>
              <a:t>Impaired</a:t>
            </a:r>
            <a:r>
              <a:rPr lang="en-US" dirty="0"/>
              <a:t> Users – Users who rely on screen readers benefit from properly implemented &lt;label&gt; elements.</a:t>
            </a:r>
            <a:endParaRPr lang="en-IN" dirty="0"/>
          </a:p>
          <a:p>
            <a:pPr marL="342900" indent="-342900">
              <a:buAutoNum type="arabicPeriod" startAt="3"/>
            </a:pPr>
            <a:r>
              <a:rPr lang="en-US" u="sng" dirty="0">
                <a:solidFill>
                  <a:srgbClr val="C00000"/>
                </a:solidFill>
              </a:rPr>
              <a:t>Elderly</a:t>
            </a:r>
            <a:r>
              <a:rPr lang="en-US" dirty="0"/>
              <a:t> </a:t>
            </a:r>
            <a:r>
              <a:rPr lang="en-US" u="sng" dirty="0">
                <a:solidFill>
                  <a:srgbClr val="C00000"/>
                </a:solidFill>
              </a:rPr>
              <a:t>Users</a:t>
            </a:r>
            <a:r>
              <a:rPr lang="en-US" dirty="0"/>
              <a:t> – Clear labels make forms easier to understand and navigate.</a:t>
            </a:r>
            <a:endParaRPr lang="en-IN" dirty="0"/>
          </a:p>
          <a:p>
            <a:pPr marL="342900" indent="-342900">
              <a:buAutoNum type="arabicPeriod" startAt="3"/>
            </a:pPr>
            <a:r>
              <a:rPr lang="en-US" u="sng" dirty="0">
                <a:solidFill>
                  <a:srgbClr val="C00000"/>
                </a:solidFill>
              </a:rPr>
              <a:t>Mobile</a:t>
            </a:r>
            <a:r>
              <a:rPr lang="en-US" dirty="0"/>
              <a:t> </a:t>
            </a:r>
            <a:r>
              <a:rPr lang="en-US" u="sng" dirty="0">
                <a:solidFill>
                  <a:srgbClr val="C00000"/>
                </a:solidFill>
              </a:rPr>
              <a:t>Users</a:t>
            </a:r>
            <a:r>
              <a:rPr lang="en-US" dirty="0"/>
              <a:t> – Labels improve touch </a:t>
            </a:r>
            <a:r>
              <a:rPr lang="en-US" dirty="0" err="1"/>
              <a:t>accessibilit</a:t>
            </a:r>
            <a:r>
              <a:rPr lang="en-IN" dirty="0"/>
              <a:t>y </a:t>
            </a:r>
            <a:r>
              <a:rPr lang="en-US" dirty="0"/>
              <a:t>by making input selection easier.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901475" y="307882"/>
            <a:ext cx="1589199" cy="1508599"/>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A1575F2-D3BF-1AB9-2B0C-C7A85CE236E6}"/>
              </a:ext>
            </a:extLst>
          </p:cNvPr>
          <p:cNvSpPr txBox="1"/>
          <p:nvPr/>
        </p:nvSpPr>
        <p:spPr>
          <a:xfrm>
            <a:off x="461529" y="1472847"/>
            <a:ext cx="6100074" cy="2308324"/>
          </a:xfrm>
          <a:prstGeom prst="rect">
            <a:avLst/>
          </a:prstGeom>
          <a:solidFill>
            <a:srgbClr val="FFFF00"/>
          </a:solidFill>
          <a:ln>
            <a:solidFill>
              <a:srgbClr val="C00000"/>
            </a:solidFill>
          </a:ln>
        </p:spPr>
        <p:txBody>
          <a:bodyPr wrap="square">
            <a:spAutoFit/>
          </a:bodyPr>
          <a:lstStyle/>
          <a:p>
            <a:r>
              <a:rPr lang="en-US" u="sng" dirty="0">
                <a:solidFill>
                  <a:srgbClr val="FF0000"/>
                </a:solidFill>
              </a:rPr>
              <a:t>Tools</a:t>
            </a:r>
            <a:r>
              <a:rPr lang="en-US" dirty="0"/>
              <a:t>:</a:t>
            </a:r>
            <a:endParaRPr lang="en-IN" dirty="0"/>
          </a:p>
          <a:p>
            <a:pPr marL="342900" indent="-342900">
              <a:buAutoNum type="arabicPeriod"/>
            </a:pPr>
            <a:r>
              <a:rPr lang="en-US" dirty="0"/>
              <a:t>Code Editors – To write and edit HTML </a:t>
            </a:r>
            <a:r>
              <a:rPr lang="en-US" dirty="0" err="1"/>
              <a:t>codeExamples</a:t>
            </a:r>
            <a:r>
              <a:rPr lang="en-US" dirty="0"/>
              <a:t>: VS Code, Sublime Text, Atom</a:t>
            </a:r>
            <a:endParaRPr lang="en-IN" dirty="0"/>
          </a:p>
          <a:p>
            <a:r>
              <a:rPr lang="en-US" dirty="0"/>
              <a:t>2. Web Browsers – To test and preview </a:t>
            </a:r>
            <a:r>
              <a:rPr lang="en-US" dirty="0" err="1"/>
              <a:t>formsExamples</a:t>
            </a:r>
            <a:r>
              <a:rPr lang="en-US" dirty="0"/>
              <a:t>: Google Chrome, Mozilla Firefox, Microsoft Edge</a:t>
            </a:r>
            <a:endParaRPr lang="en-IN" dirty="0"/>
          </a:p>
          <a:p>
            <a:r>
              <a:rPr lang="en-US" dirty="0"/>
              <a:t>3. Accessibility Testing Tools – To check if labels work </a:t>
            </a:r>
            <a:r>
              <a:rPr lang="en-US" dirty="0" err="1"/>
              <a:t>properlyExamples</a:t>
            </a:r>
            <a:r>
              <a:rPr lang="en-US" dirty="0"/>
              <a:t>: WAVE, AXE, Lighthouse4. Screen Readers – To test label </a:t>
            </a:r>
            <a:r>
              <a:rPr lang="en-US" dirty="0" err="1"/>
              <a:t>accessibilityExamples</a:t>
            </a:r>
            <a:r>
              <a:rPr lang="en-US" dirty="0"/>
              <a:t>: NVDA, JAWS, </a:t>
            </a:r>
            <a:r>
              <a:rPr lang="en-US" dirty="0" err="1"/>
              <a:t>VoiceOver</a:t>
            </a:r>
            <a:endParaRPr lang="en-US" dirty="0"/>
          </a:p>
        </p:txBody>
      </p:sp>
      <p:sp>
        <p:nvSpPr>
          <p:cNvPr id="14" name="TextBox 13">
            <a:extLst>
              <a:ext uri="{FF2B5EF4-FFF2-40B4-BE49-F238E27FC236}">
                <a16:creationId xmlns:a16="http://schemas.microsoft.com/office/drawing/2014/main" id="{57CE3D1A-CC18-DF03-A309-C23B7E68B542}"/>
              </a:ext>
            </a:extLst>
          </p:cNvPr>
          <p:cNvSpPr txBox="1"/>
          <p:nvPr/>
        </p:nvSpPr>
        <p:spPr>
          <a:xfrm>
            <a:off x="461529" y="4201792"/>
            <a:ext cx="6100074" cy="2031325"/>
          </a:xfrm>
          <a:prstGeom prst="rect">
            <a:avLst/>
          </a:prstGeom>
          <a:solidFill>
            <a:srgbClr val="FFFF00"/>
          </a:solidFill>
          <a:ln>
            <a:solidFill>
              <a:srgbClr val="C00000"/>
            </a:solidFill>
          </a:ln>
        </p:spPr>
        <p:txBody>
          <a:bodyPr wrap="square">
            <a:spAutoFit/>
          </a:bodyPr>
          <a:lstStyle/>
          <a:p>
            <a:r>
              <a:rPr lang="en-IN" u="sng" dirty="0">
                <a:solidFill>
                  <a:srgbClr val="C00000"/>
                </a:solidFill>
              </a:rPr>
              <a:t>Techniques</a:t>
            </a:r>
            <a:r>
              <a:rPr lang="en-IN" dirty="0"/>
              <a:t>:</a:t>
            </a:r>
          </a:p>
          <a:p>
            <a:pPr marL="342900" indent="-342900">
              <a:buAutoNum type="arabicPeriod"/>
            </a:pPr>
            <a:r>
              <a:rPr lang="en-US" dirty="0"/>
              <a:t>Using for Attribute – Linking &lt;label&gt; to the corresponding &lt;input&gt; using the input’s id.&lt;label for="email"&gt;Email:&lt;/label&gt;&lt;input type="email" id="email"&gt;</a:t>
            </a:r>
            <a:endParaRPr lang="en-IN" dirty="0"/>
          </a:p>
          <a:p>
            <a:r>
              <a:rPr lang="en-US" dirty="0"/>
              <a:t>2. Wrapping Labels Around Inputs – Placing the input inside the &lt;label&gt; tag for automatic association.&lt;label&gt;Username: &lt;input type="text" name="username"&gt;&lt;/label&gt;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a:ln>
            <a:solidFill>
              <a:srgbClr val="C00000"/>
            </a:solidFill>
          </a:ln>
        </p:spPr>
        <p:txBody>
          <a:bodyPr vert="horz" wrap="square" lIns="0" tIns="13335" rIns="0" bIns="0" rtlCol="0">
            <a:spAutoFit/>
          </a:bodyPr>
          <a:lstStyle/>
          <a:p>
            <a:pPr marL="12700">
              <a:lnSpc>
                <a:spcPct val="100000"/>
              </a:lnSpc>
              <a:spcBef>
                <a:spcPts val="105"/>
              </a:spcBef>
            </a:pPr>
            <a:r>
              <a:rPr lang="en-IN" sz="4000" b="1" u="sng" spc="15" dirty="0">
                <a:solidFill>
                  <a:srgbClr val="FF0000"/>
                </a:solidFill>
                <a:latin typeface="Trebuchet MS"/>
                <a:cs typeface="Trebuchet MS"/>
              </a:rPr>
              <a:t>POTFOLIO DESIGN AND LAYOUT</a:t>
            </a:r>
            <a:endParaRPr sz="4000" u="sng" dirty="0">
              <a:solidFill>
                <a:srgbClr val="FF0000"/>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8EFF1B7E-4EC4-4C7D-FF2D-6B3AB404D1C1}"/>
              </a:ext>
            </a:extLst>
          </p:cNvPr>
          <p:cNvSpPr txBox="1"/>
          <p:nvPr/>
        </p:nvSpPr>
        <p:spPr>
          <a:xfrm>
            <a:off x="116135" y="982341"/>
            <a:ext cx="6644068" cy="3970318"/>
          </a:xfrm>
          <a:prstGeom prst="rect">
            <a:avLst/>
          </a:prstGeom>
          <a:solidFill>
            <a:srgbClr val="FFFF00"/>
          </a:solidFill>
        </p:spPr>
        <p:txBody>
          <a:bodyPr wrap="square">
            <a:spAutoFit/>
          </a:bodyPr>
          <a:lstStyle/>
          <a:p>
            <a:r>
              <a:rPr lang="en-US" sz="2800" dirty="0"/>
              <a:t>The portfolio should have a clean and simple layout with sections like an introduction, projects, skills, and a contact form. The contact form demonstrates the proper use of the HTML &lt;label&gt; element by associating labels with input fields for better usability and accessibility. Labels improve form navigation, help screen readers, and create a user-friendly experience across devices.</a:t>
            </a:r>
          </a:p>
        </p:txBody>
      </p:sp>
      <p:sp>
        <p:nvSpPr>
          <p:cNvPr id="11" name="TextBox 10">
            <a:extLst>
              <a:ext uri="{FF2B5EF4-FFF2-40B4-BE49-F238E27FC236}">
                <a16:creationId xmlns:a16="http://schemas.microsoft.com/office/drawing/2014/main" id="{AC4F834D-6E33-AB38-F8A3-637144E06DE8}"/>
              </a:ext>
            </a:extLst>
          </p:cNvPr>
          <p:cNvSpPr txBox="1"/>
          <p:nvPr/>
        </p:nvSpPr>
        <p:spPr>
          <a:xfrm>
            <a:off x="7046144" y="1081191"/>
            <a:ext cx="3198069" cy="5632311"/>
          </a:xfrm>
          <a:prstGeom prst="rect">
            <a:avLst/>
          </a:prstGeom>
          <a:solidFill>
            <a:srgbClr val="FFFF00"/>
          </a:solidFill>
        </p:spPr>
        <p:txBody>
          <a:bodyPr wrap="square">
            <a:spAutoFit/>
          </a:bodyPr>
          <a:lstStyle/>
          <a:p>
            <a:r>
              <a:rPr lang="en-US" dirty="0"/>
              <a:t>!DOCTYPE html&gt;&lt;html&gt;&lt;head&gt;  &lt;title&gt;HTML Label Example&lt;/title&gt;&lt;/head&gt;&lt;body&gt;  &lt;h2&gt;Registration Form&lt;/h2&gt;  &lt;form&gt;    &lt;label for="name"&gt;Name:&lt;/label&gt;    &lt;input type="text" id="name" name="name"&gt;&lt;</a:t>
            </a:r>
            <a:r>
              <a:rPr lang="en-US" dirty="0" err="1"/>
              <a:t>br</a:t>
            </a:r>
            <a:r>
              <a:rPr lang="en-US" dirty="0"/>
              <a:t>&gt;&lt;</a:t>
            </a:r>
            <a:r>
              <a:rPr lang="en-US" dirty="0" err="1"/>
              <a:t>br</a:t>
            </a:r>
            <a:r>
              <a:rPr lang="en-US" dirty="0"/>
              <a:t>&gt;    &lt;label for="email"&gt;Email:&lt;/label&gt;    &lt;input type="email" id="email" name="email"&gt;&lt;</a:t>
            </a:r>
            <a:r>
              <a:rPr lang="en-US" dirty="0" err="1"/>
              <a:t>br</a:t>
            </a:r>
            <a:r>
              <a:rPr lang="en-US" dirty="0"/>
              <a:t>&gt;&lt;</a:t>
            </a:r>
            <a:r>
              <a:rPr lang="en-US" dirty="0" err="1"/>
              <a:t>br</a:t>
            </a:r>
            <a:r>
              <a:rPr lang="en-US" dirty="0"/>
              <a:t>&gt;    &lt;label for="password"&gt;Password:&lt;/label&gt;    &lt;input type="password" id="password" name="password"&gt;&lt;</a:t>
            </a:r>
            <a:r>
              <a:rPr lang="en-US" dirty="0" err="1"/>
              <a:t>br</a:t>
            </a:r>
            <a:r>
              <a:rPr lang="en-US" dirty="0"/>
              <a:t>&gt;&lt;</a:t>
            </a:r>
            <a:r>
              <a:rPr lang="en-US" dirty="0" err="1"/>
              <a:t>br</a:t>
            </a:r>
            <a:r>
              <a:rPr lang="en-US" dirty="0"/>
              <a:t>&gt;    &lt;input type="submit" value="Submit"&gt;  &lt;/form&gt;&lt;/body&gt;&lt;/html&gt;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EEF42BC4-D969-E7B0-E52A-6A68582F1BF1}"/>
              </a:ext>
            </a:extLst>
          </p:cNvPr>
          <p:cNvSpPr txBox="1"/>
          <p:nvPr/>
        </p:nvSpPr>
        <p:spPr>
          <a:xfrm>
            <a:off x="1705332" y="1425366"/>
            <a:ext cx="6100074" cy="4524315"/>
          </a:xfrm>
          <a:prstGeom prst="rect">
            <a:avLst/>
          </a:prstGeom>
          <a:solidFill>
            <a:srgbClr val="FFC000"/>
          </a:solidFill>
        </p:spPr>
        <p:txBody>
          <a:bodyPr wrap="square">
            <a:spAutoFit/>
          </a:bodyPr>
          <a:lstStyle/>
          <a:p>
            <a:r>
              <a:rPr lang="en-US" u="sng" dirty="0">
                <a:solidFill>
                  <a:srgbClr val="C00000"/>
                </a:solidFill>
              </a:rPr>
              <a:t>Features</a:t>
            </a:r>
            <a:r>
              <a:rPr lang="en-US" dirty="0"/>
              <a:t>:</a:t>
            </a:r>
            <a:endParaRPr lang="en-IN" dirty="0"/>
          </a:p>
          <a:p>
            <a:endParaRPr lang="en-IN" dirty="0"/>
          </a:p>
          <a:p>
            <a:pPr marL="342900" indent="-342900">
              <a:buAutoNum type="arabicPeriod"/>
            </a:pPr>
            <a:r>
              <a:rPr lang="en-US" dirty="0"/>
              <a:t>Associates text descriptions with form inputs.</a:t>
            </a:r>
            <a:endParaRPr lang="en-IN" dirty="0"/>
          </a:p>
          <a:p>
            <a:r>
              <a:rPr lang="en-IN" dirty="0"/>
              <a:t>2.</a:t>
            </a:r>
            <a:r>
              <a:rPr lang="en-US" dirty="0"/>
              <a:t> form usability by making labels clickable to focus inputs</a:t>
            </a:r>
            <a:endParaRPr lang="en-IN" dirty="0"/>
          </a:p>
          <a:p>
            <a:r>
              <a:rPr lang="en-US" dirty="0"/>
              <a:t>.3. Enhances accessibility for screen readers and vis</a:t>
            </a:r>
            <a:endParaRPr lang="en-IN" dirty="0"/>
          </a:p>
          <a:p>
            <a:r>
              <a:rPr lang="en-US" dirty="0" err="1"/>
              <a:t>ually</a:t>
            </a:r>
            <a:r>
              <a:rPr lang="en-US" dirty="0"/>
              <a:t> impaired users.</a:t>
            </a:r>
            <a:endParaRPr lang="en-IN" dirty="0"/>
          </a:p>
          <a:p>
            <a:r>
              <a:rPr lang="en-IN" dirty="0"/>
              <a:t>4</a:t>
            </a:r>
            <a:r>
              <a:rPr lang="en-US" dirty="0"/>
              <a:t>. Supports both for attribute linking and label-wrapping methods</a:t>
            </a:r>
            <a:endParaRPr lang="en-IN" dirty="0"/>
          </a:p>
          <a:p>
            <a:r>
              <a:rPr lang="en-US" dirty="0"/>
              <a:t>.5. Works with various input types like text, email, checkbox, radio, etc.</a:t>
            </a:r>
            <a:endParaRPr lang="en-IN" dirty="0"/>
          </a:p>
          <a:p>
            <a:endParaRPr lang="en-IN" dirty="0"/>
          </a:p>
          <a:p>
            <a:r>
              <a:rPr lang="en-IN" u="sng" dirty="0">
                <a:solidFill>
                  <a:srgbClr val="FF0000"/>
                </a:solidFill>
              </a:rPr>
              <a:t>Functional</a:t>
            </a:r>
            <a:r>
              <a:rPr lang="en-US" dirty="0"/>
              <a:t>:When a user clicks on the label, the related input field is automatically </a:t>
            </a:r>
            <a:r>
              <a:rPr lang="en-US" dirty="0" err="1"/>
              <a:t>activated.Screen</a:t>
            </a:r>
            <a:r>
              <a:rPr lang="en-US" dirty="0"/>
              <a:t> readers announce the label text, helping users understand the purpose of the field. better form structure, readability, and user experience across devices and assistive technologies.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tamilbsccs2006@gmail.com</cp:lastModifiedBy>
  <cp:revision>25</cp:revision>
  <dcterms:created xsi:type="dcterms:W3CDTF">2024-03-29T15:07:22Z</dcterms:created>
  <dcterms:modified xsi:type="dcterms:W3CDTF">2025-09-08T15:30:55Z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