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P.SINDHUNATHI</a:t>
            </a:r>
          </a:p>
          <a:p>
            <a:r>
              <a:rPr lang="en-US" sz="2400" dirty="0"/>
              <a:t>REGISTER NO AND NMID: 222404466</a:t>
            </a:r>
            <a:endParaRPr lang="en-US" sz="2400" dirty="0">
              <a:cs typeface="Calibri"/>
            </a:endParaRPr>
          </a:p>
          <a:p>
            <a:r>
              <a:rPr lang="en-US" sz="2400" dirty="0"/>
              <a:t>DEPARTMENT: BSC COMPUTER SCIENCE </a:t>
            </a:r>
          </a:p>
          <a:p>
            <a:r>
              <a:rPr lang="en-US" sz="2400" dirty="0"/>
              <a:t>COLLEGE: COLLEGE/ UNIVERSITY-AMJAIN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56354" y="-47804"/>
            <a:ext cx="8534018" cy="6124754"/>
          </a:xfrm>
          <a:prstGeom prst="rect">
            <a:avLst/>
          </a:prstGeom>
          <a:noFill/>
        </p:spPr>
        <p:txBody>
          <a:bodyPr wrap="square" rtlCol="0">
            <a:spAutoFit/>
          </a:bodyPr>
          <a:lstStyle/>
          <a:p>
            <a:r>
              <a:rPr lang="en-US" sz="2800" b="0" i="0" dirty="0">
                <a:solidFill>
                  <a:srgbClr val="EEF0FF"/>
                </a:solidFill>
                <a:effectLst/>
                <a:latin typeface="Google Sans"/>
              </a:rPr>
              <a:t>A screenshot of an HTML table is a static image capture of how the table appears in a web browser at a specific moment. This can be achieved through various methods:</a:t>
            </a:r>
          </a:p>
          <a:p>
            <a:r>
              <a:rPr lang="en-US" sz="2800" b="1" i="0" dirty="0">
                <a:solidFill>
                  <a:srgbClr val="EEF0FF"/>
                </a:solidFill>
                <a:effectLst/>
                <a:latin typeface="Google Sans"/>
              </a:rPr>
              <a:t>Built-in Browser Tools:</a:t>
            </a:r>
            <a:r>
              <a:rPr lang="en-US" sz="2800" b="0" i="0" dirty="0">
                <a:solidFill>
                  <a:srgbClr val="EEF0FF"/>
                </a:solidFill>
                <a:effectLst/>
                <a:latin typeface="Google Sans"/>
              </a:rPr>
              <a:t> </a:t>
            </a:r>
          </a:p>
          <a:p>
            <a:r>
              <a:rPr lang="en-US" sz="2800" b="0" i="0" dirty="0">
                <a:solidFill>
                  <a:srgbClr val="EEF0FF"/>
                </a:solidFill>
                <a:effectLst/>
                <a:latin typeface="Google Sans"/>
              </a:rPr>
              <a:t>Most modern web browsers offer built-in screenshot functionalities. For example, in Chrome, you can use the "Capture screenshot" option from the Developer </a:t>
            </a:r>
            <a:r>
              <a:rPr lang="en-US" sz="2800" b="0" i="0" dirty="0" err="1">
                <a:solidFill>
                  <a:srgbClr val="EEF0FF"/>
                </a:solidFill>
                <a:effectLst/>
                <a:latin typeface="Google Sans"/>
              </a:rPr>
              <a:t>Tools.</a:t>
            </a:r>
            <a:r>
              <a:rPr lang="en-US" sz="2800" b="0" i="0" dirty="0" err="1">
                <a:effectLst/>
                <a:latin typeface="Google Sans"/>
              </a:rPr>
              <a:t>A</a:t>
            </a:r>
            <a:r>
              <a:rPr lang="en-US" sz="2800" b="0" i="0" dirty="0">
                <a:effectLst/>
                <a:latin typeface="Google Sans"/>
              </a:rPr>
              <a:t> screenshot of an HTML table is a static image capture of how the table appears in a web browser at a specific moment. This can be achieved through various methods:
Built-in Browser Tools: Most modern web browsers offer built-in screenshot functionalities. For example, in Chrome, you can use the “Capture screenshot” option from the Developer Tools.</a:t>
            </a:r>
            <a:endParaRPr lang="en-US" sz="2800" b="0" i="0" dirty="0">
              <a:solidFill>
                <a:srgbClr val="EEF0FF"/>
              </a:solidFill>
              <a:effectLst/>
              <a:latin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6DABB66D-1383-17EE-8E0F-14961D6BDB6D}"/>
              </a:ext>
            </a:extLst>
          </p:cNvPr>
          <p:cNvSpPr txBox="1"/>
          <p:nvPr/>
        </p:nvSpPr>
        <p:spPr>
          <a:xfrm>
            <a:off x="3043518" y="2274838"/>
            <a:ext cx="6104964" cy="2308324"/>
          </a:xfrm>
          <a:prstGeom prst="rect">
            <a:avLst/>
          </a:prstGeom>
          <a:noFill/>
        </p:spPr>
        <p:txBody>
          <a:bodyPr wrap="square">
            <a:spAutoFit/>
          </a:bodyPr>
          <a:lstStyle/>
          <a:p>
            <a:r>
              <a:rPr lang="en-US" b="0" i="0" dirty="0">
                <a:effectLst/>
                <a:latin typeface="Google Sans"/>
              </a:rPr>
              <a:t>HTML tables provide a fundamental mechanism for structuring and presenting tabular data on the web. They are defined by the &lt;table&gt; tag and composed of rows (&lt;</a:t>
            </a:r>
            <a:r>
              <a:rPr lang="en-US" b="0" i="0" dirty="0" err="1">
                <a:effectLst/>
                <a:latin typeface="Google Sans"/>
              </a:rPr>
              <a:t>tr</a:t>
            </a:r>
            <a:r>
              <a:rPr lang="en-US" b="0" i="0" dirty="0">
                <a:effectLst/>
                <a:latin typeface="Google Sans"/>
              </a:rPr>
              <a:t>&gt;), header cells (&lt;</a:t>
            </a:r>
            <a:r>
              <a:rPr lang="en-US" b="0" i="0" dirty="0" err="1">
                <a:effectLst/>
                <a:latin typeface="Google Sans"/>
              </a:rPr>
              <a:t>th</a:t>
            </a:r>
            <a:r>
              <a:rPr lang="en-US" b="0" i="0" dirty="0">
                <a:effectLst/>
                <a:latin typeface="Google Sans"/>
              </a:rPr>
              <a:t>&gt;), and data cells (&lt;td&gt;). While tables were once commonly misused for page layout, modern web development emphasizes the use of CSS for layout and styling, reserving HTML tables primarily for their semantic purpose of displaying organized, </a:t>
            </a:r>
            <a:r>
              <a:rPr lang="en-US" b="0" i="0">
                <a:effectLst/>
                <a:latin typeface="Google Sans"/>
              </a:rPr>
              <a:t>structured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79812" y="2330825"/>
            <a:ext cx="5898776" cy="12601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HTML</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FC1A5080-F7AB-90B0-B463-C15F0F8B5143}"/>
              </a:ext>
            </a:extLst>
          </p:cNvPr>
          <p:cNvSpPr txBox="1"/>
          <p:nvPr/>
        </p:nvSpPr>
        <p:spPr>
          <a:xfrm>
            <a:off x="531570" y="1695451"/>
            <a:ext cx="10821848" cy="2031325"/>
          </a:xfrm>
          <a:prstGeom prst="rect">
            <a:avLst/>
          </a:prstGeom>
          <a:noFill/>
        </p:spPr>
        <p:txBody>
          <a:bodyPr wrap="square">
            <a:spAutoFit/>
          </a:bodyPr>
          <a:lstStyle/>
          <a:p>
            <a:r>
              <a:rPr lang="en-US" b="0" i="0" dirty="0">
                <a:effectLst/>
                <a:latin typeface="Google Sans"/>
              </a:rPr>
              <a:t>The core problem statement is therefore: HTML tables, while essential for displaying structured, tabular data, should not be used as a primary tool for overall web page layout due to the semantic, accessibility, maintenance, and performance drawbacks associated with this misuse. Modern CSS provides superior and more appropriate solutions for web page </a:t>
            </a:r>
            <a:r>
              <a:rPr lang="en-US" b="0" i="0" dirty="0" err="1">
                <a:effectLst/>
                <a:latin typeface="Google Sans"/>
              </a:rPr>
              <a:t>layout.</a:t>
            </a:r>
            <a:r>
              <a:rPr lang="en-US" b="0" i="0" dirty="0" err="1">
                <a:solidFill>
                  <a:srgbClr val="EEF0FF"/>
                </a:solidFill>
                <a:effectLst/>
                <a:latin typeface="Google Sans"/>
              </a:rPr>
              <a:t>The</a:t>
            </a:r>
            <a:r>
              <a:rPr lang="en-US" b="0" i="0" dirty="0">
                <a:solidFill>
                  <a:srgbClr val="EEF0FF"/>
                </a:solidFill>
                <a:effectLst/>
                <a:latin typeface="Google Sans"/>
              </a:rPr>
              <a:t> core problem statement is therefore: HTML tables, while essential for displaying structured, tabular data, should not be used as a primary tool for overall web page layout due to the semantic, accessibility, maintenance, and performance drawbacks associated with this misuse. Modern CSS provides superior and more appropriate solutions for web page layout.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677BD50-99B7-69DC-0CC1-245179E05C26}"/>
              </a:ext>
            </a:extLst>
          </p:cNvPr>
          <p:cNvSpPr txBox="1"/>
          <p:nvPr/>
        </p:nvSpPr>
        <p:spPr>
          <a:xfrm>
            <a:off x="1004048" y="2632562"/>
            <a:ext cx="7654178" cy="1754326"/>
          </a:xfrm>
          <a:prstGeom prst="rect">
            <a:avLst/>
          </a:prstGeom>
          <a:noFill/>
        </p:spPr>
        <p:txBody>
          <a:bodyPr wrap="square">
            <a:spAutoFit/>
          </a:bodyPr>
          <a:lstStyle/>
          <a:p>
            <a:r>
              <a:rPr lang="en-US" b="0" i="0" dirty="0">
                <a:effectLst/>
                <a:latin typeface="Google Sans"/>
              </a:rPr>
              <a:t>An HTML table project involves structuring and displaying data in a tabular format on a web page using HTML elements. This project focuses on the proper use of HTML tags to create a well-organized and accessible </a:t>
            </a:r>
            <a:r>
              <a:rPr lang="en-US" b="0" i="0" dirty="0" err="1">
                <a:effectLst/>
                <a:latin typeface="Google Sans"/>
              </a:rPr>
              <a:t>table</a:t>
            </a:r>
            <a:r>
              <a:rPr lang="en-US" b="0" i="0" dirty="0" err="1">
                <a:solidFill>
                  <a:srgbClr val="EEF0FF"/>
                </a:solidFill>
                <a:effectLst/>
                <a:latin typeface="Google Sans"/>
              </a:rPr>
              <a:t>An</a:t>
            </a:r>
            <a:r>
              <a:rPr lang="en-US" b="0" i="0" dirty="0">
                <a:solidFill>
                  <a:srgbClr val="EEF0FF"/>
                </a:solidFill>
                <a:effectLst/>
                <a:latin typeface="Google Sans"/>
              </a:rPr>
              <a:t> HTML table project involves structuring and displaying data in a tabular format on a web page using HTML elements. This project focuses on the proper use of HTML tags to create a well-organized and accessible table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3BBBA6F-BAB7-666A-B5EB-DF4D1F201965}"/>
              </a:ext>
            </a:extLst>
          </p:cNvPr>
          <p:cNvSpPr txBox="1"/>
          <p:nvPr/>
        </p:nvSpPr>
        <p:spPr>
          <a:xfrm>
            <a:off x="896471" y="2551837"/>
            <a:ext cx="7584141" cy="2585323"/>
          </a:xfrm>
          <a:prstGeom prst="rect">
            <a:avLst/>
          </a:prstGeom>
          <a:noFill/>
        </p:spPr>
        <p:txBody>
          <a:bodyPr wrap="square">
            <a:spAutoFit/>
          </a:bodyPr>
          <a:lstStyle/>
          <a:p>
            <a:r>
              <a:rPr lang="en-US" b="0" i="0" dirty="0">
                <a:effectLst/>
                <a:latin typeface="Google Sans"/>
              </a:rPr>
              <a:t>The primary end users of HTML tables are the people and systems that view web pages containing the tables, including the general public, researchers, data analysts, and users with disabilities. While developers create the tables, the data users are the “end users,” interacting with the structured information presented by the table.  </a:t>
            </a:r>
            <a:r>
              <a:rPr lang="en-US" b="0" i="0" dirty="0">
                <a:solidFill>
                  <a:srgbClr val="EEF0FF"/>
                </a:solidFill>
                <a:effectLst/>
                <a:latin typeface="Google Sans"/>
              </a:rPr>
              <a:t>The primary end users of HTML tables are the people and systems that view web pages containing the tables, including the general public, researchers, data analysts, and users with disabilities. While developers create the tables, the data users are the "end users," interacting with the structured information presented by the table.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358263A5-E6D6-A7E7-172F-C0DFEDD3D1BA}"/>
              </a:ext>
            </a:extLst>
          </p:cNvPr>
          <p:cNvSpPr txBox="1"/>
          <p:nvPr/>
        </p:nvSpPr>
        <p:spPr>
          <a:xfrm>
            <a:off x="3065929" y="2214244"/>
            <a:ext cx="8163664" cy="4310154"/>
          </a:xfrm>
          <a:prstGeom prst="rect">
            <a:avLst/>
          </a:prstGeom>
          <a:noFill/>
        </p:spPr>
        <p:txBody>
          <a:bodyPr wrap="square">
            <a:spAutoFit/>
          </a:bodyPr>
          <a:lstStyle/>
          <a:p>
            <a:pPr algn="l">
              <a:lnSpc>
                <a:spcPts val="1800"/>
              </a:lnSpc>
              <a:spcBef>
                <a:spcPts val="750"/>
              </a:spcBef>
              <a:spcAft>
                <a:spcPts val="600"/>
              </a:spcAft>
              <a:buFont typeface="Arial" panose="020B0604020202020204" pitchFamily="34" charset="0"/>
              <a:buChar char="•"/>
            </a:pPr>
            <a:r>
              <a:rPr lang="en-US" b="0" i="0" dirty="0">
                <a:effectLst/>
                <a:latin typeface="Courier New" panose="02070309020205020404" pitchFamily="49" charset="0"/>
              </a:rPr>
              <a:t>&lt;table&gt;: The root element that defines the entire table.
&lt;</a:t>
            </a:r>
            <a:r>
              <a:rPr lang="en-US" b="0" i="0" dirty="0" err="1">
                <a:effectLst/>
                <a:latin typeface="Courier New" panose="02070309020205020404" pitchFamily="49" charset="0"/>
              </a:rPr>
              <a:t>tr</a:t>
            </a:r>
            <a:r>
              <a:rPr lang="en-US" b="0" i="0" dirty="0">
                <a:effectLst/>
                <a:latin typeface="Courier New" panose="02070309020205020404" pitchFamily="49" charset="0"/>
              </a:rPr>
              <a:t>&gt;: Defines a table row, containing one or more cells.
&lt;td&gt;: Defines a standard table data cell.
&lt;</a:t>
            </a:r>
            <a:r>
              <a:rPr lang="en-US" b="0" i="0" dirty="0" err="1">
                <a:effectLst/>
                <a:latin typeface="Courier New" panose="02070309020205020404" pitchFamily="49" charset="0"/>
              </a:rPr>
              <a:t>th</a:t>
            </a:r>
            <a:r>
              <a:rPr lang="en-US" b="0" i="0" dirty="0">
                <a:effectLst/>
                <a:latin typeface="Courier New" panose="02070309020205020404" pitchFamily="49" charset="0"/>
              </a:rPr>
              <a:t>&gt;: Defines a table header cell, typically displayed in bold and centered.
&lt;caption&gt;: Provides a descriptive caption for the table, usually placed at the top.</a:t>
            </a:r>
            <a:r>
              <a:rPr lang="en-US" b="0" i="0" dirty="0">
                <a:solidFill>
                  <a:srgbClr val="EEF0FF"/>
                </a:solidFill>
                <a:effectLst/>
                <a:latin typeface="Courier New" panose="02070309020205020404" pitchFamily="49" charset="0"/>
              </a:rPr>
              <a:t>&lt;table&gt;</a:t>
            </a:r>
            <a:r>
              <a:rPr lang="en-US" b="0" i="0" dirty="0">
                <a:solidFill>
                  <a:srgbClr val="EEF0FF"/>
                </a:solidFill>
                <a:effectLst/>
                <a:latin typeface="Google Sans"/>
              </a:rPr>
              <a:t>: The root element that defines the entire table.</a:t>
            </a:r>
          </a:p>
          <a:p>
            <a:pPr algn="l">
              <a:lnSpc>
                <a:spcPts val="1800"/>
              </a:lnSpc>
              <a:spcBef>
                <a:spcPts val="750"/>
              </a:spcBef>
              <a:spcAft>
                <a:spcPts val="600"/>
              </a:spcAft>
              <a:buFont typeface="Arial" panose="020B0604020202020204" pitchFamily="34" charset="0"/>
              <a:buChar char="•"/>
            </a:pP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tr</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Defines a table row, containing one or more cells.</a:t>
            </a:r>
          </a:p>
          <a:p>
            <a:pPr algn="l">
              <a:lnSpc>
                <a:spcPts val="1800"/>
              </a:lnSpc>
              <a:spcBef>
                <a:spcPts val="750"/>
              </a:spcBef>
              <a:spcAft>
                <a:spcPts val="600"/>
              </a:spcAft>
              <a:buFont typeface="Arial" panose="020B0604020202020204" pitchFamily="34" charset="0"/>
              <a:buChar char="•"/>
            </a:pPr>
            <a:r>
              <a:rPr lang="en-US" b="0" i="0" dirty="0">
                <a:solidFill>
                  <a:srgbClr val="EEF0FF"/>
                </a:solidFill>
                <a:effectLst/>
                <a:latin typeface="Courier New" panose="02070309020205020404" pitchFamily="49" charset="0"/>
              </a:rPr>
              <a:t>&lt;td&gt;</a:t>
            </a:r>
            <a:r>
              <a:rPr lang="en-US" b="0" i="0" dirty="0">
                <a:solidFill>
                  <a:srgbClr val="EEF0FF"/>
                </a:solidFill>
                <a:effectLst/>
                <a:latin typeface="Google Sans"/>
              </a:rPr>
              <a:t>: Defines a standard table data cell.</a:t>
            </a:r>
          </a:p>
          <a:p>
            <a:pPr algn="l">
              <a:lnSpc>
                <a:spcPts val="1800"/>
              </a:lnSpc>
              <a:spcBef>
                <a:spcPts val="750"/>
              </a:spcBef>
              <a:spcAft>
                <a:spcPts val="600"/>
              </a:spcAft>
              <a:buFont typeface="Arial" panose="020B0604020202020204" pitchFamily="34" charset="0"/>
              <a:buChar char="•"/>
            </a:pP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th</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Defines a table header cell, typically displayed in bold and centered.</a:t>
            </a:r>
          </a:p>
          <a:p>
            <a:pPr algn="l">
              <a:lnSpc>
                <a:spcPts val="1800"/>
              </a:lnSpc>
              <a:spcBef>
                <a:spcPts val="750"/>
              </a:spcBef>
              <a:spcAft>
                <a:spcPts val="600"/>
              </a:spcAft>
              <a:buFont typeface="Arial" panose="020B0604020202020204" pitchFamily="34" charset="0"/>
              <a:buChar char="•"/>
            </a:pPr>
            <a:r>
              <a:rPr lang="en-US" b="0" i="0" dirty="0">
                <a:solidFill>
                  <a:srgbClr val="EEF0FF"/>
                </a:solidFill>
                <a:effectLst/>
                <a:latin typeface="Courier New" panose="02070309020205020404" pitchFamily="49" charset="0"/>
              </a:rPr>
              <a:t>&lt;caption&gt;</a:t>
            </a:r>
            <a:r>
              <a:rPr lang="en-US" b="0" i="0" dirty="0">
                <a:solidFill>
                  <a:srgbClr val="EEF0FF"/>
                </a:solidFill>
                <a:effectLst/>
                <a:latin typeface="Google Sans"/>
              </a:rPr>
              <a:t>: Provides a descriptive caption for the table, usually placed at the top.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8094007-EABB-D7A9-9C6F-E1F45B0FE14A}"/>
              </a:ext>
            </a:extLst>
          </p:cNvPr>
          <p:cNvSpPr txBox="1"/>
          <p:nvPr/>
        </p:nvSpPr>
        <p:spPr>
          <a:xfrm>
            <a:off x="2904565" y="1668170"/>
            <a:ext cx="6831106" cy="3479799"/>
          </a:xfrm>
          <a:prstGeom prst="rect">
            <a:avLst/>
          </a:prstGeom>
          <a:noFill/>
        </p:spPr>
        <p:txBody>
          <a:bodyPr wrap="square">
            <a:spAutoFit/>
          </a:bodyPr>
          <a:lstStyle/>
          <a:p>
            <a:pPr algn="l">
              <a:spcBef>
                <a:spcPts val="750"/>
              </a:spcBef>
              <a:spcAft>
                <a:spcPts val="750"/>
              </a:spcAft>
              <a:buNone/>
            </a:pPr>
            <a:r>
              <a:rPr lang="en-US" b="0" i="0" dirty="0">
                <a:effectLst/>
                <a:latin typeface="Google Sans"/>
              </a:rPr>
              <a:t>Basic Table Structure.
Create the fundamental &lt;table&gt; structure with &lt;</a:t>
            </a:r>
            <a:r>
              <a:rPr lang="en-US" b="0" i="0" dirty="0" err="1">
                <a:effectLst/>
                <a:latin typeface="Google Sans"/>
              </a:rPr>
              <a:t>thead</a:t>
            </a:r>
            <a:r>
              <a:rPr lang="en-US" b="0" i="0" dirty="0">
                <a:effectLst/>
                <a:latin typeface="Google Sans"/>
              </a:rPr>
              <a:t>&gt; for headers, &lt;</a:t>
            </a:r>
            <a:r>
              <a:rPr lang="en-US" b="0" i="0" dirty="0" err="1">
                <a:effectLst/>
                <a:latin typeface="Google Sans"/>
              </a:rPr>
              <a:t>tbody</a:t>
            </a:r>
            <a:r>
              <a:rPr lang="en-US" b="0" i="0" dirty="0">
                <a:effectLst/>
                <a:latin typeface="Google Sans"/>
              </a:rPr>
              <a:t>&gt; for content, and &lt;</a:t>
            </a:r>
            <a:r>
              <a:rPr lang="en-US" b="0" i="0" dirty="0" err="1">
                <a:effectLst/>
                <a:latin typeface="Google Sans"/>
              </a:rPr>
              <a:t>tfoot</a:t>
            </a:r>
            <a:r>
              <a:rPr lang="en-US" b="0" i="0" dirty="0">
                <a:effectLst/>
                <a:latin typeface="Google Sans"/>
              </a:rPr>
              <a:t>&gt; for footers (optional). Use &lt;</a:t>
            </a:r>
            <a:r>
              <a:rPr lang="en-US" b="0" i="0" dirty="0" err="1">
                <a:effectLst/>
                <a:latin typeface="Google Sans"/>
              </a:rPr>
              <a:t>tr</a:t>
            </a:r>
            <a:r>
              <a:rPr lang="en-US" b="0" i="0" dirty="0">
                <a:effectLst/>
                <a:latin typeface="Google Sans"/>
              </a:rPr>
              <a:t>&gt; for rows, &lt;</a:t>
            </a:r>
            <a:r>
              <a:rPr lang="en-US" b="0" i="0" dirty="0" err="1">
                <a:effectLst/>
                <a:latin typeface="Google Sans"/>
              </a:rPr>
              <a:t>th</a:t>
            </a:r>
            <a:r>
              <a:rPr lang="en-US" b="0" i="0" dirty="0">
                <a:effectLst/>
                <a:latin typeface="Google Sans"/>
              </a:rPr>
              <a:t>&gt; for table headers, and &lt;td&gt; for table data.
Oops, something went </a:t>
            </a:r>
            <a:r>
              <a:rPr lang="en-US" b="0" i="0" dirty="0" err="1">
                <a:effectLst/>
                <a:latin typeface="Google Sans"/>
              </a:rPr>
              <a:t>wrong</a:t>
            </a:r>
            <a:r>
              <a:rPr lang="en-US" b="0" i="0" dirty="0" err="1">
                <a:solidFill>
                  <a:srgbClr val="EEF0FF"/>
                </a:solidFill>
                <a:effectLst/>
                <a:latin typeface="Google Sans"/>
              </a:rPr>
              <a:t>Basic</a:t>
            </a:r>
            <a:r>
              <a:rPr lang="en-US" b="0" i="0" dirty="0">
                <a:solidFill>
                  <a:srgbClr val="EEF0FF"/>
                </a:solidFill>
                <a:effectLst/>
                <a:latin typeface="Google Sans"/>
              </a:rPr>
              <a:t> Table Structure.</a:t>
            </a:r>
          </a:p>
          <a:p>
            <a:pPr algn="l">
              <a:spcBef>
                <a:spcPts val="750"/>
              </a:spcBef>
              <a:spcAft>
                <a:spcPts val="750"/>
              </a:spcAft>
              <a:buNone/>
            </a:pPr>
            <a:r>
              <a:rPr lang="en-US" b="0" i="0" dirty="0">
                <a:solidFill>
                  <a:srgbClr val="EEF0FF"/>
                </a:solidFill>
                <a:effectLst/>
                <a:latin typeface="Google Sans"/>
              </a:rPr>
              <a:t>Create the fundamental </a:t>
            </a:r>
            <a:r>
              <a:rPr lang="en-US" b="0" i="0" dirty="0">
                <a:solidFill>
                  <a:srgbClr val="EEF0FF"/>
                </a:solidFill>
                <a:effectLst/>
                <a:latin typeface="Courier New" panose="02070309020205020404" pitchFamily="49" charset="0"/>
              </a:rPr>
              <a:t>&lt;table&gt;</a:t>
            </a:r>
            <a:r>
              <a:rPr lang="en-US" b="0" i="0" dirty="0">
                <a:solidFill>
                  <a:srgbClr val="EEF0FF"/>
                </a:solidFill>
                <a:effectLst/>
                <a:latin typeface="Google Sans"/>
              </a:rPr>
              <a:t> structure with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thead</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for headers,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tbody</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for content, and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tfoot</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for footers (optional). Use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tr</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for rows,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th</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for table headers, and </a:t>
            </a:r>
            <a:r>
              <a:rPr lang="en-US" b="0" i="0" dirty="0">
                <a:solidFill>
                  <a:srgbClr val="EEF0FF"/>
                </a:solidFill>
                <a:effectLst/>
                <a:latin typeface="Courier New" panose="02070309020205020404" pitchFamily="49" charset="0"/>
              </a:rPr>
              <a:t>&lt;td&gt;</a:t>
            </a:r>
            <a:r>
              <a:rPr lang="en-US" b="0" i="0" dirty="0">
                <a:solidFill>
                  <a:srgbClr val="EEF0FF"/>
                </a:solidFill>
                <a:effectLst/>
                <a:latin typeface="Google Sans"/>
              </a:rPr>
              <a:t> for table data.</a:t>
            </a:r>
          </a:p>
          <a:p>
            <a:pPr algn="l">
              <a:lnSpc>
                <a:spcPts val="1200"/>
              </a:lnSpc>
              <a:buNone/>
            </a:pPr>
            <a:r>
              <a:rPr lang="en-US" b="0" i="0" dirty="0">
                <a:solidFill>
                  <a:srgbClr val="C3C6D6"/>
                </a:solidFill>
                <a:effectLst/>
                <a:latin typeface="Google Sans"/>
              </a:rPr>
              <a:t>Oops, something went wrong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D18F2FD9-C024-23CD-AFEC-5F54F2CC0387}"/>
              </a:ext>
            </a:extLst>
          </p:cNvPr>
          <p:cNvSpPr txBox="1"/>
          <p:nvPr/>
        </p:nvSpPr>
        <p:spPr>
          <a:xfrm>
            <a:off x="1959429" y="2563906"/>
            <a:ext cx="7579018" cy="4852610"/>
          </a:xfrm>
          <a:prstGeom prst="rect">
            <a:avLst/>
          </a:prstGeom>
          <a:noFill/>
        </p:spPr>
        <p:txBody>
          <a:bodyPr wrap="square">
            <a:spAutoFit/>
          </a:bodyPr>
          <a:lstStyle/>
          <a:p>
            <a:pPr algn="l">
              <a:lnSpc>
                <a:spcPts val="1800"/>
              </a:lnSpc>
              <a:spcBef>
                <a:spcPts val="750"/>
              </a:spcBef>
              <a:spcAft>
                <a:spcPts val="600"/>
              </a:spcAft>
              <a:buFont typeface="Arial" panose="020B0604020202020204" pitchFamily="34" charset="0"/>
              <a:buChar char="•"/>
            </a:pPr>
            <a:r>
              <a:rPr lang="en-US" b="1" i="0" dirty="0">
                <a:effectLst/>
                <a:latin typeface="Google Sans"/>
              </a:rPr>
              <a:t>Organized Data Presentation: Tables provide a structured way to present data in a clear, row-and-column format, enhancing readability and comprehension.
Accessibility: Proper use of &lt;</a:t>
            </a:r>
            <a:r>
              <a:rPr lang="en-US" b="1" i="0" dirty="0" err="1">
                <a:effectLst/>
                <a:latin typeface="Google Sans"/>
              </a:rPr>
              <a:t>th</a:t>
            </a:r>
            <a:r>
              <a:rPr lang="en-US" b="1" i="0" dirty="0">
                <a:effectLst/>
                <a:latin typeface="Google Sans"/>
              </a:rPr>
              <a:t>&gt;, &lt;caption&gt;, and attributes like scope (on &lt;</a:t>
            </a:r>
            <a:r>
              <a:rPr lang="en-US" b="1" i="0" dirty="0" err="1">
                <a:effectLst/>
                <a:latin typeface="Google Sans"/>
              </a:rPr>
              <a:t>th</a:t>
            </a:r>
            <a:r>
              <a:rPr lang="en-US" b="1" i="0" dirty="0">
                <a:effectLst/>
                <a:latin typeface="Google Sans"/>
              </a:rPr>
              <a:t>&gt;) or summary (on &lt;table&gt; in older HTML versions) significantly improves table accessibility for users with screen readers or other assistive technologies.</a:t>
            </a:r>
          </a:p>
          <a:p>
            <a:pPr algn="l">
              <a:lnSpc>
                <a:spcPts val="1800"/>
              </a:lnSpc>
              <a:spcBef>
                <a:spcPts val="750"/>
              </a:spcBef>
              <a:spcAft>
                <a:spcPts val="600"/>
              </a:spcAft>
              <a:buFont typeface="Arial" panose="020B0604020202020204" pitchFamily="34" charset="0"/>
              <a:buChar char="•"/>
            </a:pPr>
            <a:r>
              <a:rPr lang="en-US" b="1" i="0" dirty="0">
                <a:solidFill>
                  <a:srgbClr val="EEF0FF"/>
                </a:solidFill>
                <a:effectLst/>
                <a:latin typeface="Google Sans"/>
              </a:rPr>
              <a:t>Organized Data Presentation</a:t>
            </a:r>
            <a:r>
              <a:rPr lang="en-US" b="0" i="0" dirty="0">
                <a:solidFill>
                  <a:srgbClr val="EEF0FF"/>
                </a:solidFill>
                <a:effectLst/>
                <a:latin typeface="Google Sans"/>
              </a:rPr>
              <a:t>: </a:t>
            </a:r>
          </a:p>
          <a:p>
            <a:pPr algn="l">
              <a:lnSpc>
                <a:spcPts val="1800"/>
              </a:lnSpc>
              <a:spcBef>
                <a:spcPts val="750"/>
              </a:spcBef>
              <a:spcAft>
                <a:spcPts val="600"/>
              </a:spcAft>
              <a:buFont typeface="Arial" panose="020B0604020202020204" pitchFamily="34" charset="0"/>
              <a:buChar char="•"/>
            </a:pPr>
            <a:r>
              <a:rPr lang="en-US" b="0" i="0" dirty="0">
                <a:solidFill>
                  <a:srgbClr val="EEF0FF"/>
                </a:solidFill>
                <a:effectLst/>
                <a:latin typeface="Google Sans"/>
              </a:rPr>
              <a:t>Tables provide a structured way to present data in a clear, row-and-column format, enhancing readability and comprehension.</a:t>
            </a:r>
          </a:p>
          <a:p>
            <a:pPr algn="l">
              <a:lnSpc>
                <a:spcPts val="1800"/>
              </a:lnSpc>
              <a:spcBef>
                <a:spcPts val="750"/>
              </a:spcBef>
              <a:spcAft>
                <a:spcPts val="600"/>
              </a:spcAft>
              <a:buFont typeface="Arial" panose="020B0604020202020204" pitchFamily="34" charset="0"/>
              <a:buChar char="•"/>
            </a:pPr>
            <a:r>
              <a:rPr lang="en-US" b="1" i="0" dirty="0">
                <a:solidFill>
                  <a:srgbClr val="EEF0FF"/>
                </a:solidFill>
                <a:effectLst/>
                <a:latin typeface="Google Sans"/>
              </a:rPr>
              <a:t>Accessibility</a:t>
            </a:r>
            <a:r>
              <a:rPr lang="en-US" b="0" i="0" dirty="0">
                <a:solidFill>
                  <a:srgbClr val="EEF0FF"/>
                </a:solidFill>
                <a:effectLst/>
                <a:latin typeface="Google Sans"/>
              </a:rPr>
              <a:t>: </a:t>
            </a:r>
          </a:p>
          <a:p>
            <a:pPr algn="l">
              <a:lnSpc>
                <a:spcPts val="1800"/>
              </a:lnSpc>
              <a:spcBef>
                <a:spcPts val="750"/>
              </a:spcBef>
              <a:spcAft>
                <a:spcPts val="600"/>
              </a:spcAft>
              <a:buFont typeface="Arial" panose="020B0604020202020204" pitchFamily="34" charset="0"/>
              <a:buChar char="•"/>
            </a:pPr>
            <a:r>
              <a:rPr lang="en-US" b="0" i="0" dirty="0">
                <a:solidFill>
                  <a:srgbClr val="EEF0FF"/>
                </a:solidFill>
                <a:effectLst/>
                <a:latin typeface="Google Sans"/>
              </a:rPr>
              <a:t>Proper use of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th</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a:t>
            </a:r>
            <a:r>
              <a:rPr lang="en-US" b="0" i="0" dirty="0">
                <a:solidFill>
                  <a:srgbClr val="EEF0FF"/>
                </a:solidFill>
                <a:effectLst/>
                <a:latin typeface="Courier New" panose="02070309020205020404" pitchFamily="49" charset="0"/>
              </a:rPr>
              <a:t>&lt;caption&gt;</a:t>
            </a:r>
            <a:r>
              <a:rPr lang="en-US" b="0" i="0" dirty="0">
                <a:solidFill>
                  <a:srgbClr val="EEF0FF"/>
                </a:solidFill>
                <a:effectLst/>
                <a:latin typeface="Google Sans"/>
              </a:rPr>
              <a:t>, and attributes like </a:t>
            </a:r>
            <a:r>
              <a:rPr lang="en-US" b="0" i="0" dirty="0">
                <a:solidFill>
                  <a:srgbClr val="EEF0FF"/>
                </a:solidFill>
                <a:effectLst/>
                <a:latin typeface="Courier New" panose="02070309020205020404" pitchFamily="49" charset="0"/>
              </a:rPr>
              <a:t>scope</a:t>
            </a:r>
            <a:r>
              <a:rPr lang="en-US" b="0" i="0" dirty="0">
                <a:solidFill>
                  <a:srgbClr val="EEF0FF"/>
                </a:solidFill>
                <a:effectLst/>
                <a:latin typeface="Google Sans"/>
              </a:rPr>
              <a:t> (on </a:t>
            </a:r>
            <a:r>
              <a:rPr lang="en-US" b="0" i="0" dirty="0">
                <a:solidFill>
                  <a:srgbClr val="EEF0FF"/>
                </a:solidFill>
                <a:effectLst/>
                <a:latin typeface="Courier New" panose="02070309020205020404" pitchFamily="49" charset="0"/>
              </a:rPr>
              <a:t>&lt;</a:t>
            </a:r>
            <a:r>
              <a:rPr lang="en-US" b="0" i="0" dirty="0" err="1">
                <a:solidFill>
                  <a:srgbClr val="EEF0FF"/>
                </a:solidFill>
                <a:effectLst/>
                <a:latin typeface="Courier New" panose="02070309020205020404" pitchFamily="49" charset="0"/>
              </a:rPr>
              <a:t>th</a:t>
            </a:r>
            <a:r>
              <a:rPr lang="en-US" b="0" i="0" dirty="0">
                <a:solidFill>
                  <a:srgbClr val="EEF0FF"/>
                </a:solidFill>
                <a:effectLst/>
                <a:latin typeface="Courier New" panose="02070309020205020404" pitchFamily="49" charset="0"/>
              </a:rPr>
              <a:t>&gt;</a:t>
            </a:r>
            <a:r>
              <a:rPr lang="en-US" b="0" i="0" dirty="0">
                <a:solidFill>
                  <a:srgbClr val="EEF0FF"/>
                </a:solidFill>
                <a:effectLst/>
                <a:latin typeface="Google Sans"/>
              </a:rPr>
              <a:t>) or </a:t>
            </a:r>
            <a:r>
              <a:rPr lang="en-US" b="0" i="0" dirty="0">
                <a:solidFill>
                  <a:srgbClr val="EEF0FF"/>
                </a:solidFill>
                <a:effectLst/>
                <a:latin typeface="Courier New" panose="02070309020205020404" pitchFamily="49" charset="0"/>
              </a:rPr>
              <a:t>summary</a:t>
            </a:r>
            <a:r>
              <a:rPr lang="en-US" b="0" i="0" dirty="0">
                <a:solidFill>
                  <a:srgbClr val="EEF0FF"/>
                </a:solidFill>
                <a:effectLst/>
                <a:latin typeface="Google Sans"/>
              </a:rPr>
              <a:t> (on </a:t>
            </a:r>
            <a:r>
              <a:rPr lang="en-US" b="0" i="0" dirty="0">
                <a:solidFill>
                  <a:srgbClr val="EEF0FF"/>
                </a:solidFill>
                <a:effectLst/>
                <a:latin typeface="Courier New" panose="02070309020205020404" pitchFamily="49" charset="0"/>
              </a:rPr>
              <a:t>&lt;table&gt;</a:t>
            </a:r>
            <a:r>
              <a:rPr lang="en-US" b="0" i="0" dirty="0">
                <a:solidFill>
                  <a:srgbClr val="EEF0FF"/>
                </a:solidFill>
                <a:effectLst/>
                <a:latin typeface="Google Sans"/>
              </a:rPr>
              <a:t> in older HTML versions) significantly improves table accessibility for users with screen readers or other assistive technologies.</a:t>
            </a:r>
          </a:p>
          <a:p>
            <a:pPr>
              <a:buNone/>
            </a:pPr>
            <a:br>
              <a:rPr lang="en-US" b="0" i="0" dirty="0">
                <a:solidFill>
                  <a:srgbClr val="EEF0FF"/>
                </a:solidFill>
                <a:effectLst/>
                <a:latin typeface="Google Sans"/>
              </a:rPr>
            </a:b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Sindhu nathi</cp:lastModifiedBy>
  <cp:revision>24</cp:revision>
  <dcterms:created xsi:type="dcterms:W3CDTF">2024-03-29T15:07:22Z</dcterms:created>
  <dcterms:modified xsi:type="dcterms:W3CDTF">2025-09-12T07:25:14Z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