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18-09-2025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R.Dharshini</a:t>
            </a:r>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a:solidFill>
                  <a:srgbClr val="0F0F0F"/>
                </a:solidFill>
                <a:effectLst/>
                <a:latin typeface="Times New Roman" panose="02020603050405020304" pitchFamily="18" charset="0"/>
                <a:cs typeface="Times New Roman" panose="02020603050405020304" pitchFamily="18" charset="0"/>
              </a:rPr>
              <a:t>Digital Portfolio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1790700" y="1721979"/>
            <a:ext cx="8610600" cy="2677656"/>
          </a:xfrm>
          <a:prstGeom prst="rect">
            <a:avLst/>
          </a:prstGeom>
          <a:noFill/>
        </p:spPr>
        <p:txBody>
          <a:bodyPr wrap="square" lIns="91440" tIns="45720" rIns="91440" bIns="45720" rtlCol="0" anchor="t">
            <a:spAutoFit/>
          </a:bodyPr>
          <a:lstStyle/>
          <a:p>
            <a:r>
              <a:rPr lang="en-US" sz="2400" dirty="0"/>
              <a:t>STUDENT NAME: E.KARTHICK</a:t>
            </a:r>
          </a:p>
          <a:p>
            <a:r>
              <a:rPr lang="en-US" sz="2400" dirty="0"/>
              <a:t>REGISTER NO AND NMID: 222404341</a:t>
            </a:r>
            <a:r>
              <a:rPr lang="en-IN" sz="2400" dirty="0"/>
              <a:t>/B419723D8604537984F4E832C7CFC315</a:t>
            </a:r>
          </a:p>
          <a:p>
            <a:r>
              <a:rPr lang="en-IN" sz="2400" dirty="0"/>
              <a:t>Department:</a:t>
            </a:r>
            <a:r>
              <a:rPr lang="en-US" sz="2400" dirty="0"/>
              <a:t> BSC COMPUTER SCIENCE </a:t>
            </a:r>
          </a:p>
          <a:p>
            <a:r>
              <a:rPr lang="en-US" sz="2400" dirty="0"/>
              <a:t>COLLEGE: COLLEGE/ UNIVERSITY : A M Jain college, </a:t>
            </a:r>
            <a:r>
              <a:rPr lang="en-US" sz="2400" dirty="0" err="1"/>
              <a:t>Meenambakkam</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725025" y="9525"/>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a:t>RESULTS AND SCREENSHOTS</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427607" y="1489789"/>
            <a:ext cx="5068319" cy="4832092"/>
          </a:xfrm>
          <a:prstGeom prst="rect">
            <a:avLst/>
          </a:prstGeom>
          <a:noFill/>
        </p:spPr>
        <p:txBody>
          <a:bodyPr wrap="square" rtlCol="0">
            <a:spAutoFit/>
          </a:bodyPr>
          <a:lstStyle/>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The HTML Frames project successfully created a multi-frame webpage layout. The window was divided into a header, navigation panel, and main content area. Navigation links loaded the corresponding pages in the content frame without reloading the whole page. A &lt;noframes&gt; message was also displayed for unsupported browsers.</a:t>
            </a:r>
            <a:endParaRPr lang="en-IN" sz="280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38BF05F4-66AB-FB81-5F9C-69943E7049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8680" y="3835421"/>
            <a:ext cx="6565713" cy="24864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a:t>CONCLUSION</a:t>
            </a:r>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74F229AF-C998-F13D-E33D-D0E5286D77CB}"/>
              </a:ext>
            </a:extLst>
          </p:cNvPr>
          <p:cNvSpPr txBox="1"/>
          <p:nvPr/>
        </p:nvSpPr>
        <p:spPr>
          <a:xfrm rot="10800000" flipV="1">
            <a:off x="2401115" y="2563593"/>
            <a:ext cx="5797566" cy="2308324"/>
          </a:xfrm>
          <a:prstGeom prst="rect">
            <a:avLst/>
          </a:prstGeom>
          <a:noFill/>
        </p:spPr>
        <p:txBody>
          <a:bodyPr wrap="square">
            <a:spAutoFit/>
          </a:bodyPr>
          <a:lstStyle/>
          <a:p>
            <a:r>
              <a:rPr lang="en-US"/>
              <a:t>The project demonstrated how HTML frames can divide a webpage into multiple sections for structured navigation and content display. A header, navigation panel, and content area were implemented, allowing smooth browsing within the same window. Although frames are now outdated in modern HTML5, this project provided practical understanding of webpage division, link targeting, and multi-file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657475" y="1695450"/>
            <a:ext cx="9219009" cy="48720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sz="3200" i="1" u="sng">
                <a:solidFill>
                  <a:srgbClr val="FF0000"/>
                </a:solidFill>
              </a:rPr>
              <a:t>HTML</a:t>
            </a:r>
            <a:r>
              <a:rPr lang="en-US" sz="3200" i="1" u="sng"/>
              <a:t> </a:t>
            </a:r>
            <a:r>
              <a:rPr lang="en-US" sz="3200" i="1" u="sng">
                <a:solidFill>
                  <a:srgbClr val="FF0000"/>
                </a:solidFill>
              </a:rPr>
              <a:t>FRAMES</a:t>
            </a:r>
            <a:endParaRPr sz="3200" i="1" u="sng">
              <a:solidFill>
                <a:srgbClr val="FF0000"/>
              </a:solidFill>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Tools and Technologies</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Features and Functionality</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Screenshots</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err="1">
                <a:solidFill>
                  <a:srgbClr val="0D0D0D"/>
                </a:solidFill>
                <a:latin typeface="Times New Roman" panose="02020603050405020304" pitchFamily="18" charset="0"/>
                <a:cs typeface="Times New Roman" panose="02020603050405020304" pitchFamily="18" charset="0"/>
              </a:rPr>
              <a:t>Github</a:t>
            </a:r>
            <a:r>
              <a:rPr lang="en-US" sz="2800">
                <a:solidFill>
                  <a:srgbClr val="0D0D0D"/>
                </a:solidFill>
                <a:latin typeface="Times New Roman" panose="02020603050405020304" pitchFamily="18" charset="0"/>
                <a:cs typeface="Times New Roman" panose="02020603050405020304" pitchFamily="18" charset="0"/>
              </a:rPr>
              <a:t> Link</a:t>
            </a:r>
            <a:endParaRPr lang="en-US" sz="2800" b="0" i="0">
              <a:solidFill>
                <a:srgbClr val="0D0D0D"/>
              </a:solidFill>
              <a:effectLst/>
              <a:latin typeface="Times New Roman" panose="02020603050405020304" pitchFamily="18" charset="0"/>
              <a:cs typeface="Times New Roman" panose="02020603050405020304" pitchFamily="18" charset="0"/>
            </a:endParaRP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11" name="TextBox 10">
            <a:extLst>
              <a:ext uri="{FF2B5EF4-FFF2-40B4-BE49-F238E27FC236}">
                <a16:creationId xmlns:a16="http://schemas.microsoft.com/office/drawing/2014/main" id="{283144F0-7118-C9A0-D683-096D36A96271}"/>
              </a:ext>
            </a:extLst>
          </p:cNvPr>
          <p:cNvSpPr txBox="1"/>
          <p:nvPr/>
        </p:nvSpPr>
        <p:spPr>
          <a:xfrm>
            <a:off x="1891400" y="1695450"/>
            <a:ext cx="4991049" cy="2862322"/>
          </a:xfrm>
          <a:prstGeom prst="rect">
            <a:avLst/>
          </a:prstGeom>
          <a:noFill/>
        </p:spPr>
        <p:txBody>
          <a:bodyPr wrap="square">
            <a:spAutoFit/>
          </a:bodyPr>
          <a:lstStyle/>
          <a:p>
            <a:r>
              <a:rPr lang="en-US"/>
              <a:t>Problem Statement: </a:t>
            </a:r>
            <a:endParaRPr lang="en-IN"/>
          </a:p>
          <a:p>
            <a:r>
              <a:rPr lang="en-US"/>
              <a:t>HTML </a:t>
            </a:r>
            <a:r>
              <a:rPr lang="en-US" err="1"/>
              <a:t>FramesCreate</a:t>
            </a:r>
            <a:r>
              <a:rPr lang="en-US"/>
              <a:t> a webpage using HTML frames that divides the browser window </a:t>
            </a:r>
            <a:r>
              <a:rPr lang="en-US" err="1"/>
              <a:t>into:A</a:t>
            </a:r>
            <a:r>
              <a:rPr lang="en-US"/>
              <a:t> header frame at the </a:t>
            </a:r>
            <a:r>
              <a:rPr lang="en-US" err="1"/>
              <a:t>top,A</a:t>
            </a:r>
            <a:r>
              <a:rPr lang="en-US"/>
              <a:t> navigation frame on the left, </a:t>
            </a:r>
            <a:r>
              <a:rPr lang="en-US" err="1"/>
              <a:t>andA</a:t>
            </a:r>
            <a:r>
              <a:rPr lang="en-US"/>
              <a:t> main content frame on the </a:t>
            </a:r>
            <a:r>
              <a:rPr lang="en-US" err="1"/>
              <a:t>right.The</a:t>
            </a:r>
            <a:r>
              <a:rPr lang="en-US"/>
              <a:t> navigation frame should contain links (Home, About, Courses, Contact) that load the corresponding pages in the main content frame. Add a &lt;</a:t>
            </a:r>
            <a:r>
              <a:rPr lang="en-US" err="1"/>
              <a:t>noframes</a:t>
            </a:r>
            <a:r>
              <a:rPr lang="en-US"/>
              <a:t>&gt; section for browsers that do not support frames.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EA443AF-BBDF-08B0-6303-74F654940440}"/>
              </a:ext>
            </a:extLst>
          </p:cNvPr>
          <p:cNvSpPr txBox="1"/>
          <p:nvPr/>
        </p:nvSpPr>
        <p:spPr>
          <a:xfrm>
            <a:off x="5483955" y="1507807"/>
            <a:ext cx="2976689" cy="4801314"/>
          </a:xfrm>
          <a:prstGeom prst="rect">
            <a:avLst/>
          </a:prstGeom>
          <a:noFill/>
        </p:spPr>
        <p:txBody>
          <a:bodyPr wrap="square">
            <a:spAutoFit/>
          </a:bodyPr>
          <a:lstStyle/>
          <a:p>
            <a:r>
              <a:rPr lang="en-US"/>
              <a:t>&lt;!-- </a:t>
            </a:r>
            <a:r>
              <a:rPr lang="en-US" err="1"/>
              <a:t>index.html</a:t>
            </a:r>
            <a:r>
              <a:rPr lang="en-US"/>
              <a:t> --&gt;&lt;!DOCTYPE html&gt;&lt;html&gt;&lt;head&gt;  &lt;title&gt;HTML Frames Example&lt;/title&gt;&lt;/head&gt;&lt;frameset rows="20%,80%"&gt;  &lt;frame </a:t>
            </a:r>
            <a:r>
              <a:rPr lang="en-US" err="1"/>
              <a:t>src</a:t>
            </a:r>
            <a:r>
              <a:rPr lang="en-US"/>
              <a:t>="</a:t>
            </a:r>
            <a:r>
              <a:rPr lang="en-US" err="1"/>
              <a:t>header.html</a:t>
            </a:r>
            <a:r>
              <a:rPr lang="en-US"/>
              <a:t>" name="header"&gt;  &lt;frameset cols="25%,75%"&gt;    &lt;frame </a:t>
            </a:r>
            <a:r>
              <a:rPr lang="en-US" err="1"/>
              <a:t>src</a:t>
            </a:r>
            <a:r>
              <a:rPr lang="en-US"/>
              <a:t>="</a:t>
            </a:r>
            <a:r>
              <a:rPr lang="en-US" err="1"/>
              <a:t>nav.html</a:t>
            </a:r>
            <a:r>
              <a:rPr lang="en-US"/>
              <a:t>" name="</a:t>
            </a:r>
            <a:r>
              <a:rPr lang="en-US" err="1"/>
              <a:t>nav</a:t>
            </a:r>
            <a:r>
              <a:rPr lang="en-US"/>
              <a:t>"&gt;    &lt;frame </a:t>
            </a:r>
            <a:r>
              <a:rPr lang="en-US" err="1"/>
              <a:t>src</a:t>
            </a:r>
            <a:r>
              <a:rPr lang="en-US"/>
              <a:t>="</a:t>
            </a:r>
            <a:r>
              <a:rPr lang="en-US" err="1"/>
              <a:t>home.html</a:t>
            </a:r>
            <a:r>
              <a:rPr lang="en-US"/>
              <a:t>" name="main"&gt;  &lt;/frameset&gt;  &lt;</a:t>
            </a:r>
            <a:r>
              <a:rPr lang="en-US" err="1"/>
              <a:t>noframes</a:t>
            </a:r>
            <a:r>
              <a:rPr lang="en-US"/>
              <a:t>&gt;    &lt;body&gt;      Your browser does not support frames. Please upgrade to a modern browser.    &lt;/body&gt;  &lt;/</a:t>
            </a:r>
            <a:r>
              <a:rPr lang="en-US" err="1"/>
              <a:t>noframes</a:t>
            </a:r>
            <a:r>
              <a:rPr lang="en-US"/>
              <a:t>&gt;&lt;/frameset&gt;&lt;/html&gt;</a:t>
            </a:r>
          </a:p>
        </p:txBody>
      </p:sp>
      <p:sp>
        <p:nvSpPr>
          <p:cNvPr id="14" name="TextBox 13">
            <a:extLst>
              <a:ext uri="{FF2B5EF4-FFF2-40B4-BE49-F238E27FC236}">
                <a16:creationId xmlns:a16="http://schemas.microsoft.com/office/drawing/2014/main" id="{9B8F229A-20CA-CF1C-9392-9B6CB3F0A804}"/>
              </a:ext>
            </a:extLst>
          </p:cNvPr>
          <p:cNvSpPr txBox="1"/>
          <p:nvPr/>
        </p:nvSpPr>
        <p:spPr>
          <a:xfrm>
            <a:off x="429491" y="1927018"/>
            <a:ext cx="4779818" cy="3693319"/>
          </a:xfrm>
          <a:prstGeom prst="rect">
            <a:avLst/>
          </a:prstGeom>
          <a:noFill/>
        </p:spPr>
        <p:txBody>
          <a:bodyPr wrap="square">
            <a:spAutoFit/>
          </a:bodyPr>
          <a:lstStyle/>
          <a:p>
            <a:r>
              <a:rPr lang="en-US"/>
              <a:t>This project demonstrates the use of HTML frames to build a simple web layout. The page is divided into three sections: a header at the top, a navigation panel on the left, and a main content area on the right. The navigation links (Home, About, Courses, Contact) open their respective pages in the content frame. A &lt;</a:t>
            </a:r>
            <a:r>
              <a:rPr lang="en-US" err="1"/>
              <a:t>noframes</a:t>
            </a:r>
            <a:r>
              <a:rPr lang="en-US"/>
              <a:t>&gt; section is included to support browsers that do not allow frames.</a:t>
            </a:r>
            <a:endParaRPr lang="en-IN"/>
          </a:p>
          <a:p>
            <a:endParaRPr lang="en-IN"/>
          </a:p>
          <a:p>
            <a:r>
              <a:rPr lang="en-US"/>
              <a:t>Outcome: A basic multi-frame Student Portal website with separate header, navigation, and content sections.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CB8B5159-0C00-0332-5E81-0967C8F369C4}"/>
              </a:ext>
            </a:extLst>
          </p:cNvPr>
          <p:cNvSpPr txBox="1"/>
          <p:nvPr/>
        </p:nvSpPr>
        <p:spPr>
          <a:xfrm>
            <a:off x="2292113" y="1392257"/>
            <a:ext cx="4186925" cy="3970318"/>
          </a:xfrm>
          <a:prstGeom prst="rect">
            <a:avLst/>
          </a:prstGeom>
          <a:noFill/>
        </p:spPr>
        <p:txBody>
          <a:bodyPr wrap="square">
            <a:spAutoFit/>
          </a:bodyPr>
          <a:lstStyle/>
          <a:p>
            <a:r>
              <a:rPr lang="en-US"/>
              <a:t>For your HTML Frames project, the end users are:</a:t>
            </a:r>
            <a:endParaRPr lang="en-IN"/>
          </a:p>
          <a:p>
            <a:endParaRPr lang="en-IN"/>
          </a:p>
          <a:p>
            <a:r>
              <a:rPr lang="en-US"/>
              <a:t>Students → who will use the portal to view information like courses, about section, and contact details.</a:t>
            </a:r>
            <a:endParaRPr lang="en-IN"/>
          </a:p>
          <a:p>
            <a:endParaRPr lang="en-IN"/>
          </a:p>
          <a:p>
            <a:r>
              <a:rPr lang="en-US"/>
              <a:t>Teachers/Faculty → who may access or share academic resources through the portal.</a:t>
            </a:r>
            <a:endParaRPr lang="en-IN"/>
          </a:p>
          <a:p>
            <a:endParaRPr lang="en-IN"/>
          </a:p>
          <a:p>
            <a:r>
              <a:rPr lang="en-US"/>
              <a:t>General Visitors → anyone who wants to know about the institution/organization through the simple website.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a:t>TOOLS AND TECHNIQUES</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
        <p:nvSpPr>
          <p:cNvPr id="10" name="TextBox 9">
            <a:extLst>
              <a:ext uri="{FF2B5EF4-FFF2-40B4-BE49-F238E27FC236}">
                <a16:creationId xmlns:a16="http://schemas.microsoft.com/office/drawing/2014/main" id="{71EC5008-B3AD-CD75-95F5-142D3DB1728C}"/>
              </a:ext>
            </a:extLst>
          </p:cNvPr>
          <p:cNvSpPr txBox="1"/>
          <p:nvPr/>
        </p:nvSpPr>
        <p:spPr>
          <a:xfrm>
            <a:off x="2927748" y="633219"/>
            <a:ext cx="8706087" cy="5947782"/>
          </a:xfrm>
          <a:prstGeom prst="rect">
            <a:avLst/>
          </a:prstGeom>
          <a:noFill/>
        </p:spPr>
        <p:txBody>
          <a:bodyPr wrap="square">
            <a:spAutoFit/>
          </a:bodyPr>
          <a:lstStyle/>
          <a:p>
            <a:pPr algn="l">
              <a:buNone/>
            </a:pPr>
            <a:endParaRPr lang="en-US" b="0" i="0">
              <a:solidFill>
                <a:srgbClr val="0D0D0D"/>
              </a:solidFill>
              <a:effectLst/>
              <a:latin typeface="ui-sans-serif"/>
            </a:endParaRPr>
          </a:p>
          <a:p>
            <a:pPr algn="l">
              <a:buNone/>
            </a:pPr>
            <a:endParaRPr lang="en-US" b="1">
              <a:effectLst/>
            </a:endParaRPr>
          </a:p>
          <a:p>
            <a:pPr>
              <a:buNone/>
            </a:pPr>
            <a:endParaRPr lang="en-US" b="1">
              <a:effectLst/>
            </a:endParaRPr>
          </a:p>
          <a:p>
            <a:pPr algn="l">
              <a:buNone/>
            </a:pPr>
            <a:r>
              <a:rPr lang="en-US">
                <a:solidFill>
                  <a:srgbClr val="0D0D0D"/>
                </a:solidFill>
                <a:effectLst/>
              </a:rPr>
              <a:t>HTML </a:t>
            </a:r>
            <a:r>
              <a:rPr lang="en-US" b="1">
                <a:solidFill>
                  <a:srgbClr val="0D0D0D"/>
                </a:solidFill>
                <a:effectLst/>
              </a:rPr>
              <a:t>frames</a:t>
            </a:r>
            <a:r>
              <a:rPr lang="en-US">
                <a:solidFill>
                  <a:srgbClr val="0D0D0D"/>
                </a:solidFill>
                <a:effectLst/>
              </a:rPr>
              <a:t> were once used to divide the browser window into multiple sections, where each section could load a separate HTML document. However, </a:t>
            </a:r>
            <a:r>
              <a:rPr lang="en-US" b="1">
                <a:solidFill>
                  <a:srgbClr val="0D0D0D"/>
                </a:solidFill>
                <a:effectLst/>
              </a:rPr>
              <a:t>HTML frames are now obsolete</a:t>
            </a:r>
            <a:r>
              <a:rPr lang="en-US">
                <a:solidFill>
                  <a:srgbClr val="0D0D0D"/>
                </a:solidFill>
                <a:effectLst/>
              </a:rPr>
              <a:t> in HTML5 and are not recommended for modern web development.</a:t>
            </a:r>
          </a:p>
          <a:p>
            <a:pPr algn="l">
              <a:buNone/>
            </a:pPr>
            <a:r>
              <a:rPr lang="en-US">
                <a:solidFill>
                  <a:srgbClr val="0D0D0D"/>
                </a:solidFill>
                <a:effectLst/>
              </a:rPr>
              <a:t>That said, for educational or legacy understanding, here are the </a:t>
            </a:r>
            <a:r>
              <a:rPr lang="en-US" b="1">
                <a:solidFill>
                  <a:srgbClr val="0D0D0D"/>
                </a:solidFill>
                <a:effectLst/>
              </a:rPr>
              <a:t>tools and techniques</a:t>
            </a:r>
            <a:r>
              <a:rPr lang="en-US">
                <a:solidFill>
                  <a:srgbClr val="0D0D0D"/>
                </a:solidFill>
                <a:effectLst/>
              </a:rPr>
              <a:t> related to HTML frames:</a:t>
            </a:r>
          </a:p>
          <a:p>
            <a:pPr algn="l">
              <a:buNone/>
            </a:pPr>
            <a:br>
              <a:rPr lang="en-US">
                <a:solidFill>
                  <a:srgbClr val="0D0D0D"/>
                </a:solidFill>
                <a:effectLst/>
              </a:rPr>
            </a:br>
            <a:endParaRPr lang="en-US">
              <a:solidFill>
                <a:srgbClr val="0D0D0D"/>
              </a:solidFill>
              <a:effectLst/>
            </a:endParaRPr>
          </a:p>
          <a:p>
            <a:pPr algn="l">
              <a:spcAft>
                <a:spcPts val="300"/>
              </a:spcAft>
              <a:buNone/>
            </a:pPr>
            <a:r>
              <a:rPr lang="en-US" b="1">
                <a:solidFill>
                  <a:srgbClr val="0D0D0D"/>
                </a:solidFill>
                <a:effectLst/>
              </a:rPr>
              <a:t>🔧 Tools (Legacy Support and Learning)</a:t>
            </a:r>
          </a:p>
          <a:p>
            <a:pPr algn="l">
              <a:buFont typeface="+mj-lt"/>
              <a:buAutoNum type="arabicPeriod"/>
            </a:pPr>
            <a:r>
              <a:rPr lang="en-US" b="1">
                <a:solidFill>
                  <a:srgbClr val="0D0D0D"/>
                </a:solidFill>
                <a:effectLst/>
              </a:rPr>
              <a:t>Text Editors</a:t>
            </a:r>
            <a:r>
              <a:rPr lang="en-US">
                <a:solidFill>
                  <a:srgbClr val="0D0D0D"/>
                </a:solidFill>
                <a:effectLst/>
              </a:rPr>
              <a:t>:</a:t>
            </a:r>
          </a:p>
          <a:p>
            <a:pPr marL="742950" lvl="1" indent="-285750" algn="l">
              <a:buFont typeface="+mj-lt"/>
              <a:buAutoNum type="arabicPeriod"/>
            </a:pPr>
            <a:r>
              <a:rPr lang="en-US">
                <a:solidFill>
                  <a:srgbClr val="0D0D0D"/>
                </a:solidFill>
                <a:effectLst/>
              </a:rPr>
              <a:t>Notepad / Notepad++</a:t>
            </a:r>
          </a:p>
          <a:p>
            <a:pPr marL="742950" lvl="1" indent="-285750" algn="l">
              <a:buFont typeface="+mj-lt"/>
              <a:buAutoNum type="arabicPeriod"/>
            </a:pPr>
            <a:r>
              <a:rPr lang="en-US">
                <a:solidFill>
                  <a:srgbClr val="0D0D0D"/>
                </a:solidFill>
                <a:effectLst/>
              </a:rPr>
              <a:t>Sublime Text / VS Code</a:t>
            </a:r>
          </a:p>
          <a:p>
            <a:pPr marL="742950" lvl="1" indent="-285750" algn="l">
              <a:buFont typeface="+mj-lt"/>
              <a:buAutoNum type="arabicPeriod"/>
            </a:pPr>
            <a:r>
              <a:rPr lang="en-US">
                <a:solidFill>
                  <a:srgbClr val="0D0D0D"/>
                </a:solidFill>
                <a:effectLst/>
              </a:rPr>
              <a:t>Brackets / Atom</a:t>
            </a:r>
          </a:p>
          <a:p>
            <a:pPr algn="l">
              <a:buFont typeface="+mj-lt"/>
              <a:buAutoNum type="arabicPeriod"/>
            </a:pPr>
            <a:r>
              <a:rPr lang="en-US" b="1">
                <a:solidFill>
                  <a:srgbClr val="0D0D0D"/>
                </a:solidFill>
                <a:effectLst/>
              </a:rPr>
              <a:t>Browsers with Legacy Support</a:t>
            </a:r>
            <a:r>
              <a:rPr lang="en-US">
                <a:solidFill>
                  <a:srgbClr val="0D0D0D"/>
                </a:solidFill>
                <a:effectLst/>
              </a:rPr>
              <a:t>:</a:t>
            </a:r>
          </a:p>
          <a:p>
            <a:pPr marL="742950" lvl="1" indent="-285750" algn="l">
              <a:buFont typeface="+mj-lt"/>
              <a:buAutoNum type="arabicPeriod"/>
            </a:pPr>
            <a:r>
              <a:rPr lang="en-US">
                <a:solidFill>
                  <a:srgbClr val="0D0D0D"/>
                </a:solidFill>
                <a:effectLst/>
              </a:rPr>
              <a:t>Older versions of Internet Explorer or Firefox (modern browsers may limit or warn on </a:t>
            </a:r>
            <a:r>
              <a:rPr lang="en-US" b="0">
                <a:solidFill>
                  <a:srgbClr val="0D0D0D"/>
                </a:solidFill>
                <a:effectLst/>
                <a:latin typeface="ui-monospace"/>
              </a:rPr>
              <a:t>&lt;frameset&gt;</a:t>
            </a:r>
            <a:r>
              <a:rPr lang="en-US">
                <a:solidFill>
                  <a:srgbClr val="0D0D0D"/>
                </a:solidFill>
                <a:effectLst/>
              </a:rPr>
              <a:t> usage).</a:t>
            </a:r>
          </a:p>
          <a:p>
            <a:pPr algn="l">
              <a:buFont typeface="+mj-lt"/>
              <a:buAutoNum type="arabicPeriod"/>
            </a:pPr>
            <a:r>
              <a:rPr lang="en-US" b="1">
                <a:solidFill>
                  <a:srgbClr val="0D0D0D"/>
                </a:solidFill>
                <a:effectLst/>
              </a:rPr>
              <a:t>HTML Validators</a:t>
            </a:r>
            <a:r>
              <a:rPr lang="en-US">
                <a:solidFill>
                  <a:srgbClr val="0D0D0D"/>
                </a:solidFill>
                <a:effectLst/>
              </a:rPr>
              <a:t>:</a:t>
            </a:r>
          </a:p>
          <a:p>
            <a:pPr marL="742950" lvl="1" indent="-285750" algn="l">
              <a:buFont typeface="+mj-lt"/>
              <a:buAutoNum type="arabicPeriod"/>
            </a:pPr>
            <a:r>
              <a:rPr lang="en-US" b="0">
                <a:solidFill>
                  <a:srgbClr val="0D0D0D"/>
                </a:solidFill>
                <a:effectLst/>
              </a:rPr>
              <a:t>W3C Validator</a:t>
            </a:r>
            <a:r>
              <a:rPr lang="en-US">
                <a:solidFill>
                  <a:srgbClr val="0D0D0D"/>
                </a:solidFill>
                <a:effectLst/>
              </a:rPr>
              <a:t> – may throw warnings for </a:t>
            </a:r>
            <a:r>
              <a:rPr lang="en-US" b="0">
                <a:solidFill>
                  <a:srgbClr val="0D0D0D"/>
                </a:solidFill>
                <a:effectLst/>
                <a:latin typeface="ui-monospace"/>
              </a:rPr>
              <a:t>&lt;frameset&gt;</a:t>
            </a:r>
            <a:r>
              <a:rPr lang="en-US">
                <a:solidFill>
                  <a:srgbClr val="0D0D0D"/>
                </a:solidFill>
                <a:effectLst/>
              </a:rPr>
              <a:t> or </a:t>
            </a:r>
            <a:r>
              <a:rPr lang="en-US" b="0">
                <a:solidFill>
                  <a:srgbClr val="0D0D0D"/>
                </a:solidFill>
                <a:effectLst/>
                <a:latin typeface="ui-monospace"/>
              </a:rPr>
              <a:t>&lt;frame&gt;</a:t>
            </a:r>
            <a:r>
              <a:rPr lang="en-US">
                <a:solidFill>
                  <a:srgbClr val="0D0D0D"/>
                </a:solidFill>
                <a:effectLst/>
              </a:rPr>
              <a:t> usage, especially in HTML5.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a:latin typeface="Trebuchet MS"/>
                <a:cs typeface="Trebuchet MS"/>
              </a:rPr>
              <a:t>POTFOLIO DESIGN AND LAYOUT</a:t>
            </a:r>
            <a:endParaRPr sz="40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96B2CE44-2764-EC8F-3F06-221476654888}"/>
              </a:ext>
            </a:extLst>
          </p:cNvPr>
          <p:cNvSpPr txBox="1"/>
          <p:nvPr/>
        </p:nvSpPr>
        <p:spPr>
          <a:xfrm>
            <a:off x="3050038" y="2834948"/>
            <a:ext cx="3930208" cy="3139321"/>
          </a:xfrm>
          <a:prstGeom prst="rect">
            <a:avLst/>
          </a:prstGeom>
          <a:noFill/>
        </p:spPr>
        <p:txBody>
          <a:bodyPr wrap="square">
            <a:spAutoFit/>
          </a:bodyPr>
          <a:lstStyle/>
          <a:p>
            <a:r>
              <a:rPr lang="en-US"/>
              <a:t>Portfolio Design and </a:t>
            </a:r>
            <a:r>
              <a:rPr lang="en-US" err="1"/>
              <a:t>LayoutThe</a:t>
            </a:r>
            <a:r>
              <a:rPr lang="en-US"/>
              <a:t> portfolio uses HTML frames with three sections:</a:t>
            </a:r>
            <a:endParaRPr lang="en-IN"/>
          </a:p>
          <a:p>
            <a:endParaRPr lang="en-IN"/>
          </a:p>
          <a:p>
            <a:r>
              <a:rPr lang="en-US"/>
              <a:t>Header (top): Shows name/title.</a:t>
            </a:r>
            <a:endParaRPr lang="en-IN"/>
          </a:p>
          <a:p>
            <a:endParaRPr lang="en-IN"/>
          </a:p>
          <a:p>
            <a:r>
              <a:rPr lang="en-US"/>
              <a:t>Navigation (left): Links to About, Skills, Projects, Contact.</a:t>
            </a:r>
            <a:endParaRPr lang="en-IN"/>
          </a:p>
          <a:p>
            <a:endParaRPr lang="en-IN"/>
          </a:p>
          <a:p>
            <a:r>
              <a:rPr lang="en-US"/>
              <a:t>Main Content (right): Displays selected details.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a:t>FEATURES AND FUNCTIONALITY</a:t>
            </a:r>
          </a:p>
        </p:txBody>
      </p:sp>
      <p:graphicFrame>
        <p:nvGraphicFramePr>
          <p:cNvPr id="4" name="Table 3">
            <a:extLst>
              <a:ext uri="{FF2B5EF4-FFF2-40B4-BE49-F238E27FC236}">
                <a16:creationId xmlns:a16="http://schemas.microsoft.com/office/drawing/2014/main" id="{89905A8D-4314-22F2-8BAA-2DE8176AE43E}"/>
              </a:ext>
            </a:extLst>
          </p:cNvPr>
          <p:cNvGraphicFramePr/>
          <p:nvPr>
            <p:extLst>
              <p:ext uri="{D42A27DB-BD31-4B8C-83A1-F6EECF244321}">
                <p14:modId xmlns:p14="http://schemas.microsoft.com/office/powerpoint/2010/main" val="1184375002"/>
              </p:ext>
            </p:extLst>
          </p:nvPr>
        </p:nvGraphicFramePr>
        <p:xfrm>
          <a:off x="531811" y="1453038"/>
          <a:ext cx="9219408" cy="4261329"/>
        </p:xfrm>
        <a:graphic>
          <a:graphicData uri="http://schemas.openxmlformats.org/drawingml/2006/table">
            <a:tbl>
              <a:tblPr>
                <a:tableStyleId>{5C22544A-7EE6-4342-B048-85BDC9FD1C3A}</a:tableStyleId>
              </a:tblPr>
              <a:tblGrid>
                <a:gridCol w="4609704">
                  <a:extLst>
                    <a:ext uri="{9D8B030D-6E8A-4147-A177-3AD203B41FA5}">
                      <a16:colId xmlns:a16="http://schemas.microsoft.com/office/drawing/2014/main" val="2242051856"/>
                    </a:ext>
                  </a:extLst>
                </a:gridCol>
                <a:gridCol w="4609704">
                  <a:extLst>
                    <a:ext uri="{9D8B030D-6E8A-4147-A177-3AD203B41FA5}">
                      <a16:colId xmlns:a16="http://schemas.microsoft.com/office/drawing/2014/main" val="3257782466"/>
                    </a:ext>
                  </a:extLst>
                </a:gridCol>
              </a:tblGrid>
              <a:tr h="337531">
                <a:tc>
                  <a:txBody>
                    <a:bodyPr/>
                    <a:lstStyle/>
                    <a:p>
                      <a:pPr algn="l" fontAlgn="b">
                        <a:lnSpc>
                          <a:spcPts val="1200"/>
                        </a:lnSpc>
                        <a:buNone/>
                      </a:pPr>
                      <a:r>
                        <a:rPr lang="en-US">
                          <a:effectLst/>
                        </a:rPr>
                        <a:t>Functionality</a:t>
                      </a:r>
                      <a:endParaRPr lang="en-US" b="1">
                        <a:solidFill>
                          <a:srgbClr val="0D0D0D"/>
                        </a:solidFill>
                        <a:effectLst/>
                      </a:endParaRPr>
                    </a:p>
                  </a:txBody>
                  <a:tcPr anchor="b"/>
                </a:tc>
                <a:tc>
                  <a:txBody>
                    <a:bodyPr/>
                    <a:lstStyle/>
                    <a:p>
                      <a:pPr algn="l" fontAlgn="b">
                        <a:lnSpc>
                          <a:spcPts val="1200"/>
                        </a:lnSpc>
                        <a:buNone/>
                      </a:pPr>
                      <a:r>
                        <a:rPr lang="en-US">
                          <a:effectLst/>
                        </a:rPr>
                        <a:t>Description</a:t>
                      </a:r>
                      <a:endParaRPr lang="en-US" b="1">
                        <a:solidFill>
                          <a:srgbClr val="0D0D0D"/>
                        </a:solidFill>
                        <a:effectLst/>
                      </a:endParaRPr>
                    </a:p>
                  </a:txBody>
                  <a:tcPr anchor="b"/>
                </a:tc>
                <a:extLst>
                  <a:ext uri="{0D108BD9-81ED-4DB2-BD59-A6C34878D82A}">
                    <a16:rowId xmlns:a16="http://schemas.microsoft.com/office/drawing/2014/main" val="2856147701"/>
                  </a:ext>
                </a:extLst>
              </a:tr>
              <a:tr h="886019">
                <a:tc>
                  <a:txBody>
                    <a:bodyPr/>
                    <a:lstStyle/>
                    <a:p>
                      <a:pPr algn="l" fontAlgn="base">
                        <a:buNone/>
                      </a:pPr>
                      <a:r>
                        <a:rPr lang="en-US">
                          <a:effectLst/>
                        </a:rPr>
                        <a:t>Page Division</a:t>
                      </a:r>
                    </a:p>
                  </a:txBody>
                  <a:tcPr anchor="ctr"/>
                </a:tc>
                <a:tc>
                  <a:txBody>
                    <a:bodyPr/>
                    <a:lstStyle/>
                    <a:p>
                      <a:pPr algn="l" fontAlgn="base">
                        <a:buNone/>
                      </a:pPr>
                      <a:r>
                        <a:rPr lang="en-US">
                          <a:effectLst/>
                        </a:rPr>
                        <a:t>Frames split the page into sections (horizontal/vertical).</a:t>
                      </a:r>
                    </a:p>
                  </a:txBody>
                  <a:tcPr anchor="ctr"/>
                </a:tc>
                <a:extLst>
                  <a:ext uri="{0D108BD9-81ED-4DB2-BD59-A6C34878D82A}">
                    <a16:rowId xmlns:a16="http://schemas.microsoft.com/office/drawing/2014/main" val="640875813"/>
                  </a:ext>
                </a:extLst>
              </a:tr>
              <a:tr h="886019">
                <a:tc>
                  <a:txBody>
                    <a:bodyPr/>
                    <a:lstStyle/>
                    <a:p>
                      <a:pPr algn="l" fontAlgn="base">
                        <a:buNone/>
                      </a:pPr>
                      <a:r>
                        <a:rPr lang="en-US">
                          <a:effectLst/>
                        </a:rPr>
                        <a:t>Target Navigation</a:t>
                      </a:r>
                    </a:p>
                  </a:txBody>
                  <a:tcPr anchor="ctr"/>
                </a:tc>
                <a:tc>
                  <a:txBody>
                    <a:bodyPr/>
                    <a:lstStyle/>
                    <a:p>
                      <a:pPr algn="l" fontAlgn="base">
                        <a:buNone/>
                      </a:pPr>
                      <a:r>
                        <a:rPr lang="en-US">
                          <a:effectLst/>
                        </a:rPr>
                        <a:t>Links in one frame can load content in another using target="frameName".</a:t>
                      </a:r>
                    </a:p>
                  </a:txBody>
                  <a:tcPr anchor="ctr"/>
                </a:tc>
                <a:extLst>
                  <a:ext uri="{0D108BD9-81ED-4DB2-BD59-A6C34878D82A}">
                    <a16:rowId xmlns:a16="http://schemas.microsoft.com/office/drawing/2014/main" val="3607091107"/>
                  </a:ext>
                </a:extLst>
              </a:tr>
              <a:tr h="886019">
                <a:tc>
                  <a:txBody>
                    <a:bodyPr/>
                    <a:lstStyle/>
                    <a:p>
                      <a:pPr algn="l" fontAlgn="base">
                        <a:buNone/>
                      </a:pPr>
                      <a:r>
                        <a:rPr lang="en-US">
                          <a:effectLst/>
                        </a:rPr>
                        <a:t>Persistent Menus</a:t>
                      </a:r>
                    </a:p>
                  </a:txBody>
                  <a:tcPr anchor="ctr"/>
                </a:tc>
                <a:tc>
                  <a:txBody>
                    <a:bodyPr/>
                    <a:lstStyle/>
                    <a:p>
                      <a:pPr algn="l" fontAlgn="base">
                        <a:buNone/>
                      </a:pPr>
                      <a:r>
                        <a:rPr lang="en-US">
                          <a:effectLst/>
                        </a:rPr>
                        <a:t>Menus or headers can stay visible while other content changes.</a:t>
                      </a:r>
                    </a:p>
                  </a:txBody>
                  <a:tcPr anchor="ctr"/>
                </a:tc>
                <a:extLst>
                  <a:ext uri="{0D108BD9-81ED-4DB2-BD59-A6C34878D82A}">
                    <a16:rowId xmlns:a16="http://schemas.microsoft.com/office/drawing/2014/main" val="2052466919"/>
                  </a:ext>
                </a:extLst>
              </a:tr>
              <a:tr h="1265741">
                <a:tc>
                  <a:txBody>
                    <a:bodyPr/>
                    <a:lstStyle/>
                    <a:p>
                      <a:pPr algn="l" fontAlgn="base">
                        <a:buNone/>
                      </a:pPr>
                      <a:r>
                        <a:rPr lang="en-US">
                          <a:effectLst/>
                        </a:rPr>
                        <a:t>Independent Documents</a:t>
                      </a:r>
                    </a:p>
                  </a:txBody>
                  <a:tcPr anchor="ctr"/>
                </a:tc>
                <a:tc>
                  <a:txBody>
                    <a:bodyPr/>
                    <a:lstStyle/>
                    <a:p>
                      <a:pPr algn="l" fontAlgn="base">
                        <a:buNone/>
                      </a:pPr>
                      <a:r>
                        <a:rPr lang="en-US">
                          <a:effectLst/>
                        </a:rPr>
                        <a:t>Each frame is a separate HTML document, which can be loaded or refreshed independently.</a:t>
                      </a:r>
                    </a:p>
                  </a:txBody>
                  <a:tcPr anchor="ctr"/>
                </a:tc>
                <a:extLst>
                  <a:ext uri="{0D108BD9-81ED-4DB2-BD59-A6C34878D82A}">
                    <a16:rowId xmlns:a16="http://schemas.microsoft.com/office/drawing/2014/main" val="1232240812"/>
                  </a:ext>
                </a:extLst>
              </a:tr>
            </a:tbl>
          </a:graphicData>
        </a:graphic>
      </p:graphicFrame>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11</Slides>
  <Notes>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Karthick E</cp:lastModifiedBy>
  <cp:revision>3</cp:revision>
  <dcterms:created xsi:type="dcterms:W3CDTF">2024-03-29T15:07:22Z</dcterms:created>
  <dcterms:modified xsi:type="dcterms:W3CDTF">2025-09-18T04:16:35Z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