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6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1">
                <a:solidFill>
                  <a:srgbClr val="1515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1" i="1">
                <a:solidFill>
                  <a:srgbClr val="1515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0836" y="7620"/>
            <a:ext cx="4742815" cy="6851650"/>
          </a:xfrm>
          <a:custGeom>
            <a:avLst/>
            <a:gdLst/>
            <a:ahLst/>
            <a:cxnLst/>
            <a:rect l="l" t="t" r="r" b="b"/>
            <a:pathLst>
              <a:path w="4742815" h="6851650">
                <a:moveTo>
                  <a:pt x="1929384" y="0"/>
                </a:moveTo>
                <a:lnTo>
                  <a:pt x="3145282" y="6851519"/>
                </a:lnTo>
              </a:path>
              <a:path w="4742815" h="6851650">
                <a:moveTo>
                  <a:pt x="4742561" y="3688079"/>
                </a:moveTo>
                <a:lnTo>
                  <a:pt x="0" y="6851434"/>
                </a:lnTo>
              </a:path>
            </a:pathLst>
          </a:custGeom>
          <a:ln w="9144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3624" y="0"/>
            <a:ext cx="3008630" cy="6858000"/>
          </a:xfrm>
          <a:custGeom>
            <a:avLst/>
            <a:gdLst/>
            <a:ahLst/>
            <a:cxnLst/>
            <a:rect l="l" t="t" r="r" b="b"/>
            <a:pathLst>
              <a:path w="3008629" h="6858000">
                <a:moveTo>
                  <a:pt x="3008376" y="0"/>
                </a:moveTo>
                <a:lnTo>
                  <a:pt x="2043302" y="0"/>
                </a:lnTo>
                <a:lnTo>
                  <a:pt x="0" y="6857995"/>
                </a:lnTo>
                <a:lnTo>
                  <a:pt x="3008376" y="6857995"/>
                </a:lnTo>
                <a:lnTo>
                  <a:pt x="3008376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4248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371" y="0"/>
                </a:moveTo>
                <a:lnTo>
                  <a:pt x="0" y="0"/>
                </a:lnTo>
                <a:lnTo>
                  <a:pt x="1208024" y="6857995"/>
                </a:lnTo>
                <a:lnTo>
                  <a:pt x="2587371" y="6857995"/>
                </a:lnTo>
                <a:lnTo>
                  <a:pt x="2587371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3688" y="3048000"/>
            <a:ext cx="3258820" cy="3810000"/>
          </a:xfrm>
          <a:custGeom>
            <a:avLst/>
            <a:gdLst/>
            <a:ahLst/>
            <a:cxnLst/>
            <a:rect l="l" t="t" r="r" b="b"/>
            <a:pathLst>
              <a:path w="3258820" h="3810000">
                <a:moveTo>
                  <a:pt x="3258311" y="0"/>
                </a:moveTo>
                <a:lnTo>
                  <a:pt x="0" y="3809999"/>
                </a:lnTo>
                <a:lnTo>
                  <a:pt x="3258311" y="3809999"/>
                </a:lnTo>
                <a:lnTo>
                  <a:pt x="3258311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9072" y="0"/>
            <a:ext cx="2853055" cy="6858000"/>
          </a:xfrm>
          <a:custGeom>
            <a:avLst/>
            <a:gdLst/>
            <a:ahLst/>
            <a:cxnLst/>
            <a:rect l="l" t="t" r="r" b="b"/>
            <a:pathLst>
              <a:path w="2853054" h="6858000">
                <a:moveTo>
                  <a:pt x="2852674" y="0"/>
                </a:moveTo>
                <a:lnTo>
                  <a:pt x="0" y="0"/>
                </a:lnTo>
                <a:lnTo>
                  <a:pt x="2468753" y="6857995"/>
                </a:lnTo>
                <a:lnTo>
                  <a:pt x="2852674" y="6857995"/>
                </a:lnTo>
                <a:lnTo>
                  <a:pt x="2852674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522" y="0"/>
                </a:moveTo>
                <a:lnTo>
                  <a:pt x="0" y="0"/>
                </a:lnTo>
                <a:lnTo>
                  <a:pt x="1114298" y="6857995"/>
                </a:lnTo>
                <a:lnTo>
                  <a:pt x="1255522" y="6857995"/>
                </a:lnTo>
                <a:lnTo>
                  <a:pt x="1255522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344" y="3590544"/>
            <a:ext cx="1819910" cy="3267710"/>
          </a:xfrm>
          <a:custGeom>
            <a:avLst/>
            <a:gdLst/>
            <a:ahLst/>
            <a:cxnLst/>
            <a:rect l="l" t="t" r="r" b="b"/>
            <a:pathLst>
              <a:path w="1819909" h="3267709">
                <a:moveTo>
                  <a:pt x="1819655" y="0"/>
                </a:moveTo>
                <a:lnTo>
                  <a:pt x="0" y="3267455"/>
                </a:lnTo>
                <a:lnTo>
                  <a:pt x="1819655" y="3267455"/>
                </a:lnTo>
                <a:lnTo>
                  <a:pt x="181965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1167"/>
            <a:ext cx="448309" cy="2847340"/>
          </a:xfrm>
          <a:custGeom>
            <a:avLst/>
            <a:gdLst/>
            <a:ahLst/>
            <a:cxnLst/>
            <a:rect l="l" t="t" r="r" b="b"/>
            <a:pathLst>
              <a:path w="448309" h="2847340">
                <a:moveTo>
                  <a:pt x="0" y="0"/>
                </a:moveTo>
                <a:lnTo>
                  <a:pt x="0" y="2846831"/>
                </a:lnTo>
                <a:lnTo>
                  <a:pt x="448056" y="2846831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7885" y="276555"/>
            <a:ext cx="11076228" cy="1228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23592" y="1933524"/>
            <a:ext cx="8872855" cy="2807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1">
                <a:solidFill>
                  <a:srgbClr val="1515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1536" y="6473162"/>
            <a:ext cx="238759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4775" y="990600"/>
            <a:ext cx="1743710" cy="1335405"/>
            <a:chOff x="874775" y="990600"/>
            <a:chExt cx="1743710" cy="1335405"/>
          </a:xfrm>
        </p:grpSpPr>
        <p:sp>
          <p:nvSpPr>
            <p:cNvPr id="3" name="object 3"/>
            <p:cNvSpPr/>
            <p:nvPr/>
          </p:nvSpPr>
          <p:spPr>
            <a:xfrm>
              <a:off x="874775" y="1267968"/>
              <a:ext cx="1231900" cy="1057910"/>
            </a:xfrm>
            <a:custGeom>
              <a:avLst/>
              <a:gdLst/>
              <a:ahLst/>
              <a:cxnLst/>
              <a:rect l="l" t="t" r="r" b="b"/>
              <a:pathLst>
                <a:path w="1231900" h="1057910">
                  <a:moveTo>
                    <a:pt x="966469" y="0"/>
                  </a:moveTo>
                  <a:lnTo>
                    <a:pt x="264883" y="0"/>
                  </a:lnTo>
                  <a:lnTo>
                    <a:pt x="0" y="528828"/>
                  </a:lnTo>
                  <a:lnTo>
                    <a:pt x="264883" y="1057656"/>
                  </a:lnTo>
                  <a:lnTo>
                    <a:pt x="966469" y="1057656"/>
                  </a:lnTo>
                  <a:lnTo>
                    <a:pt x="1231392" y="528828"/>
                  </a:lnTo>
                  <a:lnTo>
                    <a:pt x="966469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2055" y="990600"/>
              <a:ext cx="646430" cy="561340"/>
            </a:xfrm>
            <a:custGeom>
              <a:avLst/>
              <a:gdLst/>
              <a:ahLst/>
              <a:cxnLst/>
              <a:rect l="l" t="t" r="r" b="b"/>
              <a:pathLst>
                <a:path w="646430" h="561340">
                  <a:moveTo>
                    <a:pt x="506094" y="0"/>
                  </a:moveTo>
                  <a:lnTo>
                    <a:pt x="140081" y="0"/>
                  </a:lnTo>
                  <a:lnTo>
                    <a:pt x="0" y="280415"/>
                  </a:lnTo>
                  <a:lnTo>
                    <a:pt x="140081" y="560832"/>
                  </a:lnTo>
                  <a:lnTo>
                    <a:pt x="506094" y="560832"/>
                  </a:lnTo>
                  <a:lnTo>
                    <a:pt x="646176" y="280415"/>
                  </a:lnTo>
                  <a:lnTo>
                    <a:pt x="506094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088" y="1191767"/>
            <a:ext cx="1667510" cy="1438910"/>
          </a:xfrm>
          <a:custGeom>
            <a:avLst/>
            <a:gdLst/>
            <a:ahLst/>
            <a:cxnLst/>
            <a:rect l="l" t="t" r="r" b="b"/>
            <a:pathLst>
              <a:path w="1667510" h="1438910">
                <a:moveTo>
                  <a:pt x="1307591" y="0"/>
                </a:moveTo>
                <a:lnTo>
                  <a:pt x="359663" y="0"/>
                </a:lnTo>
                <a:lnTo>
                  <a:pt x="0" y="719201"/>
                </a:lnTo>
                <a:lnTo>
                  <a:pt x="359663" y="1438656"/>
                </a:lnTo>
                <a:lnTo>
                  <a:pt x="1307591" y="1438656"/>
                </a:lnTo>
                <a:lnTo>
                  <a:pt x="1667256" y="719201"/>
                </a:lnTo>
                <a:lnTo>
                  <a:pt x="1307591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855" y="5230367"/>
            <a:ext cx="722630" cy="619125"/>
          </a:xfrm>
          <a:custGeom>
            <a:avLst/>
            <a:gdLst/>
            <a:ahLst/>
            <a:cxnLst/>
            <a:rect l="l" t="t" r="r" b="b"/>
            <a:pathLst>
              <a:path w="722629" h="619125">
                <a:moveTo>
                  <a:pt x="567944" y="0"/>
                </a:moveTo>
                <a:lnTo>
                  <a:pt x="154432" y="0"/>
                </a:lnTo>
                <a:lnTo>
                  <a:pt x="0" y="309371"/>
                </a:lnTo>
                <a:lnTo>
                  <a:pt x="154432" y="618743"/>
                </a:lnTo>
                <a:lnTo>
                  <a:pt x="567944" y="618743"/>
                </a:lnTo>
                <a:lnTo>
                  <a:pt x="722376" y="309371"/>
                </a:lnTo>
                <a:lnTo>
                  <a:pt x="56794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25161" y="1981"/>
            <a:ext cx="282956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Digital</a:t>
            </a:r>
            <a:r>
              <a:rPr sz="3200" spc="-8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E0E0E"/>
                </a:solidFill>
                <a:latin typeface="Times New Roman"/>
                <a:cs typeface="Times New Roman"/>
              </a:rPr>
              <a:t>Portfolio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7881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211CFD-60A2-E0FF-C972-88FCDA53AFF1}"/>
              </a:ext>
            </a:extLst>
          </p:cNvPr>
          <p:cNvSpPr txBox="1"/>
          <p:nvPr/>
        </p:nvSpPr>
        <p:spPr>
          <a:xfrm>
            <a:off x="457200" y="3167698"/>
            <a:ext cx="8839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STUDENT </a:t>
            </a:r>
            <a:r>
              <a:rPr lang="en-IN" dirty="0" err="1"/>
              <a:t>NAME:B.Madhumitha</a:t>
            </a:r>
            <a:endParaRPr lang="en-IN" dirty="0"/>
          </a:p>
          <a:p>
            <a:r>
              <a:rPr lang="en-IN" dirty="0"/>
              <a:t>REGISTER NO:212402486</a:t>
            </a:r>
          </a:p>
          <a:p>
            <a:r>
              <a:rPr lang="en-IN" dirty="0"/>
              <a:t>NMID:1B95BFB21825CB986F94F97F9A4BE8C6</a:t>
            </a:r>
          </a:p>
          <a:p>
            <a:r>
              <a:rPr lang="en-IN" dirty="0"/>
              <a:t>ROLL NO:24h009</a:t>
            </a:r>
          </a:p>
          <a:p>
            <a:r>
              <a:rPr lang="en-IN" dirty="0"/>
              <a:t>DEPARTMENT:BCA</a:t>
            </a:r>
          </a:p>
          <a:p>
            <a:r>
              <a:rPr lang="en-IN" dirty="0"/>
              <a:t>COLLEGE: A.M.JAIN COLLEGE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35658" y="-73371"/>
            <a:ext cx="4751705" cy="6863715"/>
            <a:chOff x="7446264" y="0"/>
            <a:chExt cx="4751705" cy="6863715"/>
          </a:xfrm>
        </p:grpSpPr>
        <p:sp>
          <p:nvSpPr>
            <p:cNvPr id="3" name="object 3"/>
            <p:cNvSpPr/>
            <p:nvPr/>
          </p:nvSpPr>
          <p:spPr>
            <a:xfrm>
              <a:off x="7450836" y="7620"/>
              <a:ext cx="4742815" cy="6851650"/>
            </a:xfrm>
            <a:custGeom>
              <a:avLst/>
              <a:gdLst/>
              <a:ahLst/>
              <a:cxnLst/>
              <a:rect l="l" t="t" r="r" b="b"/>
              <a:pathLst>
                <a:path w="4742815" h="6851650">
                  <a:moveTo>
                    <a:pt x="1929384" y="0"/>
                  </a:moveTo>
                  <a:lnTo>
                    <a:pt x="3145282" y="6851519"/>
                  </a:lnTo>
                </a:path>
                <a:path w="4742815" h="6851650">
                  <a:moveTo>
                    <a:pt x="4742561" y="3688079"/>
                  </a:moveTo>
                  <a:lnTo>
                    <a:pt x="0" y="6851434"/>
                  </a:lnTo>
                </a:path>
              </a:pathLst>
            </a:custGeom>
            <a:ln w="9144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3624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6" y="0"/>
                  </a:moveTo>
                  <a:lnTo>
                    <a:pt x="2043302" y="0"/>
                  </a:lnTo>
                  <a:lnTo>
                    <a:pt x="0" y="6857995"/>
                  </a:lnTo>
                  <a:lnTo>
                    <a:pt x="3008376" y="6857995"/>
                  </a:lnTo>
                  <a:lnTo>
                    <a:pt x="3008376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4248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371" y="0"/>
                  </a:moveTo>
                  <a:lnTo>
                    <a:pt x="0" y="0"/>
                  </a:lnTo>
                  <a:lnTo>
                    <a:pt x="1208024" y="6857995"/>
                  </a:lnTo>
                  <a:lnTo>
                    <a:pt x="2587371" y="6857995"/>
                  </a:lnTo>
                  <a:lnTo>
                    <a:pt x="2587371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072" y="0"/>
              <a:ext cx="2853055" cy="6858000"/>
            </a:xfrm>
            <a:custGeom>
              <a:avLst/>
              <a:gdLst/>
              <a:ahLst/>
              <a:cxnLst/>
              <a:rect l="l" t="t" r="r" b="b"/>
              <a:pathLst>
                <a:path w="2853054" h="6858000">
                  <a:moveTo>
                    <a:pt x="2852674" y="0"/>
                  </a:moveTo>
                  <a:lnTo>
                    <a:pt x="0" y="0"/>
                  </a:lnTo>
                  <a:lnTo>
                    <a:pt x="2468753" y="6857995"/>
                  </a:lnTo>
                  <a:lnTo>
                    <a:pt x="2852674" y="6857995"/>
                  </a:lnTo>
                  <a:lnTo>
                    <a:pt x="2852674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522" y="0"/>
                  </a:moveTo>
                  <a:lnTo>
                    <a:pt x="0" y="0"/>
                  </a:lnTo>
                  <a:lnTo>
                    <a:pt x="1114298" y="6857995"/>
                  </a:lnTo>
                  <a:lnTo>
                    <a:pt x="1255522" y="6857995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4"/>
              <a:ext cx="1819910" cy="3267710"/>
            </a:xfrm>
            <a:custGeom>
              <a:avLst/>
              <a:gdLst/>
              <a:ahLst/>
              <a:cxnLst/>
              <a:rect l="l" t="t" r="r" b="b"/>
              <a:pathLst>
                <a:path w="1819909" h="3267709">
                  <a:moveTo>
                    <a:pt x="1819655" y="0"/>
                  </a:moveTo>
                  <a:lnTo>
                    <a:pt x="0" y="3267455"/>
                  </a:lnTo>
                  <a:lnTo>
                    <a:pt x="1819655" y="3267455"/>
                  </a:lnTo>
                  <a:lnTo>
                    <a:pt x="181965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1167"/>
            <a:ext cx="448309" cy="2847340"/>
          </a:xfrm>
          <a:custGeom>
            <a:avLst/>
            <a:gdLst/>
            <a:ahLst/>
            <a:cxnLst/>
            <a:rect l="l" t="t" r="r" b="b"/>
            <a:pathLst>
              <a:path w="448309" h="2847340">
                <a:moveTo>
                  <a:pt x="0" y="0"/>
                </a:moveTo>
                <a:lnTo>
                  <a:pt x="0" y="2846831"/>
                </a:lnTo>
                <a:lnTo>
                  <a:pt x="448056" y="2846831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2551" y="6491653"/>
            <a:ext cx="175958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6456" y="1694688"/>
            <a:ext cx="314325" cy="326390"/>
          </a:xfrm>
          <a:custGeom>
            <a:avLst/>
            <a:gdLst/>
            <a:ahLst/>
            <a:cxnLst/>
            <a:rect l="l" t="t" r="r" b="b"/>
            <a:pathLst>
              <a:path w="314325" h="326389">
                <a:moveTo>
                  <a:pt x="313944" y="0"/>
                </a:moveTo>
                <a:lnTo>
                  <a:pt x="0" y="0"/>
                </a:lnTo>
                <a:lnTo>
                  <a:pt x="0" y="326136"/>
                </a:lnTo>
                <a:lnTo>
                  <a:pt x="313944" y="326136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0"/>
                </a:moveTo>
                <a:lnTo>
                  <a:pt x="0" y="0"/>
                </a:lnTo>
                <a:lnTo>
                  <a:pt x="0" y="182880"/>
                </a:lnTo>
                <a:lnTo>
                  <a:pt x="179831" y="182880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" y="3380230"/>
            <a:ext cx="2465832" cy="3419855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9984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RESULTS</a:t>
            </a:r>
            <a:r>
              <a:rPr sz="4250" spc="-30" dirty="0"/>
              <a:t> </a:t>
            </a:r>
            <a:r>
              <a:rPr sz="4250" dirty="0"/>
              <a:t>AND</a:t>
            </a:r>
            <a:r>
              <a:rPr sz="4250" spc="15" dirty="0"/>
              <a:t> </a:t>
            </a:r>
            <a:r>
              <a:rPr sz="4250" spc="-10" dirty="0"/>
              <a:t>SCREENSHOTS</a:t>
            </a:r>
            <a:endParaRPr sz="425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7AADE08-7413-884E-ED03-3CB456EF9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677002"/>
            <a:ext cx="7230045" cy="317152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3BF904A-3933-3E72-8BCE-C6660FB37BCF}"/>
              </a:ext>
            </a:extLst>
          </p:cNvPr>
          <p:cNvSpPr txBox="1"/>
          <p:nvPr/>
        </p:nvSpPr>
        <p:spPr>
          <a:xfrm>
            <a:off x="2307589" y="5202650"/>
            <a:ext cx="7153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GITHUB:"https</a:t>
            </a:r>
            <a:r>
              <a:rPr lang="en-IN" dirty="0"/>
              <a:t>://github.com/24h009-lgtm/TNSDC-FWD-DP3.git"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456" y="1694688"/>
            <a:ext cx="314325" cy="326390"/>
          </a:xfrm>
          <a:custGeom>
            <a:avLst/>
            <a:gdLst/>
            <a:ahLst/>
            <a:cxnLst/>
            <a:rect l="l" t="t" r="r" b="b"/>
            <a:pathLst>
              <a:path w="314325" h="326389">
                <a:moveTo>
                  <a:pt x="313944" y="0"/>
                </a:moveTo>
                <a:lnTo>
                  <a:pt x="0" y="0"/>
                </a:lnTo>
                <a:lnTo>
                  <a:pt x="0" y="326136"/>
                </a:lnTo>
                <a:lnTo>
                  <a:pt x="313944" y="326136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0"/>
                </a:moveTo>
                <a:lnTo>
                  <a:pt x="0" y="0"/>
                </a:lnTo>
                <a:lnTo>
                  <a:pt x="0" y="182880"/>
                </a:lnTo>
                <a:lnTo>
                  <a:pt x="179831" y="182880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678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730"/>
              </a:lnSpc>
              <a:spcBef>
                <a:spcPts val="215"/>
              </a:spcBef>
            </a:pPr>
            <a:r>
              <a:rPr dirty="0"/>
              <a:t>This</a:t>
            </a:r>
            <a:r>
              <a:rPr spc="-10" dirty="0"/>
              <a:t> </a:t>
            </a:r>
            <a:r>
              <a:rPr dirty="0"/>
              <a:t>personal</a:t>
            </a:r>
            <a:r>
              <a:rPr spc="-5" dirty="0"/>
              <a:t> </a:t>
            </a:r>
            <a:r>
              <a:rPr dirty="0"/>
              <a:t>portfolio</a:t>
            </a:r>
            <a:r>
              <a:rPr spc="-5" dirty="0"/>
              <a:t> </a:t>
            </a:r>
            <a:r>
              <a:rPr dirty="0"/>
              <a:t>project</a:t>
            </a:r>
            <a:r>
              <a:rPr spc="-5" dirty="0"/>
              <a:t> </a:t>
            </a:r>
            <a:r>
              <a:rPr dirty="0"/>
              <a:t>effectively</a:t>
            </a:r>
            <a:r>
              <a:rPr spc="-10" dirty="0"/>
              <a:t> </a:t>
            </a:r>
            <a:r>
              <a:rPr dirty="0"/>
              <a:t>showcases</a:t>
            </a:r>
            <a:r>
              <a:rPr spc="-5" dirty="0"/>
              <a:t> </a:t>
            </a:r>
            <a:r>
              <a:rPr dirty="0"/>
              <a:t>my</a:t>
            </a:r>
            <a:r>
              <a:rPr spc="-10" dirty="0"/>
              <a:t> skills, </a:t>
            </a:r>
            <a:r>
              <a:rPr dirty="0"/>
              <a:t>creativity,</a:t>
            </a:r>
            <a:r>
              <a:rPr spc="-5" dirty="0"/>
              <a:t> </a:t>
            </a:r>
            <a:r>
              <a:rPr dirty="0"/>
              <a:t>and professional experience</a:t>
            </a:r>
            <a:r>
              <a:rPr spc="-5" dirty="0"/>
              <a:t> </a:t>
            </a:r>
            <a:r>
              <a:rPr dirty="0"/>
              <a:t>in a visually </a:t>
            </a:r>
            <a:r>
              <a:rPr spc="-10" dirty="0"/>
              <a:t>engaging </a:t>
            </a:r>
            <a:r>
              <a:rPr dirty="0"/>
              <a:t>and</a:t>
            </a:r>
            <a:r>
              <a:rPr spc="-5" dirty="0"/>
              <a:t> </a:t>
            </a:r>
            <a:r>
              <a:rPr spc="-10" dirty="0"/>
              <a:t>user-</a:t>
            </a:r>
            <a:r>
              <a:rPr dirty="0"/>
              <a:t>friendly</a:t>
            </a:r>
            <a:r>
              <a:rPr spc="5" dirty="0"/>
              <a:t> </a:t>
            </a:r>
            <a:r>
              <a:rPr dirty="0"/>
              <a:t>manner.</a:t>
            </a:r>
            <a:r>
              <a:rPr spc="5" dirty="0"/>
              <a:t> </a:t>
            </a:r>
            <a:r>
              <a:rPr dirty="0"/>
              <a:t>With</a:t>
            </a:r>
            <a:r>
              <a:rPr spc="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dirty="0"/>
              <a:t>clean</a:t>
            </a:r>
            <a:r>
              <a:rPr spc="5" dirty="0"/>
              <a:t> </a:t>
            </a:r>
            <a:r>
              <a:rPr dirty="0"/>
              <a:t>layout,</a:t>
            </a:r>
            <a:r>
              <a:rPr spc="10" dirty="0"/>
              <a:t> </a:t>
            </a:r>
            <a:r>
              <a:rPr spc="-10" dirty="0"/>
              <a:t>responsive </a:t>
            </a:r>
            <a:r>
              <a:rPr dirty="0"/>
              <a:t>design,</a:t>
            </a:r>
            <a:r>
              <a:rPr spc="-5" dirty="0"/>
              <a:t> </a:t>
            </a:r>
            <a:r>
              <a:rPr dirty="0"/>
              <a:t>and interactive features</a:t>
            </a:r>
            <a:r>
              <a:rPr spc="-5" dirty="0"/>
              <a:t> </a:t>
            </a:r>
            <a:r>
              <a:rPr dirty="0"/>
              <a:t>like smooth scrolling and </a:t>
            </a:r>
            <a:r>
              <a:rPr spc="-50" dirty="0"/>
              <a:t>a </a:t>
            </a:r>
            <a:r>
              <a:rPr dirty="0"/>
              <a:t>mobile-friendly menu, it serves</a:t>
            </a:r>
            <a:r>
              <a:rPr spc="-5" dirty="0"/>
              <a:t> </a:t>
            </a:r>
            <a:r>
              <a:rPr dirty="0"/>
              <a:t>as</a:t>
            </a:r>
            <a:r>
              <a:rPr spc="-5" dirty="0"/>
              <a:t> </a:t>
            </a:r>
            <a:r>
              <a:rPr dirty="0"/>
              <a:t>a powerful digital identity. </a:t>
            </a:r>
            <a:r>
              <a:rPr spc="-25" dirty="0"/>
              <a:t>By </a:t>
            </a:r>
            <a:r>
              <a:rPr dirty="0"/>
              <a:t>highlighting key</a:t>
            </a:r>
            <a:r>
              <a:rPr spc="-5" dirty="0"/>
              <a:t> </a:t>
            </a:r>
            <a:r>
              <a:rPr dirty="0"/>
              <a:t>strengths and a featured</a:t>
            </a:r>
            <a:r>
              <a:rPr spc="-5" dirty="0"/>
              <a:t> </a:t>
            </a:r>
            <a:r>
              <a:rPr dirty="0"/>
              <a:t>project, it not </a:t>
            </a:r>
            <a:r>
              <a:rPr spc="-20" dirty="0"/>
              <a:t>only </a:t>
            </a:r>
            <a:r>
              <a:rPr dirty="0"/>
              <a:t>builds personal branding but also opens doors to </a:t>
            </a:r>
            <a:r>
              <a:rPr spc="-10" dirty="0"/>
              <a:t>career </a:t>
            </a:r>
            <a:r>
              <a:rPr dirty="0"/>
              <a:t>opportunities,</a:t>
            </a:r>
            <a:r>
              <a:rPr spc="-15" dirty="0"/>
              <a:t> </a:t>
            </a:r>
            <a:r>
              <a:rPr dirty="0"/>
              <a:t>collaborations, and</a:t>
            </a:r>
            <a:r>
              <a:rPr spc="-5" dirty="0"/>
              <a:t> </a:t>
            </a:r>
            <a:r>
              <a:rPr dirty="0"/>
              <a:t>client </a:t>
            </a:r>
            <a:r>
              <a:rPr spc="-10" dirty="0"/>
              <a:t>engagements.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-152400"/>
            <a:ext cx="12420600" cy="728695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6264" y="0"/>
            <a:ext cx="4751705" cy="6863715"/>
            <a:chOff x="7446264" y="0"/>
            <a:chExt cx="4751705" cy="6863715"/>
          </a:xfrm>
        </p:grpSpPr>
        <p:sp>
          <p:nvSpPr>
            <p:cNvPr id="4" name="object 4"/>
            <p:cNvSpPr/>
            <p:nvPr/>
          </p:nvSpPr>
          <p:spPr>
            <a:xfrm>
              <a:off x="7450836" y="7620"/>
              <a:ext cx="4742815" cy="6851650"/>
            </a:xfrm>
            <a:custGeom>
              <a:avLst/>
              <a:gdLst/>
              <a:ahLst/>
              <a:cxnLst/>
              <a:rect l="l" t="t" r="r" b="b"/>
              <a:pathLst>
                <a:path w="4742815" h="6851650">
                  <a:moveTo>
                    <a:pt x="1929384" y="0"/>
                  </a:moveTo>
                  <a:lnTo>
                    <a:pt x="3145282" y="6851519"/>
                  </a:lnTo>
                </a:path>
                <a:path w="4742815" h="6851650">
                  <a:moveTo>
                    <a:pt x="4742561" y="3688079"/>
                  </a:moveTo>
                  <a:lnTo>
                    <a:pt x="0" y="6851434"/>
                  </a:lnTo>
                </a:path>
              </a:pathLst>
            </a:custGeom>
            <a:ln w="9144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3624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6" y="0"/>
                  </a:moveTo>
                  <a:lnTo>
                    <a:pt x="2043302" y="0"/>
                  </a:lnTo>
                  <a:lnTo>
                    <a:pt x="0" y="6857995"/>
                  </a:lnTo>
                  <a:lnTo>
                    <a:pt x="3008376" y="6857995"/>
                  </a:lnTo>
                  <a:lnTo>
                    <a:pt x="3008376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248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371" y="0"/>
                  </a:moveTo>
                  <a:lnTo>
                    <a:pt x="0" y="0"/>
                  </a:lnTo>
                  <a:lnTo>
                    <a:pt x="1208024" y="6857995"/>
                  </a:lnTo>
                  <a:lnTo>
                    <a:pt x="2587371" y="6857995"/>
                  </a:lnTo>
                  <a:lnTo>
                    <a:pt x="2587371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9072" y="0"/>
              <a:ext cx="2853055" cy="6858000"/>
            </a:xfrm>
            <a:custGeom>
              <a:avLst/>
              <a:gdLst/>
              <a:ahLst/>
              <a:cxnLst/>
              <a:rect l="l" t="t" r="r" b="b"/>
              <a:pathLst>
                <a:path w="2853054" h="6858000">
                  <a:moveTo>
                    <a:pt x="2852674" y="0"/>
                  </a:moveTo>
                  <a:lnTo>
                    <a:pt x="0" y="0"/>
                  </a:lnTo>
                  <a:lnTo>
                    <a:pt x="2468753" y="6857995"/>
                  </a:lnTo>
                  <a:lnTo>
                    <a:pt x="2852674" y="6857995"/>
                  </a:lnTo>
                  <a:lnTo>
                    <a:pt x="2852674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522" y="0"/>
                  </a:moveTo>
                  <a:lnTo>
                    <a:pt x="0" y="0"/>
                  </a:lnTo>
                  <a:lnTo>
                    <a:pt x="1114298" y="6857995"/>
                  </a:lnTo>
                  <a:lnTo>
                    <a:pt x="1255522" y="6857995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344" y="3590544"/>
              <a:ext cx="1819910" cy="3267710"/>
            </a:xfrm>
            <a:custGeom>
              <a:avLst/>
              <a:gdLst/>
              <a:ahLst/>
              <a:cxnLst/>
              <a:rect l="l" t="t" r="r" b="b"/>
              <a:pathLst>
                <a:path w="1819909" h="3267709">
                  <a:moveTo>
                    <a:pt x="1819655" y="0"/>
                  </a:moveTo>
                  <a:lnTo>
                    <a:pt x="0" y="3267455"/>
                  </a:lnTo>
                  <a:lnTo>
                    <a:pt x="1819655" y="3267455"/>
                  </a:lnTo>
                  <a:lnTo>
                    <a:pt x="181965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1167"/>
            <a:ext cx="448309" cy="2847340"/>
          </a:xfrm>
          <a:custGeom>
            <a:avLst/>
            <a:gdLst/>
            <a:ahLst/>
            <a:cxnLst/>
            <a:rect l="l" t="t" r="r" b="b"/>
            <a:pathLst>
              <a:path w="448309" h="2847340">
                <a:moveTo>
                  <a:pt x="0" y="0"/>
                </a:moveTo>
                <a:lnTo>
                  <a:pt x="0" y="2846831"/>
                </a:lnTo>
                <a:lnTo>
                  <a:pt x="448056" y="2846831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6456" y="1694688"/>
            <a:ext cx="314325" cy="326390"/>
          </a:xfrm>
          <a:custGeom>
            <a:avLst/>
            <a:gdLst/>
            <a:ahLst/>
            <a:cxnLst/>
            <a:rect l="l" t="t" r="r" b="b"/>
            <a:pathLst>
              <a:path w="314325" h="326389">
                <a:moveTo>
                  <a:pt x="313944" y="0"/>
                </a:moveTo>
                <a:lnTo>
                  <a:pt x="0" y="0"/>
                </a:lnTo>
                <a:lnTo>
                  <a:pt x="0" y="326136"/>
                </a:lnTo>
                <a:lnTo>
                  <a:pt x="313944" y="326136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0"/>
                </a:moveTo>
                <a:lnTo>
                  <a:pt x="0" y="0"/>
                </a:lnTo>
                <a:lnTo>
                  <a:pt x="0" y="182880"/>
                </a:lnTo>
                <a:lnTo>
                  <a:pt x="179831" y="182880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57885" y="276555"/>
            <a:ext cx="11076228" cy="3842692"/>
          </a:xfrm>
          <a:prstGeom prst="rect">
            <a:avLst/>
          </a:prstGeom>
        </p:spPr>
        <p:txBody>
          <a:bodyPr vert="horz" wrap="square" lIns="0" tIns="567029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00"/>
              </a:spcBef>
            </a:pPr>
            <a:r>
              <a:rPr lang="en-US" sz="4250" spc="-10" dirty="0"/>
              <a:t>PROJECT TITLE</a:t>
            </a:r>
            <a:br>
              <a:rPr lang="en-US" sz="4250" spc="-10" dirty="0"/>
            </a:br>
            <a:br>
              <a:rPr lang="en-IN" sz="4250" spc="-10" dirty="0"/>
            </a:br>
            <a:br>
              <a:rPr lang="en-IN" sz="4250" spc="-10" dirty="0"/>
            </a:br>
            <a:br>
              <a:rPr lang="en-IN" sz="4250" spc="-10" dirty="0"/>
            </a:br>
            <a:r>
              <a:rPr lang="en-IN" sz="4250" spc="-10" dirty="0"/>
              <a:t>         STUDENT PORTFOLIO</a:t>
            </a:r>
            <a:endParaRPr sz="4250" dirty="0"/>
          </a:p>
        </p:txBody>
      </p:sp>
      <p:grpSp>
        <p:nvGrpSpPr>
          <p:cNvPr id="17" name="object 17"/>
          <p:cNvGrpSpPr/>
          <p:nvPr/>
        </p:nvGrpSpPr>
        <p:grpSpPr>
          <a:xfrm>
            <a:off x="466344" y="6409944"/>
            <a:ext cx="3706495" cy="295910"/>
            <a:chOff x="466344" y="6409944"/>
            <a:chExt cx="3706495" cy="29591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656" y="6467856"/>
              <a:ext cx="2142744" cy="20116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6367" cy="29565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430"/>
            <a:ext cx="12192000" cy="6830695"/>
          </a:xfrm>
          <a:custGeom>
            <a:avLst/>
            <a:gdLst/>
            <a:ahLst/>
            <a:cxnLst/>
            <a:rect l="l" t="t" r="r" b="b"/>
            <a:pathLst>
              <a:path w="12192000" h="6830695">
                <a:moveTo>
                  <a:pt x="12192000" y="0"/>
                </a:moveTo>
                <a:lnTo>
                  <a:pt x="0" y="0"/>
                </a:lnTo>
                <a:lnTo>
                  <a:pt x="0" y="6830569"/>
                </a:lnTo>
                <a:lnTo>
                  <a:pt x="12192000" y="683056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6264" y="0"/>
            <a:ext cx="4751705" cy="6863715"/>
            <a:chOff x="7446264" y="0"/>
            <a:chExt cx="4751705" cy="6863715"/>
          </a:xfrm>
        </p:grpSpPr>
        <p:sp>
          <p:nvSpPr>
            <p:cNvPr id="4" name="object 4"/>
            <p:cNvSpPr/>
            <p:nvPr/>
          </p:nvSpPr>
          <p:spPr>
            <a:xfrm>
              <a:off x="7450836" y="7620"/>
              <a:ext cx="4742815" cy="6851650"/>
            </a:xfrm>
            <a:custGeom>
              <a:avLst/>
              <a:gdLst/>
              <a:ahLst/>
              <a:cxnLst/>
              <a:rect l="l" t="t" r="r" b="b"/>
              <a:pathLst>
                <a:path w="4742815" h="6851650">
                  <a:moveTo>
                    <a:pt x="1929384" y="0"/>
                  </a:moveTo>
                  <a:lnTo>
                    <a:pt x="3145282" y="6851519"/>
                  </a:lnTo>
                </a:path>
                <a:path w="4742815" h="6851650">
                  <a:moveTo>
                    <a:pt x="4742561" y="3688079"/>
                  </a:moveTo>
                  <a:lnTo>
                    <a:pt x="0" y="6851434"/>
                  </a:lnTo>
                </a:path>
              </a:pathLst>
            </a:custGeom>
            <a:ln w="9144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3624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6" y="0"/>
                  </a:moveTo>
                  <a:lnTo>
                    <a:pt x="2043302" y="0"/>
                  </a:lnTo>
                  <a:lnTo>
                    <a:pt x="0" y="6857995"/>
                  </a:lnTo>
                  <a:lnTo>
                    <a:pt x="3008376" y="6857995"/>
                  </a:lnTo>
                  <a:lnTo>
                    <a:pt x="3008376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248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371" y="0"/>
                  </a:moveTo>
                  <a:lnTo>
                    <a:pt x="0" y="0"/>
                  </a:lnTo>
                  <a:lnTo>
                    <a:pt x="1208024" y="6857995"/>
                  </a:lnTo>
                  <a:lnTo>
                    <a:pt x="2587371" y="6857995"/>
                  </a:lnTo>
                  <a:lnTo>
                    <a:pt x="2587371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9072" y="0"/>
              <a:ext cx="2853055" cy="6858000"/>
            </a:xfrm>
            <a:custGeom>
              <a:avLst/>
              <a:gdLst/>
              <a:ahLst/>
              <a:cxnLst/>
              <a:rect l="l" t="t" r="r" b="b"/>
              <a:pathLst>
                <a:path w="2853054" h="6858000">
                  <a:moveTo>
                    <a:pt x="2852674" y="0"/>
                  </a:moveTo>
                  <a:lnTo>
                    <a:pt x="0" y="0"/>
                  </a:lnTo>
                  <a:lnTo>
                    <a:pt x="2468753" y="6857995"/>
                  </a:lnTo>
                  <a:lnTo>
                    <a:pt x="2852674" y="6857995"/>
                  </a:lnTo>
                  <a:lnTo>
                    <a:pt x="2852674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522" y="0"/>
                  </a:moveTo>
                  <a:lnTo>
                    <a:pt x="0" y="0"/>
                  </a:lnTo>
                  <a:lnTo>
                    <a:pt x="1114298" y="6857995"/>
                  </a:lnTo>
                  <a:lnTo>
                    <a:pt x="1255522" y="6857995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344" y="3590544"/>
              <a:ext cx="1819910" cy="3267710"/>
            </a:xfrm>
            <a:custGeom>
              <a:avLst/>
              <a:gdLst/>
              <a:ahLst/>
              <a:cxnLst/>
              <a:rect l="l" t="t" r="r" b="b"/>
              <a:pathLst>
                <a:path w="1819909" h="3267709">
                  <a:moveTo>
                    <a:pt x="1819655" y="0"/>
                  </a:moveTo>
                  <a:lnTo>
                    <a:pt x="0" y="3267455"/>
                  </a:lnTo>
                  <a:lnTo>
                    <a:pt x="1819655" y="3267455"/>
                  </a:lnTo>
                  <a:lnTo>
                    <a:pt x="181965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1167"/>
            <a:ext cx="448309" cy="2847340"/>
          </a:xfrm>
          <a:custGeom>
            <a:avLst/>
            <a:gdLst/>
            <a:ahLst/>
            <a:cxnLst/>
            <a:rect l="l" t="t" r="r" b="b"/>
            <a:pathLst>
              <a:path w="448309" h="2847340">
                <a:moveTo>
                  <a:pt x="0" y="0"/>
                </a:moveTo>
                <a:lnTo>
                  <a:pt x="0" y="2846831"/>
                </a:lnTo>
                <a:lnTo>
                  <a:pt x="448056" y="2846831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2551" y="6491653"/>
            <a:ext cx="175958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3968" y="448055"/>
            <a:ext cx="360045" cy="363220"/>
          </a:xfrm>
          <a:custGeom>
            <a:avLst/>
            <a:gdLst/>
            <a:ahLst/>
            <a:cxnLst/>
            <a:rect l="l" t="t" r="r" b="b"/>
            <a:pathLst>
              <a:path w="360045" h="363220">
                <a:moveTo>
                  <a:pt x="179831" y="0"/>
                </a:moveTo>
                <a:lnTo>
                  <a:pt x="132079" y="6477"/>
                </a:lnTo>
                <a:lnTo>
                  <a:pt x="89026" y="24765"/>
                </a:lnTo>
                <a:lnTo>
                  <a:pt x="52704" y="53086"/>
                </a:lnTo>
                <a:lnTo>
                  <a:pt x="24510" y="89789"/>
                </a:lnTo>
                <a:lnTo>
                  <a:pt x="6476" y="133096"/>
                </a:lnTo>
                <a:lnTo>
                  <a:pt x="0" y="181356"/>
                </a:lnTo>
                <a:lnTo>
                  <a:pt x="6476" y="229616"/>
                </a:lnTo>
                <a:lnTo>
                  <a:pt x="24510" y="272923"/>
                </a:lnTo>
                <a:lnTo>
                  <a:pt x="52704" y="309626"/>
                </a:lnTo>
                <a:lnTo>
                  <a:pt x="89026" y="337947"/>
                </a:lnTo>
                <a:lnTo>
                  <a:pt x="132079" y="356235"/>
                </a:lnTo>
                <a:lnTo>
                  <a:pt x="179831" y="362712"/>
                </a:lnTo>
                <a:lnTo>
                  <a:pt x="227583" y="356235"/>
                </a:lnTo>
                <a:lnTo>
                  <a:pt x="270636" y="337947"/>
                </a:lnTo>
                <a:lnTo>
                  <a:pt x="306958" y="309626"/>
                </a:lnTo>
                <a:lnTo>
                  <a:pt x="335152" y="272923"/>
                </a:lnTo>
                <a:lnTo>
                  <a:pt x="353186" y="229616"/>
                </a:lnTo>
                <a:lnTo>
                  <a:pt x="359663" y="181356"/>
                </a:lnTo>
                <a:lnTo>
                  <a:pt x="353186" y="133096"/>
                </a:lnTo>
                <a:lnTo>
                  <a:pt x="335152" y="89789"/>
                </a:lnTo>
                <a:lnTo>
                  <a:pt x="306958" y="53086"/>
                </a:lnTo>
                <a:lnTo>
                  <a:pt x="270636" y="24765"/>
                </a:lnTo>
                <a:lnTo>
                  <a:pt x="227583" y="6477"/>
                </a:lnTo>
                <a:lnTo>
                  <a:pt x="179831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2423" y="5611367"/>
            <a:ext cx="646430" cy="646430"/>
          </a:xfrm>
          <a:custGeom>
            <a:avLst/>
            <a:gdLst/>
            <a:ahLst/>
            <a:cxnLst/>
            <a:rect l="l" t="t" r="r" b="b"/>
            <a:pathLst>
              <a:path w="646429" h="646429">
                <a:moveTo>
                  <a:pt x="323087" y="0"/>
                </a:moveTo>
                <a:lnTo>
                  <a:pt x="275335" y="3505"/>
                </a:lnTo>
                <a:lnTo>
                  <a:pt x="229743" y="13677"/>
                </a:lnTo>
                <a:lnTo>
                  <a:pt x="186944" y="30022"/>
                </a:lnTo>
                <a:lnTo>
                  <a:pt x="147193" y="52057"/>
                </a:lnTo>
                <a:lnTo>
                  <a:pt x="111125" y="79247"/>
                </a:lnTo>
                <a:lnTo>
                  <a:pt x="79248" y="111112"/>
                </a:lnTo>
                <a:lnTo>
                  <a:pt x="52070" y="147167"/>
                </a:lnTo>
                <a:lnTo>
                  <a:pt x="29972" y="186880"/>
                </a:lnTo>
                <a:lnTo>
                  <a:pt x="13716" y="229781"/>
                </a:lnTo>
                <a:lnTo>
                  <a:pt x="3555" y="275348"/>
                </a:lnTo>
                <a:lnTo>
                  <a:pt x="0" y="323087"/>
                </a:lnTo>
                <a:lnTo>
                  <a:pt x="3555" y="370827"/>
                </a:lnTo>
                <a:lnTo>
                  <a:pt x="13716" y="416394"/>
                </a:lnTo>
                <a:lnTo>
                  <a:pt x="29972" y="459295"/>
                </a:lnTo>
                <a:lnTo>
                  <a:pt x="52070" y="499008"/>
                </a:lnTo>
                <a:lnTo>
                  <a:pt x="79248" y="535050"/>
                </a:lnTo>
                <a:lnTo>
                  <a:pt x="111125" y="566927"/>
                </a:lnTo>
                <a:lnTo>
                  <a:pt x="147193" y="594118"/>
                </a:lnTo>
                <a:lnTo>
                  <a:pt x="186944" y="616140"/>
                </a:lnTo>
                <a:lnTo>
                  <a:pt x="229743" y="632498"/>
                </a:lnTo>
                <a:lnTo>
                  <a:pt x="275335" y="642670"/>
                </a:lnTo>
                <a:lnTo>
                  <a:pt x="323087" y="646175"/>
                </a:lnTo>
                <a:lnTo>
                  <a:pt x="370840" y="642670"/>
                </a:lnTo>
                <a:lnTo>
                  <a:pt x="416432" y="632498"/>
                </a:lnTo>
                <a:lnTo>
                  <a:pt x="459231" y="616140"/>
                </a:lnTo>
                <a:lnTo>
                  <a:pt x="498982" y="594118"/>
                </a:lnTo>
                <a:lnTo>
                  <a:pt x="535051" y="566927"/>
                </a:lnTo>
                <a:lnTo>
                  <a:pt x="566927" y="535050"/>
                </a:lnTo>
                <a:lnTo>
                  <a:pt x="594105" y="499008"/>
                </a:lnTo>
                <a:lnTo>
                  <a:pt x="616076" y="459295"/>
                </a:lnTo>
                <a:lnTo>
                  <a:pt x="632459" y="416394"/>
                </a:lnTo>
                <a:lnTo>
                  <a:pt x="642620" y="370827"/>
                </a:lnTo>
                <a:lnTo>
                  <a:pt x="646176" y="323087"/>
                </a:lnTo>
                <a:lnTo>
                  <a:pt x="642620" y="275348"/>
                </a:lnTo>
                <a:lnTo>
                  <a:pt x="632459" y="229781"/>
                </a:lnTo>
                <a:lnTo>
                  <a:pt x="616076" y="186880"/>
                </a:lnTo>
                <a:lnTo>
                  <a:pt x="594105" y="147167"/>
                </a:lnTo>
                <a:lnTo>
                  <a:pt x="566927" y="111112"/>
                </a:lnTo>
                <a:lnTo>
                  <a:pt x="535051" y="79247"/>
                </a:lnTo>
                <a:lnTo>
                  <a:pt x="498982" y="52057"/>
                </a:lnTo>
                <a:lnTo>
                  <a:pt x="459231" y="30022"/>
                </a:lnTo>
                <a:lnTo>
                  <a:pt x="416432" y="13677"/>
                </a:lnTo>
                <a:lnTo>
                  <a:pt x="370840" y="3505"/>
                </a:lnTo>
                <a:lnTo>
                  <a:pt x="323087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6288" y="6135623"/>
            <a:ext cx="249935" cy="246887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8767" y="3819142"/>
            <a:ext cx="4124325" cy="3011805"/>
            <a:chOff x="48767" y="3819142"/>
            <a:chExt cx="4124325" cy="3011805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6367" cy="29565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67" y="3819142"/>
              <a:ext cx="1731264" cy="3011424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39546" y="428066"/>
            <a:ext cx="23571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2550706" y="1477759"/>
            <a:ext cx="4114800" cy="4768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2575" indent="-269875">
              <a:lnSpc>
                <a:spcPct val="100000"/>
              </a:lnSpc>
              <a:spcBef>
                <a:spcPts val="105"/>
              </a:spcBef>
              <a:buSzPct val="96428"/>
              <a:buAutoNum type="arabicPeriod"/>
              <a:tabLst>
                <a:tab pos="282575" algn="l"/>
              </a:tabLst>
            </a:pPr>
            <a:r>
              <a:rPr sz="2800" b="1" dirty="0">
                <a:solidFill>
                  <a:srgbClr val="0D0D0D"/>
                </a:solidFill>
                <a:latin typeface="Times New Roman"/>
                <a:cs typeface="Times New Roman"/>
              </a:rPr>
              <a:t>Problem </a:t>
            </a:r>
            <a:r>
              <a:rPr sz="2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800">
              <a:latin typeface="Times New Roman"/>
              <a:cs typeface="Times New Roman"/>
            </a:endParaRPr>
          </a:p>
          <a:p>
            <a:pPr marL="282575" indent="-269875">
              <a:lnSpc>
                <a:spcPct val="100000"/>
              </a:lnSpc>
              <a:spcBef>
                <a:spcPts val="90"/>
              </a:spcBef>
              <a:buSzPct val="96428"/>
              <a:buAutoNum type="arabicPeriod"/>
              <a:tabLst>
                <a:tab pos="282575" algn="l"/>
              </a:tabLst>
            </a:pPr>
            <a:r>
              <a:rPr sz="2800" b="1" dirty="0">
                <a:solidFill>
                  <a:srgbClr val="0D0D0D"/>
                </a:solidFill>
                <a:latin typeface="Times New Roman"/>
                <a:cs typeface="Times New Roman"/>
              </a:rPr>
              <a:t>Project </a:t>
            </a:r>
            <a:r>
              <a:rPr sz="2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800">
              <a:latin typeface="Times New Roman"/>
              <a:cs typeface="Times New Roman"/>
            </a:endParaRPr>
          </a:p>
          <a:p>
            <a:pPr marL="282575" indent="-269875">
              <a:lnSpc>
                <a:spcPct val="100000"/>
              </a:lnSpc>
              <a:spcBef>
                <a:spcPts val="85"/>
              </a:spcBef>
              <a:buSzPct val="96428"/>
              <a:buAutoNum type="arabicPeriod"/>
              <a:tabLst>
                <a:tab pos="282575" algn="l"/>
              </a:tabLst>
            </a:pPr>
            <a:r>
              <a:rPr sz="2800" b="1" dirty="0">
                <a:solidFill>
                  <a:srgbClr val="0D0D0D"/>
                </a:solidFill>
                <a:latin typeface="Times New Roman"/>
                <a:cs typeface="Times New Roman"/>
              </a:rPr>
              <a:t>End </a:t>
            </a:r>
            <a:r>
              <a:rPr sz="2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800">
              <a:latin typeface="Times New Roman"/>
              <a:cs typeface="Times New Roman"/>
            </a:endParaRPr>
          </a:p>
          <a:p>
            <a:pPr marL="282575" indent="-269875">
              <a:lnSpc>
                <a:spcPct val="100000"/>
              </a:lnSpc>
              <a:spcBef>
                <a:spcPts val="90"/>
              </a:spcBef>
              <a:buSzPct val="96428"/>
              <a:buAutoNum type="arabicPeriod"/>
              <a:tabLst>
                <a:tab pos="282575" algn="l"/>
              </a:tabLst>
            </a:pPr>
            <a:r>
              <a:rPr sz="2800" b="1" dirty="0">
                <a:solidFill>
                  <a:srgbClr val="0D0D0D"/>
                </a:solidFill>
                <a:latin typeface="Times New Roman"/>
                <a:cs typeface="Times New Roman"/>
              </a:rPr>
              <a:t>Tools and </a:t>
            </a:r>
            <a:r>
              <a:rPr sz="2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2800">
              <a:latin typeface="Times New Roman"/>
              <a:cs typeface="Times New Roman"/>
            </a:endParaRPr>
          </a:p>
          <a:p>
            <a:pPr marL="12700" marR="5080" indent="343535">
              <a:lnSpc>
                <a:spcPts val="3200"/>
              </a:lnSpc>
              <a:spcBef>
                <a:spcPts val="325"/>
              </a:spcBef>
              <a:buSzPct val="96428"/>
              <a:buAutoNum type="arabicPeriod"/>
              <a:tabLst>
                <a:tab pos="356235" algn="l"/>
                <a:tab pos="2179955" algn="l"/>
                <a:tab pos="3526790" algn="l"/>
              </a:tabLst>
            </a:pPr>
            <a:r>
              <a:rPr sz="2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2800" b="1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2800" b="1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2800" b="1" spc="-25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2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2800">
              <a:latin typeface="Times New Roman"/>
              <a:cs typeface="Times New Roman"/>
            </a:endParaRPr>
          </a:p>
          <a:p>
            <a:pPr marL="12700" marR="1830070" indent="269875">
              <a:lnSpc>
                <a:spcPts val="3200"/>
              </a:lnSpc>
              <a:spcBef>
                <a:spcPts val="240"/>
              </a:spcBef>
              <a:buSzPct val="96428"/>
              <a:buAutoNum type="arabicPeriod"/>
              <a:tabLst>
                <a:tab pos="282575" algn="l"/>
              </a:tabLst>
            </a:pPr>
            <a:r>
              <a:rPr sz="2800" b="1" dirty="0">
                <a:solidFill>
                  <a:srgbClr val="0D0D0D"/>
                </a:solidFill>
                <a:latin typeface="Times New Roman"/>
                <a:cs typeface="Times New Roman"/>
              </a:rPr>
              <a:t>Features </a:t>
            </a:r>
            <a:r>
              <a:rPr sz="2800" b="1" spc="-25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2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2800">
              <a:latin typeface="Times New Roman"/>
              <a:cs typeface="Times New Roman"/>
            </a:endParaRPr>
          </a:p>
          <a:p>
            <a:pPr marL="12700" marR="157480" indent="269875">
              <a:lnSpc>
                <a:spcPts val="3450"/>
              </a:lnSpc>
              <a:spcBef>
                <a:spcPts val="45"/>
              </a:spcBef>
              <a:buSzPct val="96428"/>
              <a:buAutoNum type="arabicPeriod"/>
              <a:tabLst>
                <a:tab pos="282575" algn="l"/>
              </a:tabLst>
            </a:pPr>
            <a:r>
              <a:rPr sz="2800" b="1" dirty="0">
                <a:solidFill>
                  <a:srgbClr val="0D0D0D"/>
                </a:solidFill>
                <a:latin typeface="Times New Roman"/>
                <a:cs typeface="Times New Roman"/>
              </a:rPr>
              <a:t>Results and </a:t>
            </a:r>
            <a:r>
              <a:rPr sz="2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Screenshots 8.Conclusion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315"/>
              </a:lnSpc>
            </a:pPr>
            <a:r>
              <a:rPr sz="2800" b="1" dirty="0">
                <a:solidFill>
                  <a:srgbClr val="0D0D0D"/>
                </a:solidFill>
                <a:latin typeface="Times New Roman"/>
                <a:cs typeface="Times New Roman"/>
              </a:rPr>
              <a:t>9.Github</a:t>
            </a:r>
            <a:r>
              <a:rPr sz="2800" b="1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856" y="2935223"/>
            <a:ext cx="2761615" cy="3255645"/>
            <a:chOff x="7991856" y="2935223"/>
            <a:chExt cx="2761615" cy="3255645"/>
          </a:xfrm>
        </p:grpSpPr>
        <p:sp>
          <p:nvSpPr>
            <p:cNvPr id="4" name="object 4"/>
            <p:cNvSpPr/>
            <p:nvPr/>
          </p:nvSpPr>
          <p:spPr>
            <a:xfrm>
              <a:off x="9354312" y="5894832"/>
              <a:ext cx="180340" cy="182880"/>
            </a:xfrm>
            <a:custGeom>
              <a:avLst/>
              <a:gdLst/>
              <a:ahLst/>
              <a:cxnLst/>
              <a:rect l="l" t="t" r="r" b="b"/>
              <a:pathLst>
                <a:path w="180340" h="182879">
                  <a:moveTo>
                    <a:pt x="179831" y="0"/>
                  </a:moveTo>
                  <a:lnTo>
                    <a:pt x="0" y="0"/>
                  </a:lnTo>
                  <a:lnTo>
                    <a:pt x="0" y="182880"/>
                  </a:lnTo>
                  <a:lnTo>
                    <a:pt x="179831" y="182880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856" y="2935223"/>
              <a:ext cx="2761488" cy="325526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456" y="1694688"/>
            <a:ext cx="314325" cy="326390"/>
          </a:xfrm>
          <a:custGeom>
            <a:avLst/>
            <a:gdLst/>
            <a:ahLst/>
            <a:cxnLst/>
            <a:rect l="l" t="t" r="r" b="b"/>
            <a:pathLst>
              <a:path w="314325" h="326389">
                <a:moveTo>
                  <a:pt x="313944" y="0"/>
                </a:moveTo>
                <a:lnTo>
                  <a:pt x="0" y="0"/>
                </a:lnTo>
                <a:lnTo>
                  <a:pt x="0" y="326136"/>
                </a:lnTo>
                <a:lnTo>
                  <a:pt x="313944" y="326136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729" y="564261"/>
            <a:ext cx="570992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2161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10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881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7169" y="1933231"/>
            <a:ext cx="8143875" cy="195072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2500"/>
              </a:lnSpc>
              <a:spcBef>
                <a:spcPts val="300"/>
              </a:spcBef>
            </a:pP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In</a:t>
            </a:r>
            <a:r>
              <a:rPr sz="2200" b="1" spc="-6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today's</a:t>
            </a:r>
            <a:r>
              <a:rPr sz="2200" b="1" spc="-6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competitive</a:t>
            </a:r>
            <a:r>
              <a:rPr sz="2200" b="1" spc="-5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digital</a:t>
            </a:r>
            <a:r>
              <a:rPr sz="2200" b="1" spc="-5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landscape,</a:t>
            </a:r>
            <a:r>
              <a:rPr sz="2200" b="1" spc="-5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individuals</a:t>
            </a:r>
            <a:r>
              <a:rPr sz="2200" b="1" spc="-6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often</a:t>
            </a:r>
            <a:r>
              <a:rPr sz="2200" b="1" spc="-5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struggle</a:t>
            </a:r>
            <a:r>
              <a:rPr sz="2200" b="1" spc="55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to</a:t>
            </a:r>
            <a:r>
              <a:rPr sz="2200" b="1" spc="-3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effectively</a:t>
            </a:r>
            <a:r>
              <a:rPr sz="2200" b="1" spc="-3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showcase</a:t>
            </a:r>
            <a:r>
              <a:rPr sz="2200" b="1" spc="-3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their</a:t>
            </a:r>
            <a:r>
              <a:rPr sz="2200" b="1" spc="-2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skills,</a:t>
            </a:r>
            <a:r>
              <a:rPr sz="2200" b="1" spc="-3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work,</a:t>
            </a:r>
            <a:r>
              <a:rPr sz="2200" b="1" spc="-3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and</a:t>
            </a:r>
            <a:r>
              <a:rPr sz="2200" b="1" spc="-3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personal</a:t>
            </a:r>
            <a:r>
              <a:rPr sz="2200" b="1" spc="-3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brand</a:t>
            </a:r>
            <a:r>
              <a:rPr sz="2200" b="1" spc="-3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online.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Without</a:t>
            </a:r>
            <a:r>
              <a:rPr sz="2200" b="1" spc="-4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a</a:t>
            </a:r>
            <a:r>
              <a:rPr sz="2200" b="1" spc="-3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personal</a:t>
            </a:r>
            <a:r>
              <a:rPr sz="2200" b="1" spc="-4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portfolio,</a:t>
            </a:r>
            <a:r>
              <a:rPr sz="2200" b="1" spc="-3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it's</a:t>
            </a:r>
            <a:r>
              <a:rPr sz="2200" b="1" spc="-4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difficult</a:t>
            </a:r>
            <a:r>
              <a:rPr sz="2200" b="1" spc="-3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to</a:t>
            </a:r>
            <a:r>
              <a:rPr sz="2200" b="1" spc="-4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stand</a:t>
            </a:r>
            <a:r>
              <a:rPr sz="2200" b="1" spc="-4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out</a:t>
            </a:r>
            <a:r>
              <a:rPr sz="2200" b="1" spc="-4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to</a:t>
            </a:r>
            <a:r>
              <a:rPr sz="2200" b="1" spc="-3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potential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employers,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collaborators,</a:t>
            </a:r>
            <a:r>
              <a:rPr sz="2200" b="1" spc="-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or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clients.</a:t>
            </a:r>
            <a:r>
              <a:rPr sz="2200" b="1" spc="-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The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lack</a:t>
            </a:r>
            <a:r>
              <a:rPr sz="2200" b="1" spc="-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of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a</a:t>
            </a:r>
            <a:r>
              <a:rPr sz="2200" b="1" spc="-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centralized,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visually</a:t>
            </a:r>
            <a:r>
              <a:rPr sz="2200" b="1" spc="-4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appealing,</a:t>
            </a:r>
            <a:r>
              <a:rPr sz="2200" b="1" spc="-4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and</a:t>
            </a:r>
            <a:r>
              <a:rPr sz="2200" b="1" spc="-5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professional</a:t>
            </a:r>
            <a:r>
              <a:rPr sz="2200" b="1" spc="-4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platform</a:t>
            </a:r>
            <a:r>
              <a:rPr sz="2200" b="1" spc="-4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limits</a:t>
            </a:r>
            <a:r>
              <a:rPr sz="2200" b="1" spc="-4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career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opportunities</a:t>
            </a:r>
            <a:r>
              <a:rPr sz="2200" b="1" spc="-6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and</a:t>
            </a:r>
            <a:r>
              <a:rPr sz="2200" b="1" spc="-6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personal</a:t>
            </a:r>
            <a:r>
              <a:rPr sz="2200" b="1" spc="-5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branding.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9368" y="2648711"/>
            <a:ext cx="3533140" cy="3810000"/>
            <a:chOff x="8659368" y="2648711"/>
            <a:chExt cx="3533140" cy="3810000"/>
          </a:xfrm>
        </p:grpSpPr>
        <p:sp>
          <p:nvSpPr>
            <p:cNvPr id="4" name="object 4"/>
            <p:cNvSpPr/>
            <p:nvPr/>
          </p:nvSpPr>
          <p:spPr>
            <a:xfrm>
              <a:off x="9354312" y="5894832"/>
              <a:ext cx="180340" cy="182880"/>
            </a:xfrm>
            <a:custGeom>
              <a:avLst/>
              <a:gdLst/>
              <a:ahLst/>
              <a:cxnLst/>
              <a:rect l="l" t="t" r="r" b="b"/>
              <a:pathLst>
                <a:path w="180340" h="182879">
                  <a:moveTo>
                    <a:pt x="179831" y="0"/>
                  </a:moveTo>
                  <a:lnTo>
                    <a:pt x="0" y="0"/>
                  </a:lnTo>
                  <a:lnTo>
                    <a:pt x="0" y="182880"/>
                  </a:lnTo>
                  <a:lnTo>
                    <a:pt x="179831" y="182880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9368" y="2648711"/>
              <a:ext cx="3532631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456" y="1694688"/>
            <a:ext cx="314325" cy="326390"/>
          </a:xfrm>
          <a:custGeom>
            <a:avLst/>
            <a:gdLst/>
            <a:ahLst/>
            <a:cxnLst/>
            <a:rect l="l" t="t" r="r" b="b"/>
            <a:pathLst>
              <a:path w="314325" h="326389">
                <a:moveTo>
                  <a:pt x="313944" y="0"/>
                </a:moveTo>
                <a:lnTo>
                  <a:pt x="0" y="0"/>
                </a:lnTo>
                <a:lnTo>
                  <a:pt x="0" y="326136"/>
                </a:lnTo>
                <a:lnTo>
                  <a:pt x="313944" y="326136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546" y="818464"/>
            <a:ext cx="5253355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25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881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83106" y="1887258"/>
            <a:ext cx="6032500" cy="385826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935990">
              <a:lnSpc>
                <a:spcPts val="2500"/>
              </a:lnSpc>
              <a:spcBef>
                <a:spcPts val="300"/>
              </a:spcBef>
            </a:pP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This</a:t>
            </a:r>
            <a:r>
              <a:rPr sz="2200" b="1" spc="-3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project</a:t>
            </a:r>
            <a:r>
              <a:rPr sz="2200" b="1" spc="-2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is</a:t>
            </a:r>
            <a:r>
              <a:rPr sz="2200" b="1" spc="-2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a</a:t>
            </a:r>
            <a:r>
              <a:rPr sz="2200" b="1" spc="-2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personal</a:t>
            </a:r>
            <a:r>
              <a:rPr sz="2200" b="1" spc="-2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portfolio</a:t>
            </a:r>
            <a:r>
              <a:rPr sz="2200" b="1" spc="-2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website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developed</a:t>
            </a:r>
            <a:r>
              <a:rPr sz="2200" b="1" spc="-5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using</a:t>
            </a:r>
            <a:r>
              <a:rPr sz="2200" b="1" spc="-5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HTML,</a:t>
            </a:r>
            <a:endParaRPr sz="2200">
              <a:latin typeface="Times New Roman"/>
              <a:cs typeface="Times New Roman"/>
            </a:endParaRPr>
          </a:p>
          <a:p>
            <a:pPr marL="12700" marR="12065">
              <a:lnSpc>
                <a:spcPts val="2500"/>
              </a:lnSpc>
              <a:spcBef>
                <a:spcPts val="5"/>
              </a:spcBef>
            </a:pP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CSS,</a:t>
            </a:r>
            <a:r>
              <a:rPr sz="2200" b="1" spc="-4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and</a:t>
            </a:r>
            <a:r>
              <a:rPr sz="2200" b="1" spc="-5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JavaScript.</a:t>
            </a:r>
            <a:r>
              <a:rPr sz="2200" b="1" spc="-4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The</a:t>
            </a:r>
            <a:r>
              <a:rPr sz="2200" b="1" spc="-4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portfolio</a:t>
            </a:r>
            <a:r>
              <a:rPr sz="2200" b="1" spc="-4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introduces</a:t>
            </a:r>
            <a:r>
              <a:rPr sz="2200" b="1" spc="-4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25" dirty="0">
                <a:solidFill>
                  <a:srgbClr val="151518"/>
                </a:solidFill>
                <a:latin typeface="Times New Roman"/>
                <a:cs typeface="Times New Roman"/>
              </a:rPr>
              <a:t>me,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displays</a:t>
            </a:r>
            <a:r>
              <a:rPr sz="2200" b="1" spc="-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25" dirty="0">
                <a:solidFill>
                  <a:srgbClr val="151518"/>
                </a:solidFill>
                <a:latin typeface="Times New Roman"/>
                <a:cs typeface="Times New Roman"/>
              </a:rPr>
              <a:t>my</a:t>
            </a:r>
            <a:endParaRPr sz="2200">
              <a:latin typeface="Times New Roman"/>
              <a:cs typeface="Times New Roman"/>
            </a:endParaRPr>
          </a:p>
          <a:p>
            <a:pPr marL="12700" marR="478790">
              <a:lnSpc>
                <a:spcPts val="2500"/>
              </a:lnSpc>
              <a:spcBef>
                <a:spcPts val="10"/>
              </a:spcBef>
            </a:pP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academic</a:t>
            </a:r>
            <a:r>
              <a:rPr sz="2200" b="1" spc="-11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achievements,</a:t>
            </a:r>
            <a:r>
              <a:rPr sz="2200" b="1" spc="-10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certificates,</a:t>
            </a:r>
            <a:r>
              <a:rPr sz="2200" b="1" spc="-10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education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background,</a:t>
            </a:r>
            <a:r>
              <a:rPr sz="2200" b="1" spc="-12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25" dirty="0">
                <a:solidFill>
                  <a:srgbClr val="151518"/>
                </a:solidFill>
                <a:latin typeface="Times New Roman"/>
                <a:cs typeface="Times New Roman"/>
              </a:rPr>
              <a:t>and</a:t>
            </a:r>
            <a:endParaRPr sz="2200">
              <a:latin typeface="Times New Roman"/>
              <a:cs typeface="Times New Roman"/>
            </a:endParaRPr>
          </a:p>
          <a:p>
            <a:pPr marL="12700" marR="121285">
              <a:lnSpc>
                <a:spcPts val="2500"/>
              </a:lnSpc>
              <a:spcBef>
                <a:spcPts val="5"/>
              </a:spcBef>
            </a:pP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provides</a:t>
            </a:r>
            <a:r>
              <a:rPr sz="2200" b="1" spc="-3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direct</a:t>
            </a:r>
            <a:r>
              <a:rPr sz="2200" b="1" spc="-3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communication</a:t>
            </a:r>
            <a:r>
              <a:rPr sz="2200" b="1" spc="-3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through</a:t>
            </a:r>
            <a:r>
              <a:rPr sz="2200" b="1" spc="-3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a</a:t>
            </a:r>
            <a:r>
              <a:rPr sz="2200" b="1" spc="-3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contact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form.</a:t>
            </a:r>
            <a:r>
              <a:rPr sz="2200" b="1" spc="-2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The</a:t>
            </a:r>
            <a:r>
              <a:rPr sz="2200" b="1" spc="-2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design</a:t>
            </a:r>
            <a:endParaRPr sz="2200">
              <a:latin typeface="Times New Roman"/>
              <a:cs typeface="Times New Roman"/>
            </a:endParaRPr>
          </a:p>
          <a:p>
            <a:pPr marL="12700" marR="205104">
              <a:lnSpc>
                <a:spcPts val="2500"/>
              </a:lnSpc>
              <a:spcBef>
                <a:spcPts val="5"/>
              </a:spcBef>
            </a:pP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is</a:t>
            </a:r>
            <a:r>
              <a:rPr sz="2200" b="1" spc="-5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made</a:t>
            </a:r>
            <a:r>
              <a:rPr sz="2200" b="1" spc="-5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visually</a:t>
            </a:r>
            <a:r>
              <a:rPr sz="2200" b="1" spc="-5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appealing</a:t>
            </a:r>
            <a:r>
              <a:rPr sz="2200" b="1" spc="-5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with</a:t>
            </a:r>
            <a:r>
              <a:rPr sz="2200" b="1" spc="-5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background</a:t>
            </a:r>
            <a:r>
              <a:rPr sz="2200" b="1" spc="-5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25" dirty="0">
                <a:solidFill>
                  <a:srgbClr val="151518"/>
                </a:solidFill>
                <a:latin typeface="Times New Roman"/>
                <a:cs typeface="Times New Roman"/>
              </a:rPr>
              <a:t>GIF 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animations,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ts val="2500"/>
              </a:lnSpc>
              <a:spcBef>
                <a:spcPts val="10"/>
              </a:spcBef>
            </a:pP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smooth</a:t>
            </a:r>
            <a:r>
              <a:rPr sz="2200" b="1" spc="-8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navigation,</a:t>
            </a:r>
            <a:r>
              <a:rPr sz="2200" b="1" spc="-8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and</a:t>
            </a:r>
            <a:r>
              <a:rPr sz="2200" b="1" spc="-8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interactive</a:t>
            </a:r>
            <a:r>
              <a:rPr sz="2200" b="1" spc="-8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certificate</a:t>
            </a:r>
            <a:r>
              <a:rPr sz="2200" b="1" spc="-8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20" dirty="0">
                <a:solidFill>
                  <a:srgbClr val="151518"/>
                </a:solidFill>
                <a:latin typeface="Times New Roman"/>
                <a:cs typeface="Times New Roman"/>
              </a:rPr>
              <a:t>pop- ups.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456" y="1694688"/>
            <a:ext cx="314325" cy="326390"/>
          </a:xfrm>
          <a:custGeom>
            <a:avLst/>
            <a:gdLst/>
            <a:ahLst/>
            <a:cxnLst/>
            <a:rect l="l" t="t" r="r" b="b"/>
            <a:pathLst>
              <a:path w="314325" h="326389">
                <a:moveTo>
                  <a:pt x="313944" y="0"/>
                </a:moveTo>
                <a:lnTo>
                  <a:pt x="0" y="0"/>
                </a:lnTo>
                <a:lnTo>
                  <a:pt x="0" y="326136"/>
                </a:lnTo>
                <a:lnTo>
                  <a:pt x="313944" y="326136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0"/>
                </a:moveTo>
                <a:lnTo>
                  <a:pt x="0" y="0"/>
                </a:lnTo>
                <a:lnTo>
                  <a:pt x="0" y="182880"/>
                </a:lnTo>
                <a:lnTo>
                  <a:pt x="179831" y="182880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9251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95"/>
              </a:spcBef>
            </a:pPr>
            <a:r>
              <a:rPr sz="3200" spc="-20" dirty="0"/>
              <a:t>WHO</a:t>
            </a:r>
            <a:r>
              <a:rPr sz="3200" spc="-225" dirty="0"/>
              <a:t> </a:t>
            </a:r>
            <a:r>
              <a:rPr sz="3200" dirty="0"/>
              <a:t>ARE</a:t>
            </a:r>
            <a:r>
              <a:rPr sz="3200" spc="-125" dirty="0"/>
              <a:t> </a:t>
            </a:r>
            <a:r>
              <a:rPr sz="3200" dirty="0"/>
              <a:t>THE</a:t>
            </a:r>
            <a:r>
              <a:rPr sz="3200" spc="-60" dirty="0"/>
              <a:t> </a:t>
            </a:r>
            <a:r>
              <a:rPr sz="3200" dirty="0"/>
              <a:t>END</a:t>
            </a:r>
            <a:r>
              <a:rPr sz="3200" spc="-6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423" y="6172200"/>
            <a:ext cx="2179320" cy="48463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26790" y="1763940"/>
            <a:ext cx="5383530" cy="338582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230504">
              <a:lnSpc>
                <a:spcPct val="105900"/>
              </a:lnSpc>
              <a:spcBef>
                <a:spcPts val="170"/>
              </a:spcBef>
            </a:pP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Recruiters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and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hiring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managers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5" dirty="0">
                <a:solidFill>
                  <a:srgbClr val="151518"/>
                </a:solidFill>
                <a:latin typeface="Arial"/>
                <a:cs typeface="Arial"/>
              </a:rPr>
              <a:t>looking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to</a:t>
            </a:r>
            <a:r>
              <a:rPr sz="2200" b="1" spc="-6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assess</a:t>
            </a:r>
            <a:r>
              <a:rPr sz="2200" b="1" spc="-10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technical</a:t>
            </a:r>
            <a:r>
              <a:rPr sz="2200" b="1" spc="-11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and</a:t>
            </a:r>
            <a:r>
              <a:rPr sz="2200" b="1" spc="-11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creative</a:t>
            </a:r>
            <a:r>
              <a:rPr sz="2200" b="1" spc="-10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skills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Clients</a:t>
            </a:r>
            <a:r>
              <a:rPr sz="2200" b="1" spc="-8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or</a:t>
            </a:r>
            <a:r>
              <a:rPr sz="2200" b="1" spc="-7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businesses</a:t>
            </a:r>
            <a:r>
              <a:rPr sz="2200" b="1" spc="-7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interested</a:t>
            </a:r>
            <a:r>
              <a:rPr sz="2200" b="1" spc="-8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151518"/>
                </a:solidFill>
                <a:latin typeface="Arial"/>
                <a:cs typeface="Arial"/>
              </a:rPr>
              <a:t>in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digital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570"/>
              </a:lnSpc>
              <a:spcBef>
                <a:spcPts val="75"/>
              </a:spcBef>
            </a:pP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marketing,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automation,or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web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330" dirty="0">
                <a:solidFill>
                  <a:srgbClr val="151518"/>
                </a:solidFill>
                <a:latin typeface="Arial"/>
                <a:cs typeface="Arial"/>
              </a:rPr>
              <a:t>development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services</a:t>
            </a:r>
            <a:endParaRPr sz="2200">
              <a:latin typeface="Arial"/>
              <a:cs typeface="Arial"/>
            </a:endParaRPr>
          </a:p>
          <a:p>
            <a:pPr marL="12700" marR="626110">
              <a:lnSpc>
                <a:spcPts val="2570"/>
              </a:lnSpc>
              <a:spcBef>
                <a:spcPts val="5"/>
              </a:spcBef>
            </a:pP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Collaborators</a:t>
            </a:r>
            <a:r>
              <a:rPr sz="2200" b="1" spc="-6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or</a:t>
            </a:r>
            <a:r>
              <a:rPr sz="2200" b="1" spc="-5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peers</a:t>
            </a:r>
            <a:r>
              <a:rPr sz="2200" b="1" spc="-6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in</a:t>
            </a:r>
            <a:r>
              <a:rPr sz="2200" b="1" spc="-6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285" dirty="0">
                <a:solidFill>
                  <a:srgbClr val="151518"/>
                </a:solidFill>
                <a:latin typeface="Arial"/>
                <a:cs typeface="Arial"/>
              </a:rPr>
              <a:t>tech/startups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seeking</a:t>
            </a:r>
            <a:r>
              <a:rPr sz="2200" b="1" spc="-9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partnerships</a:t>
            </a:r>
            <a:endParaRPr sz="2200">
              <a:latin typeface="Arial"/>
              <a:cs typeface="Arial"/>
            </a:endParaRPr>
          </a:p>
          <a:p>
            <a:pPr marL="12700" marR="485775">
              <a:lnSpc>
                <a:spcPts val="2570"/>
              </a:lnSpc>
            </a:pP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General</a:t>
            </a:r>
            <a:r>
              <a:rPr sz="2200" b="1" spc="-8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audience</a:t>
            </a:r>
            <a:r>
              <a:rPr sz="2200" b="1" spc="-8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interested</a:t>
            </a:r>
            <a:r>
              <a:rPr sz="2200" b="1" spc="-8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in</a:t>
            </a:r>
            <a:r>
              <a:rPr sz="2200" b="1" spc="-8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380" dirty="0">
                <a:solidFill>
                  <a:srgbClr val="151518"/>
                </a:solidFill>
                <a:latin typeface="Arial"/>
                <a:cs typeface="Arial"/>
              </a:rPr>
              <a:t>learning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more</a:t>
            </a:r>
            <a:r>
              <a:rPr sz="2200" b="1" spc="-4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about</a:t>
            </a:r>
            <a:r>
              <a:rPr sz="2200" b="1" spc="-3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151518"/>
                </a:solidFill>
                <a:latin typeface="Arial"/>
                <a:cs typeface="Arial"/>
              </a:rPr>
              <a:t>my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00"/>
              </a:lnSpc>
            </a:pP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work</a:t>
            </a:r>
            <a:r>
              <a:rPr sz="2200" b="1" spc="-5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and</a:t>
            </a:r>
            <a:r>
              <a:rPr sz="2200" b="1" spc="-5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skills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5232"/>
            <a:ext cx="2694432" cy="324916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456" y="1694688"/>
            <a:ext cx="314325" cy="326390"/>
          </a:xfrm>
          <a:custGeom>
            <a:avLst/>
            <a:gdLst/>
            <a:ahLst/>
            <a:cxnLst/>
            <a:rect l="l" t="t" r="r" b="b"/>
            <a:pathLst>
              <a:path w="314325" h="326389">
                <a:moveTo>
                  <a:pt x="313944" y="0"/>
                </a:moveTo>
                <a:lnTo>
                  <a:pt x="0" y="0"/>
                </a:lnTo>
                <a:lnTo>
                  <a:pt x="0" y="326136"/>
                </a:lnTo>
                <a:lnTo>
                  <a:pt x="313944" y="326136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0"/>
                </a:moveTo>
                <a:lnTo>
                  <a:pt x="0" y="0"/>
                </a:lnTo>
                <a:lnTo>
                  <a:pt x="0" y="182880"/>
                </a:lnTo>
                <a:lnTo>
                  <a:pt x="179831" y="182880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2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TOOLS</a:t>
            </a:r>
            <a:r>
              <a:rPr sz="3600" spc="5" dirty="0"/>
              <a:t> </a:t>
            </a:r>
            <a:r>
              <a:rPr sz="3600" dirty="0"/>
              <a:t>AND</a:t>
            </a:r>
            <a:r>
              <a:rPr sz="3600" spc="-40" dirty="0"/>
              <a:t> </a:t>
            </a:r>
            <a:r>
              <a:rPr sz="3600" spc="-10" dirty="0"/>
              <a:t>TECHNIQUES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881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893529" y="2099169"/>
            <a:ext cx="4357370" cy="2574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00685">
              <a:lnSpc>
                <a:spcPct val="108600"/>
              </a:lnSpc>
              <a:spcBef>
                <a:spcPts val="100"/>
              </a:spcBef>
            </a:pP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HTML</a:t>
            </a:r>
            <a:r>
              <a:rPr sz="2200" b="1" spc="-10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→</a:t>
            </a:r>
            <a:r>
              <a:rPr sz="2200" b="1" spc="-9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for</a:t>
            </a:r>
            <a:r>
              <a:rPr sz="2200" b="1" spc="-9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webpage</a:t>
            </a:r>
            <a:r>
              <a:rPr sz="2200" b="1" spc="-9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85" dirty="0">
                <a:solidFill>
                  <a:srgbClr val="151518"/>
                </a:solidFill>
                <a:latin typeface="Arial"/>
                <a:cs typeface="Arial"/>
              </a:rPr>
              <a:t>structure</a:t>
            </a:r>
            <a:r>
              <a:rPr sz="2200" spc="-185" dirty="0">
                <a:solidFill>
                  <a:srgbClr val="151518"/>
                </a:solidFill>
                <a:latin typeface="Symbol"/>
                <a:cs typeface="Symbol"/>
              </a:rPr>
              <a:t></a:t>
            </a:r>
            <a:r>
              <a:rPr sz="2200" spc="-18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CSS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→</a:t>
            </a:r>
            <a:r>
              <a:rPr sz="2200" b="1" spc="-10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for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styling</a:t>
            </a:r>
            <a:r>
              <a:rPr sz="2200" dirty="0">
                <a:solidFill>
                  <a:srgbClr val="151518"/>
                </a:solidFill>
                <a:latin typeface="Symbol"/>
                <a:cs typeface="Symbol"/>
              </a:rPr>
              <a:t></a:t>
            </a:r>
            <a:r>
              <a:rPr sz="2200" spc="-3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layout</a:t>
            </a:r>
            <a:r>
              <a:rPr sz="2200" dirty="0">
                <a:solidFill>
                  <a:srgbClr val="151518"/>
                </a:solidFill>
                <a:latin typeface="Symbol"/>
                <a:cs typeface="Symbol"/>
              </a:rPr>
              <a:t></a:t>
            </a:r>
            <a:r>
              <a:rPr sz="2200" spc="-3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25" dirty="0">
                <a:solidFill>
                  <a:srgbClr val="151518"/>
                </a:solidFill>
                <a:latin typeface="Arial"/>
                <a:cs typeface="Arial"/>
              </a:rPr>
              <a:t>and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animations</a:t>
            </a:r>
            <a:r>
              <a:rPr sz="2200" spc="-10" dirty="0">
                <a:solidFill>
                  <a:srgbClr val="151518"/>
                </a:solidFill>
                <a:latin typeface="Symbol"/>
                <a:cs typeface="Symbol"/>
              </a:rPr>
              <a:t></a:t>
            </a:r>
            <a:endParaRPr sz="2200">
              <a:latin typeface="Symbol"/>
              <a:cs typeface="Symbol"/>
            </a:endParaRPr>
          </a:p>
          <a:p>
            <a:pPr marL="12700" marR="5080">
              <a:lnSpc>
                <a:spcPct val="108600"/>
              </a:lnSpc>
            </a:pP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JavaScript</a:t>
            </a:r>
            <a:r>
              <a:rPr sz="2200" b="1" spc="-8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→</a:t>
            </a:r>
            <a:r>
              <a:rPr sz="2200" b="1" spc="-7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for</a:t>
            </a:r>
            <a:r>
              <a:rPr sz="2200" b="1" spc="-7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interactivity</a:t>
            </a:r>
            <a:r>
              <a:rPr sz="2200" b="1" spc="-7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151518"/>
                </a:solidFill>
                <a:latin typeface="Symbol"/>
                <a:cs typeface="Symbol"/>
              </a:rPr>
              <a:t></a:t>
            </a:r>
            <a:r>
              <a:rPr sz="2200" spc="-5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certificate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popup</a:t>
            </a:r>
            <a:r>
              <a:rPr sz="2200" dirty="0">
                <a:solidFill>
                  <a:srgbClr val="151518"/>
                </a:solidFill>
                <a:latin typeface="Symbol"/>
                <a:cs typeface="Symbol"/>
              </a:rPr>
              <a:t></a:t>
            </a:r>
            <a:r>
              <a:rPr sz="2200" spc="-3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navigation</a:t>
            </a:r>
            <a:r>
              <a:rPr sz="2200" spc="-10" dirty="0">
                <a:solidFill>
                  <a:srgbClr val="151518"/>
                </a:solidFill>
                <a:latin typeface="Symbol"/>
                <a:cs typeface="Symbol"/>
              </a:rPr>
              <a:t></a:t>
            </a:r>
            <a:r>
              <a:rPr sz="2200" spc="-1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Browser</a:t>
            </a:r>
            <a:r>
              <a:rPr sz="2200" b="1" spc="-9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151518"/>
                </a:solidFill>
                <a:latin typeface="Symbol"/>
                <a:cs typeface="Symbol"/>
              </a:rPr>
              <a:t></a:t>
            </a:r>
            <a:r>
              <a:rPr sz="2200" spc="-2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Code</a:t>
            </a:r>
            <a:r>
              <a:rPr sz="2200" b="1" spc="-9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Editor</a:t>
            </a:r>
            <a:r>
              <a:rPr sz="2200" b="1" spc="-9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→</a:t>
            </a:r>
            <a:r>
              <a:rPr sz="2200" b="1" spc="-9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320" dirty="0">
                <a:solidFill>
                  <a:srgbClr val="151518"/>
                </a:solidFill>
                <a:latin typeface="Arial"/>
                <a:cs typeface="Arial"/>
              </a:rPr>
              <a:t>Chrome</a:t>
            </a:r>
            <a:r>
              <a:rPr sz="2200" spc="-320" dirty="0">
                <a:solidFill>
                  <a:srgbClr val="151518"/>
                </a:solidFill>
                <a:latin typeface="Symbol"/>
                <a:cs typeface="Symbol"/>
              </a:rPr>
              <a:t></a:t>
            </a:r>
            <a:r>
              <a:rPr sz="2200" spc="-32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VS</a:t>
            </a:r>
            <a:r>
              <a:rPr sz="2200" b="1" spc="-6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151518"/>
                </a:solidFill>
                <a:latin typeface="Arial"/>
                <a:cs typeface="Arial"/>
              </a:rPr>
              <a:t>Code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0"/>
                </a:moveTo>
                <a:lnTo>
                  <a:pt x="0" y="0"/>
                </a:lnTo>
                <a:lnTo>
                  <a:pt x="0" y="182880"/>
                </a:lnTo>
                <a:lnTo>
                  <a:pt x="179831" y="182880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678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10"/>
              </a:spcBef>
            </a:pPr>
            <a:r>
              <a:rPr sz="4000" dirty="0"/>
              <a:t>POTFOLIO</a:t>
            </a:r>
            <a:r>
              <a:rPr sz="4000" spc="10" dirty="0"/>
              <a:t> </a:t>
            </a:r>
            <a:r>
              <a:rPr sz="4000" dirty="0"/>
              <a:t>DESIGN</a:t>
            </a:r>
            <a:r>
              <a:rPr sz="4000" spc="-185" dirty="0"/>
              <a:t> </a:t>
            </a:r>
            <a:r>
              <a:rPr sz="4000" dirty="0"/>
              <a:t>AND</a:t>
            </a:r>
            <a:r>
              <a:rPr sz="4000" spc="45" dirty="0"/>
              <a:t> </a:t>
            </a:r>
            <a:r>
              <a:rPr sz="4000" spc="-25" dirty="0"/>
              <a:t>LAYOUT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0058400" y="5242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9222" y="1740560"/>
            <a:ext cx="7618730" cy="18459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200" b="1" dirty="0">
                <a:solidFill>
                  <a:srgbClr val="151518"/>
                </a:solidFill>
                <a:latin typeface="Arial"/>
                <a:cs typeface="Arial"/>
              </a:rPr>
              <a:t>T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he</a:t>
            </a:r>
            <a:r>
              <a:rPr sz="2200" b="1" spc="-9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portfolio</a:t>
            </a:r>
            <a:r>
              <a:rPr sz="2200" b="1" spc="-9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is</a:t>
            </a:r>
            <a:r>
              <a:rPr sz="2200" b="1" spc="-9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divided</a:t>
            </a:r>
            <a:r>
              <a:rPr sz="2200" b="1" spc="-9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into</a:t>
            </a:r>
            <a:r>
              <a:rPr sz="2200" b="1" spc="-9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clear</a:t>
            </a:r>
            <a:r>
              <a:rPr sz="2200" b="1" spc="-9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sections</a:t>
            </a:r>
            <a:r>
              <a:rPr sz="2200" b="1" spc="-9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with</a:t>
            </a:r>
            <a:r>
              <a:rPr sz="2200" b="1" spc="-9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a</a:t>
            </a:r>
            <a:r>
              <a:rPr sz="2200" b="1" spc="-9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40" dirty="0">
                <a:solidFill>
                  <a:srgbClr val="151518"/>
                </a:solidFill>
                <a:latin typeface="Arial"/>
                <a:cs typeface="Arial"/>
              </a:rPr>
              <a:t>navigation </a:t>
            </a:r>
            <a:r>
              <a:rPr sz="2200" b="1" spc="-25" dirty="0">
                <a:solidFill>
                  <a:srgbClr val="151518"/>
                </a:solidFill>
                <a:latin typeface="Arial"/>
                <a:cs typeface="Arial"/>
              </a:rPr>
              <a:t>bar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200" dirty="0">
                <a:solidFill>
                  <a:srgbClr val="151518"/>
                </a:solidFill>
                <a:latin typeface="Symbol"/>
                <a:cs typeface="Symbol"/>
              </a:rPr>
              <a:t></a:t>
            </a:r>
            <a:r>
              <a:rPr sz="2200" spc="-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Home</a:t>
            </a:r>
            <a:r>
              <a:rPr sz="2200" b="1" spc="-7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151518"/>
                </a:solidFill>
                <a:latin typeface="Symbol"/>
                <a:cs typeface="Symbol"/>
              </a:rPr>
              <a:t></a:t>
            </a:r>
            <a:endParaRPr sz="2200">
              <a:latin typeface="Symbol"/>
              <a:cs typeface="Symbol"/>
            </a:endParaRPr>
          </a:p>
          <a:p>
            <a:pPr marL="12700" marR="377190">
              <a:lnSpc>
                <a:spcPct val="108600"/>
              </a:lnSpc>
            </a:pP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About</a:t>
            </a:r>
            <a:r>
              <a:rPr sz="2200" b="1" spc="-11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Me</a:t>
            </a:r>
            <a:r>
              <a:rPr sz="2200" b="1" spc="-11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→</a:t>
            </a:r>
            <a:r>
              <a:rPr sz="2200" b="1" spc="-10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Profile</a:t>
            </a:r>
            <a:r>
              <a:rPr sz="2200" b="1" spc="-11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picture</a:t>
            </a:r>
            <a:r>
              <a:rPr sz="2200" dirty="0">
                <a:solidFill>
                  <a:srgbClr val="151518"/>
                </a:solidFill>
                <a:latin typeface="Symbol"/>
                <a:cs typeface="Symbol"/>
              </a:rPr>
              <a:t></a:t>
            </a:r>
            <a:r>
              <a:rPr sz="2200" spc="-4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introduction</a:t>
            </a:r>
            <a:r>
              <a:rPr sz="2200" spc="-10" dirty="0">
                <a:solidFill>
                  <a:srgbClr val="151518"/>
                </a:solidFill>
                <a:latin typeface="Symbol"/>
                <a:cs typeface="Symbol"/>
              </a:rPr>
              <a:t></a:t>
            </a:r>
            <a:r>
              <a:rPr sz="2200" spc="-4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and</a:t>
            </a:r>
            <a:r>
              <a:rPr sz="2200" b="1" spc="-11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short</a:t>
            </a:r>
            <a:r>
              <a:rPr sz="2200" b="1" spc="-10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60" dirty="0">
                <a:solidFill>
                  <a:srgbClr val="151518"/>
                </a:solidFill>
                <a:latin typeface="Arial"/>
                <a:cs typeface="Arial"/>
              </a:rPr>
              <a:t>bio</a:t>
            </a:r>
            <a:r>
              <a:rPr sz="2200" spc="-60" dirty="0">
                <a:solidFill>
                  <a:srgbClr val="151518"/>
                </a:solidFill>
                <a:latin typeface="Symbol"/>
                <a:cs typeface="Symbol"/>
              </a:rPr>
              <a:t></a:t>
            </a:r>
            <a:r>
              <a:rPr sz="2200" spc="-6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Education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→</a:t>
            </a:r>
            <a:r>
              <a:rPr sz="2200" b="1" spc="-9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My</a:t>
            </a:r>
            <a:r>
              <a:rPr sz="2200" b="1" spc="-9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academic</a:t>
            </a:r>
            <a:r>
              <a:rPr sz="2200" b="1" spc="-9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background</a:t>
            </a:r>
            <a:r>
              <a:rPr sz="2200" b="1" spc="-9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and</a:t>
            </a:r>
            <a:r>
              <a:rPr sz="2200" b="1" spc="-9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course</a:t>
            </a:r>
            <a:r>
              <a:rPr sz="2200" b="1" spc="-9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540" dirty="0">
                <a:solidFill>
                  <a:srgbClr val="151518"/>
                </a:solidFill>
                <a:latin typeface="Arial"/>
                <a:cs typeface="Arial"/>
              </a:rPr>
              <a:t>details</a:t>
            </a:r>
            <a:r>
              <a:rPr sz="2200" spc="-540" dirty="0">
                <a:solidFill>
                  <a:srgbClr val="151518"/>
                </a:solidFill>
                <a:latin typeface="Symbol"/>
                <a:cs typeface="Symbol"/>
              </a:rPr>
              <a:t></a:t>
            </a:r>
            <a:r>
              <a:rPr sz="220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Contact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→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Email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form</a:t>
            </a:r>
            <a:r>
              <a:rPr sz="2200" b="1" spc="-9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for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visitors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to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reach</a:t>
            </a:r>
            <a:r>
              <a:rPr sz="2200" b="1" spc="-9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151518"/>
                </a:solidFill>
                <a:latin typeface="Arial"/>
                <a:cs typeface="Arial"/>
              </a:rPr>
              <a:t>me</a:t>
            </a:r>
            <a:r>
              <a:rPr sz="2200" spc="-25" dirty="0">
                <a:solidFill>
                  <a:srgbClr val="151518"/>
                </a:solidFill>
                <a:latin typeface="Symbol"/>
                <a:cs typeface="Symbol"/>
              </a:rPr>
              <a:t>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899" y="354533"/>
            <a:ext cx="90455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FEATURES</a:t>
            </a:r>
            <a:r>
              <a:rPr spc="-7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10" dirty="0"/>
              <a:t>FUNCTIONALITY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4179" y="1415287"/>
            <a:ext cx="7290434" cy="4859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575" indent="-4445">
              <a:lnSpc>
                <a:spcPct val="108600"/>
              </a:lnSpc>
              <a:spcBef>
                <a:spcPts val="100"/>
              </a:spcBef>
              <a:buSzPct val="95454"/>
              <a:buChar char="●"/>
              <a:tabLst>
                <a:tab pos="180975" algn="l"/>
              </a:tabLst>
            </a:pP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	Responsive</a:t>
            </a:r>
            <a:r>
              <a:rPr sz="2200" b="1" spc="-14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Design</a:t>
            </a:r>
            <a:r>
              <a:rPr sz="2200" b="1" spc="-114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40" dirty="0">
                <a:solidFill>
                  <a:srgbClr val="151518"/>
                </a:solidFill>
                <a:latin typeface="Arial"/>
                <a:cs typeface="Arial"/>
              </a:rPr>
              <a:t>–</a:t>
            </a:r>
            <a:r>
              <a:rPr sz="2200" b="1" spc="-6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Works</a:t>
            </a:r>
            <a:r>
              <a:rPr sz="2200" b="1" spc="-11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seamlessly</a:t>
            </a:r>
            <a:r>
              <a:rPr sz="2200" b="1" spc="-10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across</a:t>
            </a:r>
            <a:r>
              <a:rPr sz="2200" b="1" spc="-11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490" dirty="0">
                <a:solidFill>
                  <a:srgbClr val="151518"/>
                </a:solidFill>
                <a:latin typeface="Arial"/>
                <a:cs typeface="Arial"/>
              </a:rPr>
              <a:t>desktops</a:t>
            </a:r>
            <a:r>
              <a:rPr sz="2200" spc="-490" dirty="0">
                <a:solidFill>
                  <a:srgbClr val="151518"/>
                </a:solidFill>
                <a:latin typeface="Symbol"/>
                <a:cs typeface="Symbol"/>
              </a:rPr>
              <a:t></a:t>
            </a:r>
            <a:r>
              <a:rPr sz="2200" spc="-1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tablets</a:t>
            </a:r>
            <a:r>
              <a:rPr sz="2200" spc="-10" dirty="0">
                <a:solidFill>
                  <a:srgbClr val="151518"/>
                </a:solidFill>
                <a:latin typeface="Symbol"/>
                <a:cs typeface="Symbol"/>
              </a:rPr>
              <a:t></a:t>
            </a:r>
            <a:endParaRPr sz="22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and</a:t>
            </a:r>
            <a:r>
              <a:rPr sz="2200" b="1" spc="-10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smartphones</a:t>
            </a:r>
            <a:r>
              <a:rPr sz="2200" spc="-10" dirty="0">
                <a:solidFill>
                  <a:srgbClr val="151518"/>
                </a:solidFill>
                <a:latin typeface="Symbol"/>
                <a:cs typeface="Symbol"/>
              </a:rPr>
              <a:t></a:t>
            </a:r>
            <a:endParaRPr sz="2200">
              <a:latin typeface="Symbol"/>
              <a:cs typeface="Symbol"/>
            </a:endParaRPr>
          </a:p>
          <a:p>
            <a:pPr marL="12700" marR="66040" indent="238125">
              <a:lnSpc>
                <a:spcPct val="108600"/>
              </a:lnSpc>
              <a:buSzPct val="95454"/>
              <a:buChar char="●"/>
              <a:tabLst>
                <a:tab pos="250825" algn="l"/>
              </a:tabLst>
            </a:pP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Smooth</a:t>
            </a:r>
            <a:r>
              <a:rPr sz="2200" b="1" spc="-11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Scrolling</a:t>
            </a:r>
            <a:r>
              <a:rPr sz="2200" b="1" spc="-8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40" dirty="0">
                <a:solidFill>
                  <a:srgbClr val="151518"/>
                </a:solidFill>
                <a:latin typeface="Arial"/>
                <a:cs typeface="Arial"/>
              </a:rPr>
              <a:t>–</a:t>
            </a:r>
            <a:r>
              <a:rPr sz="2200" b="1" spc="-6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Enhanced</a:t>
            </a:r>
            <a:r>
              <a:rPr sz="2200" b="1" spc="-9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UX</a:t>
            </a:r>
            <a:r>
              <a:rPr sz="2200" b="1" spc="-8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for</a:t>
            </a:r>
            <a:r>
              <a:rPr sz="2200" b="1" spc="-8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navigating</a:t>
            </a:r>
            <a:r>
              <a:rPr sz="2200" b="1" spc="-9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605" dirty="0">
                <a:solidFill>
                  <a:srgbClr val="151518"/>
                </a:solidFill>
                <a:latin typeface="Arial"/>
                <a:cs typeface="Arial"/>
              </a:rPr>
              <a:t>between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 sections</a:t>
            </a:r>
            <a:r>
              <a:rPr sz="2200" spc="-10" dirty="0">
                <a:solidFill>
                  <a:srgbClr val="151518"/>
                </a:solidFill>
                <a:latin typeface="Symbol"/>
                <a:cs typeface="Symbol"/>
              </a:rPr>
              <a:t></a:t>
            </a:r>
            <a:endParaRPr sz="2200">
              <a:latin typeface="Symbol"/>
              <a:cs typeface="Symbol"/>
            </a:endParaRPr>
          </a:p>
          <a:p>
            <a:pPr marL="12700" marR="5080" indent="238125">
              <a:lnSpc>
                <a:spcPct val="103200"/>
              </a:lnSpc>
              <a:spcBef>
                <a:spcPts val="140"/>
              </a:spcBef>
              <a:buSzPct val="95454"/>
              <a:buChar char="●"/>
              <a:tabLst>
                <a:tab pos="250825" algn="l"/>
              </a:tabLst>
            </a:pPr>
            <a:r>
              <a:rPr sz="2200" b="1" spc="-20" dirty="0">
                <a:solidFill>
                  <a:srgbClr val="151518"/>
                </a:solidFill>
                <a:latin typeface="Arial"/>
                <a:cs typeface="Arial"/>
              </a:rPr>
              <a:t>Call-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to-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Action</a:t>
            </a:r>
            <a:r>
              <a:rPr sz="2200" b="1" spc="-13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Buttons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40" dirty="0">
                <a:solidFill>
                  <a:srgbClr val="151518"/>
                </a:solidFill>
                <a:latin typeface="Arial"/>
                <a:cs typeface="Arial"/>
              </a:rPr>
              <a:t>–</a:t>
            </a:r>
            <a:r>
              <a:rPr sz="2200" b="1" spc="-6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Encourage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users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to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explore</a:t>
            </a:r>
            <a:r>
              <a:rPr sz="2200" b="1" spc="55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180" dirty="0">
                <a:solidFill>
                  <a:srgbClr val="151518"/>
                </a:solidFill>
                <a:latin typeface="Arial"/>
                <a:cs typeface="Arial"/>
              </a:rPr>
              <a:t>work</a:t>
            </a:r>
            <a:r>
              <a:rPr sz="2200" b="1" spc="-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35" dirty="0">
                <a:solidFill>
                  <a:srgbClr val="151518"/>
                </a:solidFill>
                <a:latin typeface="Arial"/>
                <a:cs typeface="Arial"/>
              </a:rPr>
              <a:t>or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40"/>
              </a:lnSpc>
            </a:pP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contact.</a:t>
            </a:r>
            <a:endParaRPr sz="2200">
              <a:latin typeface="Arial"/>
              <a:cs typeface="Arial"/>
            </a:endParaRPr>
          </a:p>
          <a:p>
            <a:pPr marL="12700" marR="272415" indent="-4445">
              <a:lnSpc>
                <a:spcPts val="2620"/>
              </a:lnSpc>
              <a:spcBef>
                <a:spcPts val="70"/>
              </a:spcBef>
              <a:buSzPct val="95454"/>
              <a:buChar char="●"/>
              <a:tabLst>
                <a:tab pos="180975" algn="l"/>
              </a:tabLst>
            </a:pP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	interactive</a:t>
            </a:r>
            <a:r>
              <a:rPr sz="2200" b="1" spc="-7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"Career</a:t>
            </a:r>
            <a:r>
              <a:rPr sz="2200" b="1" spc="-7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Finder"</a:t>
            </a:r>
            <a:r>
              <a:rPr sz="2200" b="1" spc="-6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Project</a:t>
            </a:r>
            <a:r>
              <a:rPr sz="2200" b="1" spc="-7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–</a:t>
            </a:r>
            <a:r>
              <a:rPr sz="2200" b="1" spc="-6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Showcases</a:t>
            </a:r>
            <a:r>
              <a:rPr sz="2200" b="1" spc="-6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50" dirty="0">
                <a:solidFill>
                  <a:srgbClr val="151518"/>
                </a:solidFill>
                <a:latin typeface="Arial"/>
                <a:cs typeface="Arial"/>
              </a:rPr>
              <a:t>a</a:t>
            </a:r>
            <a:r>
              <a:rPr sz="2200" b="1" spc="55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775" dirty="0">
                <a:solidFill>
                  <a:srgbClr val="151518"/>
                </a:solidFill>
                <a:latin typeface="Arial"/>
                <a:cs typeface="Arial"/>
              </a:rPr>
              <a:t>real-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 world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450"/>
              </a:lnSpc>
            </a:pP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solution.</a:t>
            </a:r>
            <a:endParaRPr sz="2200">
              <a:latin typeface="Arial"/>
              <a:cs typeface="Arial"/>
            </a:endParaRPr>
          </a:p>
          <a:p>
            <a:pPr marL="180975" indent="-172720">
              <a:lnSpc>
                <a:spcPts val="2595"/>
              </a:lnSpc>
              <a:buSzPct val="95454"/>
              <a:buChar char="●"/>
              <a:tabLst>
                <a:tab pos="180975" algn="l"/>
              </a:tabLst>
            </a:pP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Contact</a:t>
            </a:r>
            <a:r>
              <a:rPr sz="2200" b="1" spc="-5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Form</a:t>
            </a:r>
            <a:r>
              <a:rPr sz="2200" b="1" spc="-5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–</a:t>
            </a:r>
            <a:r>
              <a:rPr sz="2200" b="1" spc="-5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Collects</a:t>
            </a:r>
            <a:r>
              <a:rPr sz="2200" b="1" spc="-5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messages</a:t>
            </a:r>
            <a:r>
              <a:rPr sz="2200" b="1" spc="-5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from</a:t>
            </a:r>
            <a:r>
              <a:rPr sz="2200" b="1" spc="-5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visitors</a:t>
            </a:r>
            <a:endParaRPr sz="2200">
              <a:latin typeface="Arial"/>
              <a:cs typeface="Arial"/>
            </a:endParaRPr>
          </a:p>
          <a:p>
            <a:pPr marL="12700" marR="252729" indent="-4445">
              <a:lnSpc>
                <a:spcPts val="2620"/>
              </a:lnSpc>
              <a:spcBef>
                <a:spcPts val="95"/>
              </a:spcBef>
              <a:buSzPct val="95454"/>
              <a:buChar char="●"/>
              <a:tabLst>
                <a:tab pos="180975" algn="l"/>
              </a:tabLst>
            </a:pP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	Scroll-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based</a:t>
            </a:r>
            <a:r>
              <a:rPr sz="2200" b="1" spc="-4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151518"/>
                </a:solidFill>
                <a:latin typeface="Arial"/>
                <a:cs typeface="Arial"/>
              </a:rPr>
              <a:t>Back-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to-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Top</a:t>
            </a:r>
            <a:r>
              <a:rPr sz="2200" b="1" spc="-4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Button</a:t>
            </a:r>
            <a:r>
              <a:rPr sz="2200" b="1" spc="-3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–</a:t>
            </a:r>
            <a:r>
              <a:rPr sz="2200" b="1" spc="-4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Improves</a:t>
            </a:r>
            <a:r>
              <a:rPr sz="2200" b="1" spc="-4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455" dirty="0">
                <a:solidFill>
                  <a:srgbClr val="151518"/>
                </a:solidFill>
                <a:latin typeface="Arial"/>
                <a:cs typeface="Arial"/>
              </a:rPr>
              <a:t>navigation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 experience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511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Symbol</vt:lpstr>
      <vt:lpstr>Times New Roman</vt:lpstr>
      <vt:lpstr>Trebuchet MS</vt:lpstr>
      <vt:lpstr>Office Theme</vt:lpstr>
      <vt:lpstr>Digital Portfolio</vt:lpstr>
      <vt:lpstr>PROJECT TITLE             STUDENT PORTFOLIO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cp:lastModifiedBy>Lenovo</cp:lastModifiedBy>
  <cp:revision>2</cp:revision>
  <dcterms:created xsi:type="dcterms:W3CDTF">2025-09-09T11:35:45Z</dcterms:created>
  <dcterms:modified xsi:type="dcterms:W3CDTF">2025-09-09T18:10:37Z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2025-09-09T00:00:00Z</vt:filetime>
  </property>
  <property fmtid="{D5CDD505-2E9C-101B-9397-08002B2CF9AE}" pid="5" name="Producer">
    <vt:lpwstr>www.ilovepdf.com</vt:lpwstr>
  </property>
</Properties>
</file>