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d900953be7b4a94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d900953be7b4a94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title"/>
          </p:nvPr>
        </p:nvSpPr>
        <p:spPr>
          <a:xfrm>
            <a:off x="740409" y="325437"/>
            <a:ext cx="98829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" type="body"/>
          </p:nvPr>
        </p:nvSpPr>
        <p:spPr>
          <a:xfrm>
            <a:off x="597534" y="1547494"/>
            <a:ext cx="6911400" cy="25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11285855" y="6475579"/>
            <a:ext cx="24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740409" y="325437"/>
            <a:ext cx="98829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11285855" y="6475579"/>
            <a:ext cx="24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914400" y="2125980"/>
            <a:ext cx="10363200" cy="14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11285855" y="6475579"/>
            <a:ext cx="24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740409" y="325437"/>
            <a:ext cx="98829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60960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627888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1285855" y="6475579"/>
            <a:ext cx="24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1285855" y="6475579"/>
            <a:ext cx="24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7459818" y="14350"/>
            <a:ext cx="4732655" cy="6844030"/>
          </a:xfrm>
          <a:custGeom>
            <a:rect b="b" l="l" r="r" t="t"/>
            <a:pathLst>
              <a:path extrusionOk="0" h="6844030" w="4732655">
                <a:moveTo>
                  <a:pt x="1927132" y="0"/>
                </a:moveTo>
                <a:lnTo>
                  <a:pt x="3135780" y="6843649"/>
                </a:lnTo>
              </a:path>
              <a:path extrusionOk="0" h="6844030" w="4732655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noFill/>
          <a:ln cap="flat" cmpd="sng" w="9525">
            <a:solidFill>
              <a:srgbClr val="5FC9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"/>
          <p:cNvSpPr/>
          <p:nvPr/>
        </p:nvSpPr>
        <p:spPr>
          <a:xfrm>
            <a:off x="9601200" y="0"/>
            <a:ext cx="2590800" cy="6858000"/>
          </a:xfrm>
          <a:custGeom>
            <a:rect b="b" l="l" r="r" t="t"/>
            <a:pathLst>
              <a:path extrusionOk="0" h="6858000" w="25908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1"/>
          <p:cNvSpPr/>
          <p:nvPr/>
        </p:nvSpPr>
        <p:spPr>
          <a:xfrm>
            <a:off x="9334500" y="0"/>
            <a:ext cx="2857500" cy="6858000"/>
          </a:xfrm>
          <a:custGeom>
            <a:rect b="b" l="l" r="r" t="t"/>
            <a:pathLst>
              <a:path extrusionOk="0" h="6858000" w="28575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" name="Google Shape;11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" name="Google Shape;12;p1"/>
          <p:cNvSpPr/>
          <p:nvPr/>
        </p:nvSpPr>
        <p:spPr>
          <a:xfrm>
            <a:off x="10934700" y="0"/>
            <a:ext cx="1257300" cy="6858000"/>
          </a:xfrm>
          <a:custGeom>
            <a:rect b="b" l="l" r="r" t="t"/>
            <a:pathLst>
              <a:path extrusionOk="0" h="6858000" w="12573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" name="Google Shape;13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" name="Google Shape;14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740409" y="325437"/>
            <a:ext cx="98829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1"/>
          <p:cNvSpPr txBox="1"/>
          <p:nvPr>
            <p:ph idx="1" type="body"/>
          </p:nvPr>
        </p:nvSpPr>
        <p:spPr>
          <a:xfrm>
            <a:off x="597534" y="1547494"/>
            <a:ext cx="6911400" cy="25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7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1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"/>
          <p:cNvSpPr txBox="1"/>
          <p:nvPr>
            <p:ph idx="12" type="sldNum"/>
          </p:nvPr>
        </p:nvSpPr>
        <p:spPr>
          <a:xfrm>
            <a:off x="11285855" y="6475579"/>
            <a:ext cx="24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114300" rtl="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C92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24h102-design/TNSDC-DIGITAL-PORTFOLIO.git" TargetMode="External"/><Relationship Id="rId4" Type="http://schemas.openxmlformats.org/officeDocument/2006/relationships/hyperlink" Target="https://github.com/24h102-design/TNSDC-DIGITAL-PORTFOLIO/blob/7da6e9272ad11f78efdbda15aa50530bb8962d01/praveen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7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53" name="Google Shape;53;p7"/>
            <p:cNvSpPr/>
            <p:nvPr/>
          </p:nvSpPr>
          <p:spPr>
            <a:xfrm>
              <a:off x="876300" y="12668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971675" y="9906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5" name="Google Shape;55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" name="Google Shape;56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7"/>
          <p:cNvSpPr txBox="1"/>
          <p:nvPr>
            <p:ph type="title"/>
          </p:nvPr>
        </p:nvSpPr>
        <p:spPr>
          <a:xfrm>
            <a:off x="4728590" y="4444"/>
            <a:ext cx="28428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0E0E0E"/>
                </a:solidFill>
              </a:rPr>
              <a:t>Digital Portfolio</a:t>
            </a:r>
            <a:endParaRPr sz="3200"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/>
        </p:nvSpPr>
        <p:spPr>
          <a:xfrm>
            <a:off x="876300" y="2513798"/>
            <a:ext cx="8724900" cy="18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930275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STUDENT NAME: PRAVEEN KUMAR.S</a:t>
            </a:r>
            <a:endParaRPr/>
          </a:p>
          <a:p>
            <a:pPr indent="0" lvl="0" marL="12700" marR="930275" rtl="0" algn="l">
              <a:lnSpc>
                <a:spcPct val="1004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 REGISTER NO AND NMID:212402407/asunm1301212402407 DEPARTMENT:BCA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18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COLLEGE: COLLEGE/ UNIVERSITY:AMJAIN COLLEGE /MADRAS UNIVERSITY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11285855" y="6475579"/>
            <a:ext cx="24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16"/>
          <p:cNvGrpSpPr/>
          <p:nvPr/>
        </p:nvGrpSpPr>
        <p:grpSpPr>
          <a:xfrm>
            <a:off x="7459818" y="0"/>
            <a:ext cx="4732655" cy="6858380"/>
            <a:chOff x="7459818" y="0"/>
            <a:chExt cx="4732655" cy="6858380"/>
          </a:xfrm>
        </p:grpSpPr>
        <p:sp>
          <p:nvSpPr>
            <p:cNvPr id="175" name="Google Shape;175;p16"/>
            <p:cNvSpPr/>
            <p:nvPr/>
          </p:nvSpPr>
          <p:spPr>
            <a:xfrm>
              <a:off x="7459818" y="14350"/>
              <a:ext cx="4732655" cy="6844030"/>
            </a:xfrm>
            <a:custGeom>
              <a:rect b="b" l="l" r="r" t="t"/>
              <a:pathLst>
                <a:path extrusionOk="0" h="6844030" w="4732655">
                  <a:moveTo>
                    <a:pt x="1927132" y="0"/>
                  </a:moveTo>
                  <a:lnTo>
                    <a:pt x="3135780" y="6843649"/>
                  </a:lnTo>
                </a:path>
                <a:path extrusionOk="0" h="6844030" w="4732655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noFill/>
            <a:ln cap="flat" cmpd="sng" w="9525">
              <a:solidFill>
                <a:srgbClr val="5FC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9601200" y="0"/>
              <a:ext cx="2590800" cy="6858000"/>
            </a:xfrm>
            <a:custGeom>
              <a:rect b="b" l="l" r="r" t="t"/>
              <a:pathLst>
                <a:path extrusionOk="0" h="6858000" w="25908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9334500" y="0"/>
              <a:ext cx="2857500" cy="6858000"/>
            </a:xfrm>
            <a:custGeom>
              <a:rect b="b" l="l" r="r" t="t"/>
              <a:pathLst>
                <a:path extrusionOk="0" h="6858000" w="28575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10934700" y="0"/>
              <a:ext cx="1257300" cy="6858000"/>
            </a:xfrm>
            <a:custGeom>
              <a:rect b="b" l="l" r="r" t="t"/>
              <a:pathLst>
                <a:path extrusionOk="0" h="6858000" w="12573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3" name="Google Shape;183;p16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4" name="Google Shape;184;p16"/>
          <p:cNvSpPr txBox="1"/>
          <p:nvPr/>
        </p:nvSpPr>
        <p:spPr>
          <a:xfrm>
            <a:off x="753109" y="6493994"/>
            <a:ext cx="6801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5" name="Google Shape;1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848224"/>
            <a:ext cx="1457324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6"/>
          <p:cNvSpPr txBox="1"/>
          <p:nvPr>
            <p:ph type="title"/>
          </p:nvPr>
        </p:nvSpPr>
        <p:spPr>
          <a:xfrm>
            <a:off x="740409" y="325437"/>
            <a:ext cx="98829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27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50"/>
              <a:t>RESULTS AND SCREENSHOTS</a:t>
            </a:r>
            <a:endParaRPr sz="4250"/>
          </a:p>
        </p:txBody>
      </p:sp>
      <p:sp>
        <p:nvSpPr>
          <p:cNvPr id="187" name="Google Shape;187;p16"/>
          <p:cNvSpPr txBox="1"/>
          <p:nvPr/>
        </p:nvSpPr>
        <p:spPr>
          <a:xfrm>
            <a:off x="1522094" y="6481294"/>
            <a:ext cx="10083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6"/>
          <p:cNvSpPr txBox="1"/>
          <p:nvPr>
            <p:ph idx="12" type="sldNum"/>
          </p:nvPr>
        </p:nvSpPr>
        <p:spPr>
          <a:xfrm>
            <a:off x="11285855" y="6475579"/>
            <a:ext cx="24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9" name="Google Shape;18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3843" y="1199213"/>
            <a:ext cx="3107418" cy="5468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5" name="Google Shape;195;p1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6" name="Google Shape;196;p1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97" name="Google Shape;19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7"/>
          <p:cNvSpPr txBox="1"/>
          <p:nvPr>
            <p:ph type="title"/>
          </p:nvPr>
        </p:nvSpPr>
        <p:spPr>
          <a:xfrm>
            <a:off x="740409" y="325437"/>
            <a:ext cx="98829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79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99" name="Google Shape;199;p17"/>
          <p:cNvSpPr txBox="1"/>
          <p:nvPr>
            <p:ph idx="12" type="sldNum"/>
          </p:nvPr>
        </p:nvSpPr>
        <p:spPr>
          <a:xfrm>
            <a:off x="11285855" y="6475579"/>
            <a:ext cx="24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0" name="Google Shape;200;p17"/>
          <p:cNvSpPr txBox="1"/>
          <p:nvPr/>
        </p:nvSpPr>
        <p:spPr>
          <a:xfrm>
            <a:off x="582930" y="1542097"/>
            <a:ext cx="7401600" cy="18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Digital portfolios are essential in today’s competitive world.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This project showcases technical and creative skills.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19583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It improves personal branding and visibility.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Provides recruiters with a better candidate evaluation tool.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Future scope includes adding blogs and AI-driven features.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/>
        </p:nvSpPr>
        <p:spPr>
          <a:xfrm>
            <a:off x="868218" y="378691"/>
            <a:ext cx="12192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LINKS :-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868225" y="1449607"/>
            <a:ext cx="121920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https://github.com/24h102-design/TNSDC-DIGITAL-PORTFOLIO.git</a:t>
            </a:r>
            <a:endParaRPr sz="2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868225" y="2913302"/>
            <a:ext cx="121920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5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https://github.com/24h102-design/TNSDC-DIGITAL-PORTFOLIO/blob/7da6e9272ad11f78efdbda15aa50530bb8962d01/praveen.html</a:t>
            </a:r>
            <a:endParaRPr sz="2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66" name="Google Shape;66;p8"/>
          <p:cNvGrpSpPr/>
          <p:nvPr/>
        </p:nvGrpSpPr>
        <p:grpSpPr>
          <a:xfrm>
            <a:off x="7459818" y="0"/>
            <a:ext cx="4732655" cy="6858380"/>
            <a:chOff x="7459818" y="0"/>
            <a:chExt cx="4732655" cy="6858380"/>
          </a:xfrm>
        </p:grpSpPr>
        <p:sp>
          <p:nvSpPr>
            <p:cNvPr id="67" name="Google Shape;67;p8"/>
            <p:cNvSpPr/>
            <p:nvPr/>
          </p:nvSpPr>
          <p:spPr>
            <a:xfrm>
              <a:off x="7459818" y="14350"/>
              <a:ext cx="4732655" cy="6844030"/>
            </a:xfrm>
            <a:custGeom>
              <a:rect b="b" l="l" r="r" t="t"/>
              <a:pathLst>
                <a:path extrusionOk="0" h="6844030" w="4732655">
                  <a:moveTo>
                    <a:pt x="1927132" y="0"/>
                  </a:moveTo>
                  <a:lnTo>
                    <a:pt x="3135780" y="6843649"/>
                  </a:lnTo>
                </a:path>
                <a:path extrusionOk="0" h="6844030" w="4732655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noFill/>
            <a:ln cap="flat" cmpd="sng" w="9525">
              <a:solidFill>
                <a:srgbClr val="5FC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9601200" y="0"/>
              <a:ext cx="2590800" cy="6858000"/>
            </a:xfrm>
            <a:custGeom>
              <a:rect b="b" l="l" r="r" t="t"/>
              <a:pathLst>
                <a:path extrusionOk="0" h="6858000" w="25908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9334500" y="0"/>
              <a:ext cx="2857500" cy="6858000"/>
            </a:xfrm>
            <a:custGeom>
              <a:rect b="b" l="l" r="r" t="t"/>
              <a:pathLst>
                <a:path extrusionOk="0" h="6858000" w="28575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10934700" y="0"/>
              <a:ext cx="1257300" cy="6858000"/>
            </a:xfrm>
            <a:custGeom>
              <a:rect b="b" l="l" r="r" t="t"/>
              <a:pathLst>
                <a:path extrusionOk="0" h="6858000" w="12573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5" name="Google Shape;75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" name="Google Shape;77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8"/>
          <p:cNvSpPr txBox="1"/>
          <p:nvPr>
            <p:ph type="title"/>
          </p:nvPr>
        </p:nvSpPr>
        <p:spPr>
          <a:xfrm>
            <a:off x="740409" y="1464310"/>
            <a:ext cx="50958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4250" u="sng">
                <a:latin typeface="Trebuchet MS"/>
                <a:ea typeface="Trebuchet MS"/>
                <a:cs typeface="Trebuchet MS"/>
                <a:sym typeface="Trebuchet MS"/>
              </a:rPr>
              <a:t>DIGITAL PORTFOLIO</a:t>
            </a:r>
            <a:endParaRPr sz="42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1" name="Google Shape;81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3" name="Google Shape;83;p8"/>
          <p:cNvSpPr txBox="1"/>
          <p:nvPr>
            <p:ph idx="12" type="sldNum"/>
          </p:nvPr>
        </p:nvSpPr>
        <p:spPr>
          <a:xfrm>
            <a:off x="11285855" y="6475579"/>
            <a:ext cx="24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/>
          <p:nvPr/>
        </p:nvSpPr>
        <p:spPr>
          <a:xfrm>
            <a:off x="0" y="28573"/>
            <a:ext cx="12192000" cy="6829425"/>
          </a:xfrm>
          <a:custGeom>
            <a:rect b="b" l="l" r="r" t="t"/>
            <a:pathLst>
              <a:path extrusionOk="0" h="6829425" w="12192000">
                <a:moveTo>
                  <a:pt x="12192000" y="0"/>
                </a:moveTo>
                <a:lnTo>
                  <a:pt x="0" y="0"/>
                </a:lnTo>
                <a:lnTo>
                  <a:pt x="0" y="6829426"/>
                </a:lnTo>
                <a:lnTo>
                  <a:pt x="12192000" y="68294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89" name="Google Shape;89;p9"/>
          <p:cNvGrpSpPr/>
          <p:nvPr/>
        </p:nvGrpSpPr>
        <p:grpSpPr>
          <a:xfrm>
            <a:off x="7459818" y="0"/>
            <a:ext cx="4732655" cy="6858380"/>
            <a:chOff x="7459818" y="0"/>
            <a:chExt cx="4732655" cy="6858380"/>
          </a:xfrm>
        </p:grpSpPr>
        <p:sp>
          <p:nvSpPr>
            <p:cNvPr id="90" name="Google Shape;90;p9"/>
            <p:cNvSpPr/>
            <p:nvPr/>
          </p:nvSpPr>
          <p:spPr>
            <a:xfrm>
              <a:off x="7459818" y="14350"/>
              <a:ext cx="4732655" cy="6844030"/>
            </a:xfrm>
            <a:custGeom>
              <a:rect b="b" l="l" r="r" t="t"/>
              <a:pathLst>
                <a:path extrusionOk="0" h="6844030" w="4732655">
                  <a:moveTo>
                    <a:pt x="1927132" y="0"/>
                  </a:moveTo>
                  <a:lnTo>
                    <a:pt x="3135780" y="6843649"/>
                  </a:lnTo>
                </a:path>
                <a:path extrusionOk="0" h="6844030" w="4732655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noFill/>
            <a:ln cap="flat" cmpd="sng" w="9525">
              <a:solidFill>
                <a:srgbClr val="5FC9E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9601200" y="0"/>
              <a:ext cx="2590800" cy="6858000"/>
            </a:xfrm>
            <a:custGeom>
              <a:rect b="b" l="l" r="r" t="t"/>
              <a:pathLst>
                <a:path extrusionOk="0" h="6858000" w="25908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9334500" y="0"/>
              <a:ext cx="2857500" cy="6858000"/>
            </a:xfrm>
            <a:custGeom>
              <a:rect b="b" l="l" r="r" t="t"/>
              <a:pathLst>
                <a:path extrusionOk="0" h="6858000" w="28575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10934700" y="0"/>
              <a:ext cx="1257300" cy="6858000"/>
            </a:xfrm>
            <a:custGeom>
              <a:rect b="b" l="l" r="r" t="t"/>
              <a:pathLst>
                <a:path extrusionOk="0" h="6858000" w="12573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8" name="Google Shape;98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9"/>
          <p:cNvSpPr txBox="1"/>
          <p:nvPr/>
        </p:nvSpPr>
        <p:spPr>
          <a:xfrm>
            <a:off x="753109" y="6493994"/>
            <a:ext cx="1764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GB" sz="1100">
                <a:solidFill>
                  <a:srgbClr val="2C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" name="Google Shape;101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2" name="Google Shape;1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9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04" name="Google Shape;104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9"/>
          <p:cNvSpPr txBox="1"/>
          <p:nvPr>
            <p:ph type="title"/>
          </p:nvPr>
        </p:nvSpPr>
        <p:spPr>
          <a:xfrm>
            <a:off x="740409" y="398843"/>
            <a:ext cx="26523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07" name="Google Shape;107;p9"/>
          <p:cNvSpPr txBox="1"/>
          <p:nvPr>
            <p:ph idx="12" type="sldNum"/>
          </p:nvPr>
        </p:nvSpPr>
        <p:spPr>
          <a:xfrm>
            <a:off x="11285855" y="6475579"/>
            <a:ext cx="24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8" name="Google Shape;108;p9"/>
          <p:cNvSpPr txBox="1"/>
          <p:nvPr/>
        </p:nvSpPr>
        <p:spPr>
          <a:xfrm>
            <a:off x="1818258" y="2007235"/>
            <a:ext cx="4184700" cy="3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-26543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650"/>
              <a:buFont typeface="Times New Roman"/>
              <a:buAutoNum type="arabicPeriod"/>
            </a:pPr>
            <a:r>
              <a:rPr lang="en-GB" sz="275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5430" lvl="0" marL="27432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rgbClr val="0D0D0D"/>
              </a:buClr>
              <a:buSzPts val="2650"/>
              <a:buFont typeface="Times New Roman"/>
              <a:buAutoNum type="arabicPeriod"/>
            </a:pPr>
            <a:r>
              <a:rPr lang="en-GB" sz="275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5430" lvl="0" marL="27432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rgbClr val="0D0D0D"/>
              </a:buClr>
              <a:buSzPts val="2650"/>
              <a:buFont typeface="Times New Roman"/>
              <a:buAutoNum type="arabicPeriod"/>
            </a:pPr>
            <a:r>
              <a:rPr lang="en-GB" sz="275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2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4795" lvl="0" marL="27432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rgbClr val="0D0D0D"/>
              </a:buClr>
              <a:buSzPts val="2650"/>
              <a:buFont typeface="Times New Roman"/>
              <a:buAutoNum type="arabicPeriod"/>
            </a:pPr>
            <a:r>
              <a:rPr lang="en-GB" sz="275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4795" lvl="0" marL="27432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rgbClr val="0D0D0D"/>
              </a:buClr>
              <a:buSzPts val="2650"/>
              <a:buFont typeface="Times New Roman"/>
              <a:buAutoNum type="arabicPeriod"/>
            </a:pPr>
            <a:r>
              <a:rPr lang="en-GB" sz="275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2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4795" lvl="0" marL="27432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D0D0D"/>
              </a:buClr>
              <a:buSzPts val="2650"/>
              <a:buFont typeface="Times New Roman"/>
              <a:buAutoNum type="arabicPeriod"/>
            </a:pPr>
            <a:r>
              <a:rPr lang="en-GB" sz="275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5430" lvl="0" marL="274320" rtl="0" algn="l">
              <a:lnSpc>
                <a:spcPct val="100000"/>
              </a:lnSpc>
              <a:spcBef>
                <a:spcPts val="75"/>
              </a:spcBef>
              <a:spcAft>
                <a:spcPts val="0"/>
              </a:spcAft>
              <a:buClr>
                <a:srgbClr val="0D0D0D"/>
              </a:buClr>
              <a:buSzPts val="2650"/>
              <a:buFont typeface="Times New Roman"/>
              <a:buAutoNum type="arabicPeriod"/>
            </a:pPr>
            <a:r>
              <a:rPr lang="en-GB" sz="275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2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5430" lvl="0" marL="27432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rgbClr val="0D0D0D"/>
              </a:buClr>
              <a:buSzPts val="2650"/>
              <a:buFont typeface="Times New Roman"/>
              <a:buAutoNum type="arabicPeriod"/>
            </a:pPr>
            <a:r>
              <a:rPr lang="en-GB" sz="275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5430" lvl="0" marL="27432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rgbClr val="0D0D0D"/>
              </a:buClr>
              <a:buSzPts val="2650"/>
              <a:buFont typeface="Times New Roman"/>
              <a:buAutoNum type="arabicPeriod"/>
            </a:pPr>
            <a:r>
              <a:rPr lang="en-GB" sz="275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sz="2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14" name="Google Shape;114;p10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15" name="Google Shape;115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16" name="Google Shape;116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" name="Google Shape;118;p10"/>
          <p:cNvSpPr txBox="1"/>
          <p:nvPr>
            <p:ph type="title"/>
          </p:nvPr>
        </p:nvSpPr>
        <p:spPr>
          <a:xfrm>
            <a:off x="740409" y="325437"/>
            <a:ext cx="98829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279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50"/>
              <a:t>PROBLEM STATEMENT</a:t>
            </a:r>
            <a:endParaRPr sz="4250"/>
          </a:p>
        </p:txBody>
      </p:sp>
      <p:sp>
        <p:nvSpPr>
          <p:cNvPr id="119" name="Google Shape;119;p10"/>
          <p:cNvSpPr txBox="1"/>
          <p:nvPr/>
        </p:nvSpPr>
        <p:spPr>
          <a:xfrm>
            <a:off x="582930" y="1470405"/>
            <a:ext cx="8137500" cy="3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5080" rtl="0" algn="l">
              <a:lnSpc>
                <a:spcPct val="10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50">
                <a:latin typeface="Calibri"/>
                <a:ea typeface="Calibri"/>
                <a:cs typeface="Calibri"/>
                <a:sym typeface="Calibri"/>
              </a:rPr>
              <a:t>Many students lack a proper platform to showcase their skills.</a:t>
            </a:r>
            <a:endParaRPr sz="275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51765" rtl="0" algn="l">
              <a:lnSpc>
                <a:spcPct val="101299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GB" sz="2750">
                <a:latin typeface="Calibri"/>
                <a:ea typeface="Calibri"/>
                <a:cs typeface="Calibri"/>
                <a:sym typeface="Calibri"/>
              </a:rPr>
              <a:t>Traditional resumes fail to display creativity effectively. Recruiters find it difficult to evaluate projects without visuals.</a:t>
            </a:r>
            <a:endParaRPr sz="275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GB" sz="2750">
                <a:latin typeface="Calibri"/>
                <a:ea typeface="Calibri"/>
                <a:cs typeface="Calibri"/>
                <a:sym typeface="Calibri"/>
              </a:rPr>
              <a:t>Lack of personal branding reduces opportunities.</a:t>
            </a:r>
            <a:endParaRPr sz="275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7145" rtl="0" algn="l">
              <a:lnSpc>
                <a:spcPct val="10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50">
                <a:latin typeface="Calibri"/>
                <a:ea typeface="Calibri"/>
                <a:cs typeface="Calibri"/>
                <a:sym typeface="Calibri"/>
              </a:rPr>
              <a:t>A digital portfolio solves these issues with an interactive format.</a:t>
            </a:r>
            <a:endParaRPr sz="27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0"/>
          <p:cNvSpPr txBox="1"/>
          <p:nvPr>
            <p:ph idx="12" type="sldNum"/>
          </p:nvPr>
        </p:nvSpPr>
        <p:spPr>
          <a:xfrm>
            <a:off x="11285855" y="6475579"/>
            <a:ext cx="24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27" name="Google Shape;127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8" name="Google Shape;128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29" name="Google Shape;129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" name="Google Shape;130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1" name="Google Shape;131;p11"/>
          <p:cNvSpPr txBox="1"/>
          <p:nvPr>
            <p:ph type="title"/>
          </p:nvPr>
        </p:nvSpPr>
        <p:spPr>
          <a:xfrm>
            <a:off x="755967" y="351790"/>
            <a:ext cx="56019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50"/>
              <a:t>PROJECT	OVERVIEW</a:t>
            </a:r>
            <a:endParaRPr sz="4250"/>
          </a:p>
        </p:txBody>
      </p:sp>
      <p:sp>
        <p:nvSpPr>
          <p:cNvPr id="132" name="Google Shape;132;p11"/>
          <p:cNvSpPr txBox="1"/>
          <p:nvPr/>
        </p:nvSpPr>
        <p:spPr>
          <a:xfrm>
            <a:off x="726122" y="2114486"/>
            <a:ext cx="7652400" cy="3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spAutoFit/>
          </a:bodyPr>
          <a:lstStyle/>
          <a:p>
            <a:pPr indent="0" lvl="0" marL="12700" marR="950593" rtl="0" algn="l">
              <a:lnSpc>
                <a:spcPct val="102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50">
                <a:latin typeface="Calibri"/>
                <a:ea typeface="Calibri"/>
                <a:cs typeface="Calibri"/>
                <a:sym typeface="Calibri"/>
              </a:rPr>
              <a:t>The project is about creating a personal digital portfolio.</a:t>
            </a:r>
            <a:endParaRPr sz="275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846455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GB" sz="2750">
                <a:latin typeface="Calibri"/>
                <a:ea typeface="Calibri"/>
                <a:cs typeface="Calibri"/>
                <a:sym typeface="Calibri"/>
              </a:rPr>
              <a:t>It highlights academic achievements, skills, and projects.</a:t>
            </a:r>
            <a:endParaRPr sz="275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50">
                <a:latin typeface="Calibri"/>
                <a:ea typeface="Calibri"/>
                <a:cs typeface="Calibri"/>
                <a:sym typeface="Calibri"/>
              </a:rPr>
              <a:t>The portfolio serves as a professional identity online. It is user-friendly and visually appealing.</a:t>
            </a:r>
            <a:endParaRPr sz="275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79755" rtl="0" algn="l">
              <a:lnSpc>
                <a:spcPct val="10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50">
                <a:latin typeface="Calibri"/>
                <a:ea typeface="Calibri"/>
                <a:cs typeface="Calibri"/>
                <a:sym typeface="Calibri"/>
              </a:rPr>
              <a:t>The aim is to provide a complete overview of the creator.</a:t>
            </a:r>
            <a:endParaRPr sz="27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1"/>
          <p:cNvSpPr txBox="1"/>
          <p:nvPr>
            <p:ph idx="12" type="sldNum"/>
          </p:nvPr>
        </p:nvSpPr>
        <p:spPr>
          <a:xfrm>
            <a:off x="11285855" y="6475579"/>
            <a:ext cx="24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0" name="Google Shape;140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1" name="Google Shape;141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2" name="Google Shape;142;p12"/>
          <p:cNvSpPr txBox="1"/>
          <p:nvPr>
            <p:ph type="title"/>
          </p:nvPr>
        </p:nvSpPr>
        <p:spPr>
          <a:xfrm>
            <a:off x="740409" y="325437"/>
            <a:ext cx="98829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279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WHO ARE THE END USERS?</a:t>
            </a:r>
            <a:endParaRPr sz="3200"/>
          </a:p>
        </p:txBody>
      </p:sp>
      <p:sp>
        <p:nvSpPr>
          <p:cNvPr id="143" name="Google Shape;143;p12"/>
          <p:cNvSpPr txBox="1"/>
          <p:nvPr>
            <p:ph idx="1" type="body"/>
          </p:nvPr>
        </p:nvSpPr>
        <p:spPr>
          <a:xfrm>
            <a:off x="597534" y="1547494"/>
            <a:ext cx="6911400" cy="25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0" marR="5080" rtl="0" algn="l">
              <a:lnSpc>
                <a:spcPct val="10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Students who want to display their work. Recruiters searching for talented candidates. Teachers evaluating student projects.</a:t>
            </a:r>
            <a:endParaRPr/>
          </a:p>
          <a:p>
            <a:pPr indent="0" lvl="0" marL="0" marR="196215" rtl="0" algn="l">
              <a:lnSpc>
                <a:spcPct val="125148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GB"/>
              <a:t>Peers collaborating and sharing knowledge. Anyone interested in learning about the portfolio creator</a:t>
            </a:r>
            <a:endParaRPr/>
          </a:p>
        </p:txBody>
      </p:sp>
      <p:pic>
        <p:nvPicPr>
          <p:cNvPr id="144" name="Google Shape;14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2"/>
          <p:cNvSpPr txBox="1"/>
          <p:nvPr>
            <p:ph idx="12" type="sldNum"/>
          </p:nvPr>
        </p:nvSpPr>
        <p:spPr>
          <a:xfrm>
            <a:off x="11285855" y="6475579"/>
            <a:ext cx="24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2" name="Google Shape;152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" name="Google Shape;153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4" name="Google Shape;154;p13"/>
          <p:cNvSpPr txBox="1"/>
          <p:nvPr>
            <p:ph type="title"/>
          </p:nvPr>
        </p:nvSpPr>
        <p:spPr>
          <a:xfrm>
            <a:off x="740409" y="325437"/>
            <a:ext cx="98829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79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TOOLS AND TECHNIQUES</a:t>
            </a:r>
            <a:endParaRPr sz="3600"/>
          </a:p>
        </p:txBody>
      </p:sp>
      <p:sp>
        <p:nvSpPr>
          <p:cNvPr id="155" name="Google Shape;155;p13"/>
          <p:cNvSpPr txBox="1"/>
          <p:nvPr/>
        </p:nvSpPr>
        <p:spPr>
          <a:xfrm>
            <a:off x="2942335" y="2114486"/>
            <a:ext cx="6585600" cy="21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50">
                <a:latin typeface="Calibri"/>
                <a:ea typeface="Calibri"/>
                <a:cs typeface="Calibri"/>
                <a:sym typeface="Calibri"/>
              </a:rPr>
              <a:t>HTML for structure and layout.</a:t>
            </a:r>
            <a:endParaRPr sz="275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03834" rtl="0" algn="l">
              <a:lnSpc>
                <a:spcPct val="1024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GB" sz="2750">
                <a:latin typeface="Calibri"/>
                <a:ea typeface="Calibri"/>
                <a:cs typeface="Calibri"/>
                <a:sym typeface="Calibri"/>
              </a:rPr>
              <a:t>JavaScript for interactivity and functionality. GitHub for version control and hosting.</a:t>
            </a:r>
            <a:endParaRPr sz="275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22872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GB" sz="2750">
                <a:latin typeface="Calibri"/>
                <a:ea typeface="Calibri"/>
                <a:cs typeface="Calibri"/>
                <a:sym typeface="Calibri"/>
              </a:rPr>
              <a:t>Optional frameworks like Bootstrap for faster design</a:t>
            </a:r>
            <a:r>
              <a:rPr lang="en-GB" sz="1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3"/>
          <p:cNvSpPr txBox="1"/>
          <p:nvPr>
            <p:ph idx="12" type="sldNum"/>
          </p:nvPr>
        </p:nvSpPr>
        <p:spPr>
          <a:xfrm>
            <a:off x="11285855" y="6475579"/>
            <a:ext cx="24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type="title"/>
          </p:nvPr>
        </p:nvSpPr>
        <p:spPr>
          <a:xfrm>
            <a:off x="740409" y="325437"/>
            <a:ext cx="98829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5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/>
              <a:t>Portfolio Design and Layout</a:t>
            </a:r>
            <a:endParaRPr sz="5400"/>
          </a:p>
        </p:txBody>
      </p:sp>
      <p:sp>
        <p:nvSpPr>
          <p:cNvPr id="163" name="Google Shape;163;p14"/>
          <p:cNvSpPr txBox="1"/>
          <p:nvPr>
            <p:ph idx="1" type="body"/>
          </p:nvPr>
        </p:nvSpPr>
        <p:spPr>
          <a:xfrm>
            <a:off x="597534" y="1547494"/>
            <a:ext cx="6911400" cy="25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957580" rtl="0" algn="l">
              <a:lnSpc>
                <a:spcPct val="10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Simple, clean, and professional interface. Organized sections for easy navigation.</a:t>
            </a:r>
            <a:endParaRPr/>
          </a:p>
          <a:p>
            <a:pPr indent="0" lvl="0" marL="12700" marR="912493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GB"/>
              <a:t>Consistent color scheme and typography. Responsive design for all devices.</a:t>
            </a:r>
            <a:endParaRPr/>
          </a:p>
          <a:p>
            <a:pPr indent="0" lvl="0" marL="12700" marR="5080" rtl="0" algn="l">
              <a:lnSpc>
                <a:spcPct val="1024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GB"/>
              <a:t>Visual elements like images and icons for better appeal.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 txBox="1"/>
          <p:nvPr>
            <p:ph type="title"/>
          </p:nvPr>
        </p:nvSpPr>
        <p:spPr>
          <a:xfrm>
            <a:off x="740409" y="325437"/>
            <a:ext cx="9882900" cy="9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5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AND FUNCTIONALITY</a:t>
            </a:r>
            <a:endParaRPr/>
          </a:p>
        </p:txBody>
      </p:sp>
      <p:sp>
        <p:nvSpPr>
          <p:cNvPr id="169" name="Google Shape;169;p15"/>
          <p:cNvSpPr txBox="1"/>
          <p:nvPr/>
        </p:nvSpPr>
        <p:spPr>
          <a:xfrm>
            <a:off x="597534" y="1547812"/>
            <a:ext cx="5734800" cy="22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Interactive navigation bar.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Sections for About Me, Skills, Projects, and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19375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Contact.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22083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Integration of images, certificates, and videos. External links to GitHub and LinkedIn.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14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alibri"/>
                <a:ea typeface="Calibri"/>
                <a:cs typeface="Calibri"/>
                <a:sym typeface="Calibri"/>
              </a:rPr>
              <a:t>Downloadable resume option.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