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rebuchet MS" charset="1" panose="020B0603020202020204"/>
      <p:regular r:id="rId19"/>
    </p:embeddedFont>
    <p:embeddedFont>
      <p:font typeface="Calibri (MS)" charset="1" panose="020F0502020204030204"/>
      <p:regular r:id="rId20"/>
    </p:embeddedFont>
    <p:embeddedFont>
      <p:font typeface="Trebuchet MS Bold" charset="1" panose="020B0703020202020204"/>
      <p:regular r:id="rId21"/>
    </p:embeddedFont>
    <p:embeddedFont>
      <p:font typeface="Times New Roman" charset="1" panose="02030502070405020303"/>
      <p:regular r:id="rId22"/>
    </p:embeddedFont>
    <p:embeddedFont>
      <p:font typeface="Archivo Black" charset="1" panose="020B0A03020202020B04"/>
      <p:regular r:id="rId23"/>
    </p:embeddedFont>
    <p:embeddedFont>
      <p:font typeface="Fredoka" charset="1" panose="02000000000000000000"/>
      <p:regular r:id="rId24"/>
    </p:embeddedFont>
    <p:embeddedFont>
      <p:font typeface="Shrikhand" charset="1" panose="02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91" t="0" r="-91" b="0"/>
            </a:stretch>
          </a:blipFill>
        </p:spPr>
      </p:sp>
      <p:grpSp>
        <p:nvGrpSpPr>
          <p:cNvPr name="Group 23" id="23"/>
          <p:cNvGrpSpPr/>
          <p:nvPr/>
        </p:nvGrpSpPr>
        <p:grpSpPr>
          <a:xfrm rot="0">
            <a:off x="5629275" y="1785938"/>
            <a:ext cx="2500312" cy="2157412"/>
            <a:chOff x="0" y="0"/>
            <a:chExt cx="3333749" cy="2876549"/>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93581" y="8425548"/>
            <a:ext cx="1085850" cy="928688"/>
            <a:chOff x="0" y="0"/>
            <a:chExt cx="1447800" cy="1238251"/>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144492"/>
            <a:ext cx="11444288" cy="167632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p:nvPr/>
        </p:nvGrpSpPr>
        <p:grpSpPr>
          <a:xfrm rot="0">
            <a:off x="1014412" y="9701212"/>
            <a:ext cx="3214688" cy="300038"/>
            <a:chOff x="0" y="0"/>
            <a:chExt cx="4286251" cy="400051"/>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sp>
        <p:nvSpPr>
          <p:cNvPr name="TextBox 30" id="3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1671297" y="4133850"/>
            <a:ext cx="12733020" cy="4410075"/>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GOKULA KRISHANAN</a:t>
            </a:r>
          </a:p>
          <a:p>
            <a:pPr algn="l">
              <a:lnSpc>
                <a:spcPts val="4320"/>
              </a:lnSpc>
            </a:pPr>
            <a:r>
              <a:rPr lang="en-US" sz="3600">
                <a:solidFill>
                  <a:srgbClr val="000000"/>
                </a:solidFill>
                <a:latin typeface="Calibri (MS)"/>
                <a:ea typeface="Calibri (MS)"/>
                <a:cs typeface="Calibri (MS)"/>
                <a:sym typeface="Calibri (MS)"/>
              </a:rPr>
              <a:t>REGISTER NO:212402352</a:t>
            </a:r>
          </a:p>
          <a:p>
            <a:pPr algn="l">
              <a:lnSpc>
                <a:spcPts val="4320"/>
              </a:lnSpc>
            </a:pPr>
            <a:r>
              <a:rPr lang="en-US" sz="3600">
                <a:solidFill>
                  <a:srgbClr val="000000"/>
                </a:solidFill>
                <a:latin typeface="Calibri (MS)"/>
                <a:ea typeface="Calibri (MS)"/>
                <a:cs typeface="Calibri (MS)"/>
                <a:sym typeface="Calibri (MS)"/>
              </a:rPr>
              <a:t> NMID: B58CEC87FD08F599D1442C10A5B7FD95</a:t>
            </a:r>
          </a:p>
          <a:p>
            <a:pPr algn="l">
              <a:lnSpc>
                <a:spcPts val="4320"/>
              </a:lnSpc>
            </a:pPr>
            <a:r>
              <a:rPr lang="en-US" sz="3600">
                <a:solidFill>
                  <a:srgbClr val="000000"/>
                </a:solidFill>
                <a:latin typeface="Calibri (MS)"/>
                <a:ea typeface="Calibri (MS)"/>
                <a:cs typeface="Calibri (MS)"/>
                <a:sym typeface="Calibri (MS)"/>
              </a:rPr>
              <a:t>ROLL NO:24H206</a:t>
            </a:r>
          </a:p>
          <a:p>
            <a:pPr algn="l">
              <a:lnSpc>
                <a:spcPts val="4320"/>
              </a:lnSpc>
            </a:pPr>
            <a:r>
              <a:rPr lang="en-US" sz="3600">
                <a:solidFill>
                  <a:srgbClr val="000000"/>
                </a:solidFill>
                <a:latin typeface="Calibri (MS)"/>
                <a:ea typeface="Calibri (MS)"/>
                <a:cs typeface="Calibri (MS)"/>
                <a:sym typeface="Calibri (MS)"/>
              </a:rPr>
              <a:t>DEPARTMENT: BCA</a:t>
            </a:r>
          </a:p>
          <a:p>
            <a:pPr algn="l">
              <a:lnSpc>
                <a:spcPts val="4320"/>
              </a:lnSpc>
            </a:pPr>
            <a:r>
              <a:rPr lang="en-US" sz="3600">
                <a:solidFill>
                  <a:srgbClr val="000000"/>
                </a:solidFill>
                <a:latin typeface="Calibri (MS)"/>
                <a:ea typeface="Calibri (MS)"/>
                <a:cs typeface="Calibri (MS)"/>
                <a:sym typeface="Calibri (MS)"/>
              </a:rPr>
              <a:t>COLLEGE: AM JAIN COLLEGE</a:t>
            </a:r>
          </a:p>
          <a:p>
            <a:pPr algn="l">
              <a:lnSpc>
                <a:spcPts val="4320"/>
              </a:lnSpc>
            </a:pPr>
            <a:r>
              <a:rPr lang="en-US" sz="3600">
                <a:solidFill>
                  <a:srgbClr val="000000"/>
                </a:solidFill>
                <a:latin typeface="Calibri (MS)"/>
                <a:ea typeface="Calibri (MS)"/>
                <a:cs typeface="Calibri (MS)"/>
                <a:sym typeface="Calibri (MS)"/>
              </a:rPr>
              <a:t>UNIVERSITY OF MADRAS</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5174701" y="5536438"/>
            <a:ext cx="3119117" cy="4756499"/>
            <a:chOff x="0" y="0"/>
            <a:chExt cx="4158823" cy="6341998"/>
          </a:xfrm>
        </p:grpSpPr>
        <p:sp>
          <p:nvSpPr>
            <p:cNvPr name="Freeform 5" id="5"/>
            <p:cNvSpPr/>
            <p:nvPr/>
          </p:nvSpPr>
          <p:spPr>
            <a:xfrm flipH="false" flipV="false" rot="0">
              <a:off x="0" y="0"/>
              <a:ext cx="4158869" cy="6341999"/>
            </a:xfrm>
            <a:custGeom>
              <a:avLst/>
              <a:gdLst/>
              <a:ahLst/>
              <a:cxnLst/>
              <a:rect r="r" b="b" t="t" l="l"/>
              <a:pathLst>
                <a:path h="6341999" w="4158869">
                  <a:moveTo>
                    <a:pt x="4158869" y="15748"/>
                  </a:moveTo>
                  <a:lnTo>
                    <a:pt x="4699" y="6341999"/>
                  </a:lnTo>
                  <a:lnTo>
                    <a:pt x="0" y="6326124"/>
                  </a:lnTo>
                  <a:lnTo>
                    <a:pt x="4154170"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5173325" y="0"/>
            <a:ext cx="3114781" cy="10287000"/>
            <a:chOff x="0" y="0"/>
            <a:chExt cx="4153042" cy="13716000"/>
          </a:xfrm>
        </p:grpSpPr>
        <p:sp>
          <p:nvSpPr>
            <p:cNvPr name="Freeform 13" id="13"/>
            <p:cNvSpPr/>
            <p:nvPr/>
          </p:nvSpPr>
          <p:spPr>
            <a:xfrm flipH="false" flipV="false" rot="0">
              <a:off x="0" y="0"/>
              <a:ext cx="4153027" cy="13716000"/>
            </a:xfrm>
            <a:custGeom>
              <a:avLst/>
              <a:gdLst/>
              <a:ahLst/>
              <a:cxnLst/>
              <a:rect r="r" b="b" t="t" l="l"/>
              <a:pathLst>
                <a:path h="13716000" w="4153027">
                  <a:moveTo>
                    <a:pt x="4153027" y="0"/>
                  </a:moveTo>
                  <a:lnTo>
                    <a:pt x="0" y="0"/>
                  </a:lnTo>
                  <a:lnTo>
                    <a:pt x="3594227" y="13716000"/>
                  </a:lnTo>
                  <a:lnTo>
                    <a:pt x="4153027" y="13716000"/>
                  </a:lnTo>
                  <a:lnTo>
                    <a:pt x="4153027"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637163" y="8293894"/>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1"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844332" y="9593324"/>
            <a:ext cx="271462" cy="271462"/>
            <a:chOff x="0" y="0"/>
            <a:chExt cx="361949" cy="361949"/>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p:nvPr/>
        </p:nvGrpSpPr>
        <p:grpSpPr>
          <a:xfrm rot="0">
            <a:off x="100012" y="5072060"/>
            <a:ext cx="3700462" cy="5129212"/>
            <a:chOff x="0" y="0"/>
            <a:chExt cx="4933949" cy="6838949"/>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58" r="0" b="-1458"/>
              </a:stretch>
            </a:blipFill>
          </p:spPr>
        </p:sp>
      </p:grpSp>
      <p:grpSp>
        <p:nvGrpSpPr>
          <p:cNvPr name="Group 31" id="31"/>
          <p:cNvGrpSpPr/>
          <p:nvPr/>
        </p:nvGrpSpPr>
        <p:grpSpPr>
          <a:xfrm rot="0">
            <a:off x="3493371" y="2141603"/>
            <a:ext cx="7698657" cy="3480082"/>
            <a:chOff x="0" y="0"/>
            <a:chExt cx="10264876" cy="4640109"/>
          </a:xfrm>
        </p:grpSpPr>
        <p:sp>
          <p:nvSpPr>
            <p:cNvPr name="Freeform 32" id="32"/>
            <p:cNvSpPr/>
            <p:nvPr/>
          </p:nvSpPr>
          <p:spPr>
            <a:xfrm flipH="false" flipV="false" rot="0">
              <a:off x="0" y="0"/>
              <a:ext cx="10264902" cy="4640072"/>
            </a:xfrm>
            <a:custGeom>
              <a:avLst/>
              <a:gdLst/>
              <a:ahLst/>
              <a:cxnLst/>
              <a:rect r="r" b="b" t="t" l="l"/>
              <a:pathLst>
                <a:path h="4640072" w="10264902">
                  <a:moveTo>
                    <a:pt x="0" y="0"/>
                  </a:moveTo>
                  <a:lnTo>
                    <a:pt x="10264902" y="0"/>
                  </a:lnTo>
                  <a:lnTo>
                    <a:pt x="10264902" y="4640072"/>
                  </a:lnTo>
                  <a:lnTo>
                    <a:pt x="0" y="4640072"/>
                  </a:lnTo>
                  <a:lnTo>
                    <a:pt x="0" y="0"/>
                  </a:lnTo>
                  <a:close/>
                </a:path>
              </a:pathLst>
            </a:custGeom>
            <a:blipFill>
              <a:blip r:embed="rId3"/>
              <a:stretch>
                <a:fillRect l="0" t="-8857" r="0" b="-8858"/>
              </a:stretch>
            </a:blipFill>
          </p:spPr>
        </p:sp>
      </p:grpSp>
      <p:grpSp>
        <p:nvGrpSpPr>
          <p:cNvPr name="Group 33" id="33"/>
          <p:cNvGrpSpPr/>
          <p:nvPr/>
        </p:nvGrpSpPr>
        <p:grpSpPr>
          <a:xfrm rot="0">
            <a:off x="4530859" y="5671973"/>
            <a:ext cx="9226282" cy="4057083"/>
            <a:chOff x="0" y="0"/>
            <a:chExt cx="12301709" cy="5409444"/>
          </a:xfrm>
        </p:grpSpPr>
        <p:sp>
          <p:nvSpPr>
            <p:cNvPr name="Freeform 34" id="34"/>
            <p:cNvSpPr/>
            <p:nvPr/>
          </p:nvSpPr>
          <p:spPr>
            <a:xfrm flipH="false" flipV="false" rot="0">
              <a:off x="0" y="0"/>
              <a:ext cx="12301728" cy="5409438"/>
            </a:xfrm>
            <a:custGeom>
              <a:avLst/>
              <a:gdLst/>
              <a:ahLst/>
              <a:cxnLst/>
              <a:rect r="r" b="b" t="t" l="l"/>
              <a:pathLst>
                <a:path h="5409438" w="12301728">
                  <a:moveTo>
                    <a:pt x="0" y="0"/>
                  </a:moveTo>
                  <a:lnTo>
                    <a:pt x="12301728" y="0"/>
                  </a:lnTo>
                  <a:lnTo>
                    <a:pt x="12301728" y="5409438"/>
                  </a:lnTo>
                  <a:lnTo>
                    <a:pt x="0" y="5409438"/>
                  </a:lnTo>
                  <a:lnTo>
                    <a:pt x="0" y="0"/>
                  </a:lnTo>
                  <a:close/>
                </a:path>
              </a:pathLst>
            </a:custGeom>
            <a:blipFill>
              <a:blip r:embed="rId4"/>
              <a:stretch>
                <a:fillRect l="0" t="-10490" r="0" b="-10490"/>
              </a:stretch>
            </a:blipFill>
          </p:spPr>
        </p:sp>
      </p:grpSp>
      <p:sp>
        <p:nvSpPr>
          <p:cNvPr name="TextBox 35" id="35"/>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6" id="3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53401"/>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0" y="4514850"/>
            <a:ext cx="13401675" cy="3143250"/>
          </a:xfrm>
          <a:prstGeom prst="rect">
            <a:avLst/>
          </a:prstGeom>
        </p:spPr>
        <p:txBody>
          <a:bodyPr anchor="t" rtlCol="false" tIns="0" lIns="0" bIns="0" rIns="0">
            <a:spAutoFit/>
          </a:bodyPr>
          <a:lstStyle/>
          <a:p>
            <a:pPr algn="ctr">
              <a:lnSpc>
                <a:spcPts val="2217"/>
              </a:lnSpc>
            </a:pPr>
            <a:r>
              <a:rPr lang="en-US" sz="1848" spc="16">
                <a:solidFill>
                  <a:srgbClr val="000000"/>
                </a:solidFill>
                <a:latin typeface="Fredoka"/>
                <a:ea typeface="Fredoka"/>
                <a:cs typeface="Fredoka"/>
                <a:sym typeface="Fredoka"/>
              </a:rPr>
              <a:t>The Digital Portfolio Website effectively showcases personal skills, education, and achievements in a clean and professional format.</a:t>
            </a:r>
          </a:p>
          <a:p>
            <a:pPr algn="ctr">
              <a:lnSpc>
                <a:spcPts val="2098"/>
              </a:lnSpc>
            </a:pPr>
            <a:r>
              <a:rPr lang="en-US" sz="1749" spc="15">
                <a:solidFill>
                  <a:srgbClr val="000000"/>
                </a:solidFill>
                <a:latin typeface="Fredoka"/>
                <a:ea typeface="Fredoka"/>
                <a:cs typeface="Fredoka"/>
                <a:sym typeface="Fredoka"/>
              </a:rPr>
              <a:t>It provides an intuitive user experience through smooth navigation and responsive design, ensuring accessibility on all devices.</a:t>
            </a:r>
          </a:p>
          <a:p>
            <a:pPr algn="ctr">
              <a:lnSpc>
                <a:spcPts val="2097"/>
              </a:lnSpc>
            </a:pPr>
          </a:p>
          <a:p>
            <a:pPr algn="ctr">
              <a:lnSpc>
                <a:spcPts val="2202"/>
              </a:lnSpc>
            </a:pPr>
            <a:r>
              <a:rPr lang="en-US" sz="1835" spc="16">
                <a:solidFill>
                  <a:srgbClr val="000000"/>
                </a:solidFill>
                <a:latin typeface="Shrikhand"/>
                <a:ea typeface="Shrikhand"/>
                <a:cs typeface="Shrikhand"/>
                <a:sym typeface="Shrikhand"/>
              </a:rPr>
              <a:t>This project highlights my web development skills using HTML, CSS, and JavaScript, reflecting my ability to build modern and functional websites.</a:t>
            </a:r>
          </a:p>
          <a:p>
            <a:pPr algn="ctr">
              <a:lnSpc>
                <a:spcPts val="2617"/>
              </a:lnSpc>
            </a:pPr>
            <a:r>
              <a:rPr lang="en-US" sz="2180" spc="19">
                <a:solidFill>
                  <a:srgbClr val="000000"/>
                </a:solidFill>
                <a:latin typeface="Fredoka"/>
                <a:ea typeface="Fredoka"/>
                <a:cs typeface="Fredoka"/>
                <a:sym typeface="Fredoka"/>
              </a:rPr>
              <a:t>Moving forward, I aim to enhance the portfolio by adding more interactive features and improving mobile responsiveness.</a:t>
            </a:r>
          </a:p>
          <a:p>
            <a:pPr algn="ctr">
              <a:lnSpc>
                <a:spcPts val="2408"/>
              </a:lnSpc>
            </a:pPr>
            <a:r>
              <a:rPr lang="en-US" sz="2007" spc="17">
                <a:solidFill>
                  <a:srgbClr val="000000"/>
                </a:solidFill>
                <a:latin typeface="Fredoka"/>
                <a:ea typeface="Fredoka"/>
                <a:cs typeface="Fredoka"/>
                <a:sym typeface="Fredoka"/>
              </a:rPr>
              <a:t>Overall, the portfolio serves as a strong foundation for presenting myself to recruiters and potential collaborators.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38571" y="2882314"/>
            <a:ext cx="13199782" cy="587673"/>
          </a:xfrm>
          <a:prstGeom prst="rect">
            <a:avLst/>
          </a:prstGeom>
        </p:spPr>
        <p:txBody>
          <a:bodyPr anchor="t" rtlCol="false" tIns="0" lIns="0" bIns="0" rIns="0">
            <a:spAutoFit/>
          </a:bodyPr>
          <a:lstStyle/>
          <a:p>
            <a:pPr algn="ctr">
              <a:lnSpc>
                <a:spcPts val="4622"/>
              </a:lnSpc>
              <a:spcBef>
                <a:spcPct val="0"/>
              </a:spcBef>
            </a:pPr>
            <a:r>
              <a:rPr lang="en-US" sz="3851" spc="35">
                <a:solidFill>
                  <a:srgbClr val="000000"/>
                </a:solidFill>
                <a:latin typeface="Trebuchet MS"/>
                <a:ea typeface="Trebuchet MS"/>
                <a:cs typeface="Trebuchet MS"/>
                <a:sym typeface="Trebuchet MS"/>
              </a:rPr>
              <a:t>SERVER LINK :https://github.com/24h215-lgtm/GOKUL.git</a:t>
            </a:r>
          </a:p>
        </p:txBody>
      </p:sp>
      <p:sp>
        <p:nvSpPr>
          <p:cNvPr name="TextBox 3" id="3"/>
          <p:cNvSpPr txBox="true"/>
          <p:nvPr/>
        </p:nvSpPr>
        <p:spPr>
          <a:xfrm rot="0">
            <a:off x="1504602" y="4413131"/>
            <a:ext cx="13233751" cy="2770682"/>
          </a:xfrm>
          <a:prstGeom prst="rect">
            <a:avLst/>
          </a:prstGeom>
        </p:spPr>
        <p:txBody>
          <a:bodyPr anchor="t" rtlCol="false" tIns="0" lIns="0" bIns="0" rIns="0">
            <a:spAutoFit/>
          </a:bodyPr>
          <a:lstStyle/>
          <a:p>
            <a:pPr algn="ctr">
              <a:lnSpc>
                <a:spcPts val="7358"/>
              </a:lnSpc>
              <a:spcBef>
                <a:spcPct val="0"/>
              </a:spcBef>
            </a:pPr>
            <a:r>
              <a:rPr lang="en-US" sz="6132" spc="55">
                <a:solidFill>
                  <a:srgbClr val="000000"/>
                </a:solidFill>
                <a:latin typeface="Trebuchet MS"/>
                <a:ea typeface="Trebuchet MS"/>
                <a:cs typeface="Trebuchet MS"/>
                <a:sym typeface="Trebuchet MS"/>
              </a:rPr>
              <a:t>DPELOYMENT LINK:  https://24h215-lgtm.github.io/GOKUL/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1"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49" cy="361949"/>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41900"/>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p:nvPr/>
        </p:nvGrpSpPr>
        <p:grpSpPr>
          <a:xfrm rot="0">
            <a:off x="1014412" y="9701212"/>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1" cy="590549"/>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479006" y="3681412"/>
            <a:ext cx="7412950" cy="2886075"/>
          </a:xfrm>
          <a:prstGeom prst="rect">
            <a:avLst/>
          </a:prstGeom>
        </p:spPr>
        <p:txBody>
          <a:bodyPr anchor="t" rtlCol="false" tIns="0" lIns="0" bIns="0" rIns="0">
            <a:spAutoFit/>
          </a:bodyPr>
          <a:lstStyle/>
          <a:p>
            <a:pPr algn="ctr">
              <a:lnSpc>
                <a:spcPts val="5842"/>
              </a:lnSpc>
            </a:pPr>
            <a:r>
              <a:rPr lang="en-US" sz="4868" spc="43">
                <a:solidFill>
                  <a:srgbClr val="000000"/>
                </a:solidFill>
                <a:latin typeface="Trebuchet MS"/>
                <a:ea typeface="Trebuchet MS"/>
                <a:cs typeface="Trebuchet MS"/>
                <a:sym typeface="Trebuchet MS"/>
              </a:rPr>
              <a:t>Digital Portfolio Website</a:t>
            </a:r>
          </a:p>
          <a:p>
            <a:pPr algn="ctr">
              <a:lnSpc>
                <a:spcPts val="5842"/>
              </a:lnSpc>
            </a:pPr>
            <a:r>
              <a:rPr lang="en-US" sz="4868" spc="43">
                <a:solidFill>
                  <a:srgbClr val="000000"/>
                </a:solidFill>
                <a:latin typeface="Trebuchet MS"/>
                <a:ea typeface="Trebuchet MS"/>
                <a:cs typeface="Trebuchet MS"/>
                <a:sym typeface="Trebuchet MS"/>
              </a:rPr>
              <a:t>Personal Portfolio Website</a:t>
            </a:r>
          </a:p>
          <a:p>
            <a:pPr algn="ctr">
              <a:lnSpc>
                <a:spcPts val="5842"/>
              </a:lnSpc>
            </a:pPr>
            <a:r>
              <a:rPr lang="en-US" sz="4868" spc="43">
                <a:solidFill>
                  <a:srgbClr val="000000"/>
                </a:solidFill>
                <a:latin typeface="Trebuchet MS"/>
                <a:ea typeface="Trebuchet MS"/>
                <a:cs typeface="Trebuchet MS"/>
                <a:sym typeface="Trebuchet MS"/>
              </a:rPr>
              <a:t>Web Developer Portfolio</a:t>
            </a:r>
          </a:p>
          <a:p>
            <a:pPr algn="ctr">
              <a:lnSpc>
                <a:spcPts val="5123"/>
              </a:lnSpc>
            </a:pPr>
            <a:r>
              <a:rPr lang="en-US" sz="4269" spc="38">
                <a:solidFill>
                  <a:srgbClr val="000000"/>
                </a:solidFill>
                <a:latin typeface="Trebuchet MS"/>
                <a:ea typeface="Trebuchet MS"/>
                <a:cs typeface="Trebuchet MS"/>
                <a:sym typeface="Trebuchet MS"/>
              </a:rPr>
              <a:t>Online Portfolio Showcase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7" id="7"/>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1" cy="590549"/>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71438" y="5729285"/>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67" t="0" r="-67" b="0"/>
              </a:stretch>
            </a:blipFill>
          </p:spPr>
        </p:sp>
      </p:grpSp>
      <p:sp>
        <p:nvSpPr>
          <p:cNvPr name="TextBox 17" id="17"/>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436570"/>
            <a:ext cx="7360920" cy="732814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42" t="0" r="-42"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0" y="4629150"/>
            <a:ext cx="11965991" cy="3676650"/>
          </a:xfrm>
          <a:prstGeom prst="rect">
            <a:avLst/>
          </a:prstGeom>
        </p:spPr>
        <p:txBody>
          <a:bodyPr anchor="t" rtlCol="false" tIns="0" lIns="0" bIns="0" rIns="0">
            <a:spAutoFit/>
          </a:bodyPr>
          <a:lstStyle/>
          <a:p>
            <a:pPr algn="ctr">
              <a:lnSpc>
                <a:spcPts val="3608"/>
              </a:lnSpc>
            </a:pPr>
            <a:r>
              <a:rPr lang="en-US" sz="3007" spc="26">
                <a:solidFill>
                  <a:srgbClr val="000000"/>
                </a:solidFill>
                <a:latin typeface="Trebuchet MS"/>
                <a:ea typeface="Trebuchet MS"/>
                <a:cs typeface="Trebuchet MS"/>
                <a:sym typeface="Trebuchet MS"/>
              </a:rPr>
              <a:t>"In today’s competitive job market, students and entry-level developers often lack a professional online presence to effectively showcase their technical skills, certifications, and academic achievements. Traditional resumes are limited in interactivity and visual appeal. This project aims to solve that by developing a responsive digital portfolio website that allows users to highlight their skills, display certifications, and provide easy access to contact information — all in one personalized platform."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2987338" y="3971925"/>
            <a:ext cx="5300662" cy="5715000"/>
            <a:chOff x="0" y="0"/>
            <a:chExt cx="7067549"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0" y="4629150"/>
            <a:ext cx="13773150" cy="3829050"/>
          </a:xfrm>
          <a:prstGeom prst="rect">
            <a:avLst/>
          </a:prstGeom>
        </p:spPr>
        <p:txBody>
          <a:bodyPr anchor="t" rtlCol="false" tIns="0" lIns="0" bIns="0" rIns="0">
            <a:spAutoFit/>
          </a:bodyPr>
          <a:lstStyle/>
          <a:p>
            <a:pPr algn="ctr">
              <a:lnSpc>
                <a:spcPts val="3773"/>
              </a:lnSpc>
            </a:pPr>
            <a:r>
              <a:rPr lang="en-US" sz="3144" spc="28">
                <a:solidFill>
                  <a:srgbClr val="000000"/>
                </a:solidFill>
                <a:latin typeface="Trebuchet MS"/>
                <a:ea typeface="Trebuchet MS"/>
                <a:cs typeface="Trebuchet MS"/>
                <a:sym typeface="Trebuchet MS"/>
              </a:rPr>
              <a:t>"The Digital Portfolio Website is a personal web-based platform designed to present an individual's professional profile in an interactive and visually appealing manner. Built using HTML, CSS, and JavaScript, the site includes sections such as About Me, Education, Skills, Certificates, and Contact Information. This project aims to help students and aspiring developers showcase their technical skills, academic background, and achievements online, making it easier for recruiters and collaborators to discover their capabilities."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1" cy="971549"/>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0" y="4752975"/>
            <a:ext cx="14150168" cy="2876550"/>
          </a:xfrm>
          <a:prstGeom prst="rect">
            <a:avLst/>
          </a:prstGeom>
        </p:spPr>
        <p:txBody>
          <a:bodyPr anchor="t" rtlCol="false" tIns="0" lIns="0" bIns="0" rIns="0">
            <a:spAutoFit/>
          </a:bodyPr>
          <a:lstStyle/>
          <a:p>
            <a:pPr algn="ctr">
              <a:lnSpc>
                <a:spcPts val="3755"/>
              </a:lnSpc>
            </a:pPr>
            <a:r>
              <a:rPr lang="en-US" sz="3129" spc="27">
                <a:solidFill>
                  <a:srgbClr val="000000"/>
                </a:solidFill>
                <a:latin typeface="Trebuchet MS"/>
                <a:ea typeface="Trebuchet MS"/>
                <a:cs typeface="Trebuchet MS"/>
                <a:sym typeface="Trebuchet MS"/>
              </a:rPr>
              <a:t>"The primary end users of the Digital Portfolio Website are students, fresh graduates, and entry-level developers who want to showcase their technical skills, projects, and academic achievements online. Additionally, recruiters, hiring managers, and potential collaborators are secondary users who visit these portfolios to evaluate candidates for internships, jobs, or project opportunities."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0" y="2214562"/>
            <a:ext cx="4043362" cy="4872038"/>
            <a:chOff x="0" y="0"/>
            <a:chExt cx="5391150" cy="6496051"/>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0" t="-34" r="0" b="-34"/>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49" cy="361949"/>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766488" y="4362450"/>
            <a:ext cx="8755023" cy="2266950"/>
          </a:xfrm>
          <a:prstGeom prst="rect">
            <a:avLst/>
          </a:prstGeom>
        </p:spPr>
        <p:txBody>
          <a:bodyPr anchor="t" rtlCol="false" tIns="0" lIns="0" bIns="0" rIns="0">
            <a:spAutoFit/>
          </a:bodyPr>
          <a:lstStyle/>
          <a:p>
            <a:pPr algn="ctr">
              <a:lnSpc>
                <a:spcPts val="2939"/>
              </a:lnSpc>
            </a:pPr>
            <a:r>
              <a:rPr lang="en-US" sz="2449" spc="21">
                <a:solidFill>
                  <a:srgbClr val="000000"/>
                </a:solidFill>
                <a:latin typeface="Trebuchet MS"/>
                <a:ea typeface="Trebuchet MS"/>
                <a:cs typeface="Trebuchet MS"/>
                <a:sym typeface="Trebuchet MS"/>
              </a:rPr>
              <a:t>Visual Studio Code – Code editor for development</a:t>
            </a:r>
          </a:p>
          <a:p>
            <a:pPr algn="ctr">
              <a:lnSpc>
                <a:spcPts val="2939"/>
              </a:lnSpc>
            </a:pPr>
            <a:r>
              <a:rPr lang="en-US" sz="2449" spc="21">
                <a:solidFill>
                  <a:srgbClr val="000000"/>
                </a:solidFill>
                <a:latin typeface="Trebuchet MS"/>
                <a:ea typeface="Trebuchet MS"/>
                <a:cs typeface="Trebuchet MS"/>
                <a:sym typeface="Trebuchet MS"/>
              </a:rPr>
              <a:t>HTML5 – For webpage structure</a:t>
            </a:r>
          </a:p>
          <a:p>
            <a:pPr algn="ctr">
              <a:lnSpc>
                <a:spcPts val="2939"/>
              </a:lnSpc>
            </a:pPr>
            <a:r>
              <a:rPr lang="en-US" sz="2449" spc="21">
                <a:solidFill>
                  <a:srgbClr val="000000"/>
                </a:solidFill>
                <a:latin typeface="Trebuchet MS"/>
                <a:ea typeface="Trebuchet MS"/>
                <a:cs typeface="Trebuchet MS"/>
                <a:sym typeface="Trebuchet MS"/>
              </a:rPr>
              <a:t>CSS3 – For styling and layout</a:t>
            </a:r>
          </a:p>
          <a:p>
            <a:pPr algn="ctr">
              <a:lnSpc>
                <a:spcPts val="2939"/>
              </a:lnSpc>
            </a:pPr>
            <a:r>
              <a:rPr lang="en-US" sz="2449" spc="21">
                <a:solidFill>
                  <a:srgbClr val="000000"/>
                </a:solidFill>
                <a:latin typeface="Trebuchet MS"/>
                <a:ea typeface="Trebuchet MS"/>
                <a:cs typeface="Trebuchet MS"/>
                <a:sym typeface="Trebuchet MS"/>
              </a:rPr>
              <a:t>JavaScript – For interactivity (e.g., smooth scrolling)</a:t>
            </a:r>
          </a:p>
          <a:p>
            <a:pPr algn="ctr">
              <a:lnSpc>
                <a:spcPts val="2939"/>
              </a:lnSpc>
            </a:pPr>
            <a:r>
              <a:rPr lang="en-US" sz="2449" spc="21">
                <a:solidFill>
                  <a:srgbClr val="000000"/>
                </a:solidFill>
                <a:latin typeface="Trebuchet MS"/>
                <a:ea typeface="Trebuchet MS"/>
                <a:cs typeface="Trebuchet MS"/>
                <a:sym typeface="Trebuchet MS"/>
              </a:rPr>
              <a:t>Chrome Developer Tools – For testing and debugging</a:t>
            </a:r>
          </a:p>
          <a:p>
            <a:pPr algn="ctr">
              <a:lnSpc>
                <a:spcPts val="2939"/>
              </a:lnSpc>
            </a:pPr>
            <a:r>
              <a:rPr lang="en-US" sz="2449" spc="21">
                <a:solidFill>
                  <a:srgbClr val="000000"/>
                </a:solidFill>
                <a:latin typeface="Trebuchet MS"/>
                <a:ea typeface="Trebuchet MS"/>
                <a:cs typeface="Trebuchet MS"/>
                <a:sym typeface="Trebuchet MS"/>
              </a:rPr>
              <a:t>W3Schools &amp; MDN – Reference materials for web technologies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31005"/>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0" y="3528154"/>
            <a:ext cx="14363971" cy="3829050"/>
          </a:xfrm>
          <a:prstGeom prst="rect">
            <a:avLst/>
          </a:prstGeom>
        </p:spPr>
        <p:txBody>
          <a:bodyPr anchor="t" rtlCol="false" tIns="0" lIns="0" bIns="0" rIns="0">
            <a:spAutoFit/>
          </a:bodyPr>
          <a:lstStyle/>
          <a:p>
            <a:pPr algn="ctr">
              <a:lnSpc>
                <a:spcPts val="3063"/>
              </a:lnSpc>
            </a:pPr>
            <a:r>
              <a:rPr lang="en-US" sz="2551" spc="22">
                <a:solidFill>
                  <a:srgbClr val="000000"/>
                </a:solidFill>
                <a:latin typeface="Archivo Black"/>
                <a:ea typeface="Archivo Black"/>
                <a:cs typeface="Archivo Black"/>
                <a:sym typeface="Archivo Black"/>
              </a:rPr>
              <a:t>Clean, minimalistic, and user-friendly design with a consistent purple color palette</a:t>
            </a:r>
          </a:p>
          <a:p>
            <a:pPr algn="ctr">
              <a:lnSpc>
                <a:spcPts val="3063"/>
              </a:lnSpc>
            </a:pPr>
            <a:r>
              <a:rPr lang="en-US" sz="2551" spc="22">
                <a:solidFill>
                  <a:srgbClr val="000000"/>
                </a:solidFill>
                <a:latin typeface="Archivo Black"/>
                <a:ea typeface="Archivo Black"/>
                <a:cs typeface="Archivo Black"/>
                <a:sym typeface="Archivo Black"/>
              </a:rPr>
              <a:t>Rounded corners and soft shadows for a modern, professional appearance</a:t>
            </a:r>
          </a:p>
          <a:p>
            <a:pPr algn="ctr">
              <a:lnSpc>
                <a:spcPts val="3063"/>
              </a:lnSpc>
            </a:pPr>
            <a:r>
              <a:rPr lang="en-US" sz="2551" spc="22">
                <a:solidFill>
                  <a:srgbClr val="000000"/>
                </a:solidFill>
                <a:latin typeface="Archivo Black"/>
                <a:ea typeface="Archivo Black"/>
                <a:cs typeface="Archivo Black"/>
                <a:sym typeface="Archivo Black"/>
              </a:rPr>
              <a:t>Clear typography hierarchy to enhance readability</a:t>
            </a:r>
          </a:p>
          <a:p>
            <a:pPr algn="ctr">
              <a:lnSpc>
                <a:spcPts val="3063"/>
              </a:lnSpc>
            </a:pPr>
            <a:r>
              <a:rPr lang="en-US" sz="2551" spc="22">
                <a:solidFill>
                  <a:srgbClr val="000000"/>
                </a:solidFill>
                <a:latin typeface="Archivo Black"/>
                <a:ea typeface="Archivo Black"/>
                <a:cs typeface="Archivo Black"/>
                <a:sym typeface="Archivo Black"/>
              </a:rPr>
              <a:t>Header with profile picture, name, and role prominently displayed</a:t>
            </a:r>
          </a:p>
          <a:p>
            <a:pPr algn="ctr">
              <a:lnSpc>
                <a:spcPts val="3063"/>
              </a:lnSpc>
            </a:pPr>
            <a:r>
              <a:rPr lang="en-US" sz="2551" spc="22">
                <a:solidFill>
                  <a:srgbClr val="000000"/>
                </a:solidFill>
                <a:latin typeface="Archivo Black"/>
                <a:ea typeface="Archivo Black"/>
                <a:cs typeface="Archivo Black"/>
                <a:sym typeface="Archivo Black"/>
              </a:rPr>
              <a:t>Navigation bar with easy access to key sections (About, Education, Skills, Certificates, Contact)</a:t>
            </a:r>
          </a:p>
          <a:p>
            <a:pPr algn="ctr">
              <a:lnSpc>
                <a:spcPts val="3063"/>
              </a:lnSpc>
            </a:pPr>
            <a:r>
              <a:rPr lang="en-US" sz="2551" spc="22">
                <a:solidFill>
                  <a:srgbClr val="000000"/>
                </a:solidFill>
                <a:latin typeface="Archivo Black"/>
                <a:ea typeface="Archivo Black"/>
                <a:cs typeface="Archivo Black"/>
                <a:sym typeface="Archivo Black"/>
              </a:rPr>
              <a:t>Well-organized content sections with white backgrounds, padding, and rounded corners</a:t>
            </a:r>
          </a:p>
          <a:p>
            <a:pPr algn="ctr">
              <a:lnSpc>
                <a:spcPts val="3063"/>
              </a:lnSpc>
            </a:pPr>
            <a:r>
              <a:rPr lang="en-US" sz="2551" spc="22">
                <a:solidFill>
                  <a:srgbClr val="000000"/>
                </a:solidFill>
                <a:latin typeface="Archivo Black"/>
                <a:ea typeface="Archivo Black"/>
                <a:cs typeface="Archivo Black"/>
                <a:sym typeface="Archivo Black"/>
              </a:rPr>
              <a:t>Simple footer with centered copyright information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240522" y="3314039"/>
            <a:ext cx="14163795" cy="3276600"/>
          </a:xfrm>
          <a:prstGeom prst="rect">
            <a:avLst/>
          </a:prstGeom>
        </p:spPr>
        <p:txBody>
          <a:bodyPr anchor="t" rtlCol="false" tIns="0" lIns="0" bIns="0" rIns="0">
            <a:spAutoFit/>
          </a:bodyPr>
          <a:lstStyle/>
          <a:p>
            <a:pPr algn="ctr">
              <a:lnSpc>
                <a:spcPts val="3291"/>
              </a:lnSpc>
            </a:pPr>
            <a:r>
              <a:rPr lang="en-US" sz="2742" spc="24">
                <a:solidFill>
                  <a:srgbClr val="000000"/>
                </a:solidFill>
                <a:latin typeface="Trebuchet MS"/>
                <a:ea typeface="Trebuchet MS"/>
                <a:cs typeface="Trebuchet MS"/>
                <a:sym typeface="Trebuchet MS"/>
              </a:rPr>
              <a:t>Personal profile display with profile picture, name, and professional role</a:t>
            </a:r>
          </a:p>
          <a:p>
            <a:pPr algn="ctr">
              <a:lnSpc>
                <a:spcPts val="3291"/>
              </a:lnSpc>
            </a:pPr>
            <a:r>
              <a:rPr lang="en-US" sz="2742" spc="24">
                <a:solidFill>
                  <a:srgbClr val="000000"/>
                </a:solidFill>
                <a:latin typeface="Trebuchet MS"/>
                <a:ea typeface="Trebuchet MS"/>
                <a:cs typeface="Trebuchet MS"/>
                <a:sym typeface="Trebuchet MS"/>
              </a:rPr>
              <a:t>Organized sections for About Me, Education, Skills, Certificates, and Contact</a:t>
            </a:r>
          </a:p>
          <a:p>
            <a:pPr algn="ctr">
              <a:lnSpc>
                <a:spcPts val="3291"/>
              </a:lnSpc>
            </a:pPr>
            <a:r>
              <a:rPr lang="en-US" sz="2742" spc="24">
                <a:solidFill>
                  <a:srgbClr val="000000"/>
                </a:solidFill>
                <a:latin typeface="Trebuchet MS"/>
                <a:ea typeface="Trebuchet MS"/>
                <a:cs typeface="Trebuchet MS"/>
                <a:sym typeface="Trebuchet MS"/>
              </a:rPr>
              <a:t>User-friendly navigation bar with smooth scrolling between sections</a:t>
            </a:r>
          </a:p>
          <a:p>
            <a:pPr algn="ctr">
              <a:lnSpc>
                <a:spcPts val="3291"/>
              </a:lnSpc>
            </a:pPr>
            <a:r>
              <a:rPr lang="en-US" sz="2742" spc="24">
                <a:solidFill>
                  <a:srgbClr val="000000"/>
                </a:solidFill>
                <a:latin typeface="Trebuchet MS"/>
                <a:ea typeface="Trebuchet MS"/>
                <a:cs typeface="Trebuchet MS"/>
                <a:sym typeface="Trebuchet MS"/>
              </a:rPr>
              <a:t>Responsive design ensuring compatibility across desktop, tablet, and mobile devices</a:t>
            </a:r>
          </a:p>
          <a:p>
            <a:pPr algn="ctr">
              <a:lnSpc>
                <a:spcPts val="3291"/>
              </a:lnSpc>
            </a:pPr>
            <a:r>
              <a:rPr lang="en-US" sz="2742" spc="24">
                <a:solidFill>
                  <a:srgbClr val="000000"/>
                </a:solidFill>
                <a:latin typeface="Trebuchet MS"/>
                <a:ea typeface="Trebuchet MS"/>
                <a:cs typeface="Trebuchet MS"/>
                <a:sym typeface="Trebuchet MS"/>
              </a:rPr>
              <a:t>Clean, modern UI with consistent color scheme and typography for better readability</a:t>
            </a:r>
          </a:p>
          <a:p>
            <a:pPr algn="ctr">
              <a:lnSpc>
                <a:spcPts val="3291"/>
              </a:lnSpc>
            </a:pPr>
            <a:r>
              <a:rPr lang="en-US" sz="2742" spc="24">
                <a:solidFill>
                  <a:srgbClr val="000000"/>
                </a:solidFill>
                <a:latin typeface="Trebuchet MS"/>
                <a:ea typeface="Trebuchet MS"/>
                <a:cs typeface="Trebuchet MS"/>
                <a:sym typeface="Trebuchet MS"/>
              </a:rPr>
              <a:t>Interactive elements like clickable links and smooth transitions enhance user experience</a:t>
            </a:r>
          </a:p>
          <a:p>
            <a:pPr algn="ctr">
              <a:lnSpc>
                <a:spcPts val="3291"/>
              </a:lnSpc>
            </a:pPr>
            <a:r>
              <a:rPr lang="en-US" sz="2742" spc="24">
                <a:solidFill>
                  <a:srgbClr val="000000"/>
                </a:solidFill>
                <a:latin typeface="Trebuchet MS"/>
                <a:ea typeface="Trebuchet MS"/>
                <a:cs typeface="Trebuchet MS"/>
                <a:sym typeface="Trebuchet MS"/>
              </a:rPr>
              <a:t>Easy access to contact details including phone, email, and address</a:t>
            </a:r>
          </a:p>
          <a:p>
            <a:pPr algn="ctr">
              <a:lnSpc>
                <a:spcPts val="3291"/>
              </a:lnSpc>
            </a:pPr>
            <a:r>
              <a:rPr lang="en-US" sz="2742" spc="24">
                <a:solidFill>
                  <a:srgbClr val="000000"/>
                </a:solidFill>
                <a:latin typeface="Trebuchet MS"/>
                <a:ea typeface="Trebuchet MS"/>
                <a:cs typeface="Trebuchet MS"/>
                <a:sym typeface="Trebuchet MS"/>
              </a:rPr>
              <a:t>Option for downloadable resume or certificates (if included)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DAGzOJT-1HQ</dc:identifier>
  <dcterms:modified xsi:type="dcterms:W3CDTF">2011-08-01T06:04:30Z</dcterms:modified>
  <cp:revision>1</cp:revision>
  <dc:title>STUDENT NAME: GOKULA KRISHANAN REGISTER NO : 212402352 NMID: ROLL NO:24H215 DEPARTMENT: BCA COLLEGE: AM JAIN COLLEGE UNIVERSITY OF MADRAS</dc:title>
</cp:coreProperties>
</file>