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MS)" panose="020B0604020202020204" charset="0"/>
      <p:regular r:id="rId13"/>
    </p:embeddedFont>
    <p:embeddedFont>
      <p:font typeface="Shrikhand" panose="020B0604020202020204" charset="0"/>
      <p:regular r:id="rId14"/>
    </p:embeddedFont>
    <p:embeddedFont>
      <p:font typeface="Times New Roman Bold" panose="02020803070505020304" pitchFamily="18" charset="0"/>
      <p:regular r:id="rId15"/>
      <p:bold r:id="rId16"/>
    </p:embeddedFont>
    <p:embeddedFont>
      <p:font typeface="Trebuchet MS" panose="020B0603020202020204" pitchFamily="34" charset="0"/>
      <p:regular r:id="rId17"/>
      <p:bold r:id="rId18"/>
      <p:italic r:id="rId19"/>
      <p:boldItalic r:id="rId20"/>
    </p:embeddedFont>
    <p:embeddedFont>
      <p:font typeface="Trebuchet MS Bold" panose="020B0703020202020204" pitchFamily="34"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80" d="100"/>
          <a:sy n="80" d="100"/>
        </p:scale>
        <p:origin x="23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sv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8642631" y="-114300"/>
            <a:ext cx="9569170" cy="10515600"/>
            <a:chOff x="0" y="-85725"/>
            <a:chExt cx="2284698" cy="2795058"/>
          </a:xfrm>
        </p:grpSpPr>
        <p:sp>
          <p:nvSpPr>
            <p:cNvPr id="3" name="Freeform 3"/>
            <p:cNvSpPr/>
            <p:nvPr/>
          </p:nvSpPr>
          <p:spPr>
            <a:xfrm>
              <a:off x="17655" y="-42863"/>
              <a:ext cx="2267043" cy="2709333"/>
            </a:xfrm>
            <a:custGeom>
              <a:avLst/>
              <a:gdLst/>
              <a:ahLst/>
              <a:cxnLst/>
              <a:rect l="l" t="t" r="r" b="b"/>
              <a:pathLst>
                <a:path w="2267043" h="2709333">
                  <a:moveTo>
                    <a:pt x="0" y="0"/>
                  </a:moveTo>
                  <a:lnTo>
                    <a:pt x="2267043" y="0"/>
                  </a:lnTo>
                  <a:lnTo>
                    <a:pt x="2267043" y="2709333"/>
                  </a:lnTo>
                  <a:lnTo>
                    <a:pt x="0" y="2709333"/>
                  </a:lnTo>
                  <a:close/>
                </a:path>
              </a:pathLst>
            </a:custGeom>
            <a:solidFill>
              <a:srgbClr val="FFFFFF"/>
            </a:solidFill>
          </p:spPr>
          <p:txBody>
            <a:bodyPr/>
            <a:lstStyle/>
            <a:p>
              <a:endParaRPr lang="en-IN" dirty="0"/>
            </a:p>
          </p:txBody>
        </p:sp>
        <p:sp>
          <p:nvSpPr>
            <p:cNvPr id="4" name="TextBox 4"/>
            <p:cNvSpPr txBox="1"/>
            <p:nvPr/>
          </p:nvSpPr>
          <p:spPr>
            <a:xfrm>
              <a:off x="0" y="-85725"/>
              <a:ext cx="2267043" cy="2795058"/>
            </a:xfrm>
            <a:prstGeom prst="rect">
              <a:avLst/>
            </a:prstGeom>
          </p:spPr>
          <p:txBody>
            <a:bodyPr lIns="76200" tIns="76200" rIns="76200" bIns="76200" rtlCol="0" anchor="ctr"/>
            <a:lstStyle/>
            <a:p>
              <a:pPr algn="ctr">
                <a:lnSpc>
                  <a:spcPts val="3359"/>
                </a:lnSpc>
              </a:pPr>
              <a:endParaRPr/>
            </a:p>
          </p:txBody>
        </p:sp>
      </p:grpSp>
      <p:sp>
        <p:nvSpPr>
          <p:cNvPr id="5" name="Freeform 5"/>
          <p:cNvSpPr/>
          <p:nvPr/>
        </p:nvSpPr>
        <p:spPr>
          <a:xfrm>
            <a:off x="399648" y="1990446"/>
            <a:ext cx="8242983" cy="6306107"/>
          </a:xfrm>
          <a:custGeom>
            <a:avLst/>
            <a:gdLst/>
            <a:ahLst/>
            <a:cxnLst/>
            <a:rect l="l" t="t" r="r" b="b"/>
            <a:pathLst>
              <a:path w="8242983" h="6306107">
                <a:moveTo>
                  <a:pt x="0" y="0"/>
                </a:moveTo>
                <a:lnTo>
                  <a:pt x="8242983" y="0"/>
                </a:lnTo>
                <a:lnTo>
                  <a:pt x="8242983" y="6306108"/>
                </a:lnTo>
                <a:lnTo>
                  <a:pt x="0" y="6306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8925084" y="1976409"/>
            <a:ext cx="9369679" cy="6208533"/>
            <a:chOff x="-2513553" y="-237954"/>
            <a:chExt cx="12492906" cy="8278042"/>
          </a:xfrm>
        </p:grpSpPr>
        <p:sp>
          <p:nvSpPr>
            <p:cNvPr id="7" name="TextBox 7"/>
            <p:cNvSpPr txBox="1"/>
            <p:nvPr/>
          </p:nvSpPr>
          <p:spPr>
            <a:xfrm>
              <a:off x="-1472959" y="-237954"/>
              <a:ext cx="8624183" cy="3312286"/>
            </a:xfrm>
            <a:prstGeom prst="rect">
              <a:avLst/>
            </a:prstGeom>
          </p:spPr>
          <p:txBody>
            <a:bodyPr lIns="0" tIns="0" rIns="0" bIns="0" rtlCol="0" anchor="t">
              <a:spAutoFit/>
            </a:bodyPr>
            <a:lstStyle/>
            <a:p>
              <a:pPr marL="0" lvl="0" indent="0" algn="ctr">
                <a:lnSpc>
                  <a:spcPts val="9124"/>
                </a:lnSpc>
              </a:pPr>
              <a:r>
                <a:rPr lang="en-US" sz="8295" b="1" dirty="0">
                  <a:solidFill>
                    <a:srgbClr val="000000"/>
                  </a:solidFill>
                  <a:latin typeface="Times New Roman Bold"/>
                  <a:ea typeface="Times New Roman Bold"/>
                  <a:cs typeface="Times New Roman Bold"/>
                  <a:sym typeface="Times New Roman Bold"/>
                </a:rPr>
                <a:t>Digital Portfolio</a:t>
              </a:r>
            </a:p>
          </p:txBody>
        </p:sp>
        <p:sp>
          <p:nvSpPr>
            <p:cNvPr id="8" name="TextBox 8"/>
            <p:cNvSpPr txBox="1"/>
            <p:nvPr/>
          </p:nvSpPr>
          <p:spPr>
            <a:xfrm>
              <a:off x="-2513553" y="3559717"/>
              <a:ext cx="12492906" cy="4480371"/>
            </a:xfrm>
            <a:prstGeom prst="rect">
              <a:avLst/>
            </a:prstGeom>
          </p:spPr>
          <p:txBody>
            <a:bodyPr wrap="square" lIns="0" tIns="0" rIns="0" bIns="0" rtlCol="0" anchor="t">
              <a:spAutoFit/>
            </a:bodyPr>
            <a:lstStyle/>
            <a:p>
              <a:pPr marL="0" lvl="0" indent="0">
                <a:lnSpc>
                  <a:spcPts val="4354"/>
                </a:lnSpc>
              </a:pPr>
              <a:r>
                <a:rPr lang="en-US" sz="3010" dirty="0">
                  <a:solidFill>
                    <a:srgbClr val="000000"/>
                  </a:solidFill>
                  <a:latin typeface="Shrikhand"/>
                  <a:ea typeface="Shrikhand"/>
                  <a:cs typeface="Shrikhand"/>
                  <a:sym typeface="Shrikhand"/>
                </a:rPr>
                <a:t>STUDENT NAME: S.ABHISHEK</a:t>
              </a:r>
            </a:p>
            <a:p>
              <a:pPr marL="0" lvl="0" indent="0">
                <a:lnSpc>
                  <a:spcPts val="4354"/>
                </a:lnSpc>
              </a:pPr>
              <a:r>
                <a:rPr lang="en-US" sz="3010" dirty="0">
                  <a:solidFill>
                    <a:srgbClr val="000000"/>
                  </a:solidFill>
                  <a:latin typeface="Shrikhand"/>
                  <a:ea typeface="Shrikhand"/>
                  <a:cs typeface="Shrikhand"/>
                  <a:sym typeface="Shrikhand"/>
                </a:rPr>
                <a:t>REGISTER No:asunm130121240231624H225</a:t>
              </a:r>
            </a:p>
            <a:p>
              <a:pPr lvl="0">
                <a:lnSpc>
                  <a:spcPts val="4354"/>
                </a:lnSpc>
              </a:pPr>
              <a:r>
                <a:rPr lang="en-US" sz="3010" dirty="0">
                  <a:solidFill>
                    <a:srgbClr val="000000"/>
                  </a:solidFill>
                  <a:latin typeface="Shrikhand"/>
                  <a:ea typeface="Shrikhand"/>
                  <a:cs typeface="Shrikhand"/>
                  <a:sym typeface="Shrikhand"/>
                </a:rPr>
                <a:t>NMID:</a:t>
              </a:r>
              <a:r>
                <a:rPr lang="en-US" sz="2590" dirty="0">
                  <a:solidFill>
                    <a:srgbClr val="000000"/>
                  </a:solidFill>
                  <a:latin typeface="Shrikhand"/>
                  <a:ea typeface="Shrikhand"/>
                  <a:cs typeface="Shrikhand"/>
                  <a:sym typeface="Shrikhand"/>
                </a:rPr>
                <a:t>1D80E54A08832E19508433F3C13BD62C</a:t>
              </a:r>
            </a:p>
            <a:p>
              <a:pPr lvl="0">
                <a:lnSpc>
                  <a:spcPts val="4354"/>
                </a:lnSpc>
              </a:pPr>
              <a:r>
                <a:rPr lang="en-US" sz="2590" dirty="0">
                  <a:solidFill>
                    <a:srgbClr val="000000"/>
                  </a:solidFill>
                  <a:latin typeface="Shrikhand"/>
                  <a:ea typeface="Shrikhand"/>
                  <a:cs typeface="Shrikhand"/>
                  <a:sym typeface="Shrikhand"/>
                </a:rPr>
                <a:t>ROLL NO:24H225</a:t>
              </a:r>
              <a:endParaRPr lang="en-US" sz="3010" dirty="0">
                <a:solidFill>
                  <a:srgbClr val="000000"/>
                </a:solidFill>
                <a:latin typeface="Shrikhand"/>
                <a:ea typeface="Shrikhand"/>
                <a:cs typeface="Shrikhand"/>
                <a:sym typeface="Shrikhand"/>
              </a:endParaRPr>
            </a:p>
            <a:p>
              <a:pPr marL="0" lvl="0" indent="0">
                <a:lnSpc>
                  <a:spcPts val="4354"/>
                </a:lnSpc>
              </a:pPr>
              <a:r>
                <a:rPr lang="en-US" sz="3010" dirty="0">
                  <a:solidFill>
                    <a:srgbClr val="000000"/>
                  </a:solidFill>
                  <a:latin typeface="Shrikhand"/>
                  <a:ea typeface="Shrikhand"/>
                  <a:cs typeface="Shrikhand"/>
                  <a:sym typeface="Shrikhand"/>
                </a:rPr>
                <a:t>DEPARTMENT: BCA</a:t>
              </a:r>
            </a:p>
            <a:p>
              <a:pPr marL="0" lvl="0" indent="0">
                <a:lnSpc>
                  <a:spcPts val="4354"/>
                </a:lnSpc>
              </a:pPr>
              <a:r>
                <a:rPr lang="en-US" sz="3010" dirty="0">
                  <a:solidFill>
                    <a:srgbClr val="000000"/>
                  </a:solidFill>
                  <a:latin typeface="Shrikhand"/>
                  <a:ea typeface="Shrikhand"/>
                  <a:cs typeface="Shrikhand"/>
                  <a:sym typeface="Shrikhand"/>
                </a:rPr>
                <a:t>COLLEGE: AM JAIN COLLEGE</a:t>
              </a:r>
            </a:p>
          </p:txBody>
        </p:sp>
      </p:grpSp>
      <p:sp>
        <p:nvSpPr>
          <p:cNvPr id="9" name="TextBox 9"/>
          <p:cNvSpPr txBox="1"/>
          <p:nvPr/>
        </p:nvSpPr>
        <p:spPr>
          <a:xfrm>
            <a:off x="17030127" y="9688415"/>
            <a:ext cx="226693" cy="276225"/>
          </a:xfrm>
          <a:prstGeom prst="rect">
            <a:avLst/>
          </a:prstGeom>
        </p:spPr>
        <p:txBody>
          <a:bodyPr lIns="0" tIns="0" rIns="0" bIns="0" rtlCol="0" anchor="t">
            <a:spAutoFit/>
          </a:bodyPr>
          <a:lstStyle/>
          <a:p>
            <a:pPr algn="l">
              <a:lnSpc>
                <a:spcPts val="1980"/>
              </a:lnSpc>
            </a:pPr>
            <a:r>
              <a:rPr lang="en-US" sz="1650">
                <a:solidFill>
                  <a:srgbClr val="000000"/>
                </a:solidFill>
                <a:latin typeface="Calibri (MS)"/>
                <a:ea typeface="Calibri (MS)"/>
                <a:cs typeface="Calibri (MS)"/>
                <a:sym typeface="Calibri (MS)"/>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A2A2A2"/>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A2A2A2"/>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A2A2A2">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A2A2A2">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FFFFFF">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FFFFFF">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92929">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000000">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FFFFFF">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A2A2A2">
                <a:alpha val="49020"/>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0000"/>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92929"/>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000000"/>
            </a:solidFill>
          </p:spPr>
        </p:sp>
      </p:grpSp>
      <p:sp>
        <p:nvSpPr>
          <p:cNvPr id="28" name="Freeform 28"/>
          <p:cNvSpPr/>
          <p:nvPr/>
        </p:nvSpPr>
        <p:spPr>
          <a:xfrm>
            <a:off x="366967" y="1988451"/>
            <a:ext cx="7460261" cy="4189181"/>
          </a:xfrm>
          <a:custGeom>
            <a:avLst/>
            <a:gdLst/>
            <a:ahLst/>
            <a:cxnLst/>
            <a:rect l="l" t="t" r="r" b="b"/>
            <a:pathLst>
              <a:path w="7460261" h="4189181">
                <a:moveTo>
                  <a:pt x="0" y="0"/>
                </a:moveTo>
                <a:lnTo>
                  <a:pt x="7460260" y="0"/>
                </a:lnTo>
                <a:lnTo>
                  <a:pt x="7460260" y="4189181"/>
                </a:lnTo>
                <a:lnTo>
                  <a:pt x="0" y="4189181"/>
                </a:lnTo>
                <a:lnTo>
                  <a:pt x="0" y="0"/>
                </a:lnTo>
                <a:close/>
              </a:path>
            </a:pathLst>
          </a:custGeom>
          <a:blipFill>
            <a:blip r:embed="rId2"/>
            <a:stretch>
              <a:fillRect/>
            </a:stretch>
          </a:blipFill>
        </p:spPr>
      </p:sp>
      <p:sp>
        <p:nvSpPr>
          <p:cNvPr id="29" name="Freeform 29"/>
          <p:cNvSpPr/>
          <p:nvPr/>
        </p:nvSpPr>
        <p:spPr>
          <a:xfrm>
            <a:off x="0" y="6803867"/>
            <a:ext cx="8194194" cy="1925795"/>
          </a:xfrm>
          <a:custGeom>
            <a:avLst/>
            <a:gdLst/>
            <a:ahLst/>
            <a:cxnLst/>
            <a:rect l="l" t="t" r="r" b="b"/>
            <a:pathLst>
              <a:path w="8194194" h="1925795">
                <a:moveTo>
                  <a:pt x="0" y="0"/>
                </a:moveTo>
                <a:lnTo>
                  <a:pt x="8194194" y="0"/>
                </a:lnTo>
                <a:lnTo>
                  <a:pt x="8194194" y="1925796"/>
                </a:lnTo>
                <a:lnTo>
                  <a:pt x="0" y="1925796"/>
                </a:lnTo>
                <a:lnTo>
                  <a:pt x="0" y="0"/>
                </a:lnTo>
                <a:close/>
              </a:path>
            </a:pathLst>
          </a:custGeom>
          <a:blipFill>
            <a:blip r:embed="rId3"/>
            <a:stretch>
              <a:fillRect/>
            </a:stretch>
          </a:blipFill>
        </p:spPr>
      </p:sp>
      <p:sp>
        <p:nvSpPr>
          <p:cNvPr id="30" name="Freeform 30"/>
          <p:cNvSpPr/>
          <p:nvPr/>
        </p:nvSpPr>
        <p:spPr>
          <a:xfrm>
            <a:off x="8669593" y="2186017"/>
            <a:ext cx="7734777" cy="4272150"/>
          </a:xfrm>
          <a:custGeom>
            <a:avLst/>
            <a:gdLst/>
            <a:ahLst/>
            <a:cxnLst/>
            <a:rect l="l" t="t" r="r" b="b"/>
            <a:pathLst>
              <a:path w="7734777" h="4272150">
                <a:moveTo>
                  <a:pt x="0" y="0"/>
                </a:moveTo>
                <a:lnTo>
                  <a:pt x="7734777" y="0"/>
                </a:lnTo>
                <a:lnTo>
                  <a:pt x="7734777" y="4272150"/>
                </a:lnTo>
                <a:lnTo>
                  <a:pt x="0" y="4272150"/>
                </a:lnTo>
                <a:lnTo>
                  <a:pt x="0" y="0"/>
                </a:lnTo>
                <a:close/>
              </a:path>
            </a:pathLst>
          </a:custGeom>
          <a:blipFill>
            <a:blip r:embed="rId4"/>
            <a:stretch>
              <a:fillRect/>
            </a:stretch>
          </a:blipFill>
        </p:spPr>
      </p:sp>
      <p:sp>
        <p:nvSpPr>
          <p:cNvPr id="31" name="Freeform 31"/>
          <p:cNvSpPr/>
          <p:nvPr/>
        </p:nvSpPr>
        <p:spPr>
          <a:xfrm>
            <a:off x="9663129" y="6803867"/>
            <a:ext cx="5747706" cy="3123870"/>
          </a:xfrm>
          <a:custGeom>
            <a:avLst/>
            <a:gdLst/>
            <a:ahLst/>
            <a:cxnLst/>
            <a:rect l="l" t="t" r="r" b="b"/>
            <a:pathLst>
              <a:path w="5747706" h="3123870">
                <a:moveTo>
                  <a:pt x="0" y="0"/>
                </a:moveTo>
                <a:lnTo>
                  <a:pt x="5747706" y="0"/>
                </a:lnTo>
                <a:lnTo>
                  <a:pt x="5747706" y="3123870"/>
                </a:lnTo>
                <a:lnTo>
                  <a:pt x="0" y="3123870"/>
                </a:lnTo>
                <a:lnTo>
                  <a:pt x="0" y="0"/>
                </a:lnTo>
                <a:close/>
              </a:path>
            </a:pathLst>
          </a:custGeom>
          <a:blipFill>
            <a:blip r:embed="rId5"/>
            <a:stretch>
              <a:fillRect/>
            </a:stretch>
          </a:blipFill>
        </p:spPr>
      </p:sp>
      <p:sp>
        <p:nvSpPr>
          <p:cNvPr id="32" name="TextBox 3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FFFFFF"/>
                </a:solidFill>
                <a:latin typeface="Trebuchet MS"/>
                <a:ea typeface="Trebuchet MS"/>
                <a:cs typeface="Trebuchet MS"/>
                <a:sym typeface="Trebuchet MS"/>
              </a:rPr>
              <a:t>3/21/2024  </a:t>
            </a:r>
            <a:r>
              <a:rPr lang="en-US" sz="1650" b="1" spc="30">
                <a:solidFill>
                  <a:srgbClr val="FFFFFF"/>
                </a:solidFill>
                <a:latin typeface="Trebuchet MS Bold"/>
                <a:ea typeface="Trebuchet MS Bold"/>
                <a:cs typeface="Trebuchet MS Bold"/>
                <a:sym typeface="Trebuchet MS Bold"/>
              </a:rPr>
              <a:t>Annual Review</a:t>
            </a:r>
          </a:p>
        </p:txBody>
      </p:sp>
      <p:sp>
        <p:nvSpPr>
          <p:cNvPr id="33" name="TextBox 33"/>
          <p:cNvSpPr txBox="1"/>
          <p:nvPr/>
        </p:nvSpPr>
        <p:spPr>
          <a:xfrm>
            <a:off x="1109662" y="989392"/>
            <a:ext cx="12720638" cy="999059"/>
          </a:xfrm>
          <a:prstGeom prst="rect">
            <a:avLst/>
          </a:prstGeom>
        </p:spPr>
        <p:txBody>
          <a:bodyPr lIns="0" tIns="0" rIns="0" bIns="0" rtlCol="0" anchor="t">
            <a:spAutoFit/>
          </a:bodyPr>
          <a:lstStyle/>
          <a:p>
            <a:pPr algn="l">
              <a:lnSpc>
                <a:spcPts val="7650"/>
              </a:lnSpc>
            </a:pPr>
            <a:r>
              <a:rPr lang="en-US" sz="6375" b="1" spc="22">
                <a:solidFill>
                  <a:srgbClr val="FFFFFF"/>
                </a:solidFill>
                <a:latin typeface="Trebuchet MS Bold"/>
                <a:ea typeface="Trebuchet MS Bold"/>
                <a:cs typeface="Trebuchet MS Bold"/>
                <a:sym typeface="Trebuchet MS Bold"/>
              </a:rPr>
              <a:t>RESULTS AND SCREENSHOTS</a:t>
            </a:r>
          </a:p>
        </p:txBody>
      </p:sp>
      <p:sp>
        <p:nvSpPr>
          <p:cNvPr id="34" name="TextBox 34"/>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A2A2A2"/>
                </a:solidFill>
                <a:latin typeface="Trebuchet MS"/>
                <a:ea typeface="Trebuchet MS"/>
                <a:cs typeface="Trebuchet MS"/>
                <a:sym typeface="Trebuchet MS"/>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1D1D1"/>
        </a:solidFill>
        <a:effectLst/>
      </p:bgPr>
    </p:bg>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000000"/>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000000"/>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000000">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000000">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777777">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777777">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4E4E4E">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92929">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777777">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000000">
                <a:alpha val="49020"/>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292929"/>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4E4E4E"/>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92929"/>
            </a:solidFill>
          </p:spPr>
        </p:sp>
      </p:grpSp>
      <p:grpSp>
        <p:nvGrpSpPr>
          <p:cNvPr id="28" name="Group 28"/>
          <p:cNvGrpSpPr/>
          <p:nvPr/>
        </p:nvGrpSpPr>
        <p:grpSpPr>
          <a:xfrm>
            <a:off x="2500312" y="9701212"/>
            <a:ext cx="114300" cy="266700"/>
            <a:chOff x="0" y="0"/>
            <a:chExt cx="152400" cy="355600"/>
          </a:xfrm>
        </p:grpSpPr>
        <p:sp>
          <p:nvSpPr>
            <p:cNvPr id="29" name="Freeform 29"/>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2"/>
              <a:stretch>
                <a:fillRect l="-66666" r="-66666"/>
              </a:stretch>
            </a:blipFill>
          </p:spPr>
        </p:sp>
      </p:grpSp>
      <p:sp>
        <p:nvSpPr>
          <p:cNvPr id="30" name="TextBox 30"/>
          <p:cNvSpPr txBox="1"/>
          <p:nvPr/>
        </p:nvSpPr>
        <p:spPr>
          <a:xfrm>
            <a:off x="1132998" y="572451"/>
            <a:ext cx="6868002" cy="1133908"/>
          </a:xfrm>
          <a:prstGeom prst="rect">
            <a:avLst/>
          </a:prstGeom>
        </p:spPr>
        <p:txBody>
          <a:bodyPr lIns="0" tIns="0" rIns="0" bIns="0" rtlCol="0" anchor="t">
            <a:spAutoFit/>
          </a:bodyPr>
          <a:lstStyle/>
          <a:p>
            <a:pPr algn="l">
              <a:lnSpc>
                <a:spcPts val="8640"/>
              </a:lnSpc>
            </a:pPr>
            <a:r>
              <a:rPr lang="en-US" sz="7200" b="1">
                <a:solidFill>
                  <a:srgbClr val="000000"/>
                </a:solidFill>
                <a:latin typeface="Trebuchet MS Bold"/>
                <a:ea typeface="Trebuchet MS Bold"/>
                <a:cs typeface="Trebuchet MS Bold"/>
                <a:sym typeface="Trebuchet MS Bold"/>
              </a:rPr>
              <a:t>CONCLUSION</a:t>
            </a:r>
          </a:p>
        </p:txBody>
      </p:sp>
      <p:sp>
        <p:nvSpPr>
          <p:cNvPr id="31" name="TextBox 31"/>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FFFFFF"/>
                </a:solidFill>
                <a:latin typeface="Trebuchet MS"/>
                <a:ea typeface="Trebuchet MS"/>
                <a:cs typeface="Trebuchet MS"/>
                <a:sym typeface="Trebuchet MS"/>
              </a:rPr>
              <a:t>11</a:t>
            </a:r>
          </a:p>
        </p:txBody>
      </p:sp>
      <p:sp>
        <p:nvSpPr>
          <p:cNvPr id="32" name="TextBox 32"/>
          <p:cNvSpPr txBox="1"/>
          <p:nvPr/>
        </p:nvSpPr>
        <p:spPr>
          <a:xfrm>
            <a:off x="1028700" y="1706359"/>
            <a:ext cx="14132870" cy="7688049"/>
          </a:xfrm>
          <a:prstGeom prst="rect">
            <a:avLst/>
          </a:prstGeom>
        </p:spPr>
        <p:txBody>
          <a:bodyPr lIns="0" tIns="0" rIns="0" bIns="0" rtlCol="0" anchor="t">
            <a:spAutoFit/>
          </a:bodyPr>
          <a:lstStyle/>
          <a:p>
            <a:pPr algn="ctr">
              <a:lnSpc>
                <a:spcPts val="7683"/>
              </a:lnSpc>
              <a:spcBef>
                <a:spcPct val="0"/>
              </a:spcBef>
            </a:pPr>
            <a:r>
              <a:rPr lang="en-US" sz="6402" spc="58">
                <a:solidFill>
                  <a:srgbClr val="FFFFFF"/>
                </a:solidFill>
                <a:latin typeface="Trebuchet MS"/>
                <a:ea typeface="Trebuchet MS"/>
                <a:cs typeface="Trebuchet MS"/>
                <a:sym typeface="Trebuchet MS"/>
              </a:rPr>
              <a:t>The portfolio successfully serves as a digital identity for Abhishek. It highlights skills, showcases real projects, and provides an accessible way for potential employers or collaborators to connect. Its modern design and responsiveness make it both visually appealing and practical.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292929"/>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FFFFFF">
                <a:alpha val="49020"/>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FFFFFF"/>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FFFFFF"/>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FFFFFF"/>
            </a:solidFill>
          </p:spPr>
        </p:sp>
      </p:grpSp>
      <p:sp>
        <p:nvSpPr>
          <p:cNvPr id="13" name="TextBox 13"/>
          <p:cNvSpPr txBox="1"/>
          <p:nvPr/>
        </p:nvSpPr>
        <p:spPr>
          <a:xfrm>
            <a:off x="1492333" y="4162425"/>
            <a:ext cx="14674510" cy="981075"/>
          </a:xfrm>
          <a:prstGeom prst="rect">
            <a:avLst/>
          </a:prstGeom>
        </p:spPr>
        <p:txBody>
          <a:bodyPr lIns="0" tIns="0" rIns="0" bIns="0" rtlCol="0" anchor="t">
            <a:spAutoFit/>
          </a:bodyPr>
          <a:lstStyle/>
          <a:p>
            <a:pPr algn="l">
              <a:lnSpc>
                <a:spcPts val="7650"/>
              </a:lnSpc>
            </a:pPr>
            <a:r>
              <a:rPr lang="en-US" sz="6375" b="1" spc="7">
                <a:solidFill>
                  <a:srgbClr val="FFFFFF"/>
                </a:solidFill>
                <a:latin typeface="Trebuchet MS Bold"/>
                <a:ea typeface="Trebuchet MS Bold"/>
                <a:cs typeface="Trebuchet MS Bold"/>
                <a:sym typeface="Trebuchet MS Bold"/>
              </a:rPr>
              <a:t>PROJECT TITLE:Digital Portfolio</a:t>
            </a:r>
          </a:p>
        </p:txBody>
      </p:sp>
      <p:grpSp>
        <p:nvGrpSpPr>
          <p:cNvPr id="14" name="Group 14"/>
          <p:cNvGrpSpPr/>
          <p:nvPr/>
        </p:nvGrpSpPr>
        <p:grpSpPr>
          <a:xfrm>
            <a:off x="1014412" y="9701212"/>
            <a:ext cx="3214688" cy="300038"/>
            <a:chOff x="0" y="0"/>
            <a:chExt cx="4286250" cy="400050"/>
          </a:xfrm>
        </p:grpSpPr>
        <p:sp>
          <p:nvSpPr>
            <p:cNvPr id="15" name="Freeform 15"/>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4"/>
              <a:stretch>
                <a:fillRect l="-66666" r="-66666"/>
              </a:stretch>
            </a:blipFill>
          </p:spPr>
        </p:sp>
      </p:grpSp>
      <p:grpSp>
        <p:nvGrpSpPr>
          <p:cNvPr id="16" name="Group 16"/>
          <p:cNvGrpSpPr/>
          <p:nvPr/>
        </p:nvGrpSpPr>
        <p:grpSpPr>
          <a:xfrm>
            <a:off x="700088" y="9615488"/>
            <a:ext cx="5557838" cy="442912"/>
            <a:chOff x="0" y="0"/>
            <a:chExt cx="7410450" cy="590550"/>
          </a:xfrm>
        </p:grpSpPr>
        <p:sp>
          <p:nvSpPr>
            <p:cNvPr id="17" name="Freeform 17"/>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5"/>
              <a:stretch>
                <a:fillRect t="-124" b="-124"/>
              </a:stretch>
            </a:blipFill>
          </p:spPr>
        </p:sp>
      </p:grpSp>
      <p:sp>
        <p:nvSpPr>
          <p:cNvPr id="18" name="TextBox 18"/>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FFFFFF"/>
                </a:solidFill>
                <a:latin typeface="Trebuchet MS"/>
                <a:ea typeface="Trebuchet MS"/>
                <a:cs typeface="Trebuchet MS"/>
                <a:sym typeface="Trebuchet MS"/>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14300" y="42868"/>
            <a:ext cx="18722570" cy="10287000"/>
            <a:chOff x="0" y="0"/>
            <a:chExt cx="24963426"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FFFFF"/>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000000">
                <a:alpha val="49020"/>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000000"/>
                </a:solidFill>
                <a:latin typeface="Trebuchet MS"/>
                <a:ea typeface="Trebuchet MS"/>
                <a:cs typeface="Trebuchet MS"/>
                <a:sym typeface="Trebuchet MS"/>
              </a:rPr>
              <a:t>3/21/2024  </a:t>
            </a:r>
            <a:r>
              <a:rPr lang="en-US" sz="1650" b="1" spc="30">
                <a:solidFill>
                  <a:srgbClr val="000000"/>
                </a:solidFill>
                <a:latin typeface="Trebuchet MS Bold"/>
                <a:ea typeface="Trebuchet MS Bold"/>
                <a:cs typeface="Trebuchet MS Bold"/>
                <a:sym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000000"/>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a:off x="16030575" y="9201150"/>
            <a:ext cx="371475" cy="371475"/>
            <a:chOff x="0" y="0"/>
            <a:chExt cx="495300" cy="495300"/>
          </a:xfrm>
        </p:grpSpPr>
        <p:sp>
          <p:nvSpPr>
            <p:cNvPr id="12" name="Freeform 12"/>
            <p:cNvSpPr/>
            <p:nvPr/>
          </p:nvSpPr>
          <p:spPr>
            <a:xfrm>
              <a:off x="0" y="0"/>
              <a:ext cx="495300" cy="495300"/>
            </a:xfrm>
            <a:custGeom>
              <a:avLst/>
              <a:gdLst/>
              <a:ahLst/>
              <a:cxnLst/>
              <a:rect l="l" t="t" r="r" b="b"/>
              <a:pathLst>
                <a:path w="495300" h="495300">
                  <a:moveTo>
                    <a:pt x="0" y="0"/>
                  </a:moveTo>
                  <a:lnTo>
                    <a:pt x="495300" y="0"/>
                  </a:lnTo>
                  <a:lnTo>
                    <a:pt x="495300" y="495300"/>
                  </a:lnTo>
                  <a:lnTo>
                    <a:pt x="0" y="495300"/>
                  </a:lnTo>
                  <a:lnTo>
                    <a:pt x="0" y="0"/>
                  </a:lnTo>
                  <a:close/>
                </a:path>
              </a:pathLst>
            </a:custGeom>
            <a:blipFill>
              <a:blip r:embed="rId6"/>
              <a:stretch>
                <a:fillRect/>
              </a:stretch>
            </a:blipFill>
          </p:spPr>
        </p:sp>
      </p:grpSp>
      <p:grpSp>
        <p:nvGrpSpPr>
          <p:cNvPr id="13" name="Group 13"/>
          <p:cNvGrpSpPr/>
          <p:nvPr/>
        </p:nvGrpSpPr>
        <p:grpSpPr>
          <a:xfrm>
            <a:off x="700088" y="9615488"/>
            <a:ext cx="5557838" cy="442912"/>
            <a:chOff x="0" y="0"/>
            <a:chExt cx="7410450" cy="590550"/>
          </a:xfrm>
        </p:grpSpPr>
        <p:sp>
          <p:nvSpPr>
            <p:cNvPr id="14" name="Freeform 14"/>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7"/>
              <a:stretch>
                <a:fillRect t="-124" b="-124"/>
              </a:stretch>
            </a:blipFill>
          </p:spPr>
        </p:sp>
      </p:grpSp>
      <p:grpSp>
        <p:nvGrpSpPr>
          <p:cNvPr id="15" name="Group 15"/>
          <p:cNvGrpSpPr/>
          <p:nvPr/>
        </p:nvGrpSpPr>
        <p:grpSpPr>
          <a:xfrm>
            <a:off x="335756" y="3298200"/>
            <a:ext cx="2600325" cy="4514847"/>
            <a:chOff x="0" y="0"/>
            <a:chExt cx="3467100" cy="6019796"/>
          </a:xfrm>
        </p:grpSpPr>
        <p:sp>
          <p:nvSpPr>
            <p:cNvPr id="16" name="Freeform 16"/>
            <p:cNvSpPr/>
            <p:nvPr/>
          </p:nvSpPr>
          <p:spPr>
            <a:xfrm>
              <a:off x="0" y="0"/>
              <a:ext cx="3467100" cy="6019800"/>
            </a:xfrm>
            <a:custGeom>
              <a:avLst/>
              <a:gdLst/>
              <a:ahLst/>
              <a:cxnLst/>
              <a:rect l="l" t="t" r="r" b="b"/>
              <a:pathLst>
                <a:path w="3467100" h="6019800">
                  <a:moveTo>
                    <a:pt x="0" y="0"/>
                  </a:moveTo>
                  <a:lnTo>
                    <a:pt x="3467100" y="0"/>
                  </a:lnTo>
                  <a:lnTo>
                    <a:pt x="3467100" y="6019800"/>
                  </a:lnTo>
                  <a:lnTo>
                    <a:pt x="0" y="6019800"/>
                  </a:lnTo>
                  <a:lnTo>
                    <a:pt x="0" y="0"/>
                  </a:lnTo>
                  <a:close/>
                </a:path>
              </a:pathLst>
            </a:custGeom>
            <a:blipFill>
              <a:blip r:embed="rId8"/>
              <a:stretch>
                <a:fillRect l="-3" r="-3"/>
              </a:stretch>
            </a:blipFill>
          </p:spPr>
        </p:sp>
      </p:grpSp>
      <p:sp>
        <p:nvSpPr>
          <p:cNvPr id="17" name="TextBox 17"/>
          <p:cNvSpPr txBox="1"/>
          <p:nvPr/>
        </p:nvSpPr>
        <p:spPr>
          <a:xfrm>
            <a:off x="1109662" y="662367"/>
            <a:ext cx="3535680" cy="1143000"/>
          </a:xfrm>
          <a:prstGeom prst="rect">
            <a:avLst/>
          </a:prstGeom>
        </p:spPr>
        <p:txBody>
          <a:bodyPr lIns="0" tIns="0" rIns="0" bIns="0" rtlCol="0" anchor="t">
            <a:spAutoFit/>
          </a:bodyPr>
          <a:lstStyle/>
          <a:p>
            <a:pPr algn="l">
              <a:lnSpc>
                <a:spcPts val="8640"/>
              </a:lnSpc>
            </a:pPr>
            <a:r>
              <a:rPr lang="en-US" sz="7200" b="1">
                <a:solidFill>
                  <a:srgbClr val="000000"/>
                </a:solidFill>
                <a:latin typeface="Trebuchet MS Bold"/>
                <a:ea typeface="Trebuchet MS Bold"/>
                <a:cs typeface="Trebuchet MS Bold"/>
                <a:sym typeface="Trebuchet MS Bold"/>
              </a:rPr>
              <a:t>AGENDA</a:t>
            </a:r>
          </a:p>
        </p:txBody>
      </p:sp>
      <p:sp>
        <p:nvSpPr>
          <p:cNvPr id="18" name="TextBox 18"/>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000000"/>
                </a:solidFill>
                <a:latin typeface="Trebuchet MS"/>
                <a:ea typeface="Trebuchet MS"/>
                <a:cs typeface="Trebuchet MS"/>
                <a:sym typeface="Trebuchet MS"/>
              </a:rPr>
              <a:t>3</a:t>
            </a:r>
          </a:p>
        </p:txBody>
      </p:sp>
      <p:sp>
        <p:nvSpPr>
          <p:cNvPr id="19" name="TextBox 19"/>
          <p:cNvSpPr txBox="1"/>
          <p:nvPr/>
        </p:nvSpPr>
        <p:spPr>
          <a:xfrm>
            <a:off x="3856151" y="1522295"/>
            <a:ext cx="7360920" cy="7105650"/>
          </a:xfrm>
          <a:prstGeom prst="rect">
            <a:avLst/>
          </a:prstGeom>
        </p:spPr>
        <p:txBody>
          <a:bodyPr lIns="0" tIns="0" rIns="0" bIns="0" rtlCol="0" anchor="t">
            <a:spAutoFit/>
          </a:bodyPr>
          <a:lstStyle/>
          <a:p>
            <a:pPr algn="l">
              <a:lnSpc>
                <a:spcPts val="5040"/>
              </a:lnSpc>
            </a:pPr>
            <a:endParaRPr/>
          </a:p>
          <a:p>
            <a:pPr marL="760095" lvl="1" indent="-380048" algn="l">
              <a:lnSpc>
                <a:spcPts val="5040"/>
              </a:lnSpc>
              <a:buAutoNum type="arabicPeriod"/>
            </a:pPr>
            <a:r>
              <a:rPr lang="en-US" sz="4200">
                <a:solidFill>
                  <a:srgbClr val="000000"/>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4200">
                <a:solidFill>
                  <a:srgbClr val="000000"/>
                </a:solidFill>
                <a:latin typeface="Times New Roman"/>
                <a:ea typeface="Times New Roman"/>
                <a:cs typeface="Times New Roman"/>
                <a:sym typeface="Times New Roman"/>
              </a:rPr>
              <a:t>Project Overview</a:t>
            </a:r>
          </a:p>
          <a:p>
            <a:pPr marL="760095" lvl="1" indent="-380048" algn="l">
              <a:lnSpc>
                <a:spcPts val="5040"/>
              </a:lnSpc>
              <a:buAutoNum type="arabicPeriod"/>
            </a:pPr>
            <a:r>
              <a:rPr lang="en-US" sz="4200">
                <a:solidFill>
                  <a:srgbClr val="000000"/>
                </a:solidFill>
                <a:latin typeface="Times New Roman"/>
                <a:ea typeface="Times New Roman"/>
                <a:cs typeface="Times New Roman"/>
                <a:sym typeface="Times New Roman"/>
              </a:rPr>
              <a:t>End Users</a:t>
            </a:r>
          </a:p>
          <a:p>
            <a:pPr marL="760095" lvl="1" indent="-380048" algn="l">
              <a:lnSpc>
                <a:spcPts val="5040"/>
              </a:lnSpc>
              <a:buAutoNum type="arabicPeriod"/>
            </a:pPr>
            <a:r>
              <a:rPr lang="en-US" sz="4200">
                <a:solidFill>
                  <a:srgbClr val="000000"/>
                </a:solidFill>
                <a:latin typeface="Times New Roman"/>
                <a:ea typeface="Times New Roman"/>
                <a:cs typeface="Times New Roman"/>
                <a:sym typeface="Times New Roman"/>
              </a:rPr>
              <a:t>Tools and Technologies</a:t>
            </a:r>
          </a:p>
          <a:p>
            <a:pPr marL="760095" lvl="1" indent="-380048" algn="l">
              <a:lnSpc>
                <a:spcPts val="5040"/>
              </a:lnSpc>
              <a:buAutoNum type="arabicPeriod"/>
            </a:pPr>
            <a:r>
              <a:rPr lang="en-US" sz="4200">
                <a:solidFill>
                  <a:srgbClr val="000000"/>
                </a:solidFill>
                <a:latin typeface="Times New Roman"/>
                <a:ea typeface="Times New Roman"/>
                <a:cs typeface="Times New Roman"/>
                <a:sym typeface="Times New Roman"/>
              </a:rPr>
              <a:t>Portfolio design and Layout</a:t>
            </a:r>
          </a:p>
          <a:p>
            <a:pPr marL="760095" lvl="1" indent="-380048" algn="l">
              <a:lnSpc>
                <a:spcPts val="5040"/>
              </a:lnSpc>
              <a:buAutoNum type="arabicPeriod"/>
            </a:pPr>
            <a:r>
              <a:rPr lang="en-US" sz="4200">
                <a:solidFill>
                  <a:srgbClr val="000000"/>
                </a:solidFill>
                <a:latin typeface="Times New Roman"/>
                <a:ea typeface="Times New Roman"/>
                <a:cs typeface="Times New Roman"/>
                <a:sym typeface="Times New Roman"/>
              </a:rPr>
              <a:t>Features and Functionality</a:t>
            </a:r>
          </a:p>
          <a:p>
            <a:pPr marL="760095" lvl="1" indent="-380048" algn="l">
              <a:lnSpc>
                <a:spcPts val="5040"/>
              </a:lnSpc>
              <a:buAutoNum type="arabicPeriod"/>
            </a:pPr>
            <a:r>
              <a:rPr lang="en-US" sz="4200">
                <a:solidFill>
                  <a:srgbClr val="000000"/>
                </a:solidFill>
                <a:latin typeface="Times New Roman"/>
                <a:ea typeface="Times New Roman"/>
                <a:cs typeface="Times New Roman"/>
                <a:sym typeface="Times New Roman"/>
              </a:rPr>
              <a:t>Results and Screenshots</a:t>
            </a:r>
          </a:p>
          <a:p>
            <a:pPr marL="760095" lvl="1" indent="-380048" algn="l">
              <a:lnSpc>
                <a:spcPts val="5040"/>
              </a:lnSpc>
              <a:buAutoNum type="arabicPeriod"/>
            </a:pPr>
            <a:r>
              <a:rPr lang="en-US" sz="4200">
                <a:solidFill>
                  <a:srgbClr val="000000"/>
                </a:solidFill>
                <a:latin typeface="Times New Roman"/>
                <a:ea typeface="Times New Roman"/>
                <a:cs typeface="Times New Roman"/>
                <a:sym typeface="Times New Roman"/>
              </a:rPr>
              <a:t>Conclusion</a:t>
            </a:r>
          </a:p>
          <a:p>
            <a:pPr marL="760095" lvl="1" indent="-380048" algn="l">
              <a:lnSpc>
                <a:spcPts val="5040"/>
              </a:lnSpc>
              <a:buAutoNum type="arabicPeriod"/>
            </a:pPr>
            <a:r>
              <a:rPr lang="en-US" sz="4200">
                <a:solidFill>
                  <a:srgbClr val="000000"/>
                </a:solidFill>
                <a:latin typeface="Times New Roman"/>
                <a:ea typeface="Times New Roman"/>
                <a:cs typeface="Times New Roman"/>
                <a:sym typeface="Times New Roman"/>
              </a:rPr>
              <a:t>Github Link</a:t>
            </a:r>
          </a:p>
          <a:p>
            <a:pPr marL="760095" lvl="1" indent="-380048" algn="l">
              <a:lnSpc>
                <a:spcPts val="5040"/>
              </a:lnSpc>
            </a:pPr>
            <a:endParaRPr lang="en-US" sz="42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FFFFFF"/>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FFFFFF"/>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FFFFFF">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FFFFFF">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4E4E4E">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4E4E4E">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777777">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000000">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4E4E4E">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FFFFFF">
                <a:alpha val="49020"/>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0000"/>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000000"/>
            </a:solidFill>
          </p:spPr>
        </p:sp>
      </p:grpSp>
      <p:grpSp>
        <p:nvGrpSpPr>
          <p:cNvPr id="26" name="Group 26"/>
          <p:cNvGrpSpPr/>
          <p:nvPr/>
        </p:nvGrpSpPr>
        <p:grpSpPr>
          <a:xfrm>
            <a:off x="11987212" y="4400550"/>
            <a:ext cx="4143375" cy="4886325"/>
            <a:chOff x="0" y="0"/>
            <a:chExt cx="5524500" cy="6515100"/>
          </a:xfrm>
        </p:grpSpPr>
        <p:sp>
          <p:nvSpPr>
            <p:cNvPr id="27" name="Freeform 27"/>
            <p:cNvSpPr/>
            <p:nvPr/>
          </p:nvSpPr>
          <p:spPr>
            <a:xfrm>
              <a:off x="0" y="0"/>
              <a:ext cx="5524500" cy="6515100"/>
            </a:xfrm>
            <a:custGeom>
              <a:avLst/>
              <a:gdLst/>
              <a:ahLst/>
              <a:cxnLst/>
              <a:rect l="l" t="t" r="r" b="b"/>
              <a:pathLst>
                <a:path w="5524500" h="6515100">
                  <a:moveTo>
                    <a:pt x="0" y="0"/>
                  </a:moveTo>
                  <a:lnTo>
                    <a:pt x="5524500" y="0"/>
                  </a:lnTo>
                  <a:lnTo>
                    <a:pt x="5524500" y="6515100"/>
                  </a:lnTo>
                  <a:lnTo>
                    <a:pt x="0" y="6515100"/>
                  </a:lnTo>
                  <a:lnTo>
                    <a:pt x="0" y="0"/>
                  </a:lnTo>
                  <a:close/>
                </a:path>
              </a:pathLst>
            </a:custGeom>
            <a:blipFill>
              <a:blip r:embed="rId2"/>
              <a:stretch>
                <a:fillRect l="-21" r="-21"/>
              </a:stretch>
            </a:blipFill>
          </p:spPr>
        </p:sp>
      </p:grpSp>
      <p:grpSp>
        <p:nvGrpSpPr>
          <p:cNvPr id="28" name="Group 28"/>
          <p:cNvGrpSpPr/>
          <p:nvPr/>
        </p:nvGrpSpPr>
        <p:grpSpPr>
          <a:xfrm>
            <a:off x="10044112" y="2543175"/>
            <a:ext cx="471488" cy="485775"/>
            <a:chOff x="0" y="0"/>
            <a:chExt cx="628650" cy="647700"/>
          </a:xfrm>
        </p:grpSpPr>
        <p:sp>
          <p:nvSpPr>
            <p:cNvPr id="29" name="Freeform 29"/>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777777"/>
            </a:solidFill>
          </p:spPr>
        </p:sp>
      </p:grpSp>
      <p:sp>
        <p:nvSpPr>
          <p:cNvPr id="30" name="TextBox 30"/>
          <p:cNvSpPr txBox="1"/>
          <p:nvPr/>
        </p:nvSpPr>
        <p:spPr>
          <a:xfrm>
            <a:off x="1251108" y="869567"/>
            <a:ext cx="8455343" cy="1010285"/>
          </a:xfrm>
          <a:prstGeom prst="rect">
            <a:avLst/>
          </a:prstGeom>
        </p:spPr>
        <p:txBody>
          <a:bodyPr lIns="0" tIns="0" rIns="0" bIns="0" rtlCol="0" anchor="t">
            <a:spAutoFit/>
          </a:bodyPr>
          <a:lstStyle/>
          <a:p>
            <a:pPr algn="l">
              <a:lnSpc>
                <a:spcPts val="7650"/>
              </a:lnSpc>
            </a:pPr>
            <a:r>
              <a:rPr lang="en-US" sz="6375" b="1" spc="22">
                <a:solidFill>
                  <a:srgbClr val="FFFFFF"/>
                </a:solidFill>
                <a:latin typeface="Trebuchet MS Bold"/>
                <a:ea typeface="Trebuchet MS Bold"/>
                <a:cs typeface="Trebuchet MS Bold"/>
                <a:sym typeface="Trebuchet MS Bold"/>
              </a:rPr>
              <a:t>PROBLEM	STATEMENT</a:t>
            </a:r>
          </a:p>
        </p:txBody>
      </p:sp>
      <p:grpSp>
        <p:nvGrpSpPr>
          <p:cNvPr id="31" name="Group 31"/>
          <p:cNvGrpSpPr/>
          <p:nvPr/>
        </p:nvGrpSpPr>
        <p:grpSpPr>
          <a:xfrm>
            <a:off x="1014412" y="9701212"/>
            <a:ext cx="3214688" cy="300038"/>
            <a:chOff x="0" y="0"/>
            <a:chExt cx="4286250" cy="400050"/>
          </a:xfrm>
        </p:grpSpPr>
        <p:sp>
          <p:nvSpPr>
            <p:cNvPr id="32" name="Freeform 32"/>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3"/>
              <a:stretch>
                <a:fillRect l="-66666" r="-66666"/>
              </a:stretch>
            </a:blipFill>
          </p:spPr>
        </p:sp>
      </p:grpSp>
      <p:sp>
        <p:nvSpPr>
          <p:cNvPr id="33" name="TextBox 33"/>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FFFFFF"/>
                </a:solidFill>
                <a:latin typeface="Trebuchet MS"/>
                <a:ea typeface="Trebuchet MS"/>
                <a:cs typeface="Trebuchet MS"/>
                <a:sym typeface="Trebuchet MS"/>
              </a:rPr>
              <a:t>4</a:t>
            </a:r>
          </a:p>
        </p:txBody>
      </p:sp>
      <p:sp>
        <p:nvSpPr>
          <p:cNvPr id="34" name="TextBox 34"/>
          <p:cNvSpPr txBox="1"/>
          <p:nvPr/>
        </p:nvSpPr>
        <p:spPr>
          <a:xfrm>
            <a:off x="909619" y="1981276"/>
            <a:ext cx="7877194" cy="7608989"/>
          </a:xfrm>
          <a:prstGeom prst="rect">
            <a:avLst/>
          </a:prstGeom>
        </p:spPr>
        <p:txBody>
          <a:bodyPr lIns="0" tIns="0" rIns="0" bIns="0" rtlCol="0" anchor="t">
            <a:spAutoFit/>
          </a:bodyPr>
          <a:lstStyle/>
          <a:p>
            <a:pPr algn="ctr">
              <a:lnSpc>
                <a:spcPts val="6075"/>
              </a:lnSpc>
              <a:spcBef>
                <a:spcPct val="0"/>
              </a:spcBef>
            </a:pPr>
            <a:r>
              <a:rPr lang="en-US" sz="5063" spc="46">
                <a:solidFill>
                  <a:srgbClr val="FFFFFF"/>
                </a:solidFill>
                <a:latin typeface="Trebuchet MS"/>
                <a:ea typeface="Trebuchet MS"/>
                <a:cs typeface="Trebuchet MS"/>
                <a:sym typeface="Trebuchet MS"/>
              </a:rPr>
              <a:t>Showcasing skills, projects, and professional identity online is often scattered and unorganized. A centralized, visually appealing, and responsive portfolio is needed to present abilities effectively.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FFFFFF"/>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FFFFFF"/>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FFFFFF">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FFFFFF">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4E4E4E">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4E4E4E">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777777">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000000">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4E4E4E">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FFFFFF">
                <a:alpha val="49020"/>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0000"/>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000000"/>
            </a:solidFill>
          </p:spPr>
        </p:sp>
      </p:grpSp>
      <p:grpSp>
        <p:nvGrpSpPr>
          <p:cNvPr id="26" name="Group 26"/>
          <p:cNvGrpSpPr/>
          <p:nvPr/>
        </p:nvGrpSpPr>
        <p:grpSpPr>
          <a:xfrm>
            <a:off x="12987338" y="3971925"/>
            <a:ext cx="5300662" cy="5715000"/>
            <a:chOff x="0" y="0"/>
            <a:chExt cx="7067550" cy="7620000"/>
          </a:xfrm>
        </p:grpSpPr>
        <p:sp>
          <p:nvSpPr>
            <p:cNvPr id="27" name="Freeform 27"/>
            <p:cNvSpPr/>
            <p:nvPr/>
          </p:nvSpPr>
          <p:spPr>
            <a:xfrm>
              <a:off x="0" y="0"/>
              <a:ext cx="7067550" cy="7620000"/>
            </a:xfrm>
            <a:custGeom>
              <a:avLst/>
              <a:gdLst/>
              <a:ahLst/>
              <a:cxnLst/>
              <a:rect l="l" t="t" r="r" b="b"/>
              <a:pathLst>
                <a:path w="7067550" h="7620000">
                  <a:moveTo>
                    <a:pt x="0" y="0"/>
                  </a:moveTo>
                  <a:lnTo>
                    <a:pt x="7067550" y="0"/>
                  </a:lnTo>
                  <a:lnTo>
                    <a:pt x="7067550" y="7620000"/>
                  </a:lnTo>
                  <a:lnTo>
                    <a:pt x="0" y="7620000"/>
                  </a:lnTo>
                  <a:lnTo>
                    <a:pt x="0" y="0"/>
                  </a:lnTo>
                  <a:close/>
                </a:path>
              </a:pathLst>
            </a:custGeom>
            <a:blipFill>
              <a:blip r:embed="rId2"/>
              <a:stretch>
                <a:fillRect/>
              </a:stretch>
            </a:blipFill>
          </p:spPr>
        </p:sp>
      </p:grpSp>
      <p:grpSp>
        <p:nvGrpSpPr>
          <p:cNvPr id="28" name="Group 28"/>
          <p:cNvGrpSpPr/>
          <p:nvPr/>
        </p:nvGrpSpPr>
        <p:grpSpPr>
          <a:xfrm>
            <a:off x="10044112" y="2543175"/>
            <a:ext cx="471488" cy="485775"/>
            <a:chOff x="0" y="0"/>
            <a:chExt cx="628650" cy="647700"/>
          </a:xfrm>
        </p:grpSpPr>
        <p:sp>
          <p:nvSpPr>
            <p:cNvPr id="29" name="Freeform 29"/>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777777"/>
            </a:solidFill>
          </p:spPr>
        </p:sp>
      </p:grpSp>
      <p:sp>
        <p:nvSpPr>
          <p:cNvPr id="30" name="TextBox 30"/>
          <p:cNvSpPr txBox="1"/>
          <p:nvPr/>
        </p:nvSpPr>
        <p:spPr>
          <a:xfrm>
            <a:off x="1109662" y="1251425"/>
            <a:ext cx="7895272" cy="1010285"/>
          </a:xfrm>
          <a:prstGeom prst="rect">
            <a:avLst/>
          </a:prstGeom>
        </p:spPr>
        <p:txBody>
          <a:bodyPr lIns="0" tIns="0" rIns="0" bIns="0" rtlCol="0" anchor="t">
            <a:spAutoFit/>
          </a:bodyPr>
          <a:lstStyle/>
          <a:p>
            <a:pPr algn="l">
              <a:lnSpc>
                <a:spcPts val="7650"/>
              </a:lnSpc>
            </a:pPr>
            <a:r>
              <a:rPr lang="en-US" sz="6375" b="1" spc="7">
                <a:solidFill>
                  <a:srgbClr val="FFFFFF"/>
                </a:solidFill>
                <a:latin typeface="Trebuchet MS Bold"/>
                <a:ea typeface="Trebuchet MS Bold"/>
                <a:cs typeface="Trebuchet MS Bold"/>
                <a:sym typeface="Trebuchet MS Bold"/>
              </a:rPr>
              <a:t>PROJECT	OVERVIEW</a:t>
            </a:r>
          </a:p>
        </p:txBody>
      </p:sp>
      <p:grpSp>
        <p:nvGrpSpPr>
          <p:cNvPr id="31" name="Group 31"/>
          <p:cNvGrpSpPr/>
          <p:nvPr/>
        </p:nvGrpSpPr>
        <p:grpSpPr>
          <a:xfrm>
            <a:off x="1014412" y="9701212"/>
            <a:ext cx="3214688" cy="300038"/>
            <a:chOff x="0" y="0"/>
            <a:chExt cx="4286250" cy="400050"/>
          </a:xfrm>
        </p:grpSpPr>
        <p:sp>
          <p:nvSpPr>
            <p:cNvPr id="32" name="Freeform 32"/>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3"/>
              <a:stretch>
                <a:fillRect l="-66666" r="-66666"/>
              </a:stretch>
            </a:blipFill>
          </p:spPr>
        </p:sp>
      </p:grpSp>
      <p:sp>
        <p:nvSpPr>
          <p:cNvPr id="33" name="TextBox 33"/>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FFFFFF"/>
                </a:solidFill>
                <a:latin typeface="Trebuchet MS"/>
                <a:ea typeface="Trebuchet MS"/>
                <a:cs typeface="Trebuchet MS"/>
                <a:sym typeface="Trebuchet MS"/>
              </a:rPr>
              <a:t>5</a:t>
            </a:r>
          </a:p>
        </p:txBody>
      </p:sp>
      <p:sp>
        <p:nvSpPr>
          <p:cNvPr id="34" name="TextBox 34"/>
          <p:cNvSpPr txBox="1"/>
          <p:nvPr/>
        </p:nvSpPr>
        <p:spPr>
          <a:xfrm>
            <a:off x="338138" y="2267167"/>
            <a:ext cx="8356790" cy="7730494"/>
          </a:xfrm>
          <a:prstGeom prst="rect">
            <a:avLst/>
          </a:prstGeom>
        </p:spPr>
        <p:txBody>
          <a:bodyPr lIns="0" tIns="0" rIns="0" bIns="0" rtlCol="0" anchor="t">
            <a:spAutoFit/>
          </a:bodyPr>
          <a:lstStyle/>
          <a:p>
            <a:pPr algn="ctr">
              <a:lnSpc>
                <a:spcPts val="5604"/>
              </a:lnSpc>
              <a:spcBef>
                <a:spcPct val="0"/>
              </a:spcBef>
            </a:pPr>
            <a:r>
              <a:rPr lang="en-US" sz="4670" spc="42">
                <a:solidFill>
                  <a:srgbClr val="A2A2A2"/>
                </a:solidFill>
                <a:latin typeface="Trebuchet MS"/>
                <a:ea typeface="Trebuchet MS"/>
                <a:cs typeface="Trebuchet MS"/>
                <a:sym typeface="Trebuchet MS"/>
              </a:rPr>
              <a:t>This project is a digital portfolio website for Abhishek, designed with a modern animated background, smooth navigation, and interactive elements. It highlights personal details, technical skills, and project showcases while including a contact form for communication.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FFFFFF"/>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FFFFFF"/>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FFFFFF">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FFFFFF">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4E4E4E">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4E4E4E">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777777">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000000">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4E4E4E">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FFFFFF">
                <a:alpha val="49020"/>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0000"/>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777777"/>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000000"/>
            </a:solidFill>
          </p:spPr>
        </p:sp>
      </p:grpSp>
      <p:sp>
        <p:nvSpPr>
          <p:cNvPr id="28" name="TextBox 28"/>
          <p:cNvSpPr txBox="1"/>
          <p:nvPr/>
        </p:nvSpPr>
        <p:spPr>
          <a:xfrm>
            <a:off x="1049178" y="1344674"/>
            <a:ext cx="7521893" cy="770253"/>
          </a:xfrm>
          <a:prstGeom prst="rect">
            <a:avLst/>
          </a:prstGeom>
        </p:spPr>
        <p:txBody>
          <a:bodyPr lIns="0" tIns="0" rIns="0" bIns="0" rtlCol="0" anchor="t">
            <a:spAutoFit/>
          </a:bodyPr>
          <a:lstStyle/>
          <a:p>
            <a:pPr algn="l">
              <a:lnSpc>
                <a:spcPts val="5759"/>
              </a:lnSpc>
            </a:pPr>
            <a:r>
              <a:rPr lang="en-US" sz="4800" b="1" spc="-15">
                <a:solidFill>
                  <a:srgbClr val="FFFFFF"/>
                </a:solidFill>
                <a:latin typeface="Trebuchet MS Bold"/>
                <a:ea typeface="Trebuchet MS Bold"/>
                <a:cs typeface="Trebuchet MS Bold"/>
                <a:sym typeface="Trebuchet MS Bold"/>
              </a:rPr>
              <a:t>WHO ARE THE END USERS?</a:t>
            </a:r>
          </a:p>
        </p:txBody>
      </p:sp>
      <p:grpSp>
        <p:nvGrpSpPr>
          <p:cNvPr id="29" name="Group 29"/>
          <p:cNvGrpSpPr/>
          <p:nvPr/>
        </p:nvGrpSpPr>
        <p:grpSpPr>
          <a:xfrm>
            <a:off x="1085850" y="9258300"/>
            <a:ext cx="3271838" cy="728662"/>
            <a:chOff x="0" y="0"/>
            <a:chExt cx="4362450" cy="971550"/>
          </a:xfrm>
        </p:grpSpPr>
        <p:sp>
          <p:nvSpPr>
            <p:cNvPr id="30" name="Freeform 30"/>
            <p:cNvSpPr/>
            <p:nvPr/>
          </p:nvSpPr>
          <p:spPr>
            <a:xfrm>
              <a:off x="0" y="0"/>
              <a:ext cx="4362450" cy="971550"/>
            </a:xfrm>
            <a:custGeom>
              <a:avLst/>
              <a:gdLst/>
              <a:ahLst/>
              <a:cxnLst/>
              <a:rect l="l" t="t" r="r" b="b"/>
              <a:pathLst>
                <a:path w="4362450" h="971550">
                  <a:moveTo>
                    <a:pt x="0" y="0"/>
                  </a:moveTo>
                  <a:lnTo>
                    <a:pt x="4362450" y="0"/>
                  </a:lnTo>
                  <a:lnTo>
                    <a:pt x="4362450" y="971550"/>
                  </a:lnTo>
                  <a:lnTo>
                    <a:pt x="0" y="971550"/>
                  </a:lnTo>
                  <a:lnTo>
                    <a:pt x="0" y="0"/>
                  </a:lnTo>
                  <a:close/>
                </a:path>
              </a:pathLst>
            </a:custGeom>
            <a:blipFill>
              <a:blip r:embed="rId2"/>
              <a:stretch>
                <a:fillRect/>
              </a:stretch>
            </a:blipFill>
          </p:spPr>
        </p:sp>
      </p:gr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FFFFFF"/>
                </a:solidFill>
                <a:latin typeface="Trebuchet MS"/>
                <a:ea typeface="Trebuchet MS"/>
                <a:cs typeface="Trebuchet MS"/>
                <a:sym typeface="Trebuchet MS"/>
              </a:rPr>
              <a:t>6</a:t>
            </a:r>
          </a:p>
        </p:txBody>
      </p:sp>
      <p:sp>
        <p:nvSpPr>
          <p:cNvPr id="32" name="TextBox 32"/>
          <p:cNvSpPr txBox="1"/>
          <p:nvPr/>
        </p:nvSpPr>
        <p:spPr>
          <a:xfrm>
            <a:off x="671512" y="2726209"/>
            <a:ext cx="10325100" cy="7260754"/>
          </a:xfrm>
          <a:prstGeom prst="rect">
            <a:avLst/>
          </a:prstGeom>
        </p:spPr>
        <p:txBody>
          <a:bodyPr lIns="0" tIns="0" rIns="0" bIns="0" rtlCol="0" anchor="t">
            <a:spAutoFit/>
          </a:bodyPr>
          <a:lstStyle/>
          <a:p>
            <a:pPr algn="ctr">
              <a:lnSpc>
                <a:spcPts val="7246"/>
              </a:lnSpc>
              <a:spcBef>
                <a:spcPct val="0"/>
              </a:spcBef>
            </a:pPr>
            <a:r>
              <a:rPr lang="en-US" sz="6039" spc="54">
                <a:solidFill>
                  <a:srgbClr val="A2A2A2"/>
                </a:solidFill>
                <a:latin typeface="Trebuchet MS"/>
                <a:ea typeface="Trebuchet MS"/>
                <a:cs typeface="Trebuchet MS"/>
                <a:sym typeface="Trebuchet MS"/>
              </a:rPr>
              <a:t>Recruiters and hiring managers evaluating skills.</a:t>
            </a:r>
          </a:p>
          <a:p>
            <a:pPr algn="ctr">
              <a:lnSpc>
                <a:spcPts val="7246"/>
              </a:lnSpc>
              <a:spcBef>
                <a:spcPct val="0"/>
              </a:spcBef>
            </a:pPr>
            <a:r>
              <a:rPr lang="en-US" sz="6039" spc="54">
                <a:solidFill>
                  <a:srgbClr val="A2A2A2"/>
                </a:solidFill>
                <a:latin typeface="Trebuchet MS"/>
                <a:ea typeface="Trebuchet MS"/>
                <a:cs typeface="Trebuchet MS"/>
                <a:sym typeface="Trebuchet MS"/>
              </a:rPr>
              <a:t>Clients looking for freelance or project-based collaboration.</a:t>
            </a:r>
          </a:p>
          <a:p>
            <a:pPr algn="ctr">
              <a:lnSpc>
                <a:spcPts val="7246"/>
              </a:lnSpc>
              <a:spcBef>
                <a:spcPct val="0"/>
              </a:spcBef>
            </a:pPr>
            <a:r>
              <a:rPr lang="en-US" sz="6039" spc="54">
                <a:solidFill>
                  <a:srgbClr val="A2A2A2"/>
                </a:solidFill>
                <a:latin typeface="Trebuchet MS"/>
                <a:ea typeface="Trebuchet MS"/>
                <a:cs typeface="Trebuchet MS"/>
                <a:sym typeface="Trebuchet MS"/>
              </a:rPr>
              <a:t>Peers, mentors, and collaborators interested in Abhishek’s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4E4E4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4E4E4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4E4E4E">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4E4E4E">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A2A2A2">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A2A2A2">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92929">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000000">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A2A2A2">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4E4E4E">
                <a:alpha val="49020"/>
              </a:srgbClr>
            </a:solidFill>
          </p:spPr>
        </p:sp>
      </p:grpSp>
      <p:grpSp>
        <p:nvGrpSpPr>
          <p:cNvPr id="22" name="Group 22"/>
          <p:cNvGrpSpPr/>
          <p:nvPr/>
        </p:nvGrpSpPr>
        <p:grpSpPr>
          <a:xfrm>
            <a:off x="0" y="2214562"/>
            <a:ext cx="4043361" cy="4872038"/>
            <a:chOff x="0" y="0"/>
            <a:chExt cx="5391148" cy="6496050"/>
          </a:xfrm>
        </p:grpSpPr>
        <p:sp>
          <p:nvSpPr>
            <p:cNvPr id="23" name="Freeform 23"/>
            <p:cNvSpPr/>
            <p:nvPr/>
          </p:nvSpPr>
          <p:spPr>
            <a:xfrm>
              <a:off x="0" y="0"/>
              <a:ext cx="5391150" cy="6496050"/>
            </a:xfrm>
            <a:custGeom>
              <a:avLst/>
              <a:gdLst/>
              <a:ahLst/>
              <a:cxnLst/>
              <a:rect l="l" t="t" r="r" b="b"/>
              <a:pathLst>
                <a:path w="5391150" h="6496050">
                  <a:moveTo>
                    <a:pt x="0" y="0"/>
                  </a:moveTo>
                  <a:lnTo>
                    <a:pt x="5391150" y="0"/>
                  </a:lnTo>
                  <a:lnTo>
                    <a:pt x="5391150" y="6496050"/>
                  </a:lnTo>
                  <a:lnTo>
                    <a:pt x="0" y="6496050"/>
                  </a:lnTo>
                  <a:lnTo>
                    <a:pt x="0" y="0"/>
                  </a:lnTo>
                  <a:close/>
                </a:path>
              </a:pathLst>
            </a:custGeom>
            <a:blipFill>
              <a:blip r:embed="rId2"/>
              <a:stretch>
                <a:fillRect l="-13" r="-13"/>
              </a:stretch>
            </a:blipFill>
          </p:spPr>
        </p:sp>
      </p:grpSp>
      <p:grpSp>
        <p:nvGrpSpPr>
          <p:cNvPr id="24" name="Group 24"/>
          <p:cNvGrpSpPr/>
          <p:nvPr/>
        </p:nvGrpSpPr>
        <p:grpSpPr>
          <a:xfrm>
            <a:off x="14030325" y="8043862"/>
            <a:ext cx="685800" cy="685800"/>
            <a:chOff x="0" y="0"/>
            <a:chExt cx="914400" cy="914400"/>
          </a:xfrm>
        </p:grpSpPr>
        <p:sp>
          <p:nvSpPr>
            <p:cNvPr id="25" name="Freeform 25"/>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0000"/>
            </a:solidFill>
          </p:spPr>
        </p:sp>
      </p:grpSp>
      <p:grpSp>
        <p:nvGrpSpPr>
          <p:cNvPr id="26" name="Group 26"/>
          <p:cNvGrpSpPr/>
          <p:nvPr/>
        </p:nvGrpSpPr>
        <p:grpSpPr>
          <a:xfrm>
            <a:off x="10044112" y="2543175"/>
            <a:ext cx="471488" cy="485775"/>
            <a:chOff x="0" y="0"/>
            <a:chExt cx="628650" cy="647700"/>
          </a:xfrm>
        </p:grpSpPr>
        <p:sp>
          <p:nvSpPr>
            <p:cNvPr id="27" name="Freeform 27"/>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92929"/>
            </a:solidFill>
          </p:spPr>
        </p:sp>
      </p:grpSp>
      <p:grpSp>
        <p:nvGrpSpPr>
          <p:cNvPr id="28" name="Group 28"/>
          <p:cNvGrpSpPr/>
          <p:nvPr/>
        </p:nvGrpSpPr>
        <p:grpSpPr>
          <a:xfrm>
            <a:off x="14030325" y="8843962"/>
            <a:ext cx="271462" cy="271462"/>
            <a:chOff x="0" y="0"/>
            <a:chExt cx="361950" cy="361950"/>
          </a:xfrm>
        </p:grpSpPr>
        <p:sp>
          <p:nvSpPr>
            <p:cNvPr id="29" name="Freeform 29"/>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000000"/>
            </a:solidFill>
          </p:spPr>
        </p:sp>
      </p:grpSp>
      <p:sp>
        <p:nvSpPr>
          <p:cNvPr id="30" name="TextBox 30"/>
          <p:cNvSpPr txBox="1"/>
          <p:nvPr/>
        </p:nvSpPr>
        <p:spPr>
          <a:xfrm>
            <a:off x="837248" y="1290637"/>
            <a:ext cx="14644688" cy="859155"/>
          </a:xfrm>
          <a:prstGeom prst="rect">
            <a:avLst/>
          </a:prstGeom>
        </p:spPr>
        <p:txBody>
          <a:bodyPr lIns="0" tIns="0" rIns="0" bIns="0" rtlCol="0" anchor="t">
            <a:spAutoFit/>
          </a:bodyPr>
          <a:lstStyle/>
          <a:p>
            <a:pPr algn="l">
              <a:lnSpc>
                <a:spcPts val="6480"/>
              </a:lnSpc>
            </a:pPr>
            <a:r>
              <a:rPr lang="en-US" sz="5400" b="1" spc="15">
                <a:solidFill>
                  <a:srgbClr val="FFFFFF"/>
                </a:solidFill>
                <a:latin typeface="Trebuchet MS Bold"/>
                <a:ea typeface="Trebuchet MS Bold"/>
                <a:cs typeface="Trebuchet MS Bold"/>
                <a:sym typeface="Trebuchet MS Bold"/>
              </a:rPr>
              <a:t>TOOLS AND TECHNIQUES</a:t>
            </a:r>
          </a:p>
        </p:txBody>
      </p:sp>
      <p:grpSp>
        <p:nvGrpSpPr>
          <p:cNvPr id="31" name="Group 31"/>
          <p:cNvGrpSpPr/>
          <p:nvPr/>
        </p:nvGrpSpPr>
        <p:grpSpPr>
          <a:xfrm>
            <a:off x="1014412" y="9701212"/>
            <a:ext cx="3214688" cy="300038"/>
            <a:chOff x="0" y="0"/>
            <a:chExt cx="4286250" cy="400050"/>
          </a:xfrm>
        </p:grpSpPr>
        <p:sp>
          <p:nvSpPr>
            <p:cNvPr id="32" name="Freeform 32"/>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3"/>
              <a:stretch>
                <a:fillRect l="-66666" r="-66666"/>
              </a:stretch>
            </a:blipFill>
          </p:spPr>
        </p:sp>
      </p:grpSp>
      <p:sp>
        <p:nvSpPr>
          <p:cNvPr id="33" name="TextBox 33"/>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FFFFFF"/>
                </a:solidFill>
                <a:latin typeface="Trebuchet MS"/>
                <a:ea typeface="Trebuchet MS"/>
                <a:cs typeface="Trebuchet MS"/>
                <a:sym typeface="Trebuchet MS"/>
              </a:rPr>
              <a:t>7</a:t>
            </a:r>
          </a:p>
        </p:txBody>
      </p:sp>
      <p:sp>
        <p:nvSpPr>
          <p:cNvPr id="34" name="TextBox 34"/>
          <p:cNvSpPr txBox="1"/>
          <p:nvPr/>
        </p:nvSpPr>
        <p:spPr>
          <a:xfrm>
            <a:off x="4042814" y="2533650"/>
            <a:ext cx="8101561" cy="7133686"/>
          </a:xfrm>
          <a:prstGeom prst="rect">
            <a:avLst/>
          </a:prstGeom>
        </p:spPr>
        <p:txBody>
          <a:bodyPr lIns="0" tIns="0" rIns="0" bIns="0" rtlCol="0" anchor="t">
            <a:spAutoFit/>
          </a:bodyPr>
          <a:lstStyle/>
          <a:p>
            <a:pPr algn="ctr">
              <a:lnSpc>
                <a:spcPts val="6328"/>
              </a:lnSpc>
              <a:spcBef>
                <a:spcPct val="0"/>
              </a:spcBef>
            </a:pPr>
            <a:r>
              <a:rPr lang="en-US" sz="5273" spc="47">
                <a:solidFill>
                  <a:srgbClr val="FFFFFF"/>
                </a:solidFill>
                <a:latin typeface="Trebuchet MS"/>
                <a:ea typeface="Trebuchet MS"/>
                <a:cs typeface="Trebuchet MS"/>
                <a:sym typeface="Trebuchet MS"/>
              </a:rPr>
              <a:t>Frontend: HTML5, CSS3, JavaScript (ES6+).</a:t>
            </a:r>
          </a:p>
          <a:p>
            <a:pPr algn="ctr">
              <a:lnSpc>
                <a:spcPts val="6328"/>
              </a:lnSpc>
              <a:spcBef>
                <a:spcPct val="0"/>
              </a:spcBef>
            </a:pPr>
            <a:r>
              <a:rPr lang="en-US" sz="5273" spc="47">
                <a:solidFill>
                  <a:srgbClr val="FFFFFF"/>
                </a:solidFill>
                <a:latin typeface="Trebuchet MS"/>
                <a:ea typeface="Trebuchet MS"/>
                <a:cs typeface="Trebuchet MS"/>
                <a:sym typeface="Trebuchet MS"/>
              </a:rPr>
              <a:t>Styling &amp; Frameworks: Tailwind CSS, Figma (design mockups).</a:t>
            </a:r>
          </a:p>
          <a:p>
            <a:pPr algn="ctr">
              <a:lnSpc>
                <a:spcPts val="6328"/>
              </a:lnSpc>
              <a:spcBef>
                <a:spcPct val="0"/>
              </a:spcBef>
            </a:pPr>
            <a:r>
              <a:rPr lang="en-US" sz="5273" spc="47">
                <a:solidFill>
                  <a:srgbClr val="FFFFFF"/>
                </a:solidFill>
                <a:latin typeface="Trebuchet MS"/>
                <a:ea typeface="Trebuchet MS"/>
                <a:cs typeface="Trebuchet MS"/>
                <a:sym typeface="Trebuchet MS"/>
              </a:rPr>
              <a:t>Libraries: Particles.js for background animation.</a:t>
            </a:r>
          </a:p>
          <a:p>
            <a:pPr algn="ctr">
              <a:lnSpc>
                <a:spcPts val="6328"/>
              </a:lnSpc>
              <a:spcBef>
                <a:spcPct val="0"/>
              </a:spcBef>
            </a:pPr>
            <a:r>
              <a:rPr lang="en-US" sz="5273" spc="47">
                <a:solidFill>
                  <a:srgbClr val="FFFFFF"/>
                </a:solidFill>
                <a:latin typeface="Trebuchet MS"/>
                <a:ea typeface="Trebuchet MS"/>
                <a:cs typeface="Trebuchet MS"/>
                <a:sym typeface="Trebuchet MS"/>
              </a:rPr>
              <a:t>Version Control: Git &amp; GitHub.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777777"/>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777777"/>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777777">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777777">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FFFFFF">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FFFFFF">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92929">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000000">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FFFFFF">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777777">
                <a:alpha val="49020"/>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000000"/>
            </a:solidFill>
          </p:spPr>
        </p:sp>
      </p:grpSp>
      <p:grpSp>
        <p:nvGrpSpPr>
          <p:cNvPr id="24" name="Group 24"/>
          <p:cNvGrpSpPr/>
          <p:nvPr/>
        </p:nvGrpSpPr>
        <p:grpSpPr>
          <a:xfrm>
            <a:off x="2500312" y="9701212"/>
            <a:ext cx="114300" cy="266700"/>
            <a:chOff x="0" y="0"/>
            <a:chExt cx="152400" cy="355600"/>
          </a:xfrm>
        </p:grpSpPr>
        <p:sp>
          <p:nvSpPr>
            <p:cNvPr id="25" name="Freeform 25"/>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2"/>
              <a:stretch>
                <a:fillRect l="-66666" r="-66666"/>
              </a:stretch>
            </a:blipFill>
          </p:spPr>
        </p:sp>
      </p:grpSp>
      <p:sp>
        <p:nvSpPr>
          <p:cNvPr id="26" name="TextBox 26"/>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A2A2A2"/>
                </a:solidFill>
                <a:latin typeface="Trebuchet MS"/>
                <a:ea typeface="Trebuchet MS"/>
                <a:cs typeface="Trebuchet MS"/>
                <a:sym typeface="Trebuchet MS"/>
              </a:rPr>
              <a:t>8</a:t>
            </a:r>
          </a:p>
        </p:txBody>
      </p:sp>
      <p:sp>
        <p:nvSpPr>
          <p:cNvPr id="27" name="TextBox 27"/>
          <p:cNvSpPr txBox="1"/>
          <p:nvPr/>
        </p:nvSpPr>
        <p:spPr>
          <a:xfrm>
            <a:off x="1109662" y="440530"/>
            <a:ext cx="13192125" cy="939717"/>
          </a:xfrm>
          <a:prstGeom prst="rect">
            <a:avLst/>
          </a:prstGeom>
        </p:spPr>
        <p:txBody>
          <a:bodyPr lIns="0" tIns="0" rIns="0" bIns="0" rtlCol="0" anchor="t">
            <a:spAutoFit/>
          </a:bodyPr>
          <a:lstStyle/>
          <a:p>
            <a:pPr algn="l">
              <a:lnSpc>
                <a:spcPts val="7200"/>
              </a:lnSpc>
            </a:pPr>
            <a:r>
              <a:rPr lang="en-US" sz="6000" b="1" spc="22">
                <a:solidFill>
                  <a:srgbClr val="FFFFFF"/>
                </a:solidFill>
                <a:latin typeface="Trebuchet MS Bold"/>
                <a:ea typeface="Trebuchet MS Bold"/>
                <a:cs typeface="Trebuchet MS Bold"/>
                <a:sym typeface="Trebuchet MS Bold"/>
              </a:rPr>
              <a:t>POTFOLIO DESIGN AND LAYOUT</a:t>
            </a:r>
          </a:p>
        </p:txBody>
      </p:sp>
      <p:grpSp>
        <p:nvGrpSpPr>
          <p:cNvPr id="28" name="Group 28"/>
          <p:cNvGrpSpPr/>
          <p:nvPr/>
        </p:nvGrpSpPr>
        <p:grpSpPr>
          <a:xfrm>
            <a:off x="15087600" y="787712"/>
            <a:ext cx="685800" cy="685800"/>
            <a:chOff x="0" y="0"/>
            <a:chExt cx="914400" cy="914400"/>
          </a:xfrm>
        </p:grpSpPr>
        <p:sp>
          <p:nvSpPr>
            <p:cNvPr id="29" name="Freeform 29"/>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000000"/>
            </a:solidFill>
          </p:spPr>
        </p:sp>
      </p:grpSp>
      <p:sp>
        <p:nvSpPr>
          <p:cNvPr id="30" name="TextBox 30"/>
          <p:cNvSpPr txBox="1"/>
          <p:nvPr/>
        </p:nvSpPr>
        <p:spPr>
          <a:xfrm>
            <a:off x="1514843" y="1645223"/>
            <a:ext cx="11040046" cy="7866921"/>
          </a:xfrm>
          <a:prstGeom prst="rect">
            <a:avLst/>
          </a:prstGeom>
        </p:spPr>
        <p:txBody>
          <a:bodyPr lIns="0" tIns="0" rIns="0" bIns="0" rtlCol="0" anchor="t">
            <a:spAutoFit/>
          </a:bodyPr>
          <a:lstStyle/>
          <a:p>
            <a:pPr algn="ctr">
              <a:lnSpc>
                <a:spcPts val="4826"/>
              </a:lnSpc>
              <a:spcBef>
                <a:spcPct val="0"/>
              </a:spcBef>
            </a:pPr>
            <a:r>
              <a:rPr lang="en-US" sz="4022" spc="36">
                <a:solidFill>
                  <a:srgbClr val="FFFFFF"/>
                </a:solidFill>
                <a:latin typeface="Trebuchet MS"/>
                <a:ea typeface="Trebuchet MS"/>
                <a:cs typeface="Trebuchet MS"/>
                <a:sym typeface="Trebuchet MS"/>
              </a:rPr>
              <a:t>Animated gradient background with particle effects.</a:t>
            </a:r>
          </a:p>
          <a:p>
            <a:pPr algn="ctr">
              <a:lnSpc>
                <a:spcPts val="4826"/>
              </a:lnSpc>
              <a:spcBef>
                <a:spcPct val="0"/>
              </a:spcBef>
            </a:pPr>
            <a:r>
              <a:rPr lang="en-US" sz="4022" spc="36">
                <a:solidFill>
                  <a:srgbClr val="FFFFFF"/>
                </a:solidFill>
                <a:latin typeface="Trebuchet MS"/>
                <a:ea typeface="Trebuchet MS"/>
                <a:cs typeface="Trebuchet MS"/>
                <a:sym typeface="Trebuchet MS"/>
              </a:rPr>
              <a:t>Sticky header with smooth scrolling navigation.</a:t>
            </a:r>
          </a:p>
          <a:p>
            <a:pPr algn="ctr">
              <a:lnSpc>
                <a:spcPts val="4826"/>
              </a:lnSpc>
              <a:spcBef>
                <a:spcPct val="0"/>
              </a:spcBef>
            </a:pPr>
            <a:r>
              <a:rPr lang="en-US" sz="4022" spc="36">
                <a:solidFill>
                  <a:srgbClr val="FFFFFF"/>
                </a:solidFill>
                <a:latin typeface="Trebuchet MS"/>
                <a:ea typeface="Trebuchet MS"/>
                <a:cs typeface="Trebuchet MS"/>
                <a:sym typeface="Trebuchet MS"/>
              </a:rPr>
              <a:t>Hero section with introduction and call-to-action button.</a:t>
            </a:r>
          </a:p>
          <a:p>
            <a:pPr algn="ctr">
              <a:lnSpc>
                <a:spcPts val="4826"/>
              </a:lnSpc>
              <a:spcBef>
                <a:spcPct val="0"/>
              </a:spcBef>
            </a:pPr>
            <a:r>
              <a:rPr lang="en-US" sz="4022" spc="36">
                <a:solidFill>
                  <a:srgbClr val="FFFFFF"/>
                </a:solidFill>
                <a:latin typeface="Trebuchet MS"/>
                <a:ea typeface="Trebuchet MS"/>
                <a:cs typeface="Trebuchet MS"/>
                <a:sym typeface="Trebuchet MS"/>
              </a:rPr>
              <a:t>About section with image and description.</a:t>
            </a:r>
          </a:p>
          <a:p>
            <a:pPr algn="ctr">
              <a:lnSpc>
                <a:spcPts val="4826"/>
              </a:lnSpc>
              <a:spcBef>
                <a:spcPct val="0"/>
              </a:spcBef>
            </a:pPr>
            <a:r>
              <a:rPr lang="en-US" sz="4022" spc="36">
                <a:solidFill>
                  <a:srgbClr val="FFFFFF"/>
                </a:solidFill>
                <a:latin typeface="Trebuchet MS"/>
                <a:ea typeface="Trebuchet MS"/>
                <a:cs typeface="Trebuchet MS"/>
                <a:sym typeface="Trebuchet MS"/>
              </a:rPr>
              <a:t>Skills section using styled tags for technologies.</a:t>
            </a:r>
          </a:p>
          <a:p>
            <a:pPr algn="ctr">
              <a:lnSpc>
                <a:spcPts val="4826"/>
              </a:lnSpc>
              <a:spcBef>
                <a:spcPct val="0"/>
              </a:spcBef>
            </a:pPr>
            <a:r>
              <a:rPr lang="en-US" sz="4022" spc="36">
                <a:solidFill>
                  <a:srgbClr val="FFFFFF"/>
                </a:solidFill>
                <a:latin typeface="Trebuchet MS"/>
                <a:ea typeface="Trebuchet MS"/>
                <a:cs typeface="Trebuchet MS"/>
                <a:sym typeface="Trebuchet MS"/>
              </a:rPr>
              <a:t>Projects section with interactive project cards and GitHub links.</a:t>
            </a:r>
          </a:p>
          <a:p>
            <a:pPr algn="ctr">
              <a:lnSpc>
                <a:spcPts val="4826"/>
              </a:lnSpc>
              <a:spcBef>
                <a:spcPct val="0"/>
              </a:spcBef>
            </a:pPr>
            <a:r>
              <a:rPr lang="en-US" sz="4022" spc="36">
                <a:solidFill>
                  <a:srgbClr val="FFFFFF"/>
                </a:solidFill>
                <a:latin typeface="Trebuchet MS"/>
                <a:ea typeface="Trebuchet MS"/>
                <a:cs typeface="Trebuchet MS"/>
                <a:sym typeface="Trebuchet MS"/>
              </a:rPr>
              <a:t>Contact section with a functional form.</a:t>
            </a:r>
          </a:p>
          <a:p>
            <a:pPr algn="ctr">
              <a:lnSpc>
                <a:spcPts val="4826"/>
              </a:lnSpc>
              <a:spcBef>
                <a:spcPct val="0"/>
              </a:spcBef>
            </a:pPr>
            <a:r>
              <a:rPr lang="en-US" sz="4022" spc="36">
                <a:solidFill>
                  <a:srgbClr val="FFFFFF"/>
                </a:solidFill>
                <a:latin typeface="Trebuchet MS"/>
                <a:ea typeface="Trebuchet MS"/>
                <a:cs typeface="Trebuchet MS"/>
                <a:sym typeface="Trebuchet MS"/>
              </a:rPr>
              <a:t>Responsive design for mobile and desktop.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777777"/>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777777"/>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777777">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777777">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292929">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292929">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FFFFFF">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A2A2A2">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292929">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777777">
                <a:alpha val="49020"/>
              </a:srgbClr>
            </a:solidFill>
          </p:spPr>
        </p:sp>
      </p:grpSp>
      <p:sp>
        <p:nvSpPr>
          <p:cNvPr id="22" name="TextBox 22"/>
          <p:cNvSpPr txBox="1"/>
          <p:nvPr/>
        </p:nvSpPr>
        <p:spPr>
          <a:xfrm>
            <a:off x="1132998" y="559116"/>
            <a:ext cx="16022002" cy="1156335"/>
          </a:xfrm>
          <a:prstGeom prst="rect">
            <a:avLst/>
          </a:prstGeom>
        </p:spPr>
        <p:txBody>
          <a:bodyPr lIns="0" tIns="0" rIns="0" bIns="0" rtlCol="0" anchor="t">
            <a:spAutoFit/>
          </a:bodyPr>
          <a:lstStyle/>
          <a:p>
            <a:pPr algn="l">
              <a:lnSpc>
                <a:spcPts val="8640"/>
              </a:lnSpc>
            </a:pPr>
            <a:r>
              <a:rPr lang="en-US" sz="7200" b="1">
                <a:solidFill>
                  <a:srgbClr val="FFFFFF"/>
                </a:solidFill>
                <a:latin typeface="Trebuchet MS Bold"/>
                <a:ea typeface="Trebuchet MS Bold"/>
                <a:cs typeface="Trebuchet MS Bold"/>
                <a:sym typeface="Trebuchet MS Bold"/>
              </a:rPr>
              <a:t>FEATURES AND FUNCTIONALITY</a:t>
            </a:r>
          </a:p>
        </p:txBody>
      </p:sp>
      <p:sp>
        <p:nvSpPr>
          <p:cNvPr id="23" name="TextBox 23"/>
          <p:cNvSpPr txBox="1"/>
          <p:nvPr/>
        </p:nvSpPr>
        <p:spPr>
          <a:xfrm>
            <a:off x="1132998" y="2049981"/>
            <a:ext cx="14711839" cy="7129546"/>
          </a:xfrm>
          <a:prstGeom prst="rect">
            <a:avLst/>
          </a:prstGeom>
        </p:spPr>
        <p:txBody>
          <a:bodyPr lIns="0" tIns="0" rIns="0" bIns="0" rtlCol="0" anchor="t">
            <a:spAutoFit/>
          </a:bodyPr>
          <a:lstStyle/>
          <a:p>
            <a:pPr algn="ctr">
              <a:lnSpc>
                <a:spcPts val="7115"/>
              </a:lnSpc>
              <a:spcBef>
                <a:spcPct val="0"/>
              </a:spcBef>
            </a:pPr>
            <a:r>
              <a:rPr lang="en-US" sz="5929" spc="53">
                <a:solidFill>
                  <a:srgbClr val="FFFFFF"/>
                </a:solidFill>
                <a:latin typeface="Trebuchet MS"/>
                <a:ea typeface="Trebuchet MS"/>
                <a:cs typeface="Trebuchet MS"/>
                <a:sym typeface="Trebuchet MS"/>
              </a:rPr>
              <a:t>Responsive navigation bar with hover and click effects.</a:t>
            </a:r>
          </a:p>
          <a:p>
            <a:pPr algn="ctr">
              <a:lnSpc>
                <a:spcPts val="7115"/>
              </a:lnSpc>
              <a:spcBef>
                <a:spcPct val="0"/>
              </a:spcBef>
            </a:pPr>
            <a:r>
              <a:rPr lang="en-US" sz="5929" spc="53">
                <a:solidFill>
                  <a:srgbClr val="FFFFFF"/>
                </a:solidFill>
                <a:latin typeface="Trebuchet MS"/>
                <a:ea typeface="Trebuchet MS"/>
                <a:cs typeface="Trebuchet MS"/>
                <a:sym typeface="Trebuchet MS"/>
              </a:rPr>
              <a:t>Interactive skills and project cards with hover animations.</a:t>
            </a:r>
          </a:p>
          <a:p>
            <a:pPr algn="ctr">
              <a:lnSpc>
                <a:spcPts val="7115"/>
              </a:lnSpc>
              <a:spcBef>
                <a:spcPct val="0"/>
              </a:spcBef>
            </a:pPr>
            <a:r>
              <a:rPr lang="en-US" sz="5929" spc="53">
                <a:solidFill>
                  <a:srgbClr val="FFFFFF"/>
                </a:solidFill>
                <a:latin typeface="Trebuchet MS"/>
                <a:ea typeface="Trebuchet MS"/>
                <a:cs typeface="Trebuchet MS"/>
                <a:sym typeface="Trebuchet MS"/>
              </a:rPr>
              <a:t>Particle.js background for an engaging UI.</a:t>
            </a:r>
          </a:p>
          <a:p>
            <a:pPr algn="ctr">
              <a:lnSpc>
                <a:spcPts val="7115"/>
              </a:lnSpc>
              <a:spcBef>
                <a:spcPct val="0"/>
              </a:spcBef>
            </a:pPr>
            <a:r>
              <a:rPr lang="en-US" sz="5929" spc="53">
                <a:solidFill>
                  <a:srgbClr val="FFFFFF"/>
                </a:solidFill>
                <a:latin typeface="Trebuchet MS"/>
                <a:ea typeface="Trebuchet MS"/>
                <a:cs typeface="Trebuchet MS"/>
                <a:sym typeface="Trebuchet MS"/>
              </a:rPr>
              <a:t>Contact form with client-side validation.</a:t>
            </a:r>
          </a:p>
          <a:p>
            <a:pPr algn="ctr">
              <a:lnSpc>
                <a:spcPts val="7115"/>
              </a:lnSpc>
              <a:spcBef>
                <a:spcPct val="0"/>
              </a:spcBef>
            </a:pPr>
            <a:r>
              <a:rPr lang="en-US" sz="5929" spc="53">
                <a:solidFill>
                  <a:srgbClr val="FFFFFF"/>
                </a:solidFill>
                <a:latin typeface="Trebuchet MS"/>
                <a:ea typeface="Trebuchet MS"/>
                <a:cs typeface="Trebuchet MS"/>
                <a:sym typeface="Trebuchet MS"/>
              </a:rPr>
              <a:t>Smooth scroll to different sections.</a:t>
            </a:r>
          </a:p>
          <a:p>
            <a:pPr algn="ctr">
              <a:lnSpc>
                <a:spcPts val="7115"/>
              </a:lnSpc>
              <a:spcBef>
                <a:spcPct val="0"/>
              </a:spcBef>
            </a:pPr>
            <a:r>
              <a:rPr lang="en-US" sz="5929" spc="53">
                <a:solidFill>
                  <a:srgbClr val="FFFFFF"/>
                </a:solidFill>
                <a:latin typeface="Trebuchet MS"/>
                <a:ea typeface="Trebuchet MS"/>
                <a:cs typeface="Trebuchet MS"/>
                <a:sym typeface="Trebuchet MS"/>
              </a:rPr>
              <a:t>Links to GitHub repositories of projects.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387</Words>
  <Application>Microsoft Office PowerPoint</Application>
  <PresentationFormat>Custom</PresentationFormat>
  <Paragraphs>63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Shrikhand</vt:lpstr>
      <vt:lpstr>Trebuchet MS Bold</vt:lpstr>
      <vt:lpstr>Calibri (MS)</vt:lpstr>
      <vt:lpstr>Times New Roman Bold</vt:lpstr>
      <vt:lpstr>Times New Roman</vt:lpstr>
      <vt:lpstr>Trebuchet MS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ABI</dc:title>
  <cp:lastModifiedBy>ADMIN</cp:lastModifiedBy>
  <cp:revision>2</cp:revision>
  <dcterms:created xsi:type="dcterms:W3CDTF">2006-08-16T00:00:00Z</dcterms:created>
  <dcterms:modified xsi:type="dcterms:W3CDTF">2025-09-12T12:02:58Z</dcterms:modified>
  <dc:identifier>DAGymfRgsdA</dc:identifier>
</cp:coreProperties>
</file>