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18"/>
    </p:embeddedFont>
    <p:embeddedFont>
      <p:font typeface="Shrikhand" charset="1" panose="02000000000000000000"/>
      <p:regular r:id="rId19"/>
    </p:embeddedFont>
    <p:embeddedFont>
      <p:font typeface="Calibri (MS)" charset="1" panose="020F0502020204030204"/>
      <p:regular r:id="rId20"/>
    </p:embeddedFont>
    <p:embeddedFont>
      <p:font typeface="Trebuchet MS Bold" charset="1" panose="020B0703020202020204"/>
      <p:regular r:id="rId21"/>
    </p:embeddedFont>
    <p:embeddedFont>
      <p:font typeface="Trebuchet MS" charset="1" panose="020B0603020202020204"/>
      <p:regular r:id="rId22"/>
    </p:embeddedFont>
    <p:embeddedFont>
      <p:font typeface="Times New Roman" charset="1" panose="02030502070405020303"/>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8.png" Type="http://schemas.openxmlformats.org/officeDocument/2006/relationships/image"/><Relationship Id="rId8" Target="../media/image1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642631" y="-114300"/>
            <a:ext cx="9569170" cy="10515600"/>
          </a:xfrm>
          <a:custGeom>
            <a:avLst/>
            <a:gdLst/>
            <a:ahLst/>
            <a:cxnLst/>
            <a:rect r="r" b="b" t="t" l="l"/>
            <a:pathLst>
              <a:path h="10515600" w="9569170">
                <a:moveTo>
                  <a:pt x="0" y="0"/>
                </a:moveTo>
                <a:lnTo>
                  <a:pt x="9569170" y="0"/>
                </a:lnTo>
                <a:lnTo>
                  <a:pt x="9569170" y="10515600"/>
                </a:lnTo>
                <a:lnTo>
                  <a:pt x="0" y="1051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9648" y="1990446"/>
            <a:ext cx="8242983" cy="6306107"/>
          </a:xfrm>
          <a:custGeom>
            <a:avLst/>
            <a:gdLst/>
            <a:ahLst/>
            <a:cxnLst/>
            <a:rect r="r" b="b" t="t" l="l"/>
            <a:pathLst>
              <a:path h="6306107" w="8242983">
                <a:moveTo>
                  <a:pt x="0" y="0"/>
                </a:moveTo>
                <a:lnTo>
                  <a:pt x="8242983" y="0"/>
                </a:lnTo>
                <a:lnTo>
                  <a:pt x="8242983" y="6306107"/>
                </a:lnTo>
                <a:lnTo>
                  <a:pt x="0" y="6306107"/>
                </a:lnTo>
                <a:lnTo>
                  <a:pt x="0" y="0"/>
                </a:lnTo>
                <a:close/>
              </a:path>
            </a:pathLst>
          </a:custGeom>
          <a:blipFill>
            <a:blip r:embed="rId4">
              <a:extLst>
                <a:ext uri="{96DAC541-7B7A-43D3-8B79-37D633B846F1}">
                  <asvg:svgBlip xmlns:asvg="http://schemas.microsoft.com/office/drawing/2016/SVG/main" r:embed="rId5"/>
                </a:ext>
              </a:extLst>
            </a:blip>
            <a:stretch>
              <a:fillRect l="-21" t="0" r="-21" b="0"/>
            </a:stretch>
          </a:blipFill>
        </p:spPr>
      </p:sp>
      <p:sp>
        <p:nvSpPr>
          <p:cNvPr name="TextBox 4" id="4"/>
          <p:cNvSpPr txBox="true"/>
          <p:nvPr/>
        </p:nvSpPr>
        <p:spPr>
          <a:xfrm rot="0">
            <a:off x="9705529" y="1890684"/>
            <a:ext cx="6468137" cy="2569940"/>
          </a:xfrm>
          <a:prstGeom prst="rect">
            <a:avLst/>
          </a:prstGeom>
        </p:spPr>
        <p:txBody>
          <a:bodyPr anchor="t" rtlCol="false" tIns="0" lIns="0" bIns="0" rIns="0">
            <a:spAutoFit/>
          </a:bodyPr>
          <a:lstStyle/>
          <a:p>
            <a:pPr algn="ctr">
              <a:lnSpc>
                <a:spcPts val="9124"/>
              </a:lnSpc>
            </a:pPr>
            <a:r>
              <a:rPr lang="en-US" sz="8294" b="true">
                <a:solidFill>
                  <a:srgbClr val="000000"/>
                </a:solidFill>
                <a:latin typeface="Times New Roman Bold"/>
                <a:ea typeface="Times New Roman Bold"/>
                <a:cs typeface="Times New Roman Bold"/>
                <a:sym typeface="Times New Roman Bold"/>
              </a:rPr>
              <a:t>Digital Portfolio</a:t>
            </a:r>
          </a:p>
        </p:txBody>
      </p:sp>
      <p:sp>
        <p:nvSpPr>
          <p:cNvPr name="TextBox 5" id="5"/>
          <p:cNvSpPr txBox="true"/>
          <p:nvPr/>
        </p:nvSpPr>
        <p:spPr>
          <a:xfrm rot="0">
            <a:off x="8925084" y="4757988"/>
            <a:ext cx="9369679" cy="2734713"/>
          </a:xfrm>
          <a:prstGeom prst="rect">
            <a:avLst/>
          </a:prstGeom>
        </p:spPr>
        <p:txBody>
          <a:bodyPr anchor="t" rtlCol="false" tIns="0" lIns="0" bIns="0" rIns="0">
            <a:spAutoFit/>
          </a:bodyPr>
          <a:lstStyle/>
          <a:p>
            <a:pPr algn="l">
              <a:lnSpc>
                <a:spcPts val="4354"/>
              </a:lnSpc>
            </a:pPr>
            <a:r>
              <a:rPr lang="en-US" sz="3010">
                <a:solidFill>
                  <a:srgbClr val="000000"/>
                </a:solidFill>
                <a:latin typeface="Shrikhand"/>
                <a:ea typeface="Shrikhand"/>
                <a:cs typeface="Shrikhand"/>
                <a:sym typeface="Shrikhand"/>
              </a:rPr>
              <a:t>STUDENT NAME: S.ABHISHEK</a:t>
            </a:r>
          </a:p>
          <a:p>
            <a:pPr algn="l">
              <a:lnSpc>
                <a:spcPts val="4354"/>
              </a:lnSpc>
            </a:pPr>
            <a:r>
              <a:rPr lang="en-US" sz="3010">
                <a:solidFill>
                  <a:srgbClr val="000000"/>
                </a:solidFill>
                <a:latin typeface="Shrikhand"/>
                <a:ea typeface="Shrikhand"/>
                <a:cs typeface="Shrikhand"/>
                <a:sym typeface="Shrikhand"/>
              </a:rPr>
              <a:t>REGISTER No:212402316</a:t>
            </a:r>
          </a:p>
          <a:p>
            <a:pPr algn="l">
              <a:lnSpc>
                <a:spcPts val="4354"/>
              </a:lnSpc>
            </a:pPr>
            <a:r>
              <a:rPr lang="en-US" sz="2590">
                <a:solidFill>
                  <a:srgbClr val="000000"/>
                </a:solidFill>
                <a:latin typeface="Shrikhand"/>
                <a:ea typeface="Shrikhand"/>
                <a:cs typeface="Shrikhand"/>
                <a:sym typeface="Shrikhand"/>
              </a:rPr>
              <a:t>NMID:1D80E54A08832E19508433F3C13BD62C</a:t>
            </a:r>
          </a:p>
          <a:p>
            <a:pPr algn="l">
              <a:lnSpc>
                <a:spcPts val="4354"/>
              </a:lnSpc>
            </a:pPr>
            <a:r>
              <a:rPr lang="en-US" sz="3010">
                <a:solidFill>
                  <a:srgbClr val="000000"/>
                </a:solidFill>
                <a:latin typeface="Shrikhand"/>
                <a:ea typeface="Shrikhand"/>
                <a:cs typeface="Shrikhand"/>
                <a:sym typeface="Shrikhand"/>
              </a:rPr>
              <a:t>DEPARTMENT: BCA</a:t>
            </a:r>
          </a:p>
          <a:p>
            <a:pPr algn="l">
              <a:lnSpc>
                <a:spcPts val="4354"/>
              </a:lnSpc>
            </a:pPr>
            <a:r>
              <a:rPr lang="en-US" sz="3010">
                <a:solidFill>
                  <a:srgbClr val="000000"/>
                </a:solidFill>
                <a:latin typeface="Shrikhand"/>
                <a:ea typeface="Shrikhand"/>
                <a:cs typeface="Shrikhand"/>
                <a:sym typeface="Shrikhand"/>
              </a:rPr>
              <a:t>COLLEGE: AM JAIN COLLEGE</a:t>
            </a:r>
          </a:p>
        </p:txBody>
      </p:sp>
      <p:sp>
        <p:nvSpPr>
          <p:cNvPr name="TextBox 6" id="6"/>
          <p:cNvSpPr txBox="true"/>
          <p:nvPr/>
        </p:nvSpPr>
        <p:spPr>
          <a:xfrm rot="0">
            <a:off x="17030127" y="9659840"/>
            <a:ext cx="226693" cy="304800"/>
          </a:xfrm>
          <a:prstGeom prst="rect">
            <a:avLst/>
          </a:prstGeom>
        </p:spPr>
        <p:txBody>
          <a:bodyPr anchor="t" rtlCol="false" tIns="0" lIns="0" bIns="0" rIns="0">
            <a:spAutoFit/>
          </a:bodyPr>
          <a:lstStyle/>
          <a:p>
            <a:pPr algn="l">
              <a:lnSpc>
                <a:spcPts val="1980"/>
              </a:lnSpc>
            </a:pPr>
            <a:r>
              <a:rPr lang="en-US" sz="1650">
                <a:solidFill>
                  <a:srgbClr val="000000"/>
                </a:solidFill>
                <a:latin typeface="Calibri (MS)"/>
                <a:ea typeface="Calibri (MS)"/>
                <a:cs typeface="Calibri (MS)"/>
                <a:sym typeface="Calibri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A2A2A2"/>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A2A2A2"/>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A2A2A2">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A2A2A2">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FFFFF">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FFFFF">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FFFFF">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A2A2A2">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92929"/>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8" id="28"/>
          <p:cNvGrpSpPr/>
          <p:nvPr/>
        </p:nvGrpSpPr>
        <p:grpSpPr>
          <a:xfrm rot="0">
            <a:off x="366967" y="1988451"/>
            <a:ext cx="7460261" cy="4189181"/>
            <a:chOff x="0" y="0"/>
            <a:chExt cx="9947015" cy="5585575"/>
          </a:xfrm>
        </p:grpSpPr>
        <p:sp>
          <p:nvSpPr>
            <p:cNvPr name="Freeform 29" id="29"/>
            <p:cNvSpPr/>
            <p:nvPr/>
          </p:nvSpPr>
          <p:spPr>
            <a:xfrm flipH="false" flipV="false" rot="0">
              <a:off x="0" y="0"/>
              <a:ext cx="9947021" cy="5585587"/>
            </a:xfrm>
            <a:custGeom>
              <a:avLst/>
              <a:gdLst/>
              <a:ahLst/>
              <a:cxnLst/>
              <a:rect r="r" b="b" t="t" l="l"/>
              <a:pathLst>
                <a:path h="5585587" w="9947021">
                  <a:moveTo>
                    <a:pt x="0" y="0"/>
                  </a:moveTo>
                  <a:lnTo>
                    <a:pt x="9947021" y="0"/>
                  </a:lnTo>
                  <a:lnTo>
                    <a:pt x="9947021" y="5585587"/>
                  </a:lnTo>
                  <a:lnTo>
                    <a:pt x="0" y="5585587"/>
                  </a:lnTo>
                  <a:lnTo>
                    <a:pt x="0" y="0"/>
                  </a:lnTo>
                  <a:close/>
                </a:path>
              </a:pathLst>
            </a:custGeom>
            <a:blipFill>
              <a:blip r:embed="rId2"/>
              <a:stretch>
                <a:fillRect l="0" t="-50" r="0" b="-50"/>
              </a:stretch>
            </a:blipFill>
          </p:spPr>
        </p:sp>
      </p:grpSp>
      <p:grpSp>
        <p:nvGrpSpPr>
          <p:cNvPr name="Group 30" id="30"/>
          <p:cNvGrpSpPr/>
          <p:nvPr/>
        </p:nvGrpSpPr>
        <p:grpSpPr>
          <a:xfrm rot="0">
            <a:off x="0" y="6803867"/>
            <a:ext cx="8194194" cy="1925795"/>
            <a:chOff x="0" y="0"/>
            <a:chExt cx="10925592" cy="2567727"/>
          </a:xfrm>
        </p:grpSpPr>
        <p:sp>
          <p:nvSpPr>
            <p:cNvPr name="Freeform 31" id="31"/>
            <p:cNvSpPr/>
            <p:nvPr/>
          </p:nvSpPr>
          <p:spPr>
            <a:xfrm flipH="false" flipV="false" rot="0">
              <a:off x="0" y="0"/>
              <a:ext cx="10925556" cy="2567686"/>
            </a:xfrm>
            <a:custGeom>
              <a:avLst/>
              <a:gdLst/>
              <a:ahLst/>
              <a:cxnLst/>
              <a:rect r="r" b="b" t="t" l="l"/>
              <a:pathLst>
                <a:path h="2567686" w="10925556">
                  <a:moveTo>
                    <a:pt x="0" y="0"/>
                  </a:moveTo>
                  <a:lnTo>
                    <a:pt x="10925556" y="0"/>
                  </a:lnTo>
                  <a:lnTo>
                    <a:pt x="10925556" y="2567686"/>
                  </a:lnTo>
                  <a:lnTo>
                    <a:pt x="0" y="2567686"/>
                  </a:lnTo>
                  <a:lnTo>
                    <a:pt x="0" y="0"/>
                  </a:lnTo>
                  <a:close/>
                </a:path>
              </a:pathLst>
            </a:custGeom>
            <a:blipFill>
              <a:blip r:embed="rId3"/>
              <a:stretch>
                <a:fillRect l="0" t="-82" r="0" b="-84"/>
              </a:stretch>
            </a:blipFill>
          </p:spPr>
        </p:sp>
      </p:grpSp>
      <p:grpSp>
        <p:nvGrpSpPr>
          <p:cNvPr name="Group 32" id="32"/>
          <p:cNvGrpSpPr/>
          <p:nvPr/>
        </p:nvGrpSpPr>
        <p:grpSpPr>
          <a:xfrm rot="0">
            <a:off x="8669593" y="2186017"/>
            <a:ext cx="7734777" cy="4272150"/>
            <a:chOff x="0" y="0"/>
            <a:chExt cx="10313036" cy="5696200"/>
          </a:xfrm>
        </p:grpSpPr>
        <p:sp>
          <p:nvSpPr>
            <p:cNvPr name="Freeform 33" id="33"/>
            <p:cNvSpPr/>
            <p:nvPr/>
          </p:nvSpPr>
          <p:spPr>
            <a:xfrm flipH="false" flipV="false" rot="0">
              <a:off x="0" y="0"/>
              <a:ext cx="10313035" cy="5696204"/>
            </a:xfrm>
            <a:custGeom>
              <a:avLst/>
              <a:gdLst/>
              <a:ahLst/>
              <a:cxnLst/>
              <a:rect r="r" b="b" t="t" l="l"/>
              <a:pathLst>
                <a:path h="5696204" w="10313035">
                  <a:moveTo>
                    <a:pt x="0" y="0"/>
                  </a:moveTo>
                  <a:lnTo>
                    <a:pt x="10313035" y="0"/>
                  </a:lnTo>
                  <a:lnTo>
                    <a:pt x="10313035" y="5696204"/>
                  </a:lnTo>
                  <a:lnTo>
                    <a:pt x="0" y="5696204"/>
                  </a:lnTo>
                  <a:lnTo>
                    <a:pt x="0" y="0"/>
                  </a:lnTo>
                  <a:close/>
                </a:path>
              </a:pathLst>
            </a:custGeom>
            <a:blipFill>
              <a:blip r:embed="rId4"/>
              <a:stretch>
                <a:fillRect l="0" t="-13" r="0" b="-13"/>
              </a:stretch>
            </a:blipFill>
          </p:spPr>
        </p:sp>
      </p:grpSp>
      <p:grpSp>
        <p:nvGrpSpPr>
          <p:cNvPr name="Group 34" id="34"/>
          <p:cNvGrpSpPr/>
          <p:nvPr/>
        </p:nvGrpSpPr>
        <p:grpSpPr>
          <a:xfrm rot="0">
            <a:off x="9663129" y="6803867"/>
            <a:ext cx="5747706" cy="3123870"/>
            <a:chOff x="0" y="0"/>
            <a:chExt cx="7663608" cy="4165160"/>
          </a:xfrm>
        </p:grpSpPr>
        <p:sp>
          <p:nvSpPr>
            <p:cNvPr name="Freeform 35" id="35"/>
            <p:cNvSpPr/>
            <p:nvPr/>
          </p:nvSpPr>
          <p:spPr>
            <a:xfrm flipH="false" flipV="false" rot="0">
              <a:off x="0" y="0"/>
              <a:ext cx="7663561" cy="4165219"/>
            </a:xfrm>
            <a:custGeom>
              <a:avLst/>
              <a:gdLst/>
              <a:ahLst/>
              <a:cxnLst/>
              <a:rect r="r" b="b" t="t" l="l"/>
              <a:pathLst>
                <a:path h="4165219" w="7663561">
                  <a:moveTo>
                    <a:pt x="0" y="0"/>
                  </a:moveTo>
                  <a:lnTo>
                    <a:pt x="7663561" y="0"/>
                  </a:lnTo>
                  <a:lnTo>
                    <a:pt x="7663561" y="4165219"/>
                  </a:lnTo>
                  <a:lnTo>
                    <a:pt x="0" y="4165219"/>
                  </a:lnTo>
                  <a:lnTo>
                    <a:pt x="0" y="0"/>
                  </a:lnTo>
                  <a:close/>
                </a:path>
              </a:pathLst>
            </a:custGeom>
            <a:blipFill>
              <a:blip r:embed="rId5"/>
              <a:stretch>
                <a:fillRect l="-9" t="0" r="-10" b="1"/>
              </a:stretch>
            </a:blipFill>
          </p:spPr>
        </p:sp>
      </p:grpSp>
      <p:sp>
        <p:nvSpPr>
          <p:cNvPr name="TextBox 36" id="36"/>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FFFFFF"/>
                </a:solidFill>
                <a:latin typeface="Trebuchet MS"/>
                <a:ea typeface="Trebuchet MS"/>
                <a:cs typeface="Trebuchet MS"/>
                <a:sym typeface="Trebuchet MS"/>
              </a:rPr>
              <a:t>3/21/2024  </a:t>
            </a:r>
            <a:r>
              <a:rPr lang="en-US" b="true" sz="1650" spc="30">
                <a:solidFill>
                  <a:srgbClr val="FFFFFF"/>
                </a:solidFill>
                <a:latin typeface="Trebuchet MS Bold"/>
                <a:ea typeface="Trebuchet MS Bold"/>
                <a:cs typeface="Trebuchet MS Bold"/>
                <a:sym typeface="Trebuchet MS Bold"/>
              </a:rPr>
              <a:t>Annual Review</a:t>
            </a:r>
          </a:p>
        </p:txBody>
      </p:sp>
      <p:sp>
        <p:nvSpPr>
          <p:cNvPr name="TextBox 37" id="37"/>
          <p:cNvSpPr txBox="true"/>
          <p:nvPr/>
        </p:nvSpPr>
        <p:spPr>
          <a:xfrm rot="0">
            <a:off x="1109662" y="979867"/>
            <a:ext cx="12720638" cy="1008584"/>
          </a:xfrm>
          <a:prstGeom prst="rect">
            <a:avLst/>
          </a:prstGeom>
        </p:spPr>
        <p:txBody>
          <a:bodyPr anchor="t" rtlCol="false" tIns="0" lIns="0" bIns="0" rIns="0">
            <a:spAutoFit/>
          </a:bodyPr>
          <a:lstStyle/>
          <a:p>
            <a:pPr algn="l">
              <a:lnSpc>
                <a:spcPts val="7650"/>
              </a:lnSpc>
            </a:pPr>
            <a:r>
              <a:rPr lang="en-US" b="true" sz="6375" spc="22">
                <a:solidFill>
                  <a:srgbClr val="FFFFFF"/>
                </a:solidFill>
                <a:latin typeface="Trebuchet MS Bold"/>
                <a:ea typeface="Trebuchet MS Bold"/>
                <a:cs typeface="Trebuchet MS Bold"/>
                <a:sym typeface="Trebuchet MS Bold"/>
              </a:rPr>
              <a:t>RESULTS AND SCREENSHOTS</a:t>
            </a:r>
          </a:p>
        </p:txBody>
      </p:sp>
      <p:sp>
        <p:nvSpPr>
          <p:cNvPr name="TextBox 38" id="3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A2A2A2"/>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1D1D1"/>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000000"/>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000000"/>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000000">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000000">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777777">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777777">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4E4E4E">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92929">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777777">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000000">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292929"/>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4E4E4E"/>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92929"/>
            </a:solidFill>
          </p:spPr>
        </p:sp>
      </p:grpSp>
      <p:grpSp>
        <p:nvGrpSpPr>
          <p:cNvPr name="Group 28" id="28"/>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53401"/>
            <a:ext cx="6868002" cy="115295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11</a:t>
            </a:r>
          </a:p>
        </p:txBody>
      </p:sp>
      <p:sp>
        <p:nvSpPr>
          <p:cNvPr name="TextBox 32" id="32"/>
          <p:cNvSpPr txBox="true"/>
          <p:nvPr/>
        </p:nvSpPr>
        <p:spPr>
          <a:xfrm rot="0">
            <a:off x="1028700" y="1706359"/>
            <a:ext cx="14132870" cy="7688049"/>
          </a:xfrm>
          <a:prstGeom prst="rect">
            <a:avLst/>
          </a:prstGeom>
        </p:spPr>
        <p:txBody>
          <a:bodyPr anchor="t" rtlCol="false" tIns="0" lIns="0" bIns="0" rIns="0">
            <a:spAutoFit/>
          </a:bodyPr>
          <a:lstStyle/>
          <a:p>
            <a:pPr algn="ctr">
              <a:lnSpc>
                <a:spcPts val="7683"/>
              </a:lnSpc>
            </a:pPr>
            <a:r>
              <a:rPr lang="en-US" sz="6401" spc="57">
                <a:solidFill>
                  <a:srgbClr val="FFFFFF"/>
                </a:solidFill>
                <a:latin typeface="Trebuchet MS"/>
                <a:ea typeface="Trebuchet MS"/>
                <a:cs typeface="Trebuchet MS"/>
                <a:sym typeface="Trebuchet MS"/>
              </a:rPr>
              <a:t>The portfolio successfully serves as a digital identity for Abhishek. It highlights skills, showcases real projects, and provides an accessible way for potential employers or collaborators to connect. Its modern design and responsiveness make it both visually appealing and practical.</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1D1D1"/>
        </a:solidFill>
      </p:bgPr>
    </p:bg>
    <p:spTree>
      <p:nvGrpSpPr>
        <p:cNvPr id="1" name=""/>
        <p:cNvGrpSpPr/>
        <p:nvPr/>
      </p:nvGrpSpPr>
      <p:grpSpPr>
        <a:xfrm>
          <a:off x="0" y="0"/>
          <a:ext cx="0" cy="0"/>
          <a:chOff x="0" y="0"/>
          <a:chExt cx="0" cy="0"/>
        </a:xfrm>
      </p:grpSpPr>
      <p:sp>
        <p:nvSpPr>
          <p:cNvPr name="TextBox 2" id="2"/>
          <p:cNvSpPr txBox="true"/>
          <p:nvPr/>
        </p:nvSpPr>
        <p:spPr>
          <a:xfrm rot="0">
            <a:off x="839530" y="6215167"/>
            <a:ext cx="6903120" cy="985485"/>
          </a:xfrm>
          <a:prstGeom prst="rect">
            <a:avLst/>
          </a:prstGeom>
        </p:spPr>
        <p:txBody>
          <a:bodyPr anchor="t" rtlCol="false" tIns="0" lIns="0" bIns="0" rIns="0">
            <a:spAutoFit/>
          </a:bodyPr>
          <a:lstStyle/>
          <a:p>
            <a:pPr algn="ctr">
              <a:lnSpc>
                <a:spcPts val="8042"/>
              </a:lnSpc>
            </a:pPr>
            <a:r>
              <a:rPr lang="en-US" sz="5744" b="true">
                <a:solidFill>
                  <a:srgbClr val="000000"/>
                </a:solidFill>
                <a:latin typeface="Canva Sans Bold"/>
                <a:ea typeface="Canva Sans Bold"/>
                <a:cs typeface="Canva Sans Bold"/>
                <a:sym typeface="Canva Sans Bold"/>
              </a:rPr>
              <a:t>DEPLOYMENT LINK</a:t>
            </a:r>
          </a:p>
        </p:txBody>
      </p:sp>
      <p:sp>
        <p:nvSpPr>
          <p:cNvPr name="TextBox 3" id="3"/>
          <p:cNvSpPr txBox="true"/>
          <p:nvPr/>
        </p:nvSpPr>
        <p:spPr>
          <a:xfrm rot="0">
            <a:off x="1028700" y="2631347"/>
            <a:ext cx="4980025" cy="1039601"/>
          </a:xfrm>
          <a:prstGeom prst="rect">
            <a:avLst/>
          </a:prstGeom>
        </p:spPr>
        <p:txBody>
          <a:bodyPr anchor="t" rtlCol="false" tIns="0" lIns="0" bIns="0" rIns="0">
            <a:spAutoFit/>
          </a:bodyPr>
          <a:lstStyle/>
          <a:p>
            <a:pPr algn="ctr">
              <a:lnSpc>
                <a:spcPts val="8542"/>
              </a:lnSpc>
            </a:pPr>
            <a:r>
              <a:rPr lang="en-US" sz="6101" b="true">
                <a:solidFill>
                  <a:srgbClr val="000000"/>
                </a:solidFill>
                <a:latin typeface="Canva Sans Bold"/>
                <a:ea typeface="Canva Sans Bold"/>
                <a:cs typeface="Canva Sans Bold"/>
                <a:sym typeface="Canva Sans Bold"/>
              </a:rPr>
              <a:t>SERVER LINK</a:t>
            </a:r>
          </a:p>
        </p:txBody>
      </p:sp>
      <p:sp>
        <p:nvSpPr>
          <p:cNvPr name="TextBox 4" id="4"/>
          <p:cNvSpPr txBox="true"/>
          <p:nvPr/>
        </p:nvSpPr>
        <p:spPr>
          <a:xfrm rot="0">
            <a:off x="2762948" y="7512237"/>
            <a:ext cx="10766708" cy="693172"/>
          </a:xfrm>
          <a:prstGeom prst="rect">
            <a:avLst/>
          </a:prstGeom>
        </p:spPr>
        <p:txBody>
          <a:bodyPr anchor="t" rtlCol="false" tIns="0" lIns="0" bIns="0" rIns="0">
            <a:spAutoFit/>
          </a:bodyPr>
          <a:lstStyle/>
          <a:p>
            <a:pPr algn="ctr">
              <a:lnSpc>
                <a:spcPts val="5783"/>
              </a:lnSpc>
            </a:pPr>
            <a:r>
              <a:rPr lang="en-US" sz="4131" b="true">
                <a:solidFill>
                  <a:srgbClr val="000000"/>
                </a:solidFill>
                <a:latin typeface="Canva Sans Bold"/>
                <a:ea typeface="Canva Sans Bold"/>
                <a:cs typeface="Canva Sans Bold"/>
                <a:sym typeface="Canva Sans Bold"/>
              </a:rPr>
              <a:t>https://24h225-sketch.github.io/abi/</a:t>
            </a:r>
          </a:p>
        </p:txBody>
      </p:sp>
      <p:sp>
        <p:nvSpPr>
          <p:cNvPr name="TextBox 5" id="5"/>
          <p:cNvSpPr txBox="true"/>
          <p:nvPr/>
        </p:nvSpPr>
        <p:spPr>
          <a:xfrm rot="0">
            <a:off x="949811" y="4545154"/>
            <a:ext cx="16388378" cy="814858"/>
          </a:xfrm>
          <a:prstGeom prst="rect">
            <a:avLst/>
          </a:prstGeom>
        </p:spPr>
        <p:txBody>
          <a:bodyPr anchor="t" rtlCol="false" tIns="0" lIns="0" bIns="0" rIns="0">
            <a:spAutoFit/>
          </a:bodyPr>
          <a:lstStyle/>
          <a:p>
            <a:pPr algn="ctr">
              <a:lnSpc>
                <a:spcPts val="6643"/>
              </a:lnSpc>
            </a:pPr>
            <a:r>
              <a:rPr lang="en-US" sz="4745" b="true">
                <a:solidFill>
                  <a:srgbClr val="000000"/>
                </a:solidFill>
                <a:latin typeface="Canva Sans Bold"/>
                <a:ea typeface="Canva Sans Bold"/>
                <a:cs typeface="Canva Sans Bold"/>
                <a:sym typeface="Canva Sans Bold"/>
              </a:rPr>
              <a:t>https://github.com/24h225-sketch/abi.git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292929"/>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2392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FFFFFF"/>
            </a:solidFill>
          </p:spPr>
        </p:sp>
      </p:grpSp>
      <p:grpSp>
        <p:nvGrpSpPr>
          <p:cNvPr name="Group 9" id="9"/>
          <p:cNvGrpSpPr/>
          <p:nvPr/>
        </p:nvGrpSpPr>
        <p:grpSpPr>
          <a:xfrm rot="0">
            <a:off x="10044112" y="2543175"/>
            <a:ext cx="471488" cy="485775"/>
            <a:chOff x="0" y="0"/>
            <a:chExt cx="628651"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FFFFFF"/>
            </a:solidFill>
          </p:spPr>
        </p:sp>
      </p:grpSp>
      <p:grpSp>
        <p:nvGrpSpPr>
          <p:cNvPr name="Group 11" id="11"/>
          <p:cNvGrpSpPr/>
          <p:nvPr/>
        </p:nvGrpSpPr>
        <p:grpSpPr>
          <a:xfrm rot="0">
            <a:off x="14030325" y="8843962"/>
            <a:ext cx="271462" cy="271462"/>
            <a:chOff x="0" y="0"/>
            <a:chExt cx="361949" cy="361949"/>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FFFFFF"/>
            </a:solidFill>
          </p:spPr>
        </p:sp>
      </p:grpSp>
      <p:sp>
        <p:nvSpPr>
          <p:cNvPr name="TextBox 13" id="13"/>
          <p:cNvSpPr txBox="true"/>
          <p:nvPr/>
        </p:nvSpPr>
        <p:spPr>
          <a:xfrm rot="0">
            <a:off x="1492333" y="4152900"/>
            <a:ext cx="14674510" cy="990600"/>
          </a:xfrm>
          <a:prstGeom prst="rect">
            <a:avLst/>
          </a:prstGeom>
        </p:spPr>
        <p:txBody>
          <a:bodyPr anchor="t" rtlCol="false" tIns="0" lIns="0" bIns="0" rIns="0">
            <a:spAutoFit/>
          </a:bodyPr>
          <a:lstStyle/>
          <a:p>
            <a:pPr algn="l">
              <a:lnSpc>
                <a:spcPts val="7650"/>
              </a:lnSpc>
            </a:pPr>
            <a:r>
              <a:rPr lang="en-US" b="true" sz="6375" spc="7">
                <a:solidFill>
                  <a:srgbClr val="FFFFFF"/>
                </a:solidFill>
                <a:latin typeface="Trebuchet MS Bold"/>
                <a:ea typeface="Trebuchet MS Bold"/>
                <a:cs typeface="Trebuchet MS Bold"/>
                <a:sym typeface="Trebuchet MS Bold"/>
              </a:rPr>
              <a:t>PROJECT TITLE:Digital Portfolio</a:t>
            </a:r>
          </a:p>
        </p:txBody>
      </p:sp>
      <p:grpSp>
        <p:nvGrpSpPr>
          <p:cNvPr name="Group 14" id="14"/>
          <p:cNvGrpSpPr/>
          <p:nvPr/>
        </p:nvGrpSpPr>
        <p:grpSpPr>
          <a:xfrm rot="0">
            <a:off x="1014412" y="9701212"/>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p:nvPr/>
        </p:nvGrpSpPr>
        <p:grpSpPr>
          <a:xfrm rot="0">
            <a:off x="700088" y="9615488"/>
            <a:ext cx="5557838" cy="442912"/>
            <a:chOff x="0" y="0"/>
            <a:chExt cx="7410451" cy="590549"/>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FFFFF"/>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000000">
                <a:alpha val="23922"/>
              </a:srgbClr>
            </a:solidFill>
          </p:spPr>
        </p:sp>
      </p:grpSp>
      <p:sp>
        <p:nvSpPr>
          <p:cNvPr name="TextBox 7" id="7"/>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000000"/>
                </a:solidFill>
                <a:latin typeface="Trebuchet MS"/>
                <a:ea typeface="Trebuchet MS"/>
                <a:cs typeface="Trebuchet MS"/>
                <a:sym typeface="Trebuchet MS"/>
              </a:rPr>
              <a:t>3/21/2024  </a:t>
            </a:r>
            <a:r>
              <a:rPr lang="en-US" b="true" sz="1650" spc="30">
                <a:solidFill>
                  <a:srgbClr val="000000"/>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000000"/>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p:nvPr/>
        </p:nvGrpSpPr>
        <p:grpSpPr>
          <a:xfrm rot="0">
            <a:off x="700088" y="9615488"/>
            <a:ext cx="5557838" cy="442912"/>
            <a:chOff x="0" y="0"/>
            <a:chExt cx="7410451" cy="590549"/>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p:nvPr/>
        </p:nvGrpSpPr>
        <p:grpSpPr>
          <a:xfrm rot="0">
            <a:off x="335756" y="3298200"/>
            <a:ext cx="2600325" cy="4514850"/>
            <a:chOff x="0" y="0"/>
            <a:chExt cx="3467100" cy="6019800"/>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67" t="0" r="-67" b="0"/>
              </a:stretch>
            </a:blipFill>
          </p:spPr>
        </p:sp>
      </p:grpSp>
      <p:sp>
        <p:nvSpPr>
          <p:cNvPr name="TextBox 17" id="17"/>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000000"/>
                </a:solidFill>
                <a:latin typeface="Trebuchet MS"/>
                <a:ea typeface="Trebuchet MS"/>
                <a:cs typeface="Trebuchet MS"/>
                <a:sym typeface="Trebuchet MS"/>
              </a:rPr>
              <a:t>3</a:t>
            </a:r>
          </a:p>
        </p:txBody>
      </p:sp>
      <p:sp>
        <p:nvSpPr>
          <p:cNvPr name="TextBox 19" id="19"/>
          <p:cNvSpPr txBox="true"/>
          <p:nvPr/>
        </p:nvSpPr>
        <p:spPr>
          <a:xfrm rot="0">
            <a:off x="3856151" y="1436570"/>
            <a:ext cx="7360920" cy="7191375"/>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Github Link</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6" id="26"/>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42" t="0" r="-42" b="0"/>
              </a:stretch>
            </a:blipFill>
          </p:spPr>
        </p:sp>
      </p:grpSp>
      <p:grpSp>
        <p:nvGrpSpPr>
          <p:cNvPr name="Group 28" id="28"/>
          <p:cNvGrpSpPr/>
          <p:nvPr/>
        </p:nvGrpSpPr>
        <p:grpSpPr>
          <a:xfrm rot="0">
            <a:off x="10044112" y="2543175"/>
            <a:ext cx="471488" cy="485775"/>
            <a:chOff x="0" y="0"/>
            <a:chExt cx="628651"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sp>
        <p:nvSpPr>
          <p:cNvPr name="TextBox 30" id="30"/>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b="true" sz="6375" spc="22">
                <a:solidFill>
                  <a:srgbClr val="FFFFFF"/>
                </a:solidFill>
                <a:latin typeface="Trebuchet MS Bold"/>
                <a:ea typeface="Trebuchet MS Bold"/>
                <a:cs typeface="Trebuchet MS Bold"/>
                <a:sym typeface="Trebuchet MS Bold"/>
              </a:rPr>
              <a:t>PROBLEM	STATEMENT</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4</a:t>
            </a:r>
          </a:p>
        </p:txBody>
      </p:sp>
      <p:sp>
        <p:nvSpPr>
          <p:cNvPr name="TextBox 34" id="34"/>
          <p:cNvSpPr txBox="true"/>
          <p:nvPr/>
        </p:nvSpPr>
        <p:spPr>
          <a:xfrm rot="0">
            <a:off x="909619" y="1971751"/>
            <a:ext cx="7877194" cy="7618514"/>
          </a:xfrm>
          <a:prstGeom prst="rect">
            <a:avLst/>
          </a:prstGeom>
        </p:spPr>
        <p:txBody>
          <a:bodyPr anchor="t" rtlCol="false" tIns="0" lIns="0" bIns="0" rIns="0">
            <a:spAutoFit/>
          </a:bodyPr>
          <a:lstStyle/>
          <a:p>
            <a:pPr algn="ctr">
              <a:lnSpc>
                <a:spcPts val="6075"/>
              </a:lnSpc>
            </a:pPr>
            <a:r>
              <a:rPr lang="en-US" sz="5063" spc="46">
                <a:solidFill>
                  <a:srgbClr val="FFFFFF"/>
                </a:solidFill>
                <a:latin typeface="Trebuchet MS"/>
                <a:ea typeface="Trebuchet MS"/>
                <a:cs typeface="Trebuchet MS"/>
                <a:sym typeface="Trebuchet MS"/>
              </a:rPr>
              <a:t>Showcasing skills, projects, and professional identity online is often scattered and unorganized. A centralized, visually appealing, and responsive portfolio is needed to present abilities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6" id="26"/>
          <p:cNvGrpSpPr/>
          <p:nvPr/>
        </p:nvGrpSpPr>
        <p:grpSpPr>
          <a:xfrm rot="0">
            <a:off x="12987338" y="3971925"/>
            <a:ext cx="5300662" cy="5715000"/>
            <a:chOff x="0" y="0"/>
            <a:chExt cx="7067549"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1"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sp>
        <p:nvSpPr>
          <p:cNvPr name="TextBox 30" id="30"/>
          <p:cNvSpPr txBox="true"/>
          <p:nvPr/>
        </p:nvSpPr>
        <p:spPr>
          <a:xfrm rot="0">
            <a:off x="1109662" y="1241900"/>
            <a:ext cx="7895272" cy="1019810"/>
          </a:xfrm>
          <a:prstGeom prst="rect">
            <a:avLst/>
          </a:prstGeom>
        </p:spPr>
        <p:txBody>
          <a:bodyPr anchor="t" rtlCol="false" tIns="0" lIns="0" bIns="0" rIns="0">
            <a:spAutoFit/>
          </a:bodyPr>
          <a:lstStyle/>
          <a:p>
            <a:pPr algn="l">
              <a:lnSpc>
                <a:spcPts val="7650"/>
              </a:lnSpc>
            </a:pPr>
            <a:r>
              <a:rPr lang="en-US" b="true" sz="6375" spc="7">
                <a:solidFill>
                  <a:srgbClr val="FFFFFF"/>
                </a:solidFill>
                <a:latin typeface="Trebuchet MS Bold"/>
                <a:ea typeface="Trebuchet MS Bold"/>
                <a:cs typeface="Trebuchet MS Bold"/>
                <a:sym typeface="Trebuchet MS Bold"/>
              </a:rPr>
              <a:t>PROJECT	OVERVIEW</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5</a:t>
            </a:r>
          </a:p>
        </p:txBody>
      </p:sp>
      <p:sp>
        <p:nvSpPr>
          <p:cNvPr name="TextBox 34" id="34"/>
          <p:cNvSpPr txBox="true"/>
          <p:nvPr/>
        </p:nvSpPr>
        <p:spPr>
          <a:xfrm rot="0">
            <a:off x="338138" y="2248117"/>
            <a:ext cx="8356790" cy="7749544"/>
          </a:xfrm>
          <a:prstGeom prst="rect">
            <a:avLst/>
          </a:prstGeom>
        </p:spPr>
        <p:txBody>
          <a:bodyPr anchor="t" rtlCol="false" tIns="0" lIns="0" bIns="0" rIns="0">
            <a:spAutoFit/>
          </a:bodyPr>
          <a:lstStyle/>
          <a:p>
            <a:pPr algn="ctr">
              <a:lnSpc>
                <a:spcPts val="5604"/>
              </a:lnSpc>
            </a:pPr>
            <a:r>
              <a:rPr lang="en-US" sz="4670" spc="42">
                <a:solidFill>
                  <a:srgbClr val="A2A2A2"/>
                </a:solidFill>
                <a:latin typeface="Trebuchet MS"/>
                <a:ea typeface="Trebuchet MS"/>
                <a:cs typeface="Trebuchet MS"/>
                <a:sym typeface="Trebuchet MS"/>
              </a:rPr>
              <a:t>This project is a digital portfolio website for Abhishek, designed with a modern animated background, smooth navigation, and interactive elements. It highlights personal details, technical skills, and project showcases while including a contact form for communication.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sp>
        <p:nvSpPr>
          <p:cNvPr name="TextBox 28" id="28"/>
          <p:cNvSpPr txBox="true"/>
          <p:nvPr/>
        </p:nvSpPr>
        <p:spPr>
          <a:xfrm rot="0">
            <a:off x="1049178" y="1335149"/>
            <a:ext cx="7521893" cy="779778"/>
          </a:xfrm>
          <a:prstGeom prst="rect">
            <a:avLst/>
          </a:prstGeom>
        </p:spPr>
        <p:txBody>
          <a:bodyPr anchor="t" rtlCol="false" tIns="0" lIns="0" bIns="0" rIns="0">
            <a:spAutoFit/>
          </a:bodyPr>
          <a:lstStyle/>
          <a:p>
            <a:pPr algn="l">
              <a:lnSpc>
                <a:spcPts val="5759"/>
              </a:lnSpc>
            </a:pPr>
            <a:r>
              <a:rPr lang="en-US" b="true" sz="4800" spc="-15">
                <a:solidFill>
                  <a:srgbClr val="FFFFFF"/>
                </a:solidFill>
                <a:latin typeface="Trebuchet MS Bold"/>
                <a:ea typeface="Trebuchet MS Bold"/>
                <a:cs typeface="Trebuchet MS Bold"/>
                <a:sym typeface="Trebuchet MS Bold"/>
              </a:rPr>
              <a:t>WHO ARE THE END USERS?</a:t>
            </a:r>
          </a:p>
        </p:txBody>
      </p:sp>
      <p:grpSp>
        <p:nvGrpSpPr>
          <p:cNvPr name="Group 29" id="29"/>
          <p:cNvGrpSpPr/>
          <p:nvPr/>
        </p:nvGrpSpPr>
        <p:grpSpPr>
          <a:xfrm rot="0">
            <a:off x="1085850" y="9258300"/>
            <a:ext cx="3271838" cy="728662"/>
            <a:chOff x="0" y="0"/>
            <a:chExt cx="4362451" cy="971549"/>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6</a:t>
            </a:r>
          </a:p>
        </p:txBody>
      </p:sp>
      <p:sp>
        <p:nvSpPr>
          <p:cNvPr name="TextBox 32" id="32"/>
          <p:cNvSpPr txBox="true"/>
          <p:nvPr/>
        </p:nvSpPr>
        <p:spPr>
          <a:xfrm rot="0">
            <a:off x="671512" y="2716684"/>
            <a:ext cx="10325100" cy="7270279"/>
          </a:xfrm>
          <a:prstGeom prst="rect">
            <a:avLst/>
          </a:prstGeom>
        </p:spPr>
        <p:txBody>
          <a:bodyPr anchor="t" rtlCol="false" tIns="0" lIns="0" bIns="0" rIns="0">
            <a:spAutoFit/>
          </a:bodyPr>
          <a:lstStyle/>
          <a:p>
            <a:pPr algn="ctr">
              <a:lnSpc>
                <a:spcPts val="7246"/>
              </a:lnSpc>
            </a:pPr>
            <a:r>
              <a:rPr lang="en-US" sz="6039" spc="54">
                <a:solidFill>
                  <a:srgbClr val="A2A2A2"/>
                </a:solidFill>
                <a:latin typeface="Trebuchet MS"/>
                <a:ea typeface="Trebuchet MS"/>
                <a:cs typeface="Trebuchet MS"/>
                <a:sym typeface="Trebuchet MS"/>
              </a:rPr>
              <a:t>Recruiters and hiring managers evaluating skills.</a:t>
            </a:r>
          </a:p>
          <a:p>
            <a:pPr algn="ctr">
              <a:lnSpc>
                <a:spcPts val="7246"/>
              </a:lnSpc>
            </a:pPr>
            <a:r>
              <a:rPr lang="en-US" sz="6039" spc="54">
                <a:solidFill>
                  <a:srgbClr val="A2A2A2"/>
                </a:solidFill>
                <a:latin typeface="Trebuchet MS"/>
                <a:ea typeface="Trebuchet MS"/>
                <a:cs typeface="Trebuchet MS"/>
                <a:sym typeface="Trebuchet MS"/>
              </a:rPr>
              <a:t>Clients looking for freelance or project-based collaboration.</a:t>
            </a:r>
          </a:p>
          <a:p>
            <a:pPr algn="ctr">
              <a:lnSpc>
                <a:spcPts val="7246"/>
              </a:lnSpc>
            </a:pPr>
            <a:r>
              <a:rPr lang="en-US" sz="6039" spc="54">
                <a:solidFill>
                  <a:srgbClr val="A2A2A2"/>
                </a:solidFill>
                <a:latin typeface="Trebuchet MS"/>
                <a:ea typeface="Trebuchet MS"/>
                <a:cs typeface="Trebuchet MS"/>
                <a:sym typeface="Trebuchet MS"/>
              </a:rPr>
              <a:t>Peers, mentors, and collaborators interested in Abhishek’s 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4E4E4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4E4E4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4E4E4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4E4E4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A2A2A2">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A2A2A2">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A2A2A2">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4E4E4E">
                <a:alpha val="23922"/>
              </a:srgbClr>
            </a:solidFill>
          </p:spPr>
        </p:sp>
      </p:grpSp>
      <p:grpSp>
        <p:nvGrpSpPr>
          <p:cNvPr name="Group 22" id="22"/>
          <p:cNvGrpSpPr/>
          <p:nvPr/>
        </p:nvGrpSpPr>
        <p:grpSpPr>
          <a:xfrm rot="0">
            <a:off x="0" y="2214562"/>
            <a:ext cx="4043362" cy="4872038"/>
            <a:chOff x="0" y="0"/>
            <a:chExt cx="5391150" cy="6496051"/>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0" t="-34" r="0" b="-34"/>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6" id="26"/>
          <p:cNvGrpSpPr/>
          <p:nvPr/>
        </p:nvGrpSpPr>
        <p:grpSpPr>
          <a:xfrm rot="0">
            <a:off x="10044112" y="2543175"/>
            <a:ext cx="471488" cy="485775"/>
            <a:chOff x="0" y="0"/>
            <a:chExt cx="628651"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92929"/>
            </a:solidFill>
          </p:spPr>
        </p:sp>
      </p:grpSp>
      <p:grpSp>
        <p:nvGrpSpPr>
          <p:cNvPr name="Group 28" id="28"/>
          <p:cNvGrpSpPr/>
          <p:nvPr/>
        </p:nvGrpSpPr>
        <p:grpSpPr>
          <a:xfrm rot="0">
            <a:off x="14030325" y="8843962"/>
            <a:ext cx="271462" cy="271462"/>
            <a:chOff x="0" y="0"/>
            <a:chExt cx="361949" cy="361949"/>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sp>
        <p:nvSpPr>
          <p:cNvPr name="TextBox 30" id="30"/>
          <p:cNvSpPr txBox="true"/>
          <p:nvPr/>
        </p:nvSpPr>
        <p:spPr>
          <a:xfrm rot="0">
            <a:off x="837248" y="1281112"/>
            <a:ext cx="14644688" cy="868680"/>
          </a:xfrm>
          <a:prstGeom prst="rect">
            <a:avLst/>
          </a:prstGeom>
        </p:spPr>
        <p:txBody>
          <a:bodyPr anchor="t" rtlCol="false" tIns="0" lIns="0" bIns="0" rIns="0">
            <a:spAutoFit/>
          </a:bodyPr>
          <a:lstStyle/>
          <a:p>
            <a:pPr algn="l">
              <a:lnSpc>
                <a:spcPts val="6480"/>
              </a:lnSpc>
            </a:pPr>
            <a:r>
              <a:rPr lang="en-US" b="true" sz="5400" spc="15">
                <a:solidFill>
                  <a:srgbClr val="FFFFFF"/>
                </a:solidFill>
                <a:latin typeface="Trebuchet MS Bold"/>
                <a:ea typeface="Trebuchet MS Bold"/>
                <a:cs typeface="Trebuchet MS Bold"/>
                <a:sym typeface="Trebuchet MS Bold"/>
              </a:rPr>
              <a:t>TOOLS AND TECHNIQUES</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7</a:t>
            </a:r>
          </a:p>
        </p:txBody>
      </p:sp>
      <p:sp>
        <p:nvSpPr>
          <p:cNvPr name="TextBox 34" id="34"/>
          <p:cNvSpPr txBox="true"/>
          <p:nvPr/>
        </p:nvSpPr>
        <p:spPr>
          <a:xfrm rot="0">
            <a:off x="4042814" y="2524125"/>
            <a:ext cx="8101561" cy="7143211"/>
          </a:xfrm>
          <a:prstGeom prst="rect">
            <a:avLst/>
          </a:prstGeom>
        </p:spPr>
        <p:txBody>
          <a:bodyPr anchor="t" rtlCol="false" tIns="0" lIns="0" bIns="0" rIns="0">
            <a:spAutoFit/>
          </a:bodyPr>
          <a:lstStyle/>
          <a:p>
            <a:pPr algn="ctr">
              <a:lnSpc>
                <a:spcPts val="6327"/>
              </a:lnSpc>
            </a:pPr>
            <a:r>
              <a:rPr lang="en-US" sz="5273" spc="47">
                <a:solidFill>
                  <a:srgbClr val="FFFFFF"/>
                </a:solidFill>
                <a:latin typeface="Trebuchet MS"/>
                <a:ea typeface="Trebuchet MS"/>
                <a:cs typeface="Trebuchet MS"/>
                <a:sym typeface="Trebuchet MS"/>
              </a:rPr>
              <a:t>Frontend: HTML5, CSS3, JavaScript (ES6+).</a:t>
            </a:r>
          </a:p>
          <a:p>
            <a:pPr algn="ctr">
              <a:lnSpc>
                <a:spcPts val="6327"/>
              </a:lnSpc>
            </a:pPr>
            <a:r>
              <a:rPr lang="en-US" sz="5273" spc="47">
                <a:solidFill>
                  <a:srgbClr val="FFFFFF"/>
                </a:solidFill>
                <a:latin typeface="Trebuchet MS"/>
                <a:ea typeface="Trebuchet MS"/>
                <a:cs typeface="Trebuchet MS"/>
                <a:sym typeface="Trebuchet MS"/>
              </a:rPr>
              <a:t>Styling &amp; Frameworks: Tailwind CSS, Figma (design mockups).</a:t>
            </a:r>
          </a:p>
          <a:p>
            <a:pPr algn="ctr">
              <a:lnSpc>
                <a:spcPts val="6327"/>
              </a:lnSpc>
            </a:pPr>
            <a:r>
              <a:rPr lang="en-US" sz="5273" spc="47">
                <a:solidFill>
                  <a:srgbClr val="FFFFFF"/>
                </a:solidFill>
                <a:latin typeface="Trebuchet MS"/>
                <a:ea typeface="Trebuchet MS"/>
                <a:cs typeface="Trebuchet MS"/>
                <a:sym typeface="Trebuchet MS"/>
              </a:rPr>
              <a:t>Libraries: Particles.js for background animation.</a:t>
            </a:r>
          </a:p>
          <a:p>
            <a:pPr algn="ctr">
              <a:lnSpc>
                <a:spcPts val="6327"/>
              </a:lnSpc>
            </a:pPr>
            <a:r>
              <a:rPr lang="en-US" sz="5273" spc="47">
                <a:solidFill>
                  <a:srgbClr val="FFFFFF"/>
                </a:solidFill>
                <a:latin typeface="Trebuchet MS"/>
                <a:ea typeface="Trebuchet MS"/>
                <a:cs typeface="Trebuchet MS"/>
                <a:sym typeface="Trebuchet MS"/>
              </a:rPr>
              <a:t>Version Control: Git &amp;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777777"/>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777777"/>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777777">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777777">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FFFFF">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FFFFF">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FFFFF">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777777">
                <a:alpha val="23922"/>
              </a:srgbClr>
            </a:solidFill>
          </p:spPr>
        </p:sp>
      </p:grpSp>
      <p:grpSp>
        <p:nvGrpSpPr>
          <p:cNvPr name="Group 22" id="22"/>
          <p:cNvGrpSpPr/>
          <p:nvPr/>
        </p:nvGrpSpPr>
        <p:grpSpPr>
          <a:xfrm rot="0">
            <a:off x="14030325" y="8843962"/>
            <a:ext cx="271462" cy="271462"/>
            <a:chOff x="0" y="0"/>
            <a:chExt cx="361949" cy="361949"/>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4" id="24"/>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A2A2A2"/>
                </a:solidFill>
                <a:latin typeface="Trebuchet MS"/>
                <a:ea typeface="Trebuchet MS"/>
                <a:cs typeface="Trebuchet MS"/>
                <a:sym typeface="Trebuchet MS"/>
              </a:rPr>
              <a:t>8</a:t>
            </a:r>
          </a:p>
        </p:txBody>
      </p:sp>
      <p:sp>
        <p:nvSpPr>
          <p:cNvPr name="TextBox 27" id="27"/>
          <p:cNvSpPr txBox="true"/>
          <p:nvPr/>
        </p:nvSpPr>
        <p:spPr>
          <a:xfrm rot="0">
            <a:off x="1109662" y="431005"/>
            <a:ext cx="13192125" cy="949242"/>
          </a:xfrm>
          <a:prstGeom prst="rect">
            <a:avLst/>
          </a:prstGeom>
        </p:spPr>
        <p:txBody>
          <a:bodyPr anchor="t" rtlCol="false" tIns="0" lIns="0" bIns="0" rIns="0">
            <a:spAutoFit/>
          </a:bodyPr>
          <a:lstStyle/>
          <a:p>
            <a:pPr algn="l">
              <a:lnSpc>
                <a:spcPts val="7200"/>
              </a:lnSpc>
            </a:pPr>
            <a:r>
              <a:rPr lang="en-US" b="true" sz="6000" spc="21">
                <a:solidFill>
                  <a:srgbClr val="FFFFFF"/>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sp>
        <p:nvSpPr>
          <p:cNvPr name="TextBox 30" id="30"/>
          <p:cNvSpPr txBox="true"/>
          <p:nvPr/>
        </p:nvSpPr>
        <p:spPr>
          <a:xfrm rot="0">
            <a:off x="1514843" y="1626173"/>
            <a:ext cx="11040046" cy="7885971"/>
          </a:xfrm>
          <a:prstGeom prst="rect">
            <a:avLst/>
          </a:prstGeom>
        </p:spPr>
        <p:txBody>
          <a:bodyPr anchor="t" rtlCol="false" tIns="0" lIns="0" bIns="0" rIns="0">
            <a:spAutoFit/>
          </a:bodyPr>
          <a:lstStyle/>
          <a:p>
            <a:pPr algn="ctr">
              <a:lnSpc>
                <a:spcPts val="4826"/>
              </a:lnSpc>
            </a:pPr>
            <a:r>
              <a:rPr lang="en-US" sz="4022" spc="36">
                <a:solidFill>
                  <a:srgbClr val="FFFFFF"/>
                </a:solidFill>
                <a:latin typeface="Trebuchet MS"/>
                <a:ea typeface="Trebuchet MS"/>
                <a:cs typeface="Trebuchet MS"/>
                <a:sym typeface="Trebuchet MS"/>
              </a:rPr>
              <a:t>Animated gradient background with particle effects.</a:t>
            </a:r>
          </a:p>
          <a:p>
            <a:pPr algn="ctr">
              <a:lnSpc>
                <a:spcPts val="4826"/>
              </a:lnSpc>
            </a:pPr>
            <a:r>
              <a:rPr lang="en-US" sz="4022" spc="36">
                <a:solidFill>
                  <a:srgbClr val="FFFFFF"/>
                </a:solidFill>
                <a:latin typeface="Trebuchet MS"/>
                <a:ea typeface="Trebuchet MS"/>
                <a:cs typeface="Trebuchet MS"/>
                <a:sym typeface="Trebuchet MS"/>
              </a:rPr>
              <a:t>Sticky header with smooth scrolling navigation.</a:t>
            </a:r>
          </a:p>
          <a:p>
            <a:pPr algn="ctr">
              <a:lnSpc>
                <a:spcPts val="4826"/>
              </a:lnSpc>
            </a:pPr>
            <a:r>
              <a:rPr lang="en-US" sz="4022" spc="36">
                <a:solidFill>
                  <a:srgbClr val="FFFFFF"/>
                </a:solidFill>
                <a:latin typeface="Trebuchet MS"/>
                <a:ea typeface="Trebuchet MS"/>
                <a:cs typeface="Trebuchet MS"/>
                <a:sym typeface="Trebuchet MS"/>
              </a:rPr>
              <a:t>Hero section with introduction and call-to-action button.</a:t>
            </a:r>
          </a:p>
          <a:p>
            <a:pPr algn="ctr">
              <a:lnSpc>
                <a:spcPts val="4826"/>
              </a:lnSpc>
            </a:pPr>
            <a:r>
              <a:rPr lang="en-US" sz="4022" spc="36">
                <a:solidFill>
                  <a:srgbClr val="FFFFFF"/>
                </a:solidFill>
                <a:latin typeface="Trebuchet MS"/>
                <a:ea typeface="Trebuchet MS"/>
                <a:cs typeface="Trebuchet MS"/>
                <a:sym typeface="Trebuchet MS"/>
              </a:rPr>
              <a:t>About section with image and description.</a:t>
            </a:r>
          </a:p>
          <a:p>
            <a:pPr algn="ctr">
              <a:lnSpc>
                <a:spcPts val="4826"/>
              </a:lnSpc>
            </a:pPr>
            <a:r>
              <a:rPr lang="en-US" sz="4022" spc="36">
                <a:solidFill>
                  <a:srgbClr val="FFFFFF"/>
                </a:solidFill>
                <a:latin typeface="Trebuchet MS"/>
                <a:ea typeface="Trebuchet MS"/>
                <a:cs typeface="Trebuchet MS"/>
                <a:sym typeface="Trebuchet MS"/>
              </a:rPr>
              <a:t>Skills section using styled tags for technologies.</a:t>
            </a:r>
          </a:p>
          <a:p>
            <a:pPr algn="ctr">
              <a:lnSpc>
                <a:spcPts val="4826"/>
              </a:lnSpc>
            </a:pPr>
            <a:r>
              <a:rPr lang="en-US" sz="4022" spc="36">
                <a:solidFill>
                  <a:srgbClr val="FFFFFF"/>
                </a:solidFill>
                <a:latin typeface="Trebuchet MS"/>
                <a:ea typeface="Trebuchet MS"/>
                <a:cs typeface="Trebuchet MS"/>
                <a:sym typeface="Trebuchet MS"/>
              </a:rPr>
              <a:t>Projects section with interactive project cards and GitHub links.</a:t>
            </a:r>
          </a:p>
          <a:p>
            <a:pPr algn="ctr">
              <a:lnSpc>
                <a:spcPts val="4826"/>
              </a:lnSpc>
            </a:pPr>
            <a:r>
              <a:rPr lang="en-US" sz="4022" spc="36">
                <a:solidFill>
                  <a:srgbClr val="FFFFFF"/>
                </a:solidFill>
                <a:latin typeface="Trebuchet MS"/>
                <a:ea typeface="Trebuchet MS"/>
                <a:cs typeface="Trebuchet MS"/>
                <a:sym typeface="Trebuchet MS"/>
              </a:rPr>
              <a:t>Contact section with a functional form.</a:t>
            </a:r>
          </a:p>
          <a:p>
            <a:pPr algn="ctr">
              <a:lnSpc>
                <a:spcPts val="4826"/>
              </a:lnSpc>
            </a:pPr>
            <a:r>
              <a:rPr lang="en-US" sz="4022" spc="36">
                <a:solidFill>
                  <a:srgbClr val="FFFFFF"/>
                </a:solidFill>
                <a:latin typeface="Trebuchet MS"/>
                <a:ea typeface="Trebuchet MS"/>
                <a:cs typeface="Trebuchet MS"/>
                <a:sym typeface="Trebuchet MS"/>
              </a:rPr>
              <a:t>Responsive design for mobile and desktop.</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777777"/>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777777"/>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777777">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777777">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292929">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292929">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FFFFFF">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A2A2A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292929">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777777">
                <a:alpha val="23922"/>
              </a:srgbClr>
            </a:solidFill>
          </p:spPr>
        </p:sp>
      </p:grpSp>
      <p:sp>
        <p:nvSpPr>
          <p:cNvPr name="TextBox 22" id="22"/>
          <p:cNvSpPr txBox="true"/>
          <p:nvPr/>
        </p:nvSpPr>
        <p:spPr>
          <a:xfrm rot="0">
            <a:off x="1132998" y="540066"/>
            <a:ext cx="16022002" cy="1175385"/>
          </a:xfrm>
          <a:prstGeom prst="rect">
            <a:avLst/>
          </a:prstGeom>
        </p:spPr>
        <p:txBody>
          <a:bodyPr anchor="t" rtlCol="false" tIns="0" lIns="0" bIns="0" rIns="0">
            <a:spAutoFit/>
          </a:bodyPr>
          <a:lstStyle/>
          <a:p>
            <a:pPr algn="l">
              <a:lnSpc>
                <a:spcPts val="8640"/>
              </a:lnSpc>
            </a:pPr>
            <a:r>
              <a:rPr lang="en-US" sz="7200" b="true">
                <a:solidFill>
                  <a:srgbClr val="FFFFFF"/>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132998" y="2040456"/>
            <a:ext cx="14711839" cy="7139071"/>
          </a:xfrm>
          <a:prstGeom prst="rect">
            <a:avLst/>
          </a:prstGeom>
        </p:spPr>
        <p:txBody>
          <a:bodyPr anchor="t" rtlCol="false" tIns="0" lIns="0" bIns="0" rIns="0">
            <a:spAutoFit/>
          </a:bodyPr>
          <a:lstStyle/>
          <a:p>
            <a:pPr algn="ctr">
              <a:lnSpc>
                <a:spcPts val="7114"/>
              </a:lnSpc>
            </a:pPr>
            <a:r>
              <a:rPr lang="en-US" sz="5928" spc="52">
                <a:solidFill>
                  <a:srgbClr val="FFFFFF"/>
                </a:solidFill>
                <a:latin typeface="Trebuchet MS"/>
                <a:ea typeface="Trebuchet MS"/>
                <a:cs typeface="Trebuchet MS"/>
                <a:sym typeface="Trebuchet MS"/>
              </a:rPr>
              <a:t>Responsive navigation bar with hover and click effects.</a:t>
            </a:r>
          </a:p>
          <a:p>
            <a:pPr algn="ctr">
              <a:lnSpc>
                <a:spcPts val="7114"/>
              </a:lnSpc>
            </a:pPr>
            <a:r>
              <a:rPr lang="en-US" sz="5928" spc="52">
                <a:solidFill>
                  <a:srgbClr val="FFFFFF"/>
                </a:solidFill>
                <a:latin typeface="Trebuchet MS"/>
                <a:ea typeface="Trebuchet MS"/>
                <a:cs typeface="Trebuchet MS"/>
                <a:sym typeface="Trebuchet MS"/>
              </a:rPr>
              <a:t>Interactive skills and project cards with hover animations.</a:t>
            </a:r>
          </a:p>
          <a:p>
            <a:pPr algn="ctr">
              <a:lnSpc>
                <a:spcPts val="7114"/>
              </a:lnSpc>
            </a:pPr>
            <a:r>
              <a:rPr lang="en-US" sz="5928" spc="52">
                <a:solidFill>
                  <a:srgbClr val="FFFFFF"/>
                </a:solidFill>
                <a:latin typeface="Trebuchet MS"/>
                <a:ea typeface="Trebuchet MS"/>
                <a:cs typeface="Trebuchet MS"/>
                <a:sym typeface="Trebuchet MS"/>
              </a:rPr>
              <a:t>Particle.js background for an engaging UI.</a:t>
            </a:r>
          </a:p>
          <a:p>
            <a:pPr algn="ctr">
              <a:lnSpc>
                <a:spcPts val="7114"/>
              </a:lnSpc>
            </a:pPr>
            <a:r>
              <a:rPr lang="en-US" sz="5928" spc="52">
                <a:solidFill>
                  <a:srgbClr val="FFFFFF"/>
                </a:solidFill>
                <a:latin typeface="Trebuchet MS"/>
                <a:ea typeface="Trebuchet MS"/>
                <a:cs typeface="Trebuchet MS"/>
                <a:sym typeface="Trebuchet MS"/>
              </a:rPr>
              <a:t>Contact form with client-side validation.</a:t>
            </a:r>
          </a:p>
          <a:p>
            <a:pPr algn="ctr">
              <a:lnSpc>
                <a:spcPts val="7114"/>
              </a:lnSpc>
            </a:pPr>
            <a:r>
              <a:rPr lang="en-US" sz="5928" spc="52">
                <a:solidFill>
                  <a:srgbClr val="FFFFFF"/>
                </a:solidFill>
                <a:latin typeface="Trebuchet MS"/>
                <a:ea typeface="Trebuchet MS"/>
                <a:cs typeface="Trebuchet MS"/>
                <a:sym typeface="Trebuchet MS"/>
              </a:rPr>
              <a:t>Smooth scroll to different sections.</a:t>
            </a:r>
          </a:p>
          <a:p>
            <a:pPr algn="ctr">
              <a:lnSpc>
                <a:spcPts val="7114"/>
              </a:lnSpc>
            </a:pPr>
            <a:r>
              <a:rPr lang="en-US" sz="5928" spc="52">
                <a:solidFill>
                  <a:srgbClr val="FFFFFF"/>
                </a:solidFill>
                <a:latin typeface="Trebuchet MS"/>
                <a:ea typeface="Trebuchet MS"/>
                <a:cs typeface="Trebuchet MS"/>
                <a:sym typeface="Trebuchet MS"/>
              </a:rPr>
              <a:t>Links to GitHub repositories of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DAGzI_bxyto</dc:identifier>
  <dcterms:modified xsi:type="dcterms:W3CDTF">2011-08-01T06:04:30Z</dcterms:modified>
  <cp:revision>1</cp:revision>
  <dc:title>ABI.pptx</dc:title>
</cp:coreProperties>
</file>