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17"/>
    </p:embeddedFont>
    <p:embeddedFont>
      <p:font typeface="Shrikhand" charset="1" panose="02000000000000000000"/>
      <p:regular r:id="rId18"/>
    </p:embeddedFont>
    <p:embeddedFont>
      <p:font typeface="Calibri (MS)" charset="1" panose="020F0502020204030204"/>
      <p:regular r:id="rId19"/>
    </p:embeddedFont>
    <p:embeddedFont>
      <p:font typeface="Trebuchet MS Bold" charset="1" panose="020B0703020202020204"/>
      <p:regular r:id="rId20"/>
    </p:embeddedFont>
    <p:embeddedFont>
      <p:font typeface="Trebuchet MS" charset="1" panose="020B0603020202020204"/>
      <p:regular r:id="rId21"/>
    </p:embeddedFont>
    <p:embeddedFont>
      <p:font typeface="Times New Roman" charset="1" panose="020305020704050203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6.png" Type="http://schemas.openxmlformats.org/officeDocument/2006/relationships/image"/><Relationship Id="rId8" Target="../media/image1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9680320" y="0"/>
            <a:ext cx="8607680" cy="10287000"/>
            <a:chOff x="0" y="0"/>
            <a:chExt cx="2267043" cy="2709333"/>
          </a:xfrm>
        </p:grpSpPr>
        <p:sp>
          <p:nvSpPr>
            <p:cNvPr name="Freeform 3" id="3"/>
            <p:cNvSpPr/>
            <p:nvPr/>
          </p:nvSpPr>
          <p:spPr>
            <a:xfrm flipH="false" flipV="false" rot="0">
              <a:off x="0" y="0"/>
              <a:ext cx="2267043" cy="2709333"/>
            </a:xfrm>
            <a:custGeom>
              <a:avLst/>
              <a:gdLst/>
              <a:ahLst/>
              <a:cxnLst/>
              <a:rect r="r" b="b" t="t" l="l"/>
              <a:pathLst>
                <a:path h="2709333" w="2267043">
                  <a:moveTo>
                    <a:pt x="0" y="0"/>
                  </a:moveTo>
                  <a:lnTo>
                    <a:pt x="2267043" y="0"/>
                  </a:lnTo>
                  <a:lnTo>
                    <a:pt x="2267043" y="2709333"/>
                  </a:lnTo>
                  <a:lnTo>
                    <a:pt x="0" y="2709333"/>
                  </a:lnTo>
                  <a:close/>
                </a:path>
              </a:pathLst>
            </a:custGeom>
            <a:solidFill>
              <a:srgbClr val="FFFFFF"/>
            </a:solidFill>
          </p:spPr>
        </p:sp>
        <p:sp>
          <p:nvSpPr>
            <p:cNvPr name="TextBox 4" id="4"/>
            <p:cNvSpPr txBox="true"/>
            <p:nvPr/>
          </p:nvSpPr>
          <p:spPr>
            <a:xfrm>
              <a:off x="0" y="-85725"/>
              <a:ext cx="2267043" cy="2795058"/>
            </a:xfrm>
            <a:prstGeom prst="rect">
              <a:avLst/>
            </a:prstGeom>
          </p:spPr>
          <p:txBody>
            <a:bodyPr anchor="ctr" rtlCol="false" tIns="76200" lIns="76200" bIns="76200" rIns="76200"/>
            <a:lstStyle/>
            <a:p>
              <a:pPr algn="ctr">
                <a:lnSpc>
                  <a:spcPts val="3359"/>
                </a:lnSpc>
              </a:pPr>
            </a:p>
          </p:txBody>
        </p:sp>
      </p:grpSp>
      <p:sp>
        <p:nvSpPr>
          <p:cNvPr name="Freeform 5" id="5"/>
          <p:cNvSpPr/>
          <p:nvPr/>
        </p:nvSpPr>
        <p:spPr>
          <a:xfrm flipH="false" flipV="false" rot="0">
            <a:off x="707942" y="1990446"/>
            <a:ext cx="8242983" cy="6306107"/>
          </a:xfrm>
          <a:custGeom>
            <a:avLst/>
            <a:gdLst/>
            <a:ahLst/>
            <a:cxnLst/>
            <a:rect r="r" b="b" t="t" l="l"/>
            <a:pathLst>
              <a:path h="6306107" w="8242983">
                <a:moveTo>
                  <a:pt x="0" y="0"/>
                </a:moveTo>
                <a:lnTo>
                  <a:pt x="8242983" y="0"/>
                </a:lnTo>
                <a:lnTo>
                  <a:pt x="8242983" y="6306108"/>
                </a:lnTo>
                <a:lnTo>
                  <a:pt x="0" y="6306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750091" y="2168912"/>
            <a:ext cx="6468137" cy="4852800"/>
            <a:chOff x="0" y="0"/>
            <a:chExt cx="8624183" cy="6470400"/>
          </a:xfrm>
        </p:grpSpPr>
        <p:sp>
          <p:nvSpPr>
            <p:cNvPr name="TextBox 7" id="7"/>
            <p:cNvSpPr txBox="true"/>
            <p:nvPr/>
          </p:nvSpPr>
          <p:spPr>
            <a:xfrm rot="0">
              <a:off x="0" y="-85725"/>
              <a:ext cx="8624183" cy="3312287"/>
            </a:xfrm>
            <a:prstGeom prst="rect">
              <a:avLst/>
            </a:prstGeom>
          </p:spPr>
          <p:txBody>
            <a:bodyPr anchor="t" rtlCol="false" tIns="0" lIns="0" bIns="0" rIns="0">
              <a:spAutoFit/>
            </a:bodyPr>
            <a:lstStyle/>
            <a:p>
              <a:pPr algn="ctr" marL="0" indent="0" lvl="0">
                <a:lnSpc>
                  <a:spcPts val="9124"/>
                </a:lnSpc>
              </a:pPr>
              <a:r>
                <a:rPr lang="en-US" b="true" sz="8295">
                  <a:solidFill>
                    <a:srgbClr val="000000"/>
                  </a:solidFill>
                  <a:latin typeface="Times New Roman Bold"/>
                  <a:ea typeface="Times New Roman Bold"/>
                  <a:cs typeface="Times New Roman Bold"/>
                  <a:sym typeface="Times New Roman Bold"/>
                </a:rPr>
                <a:t>Digital Portfolio</a:t>
              </a:r>
            </a:p>
          </p:txBody>
        </p:sp>
        <p:sp>
          <p:nvSpPr>
            <p:cNvPr name="TextBox 8" id="8"/>
            <p:cNvSpPr txBox="true"/>
            <p:nvPr/>
          </p:nvSpPr>
          <p:spPr>
            <a:xfrm rot="0">
              <a:off x="0" y="3562672"/>
              <a:ext cx="8624183" cy="2907729"/>
            </a:xfrm>
            <a:prstGeom prst="rect">
              <a:avLst/>
            </a:prstGeom>
          </p:spPr>
          <p:txBody>
            <a:bodyPr anchor="t" rtlCol="false" tIns="0" lIns="0" bIns="0" rIns="0">
              <a:spAutoFit/>
            </a:bodyPr>
            <a:lstStyle/>
            <a:p>
              <a:pPr algn="ctr" marL="0" indent="0" lvl="0">
                <a:lnSpc>
                  <a:spcPts val="4354"/>
                </a:lnSpc>
              </a:pPr>
              <a:r>
                <a:rPr lang="en-US" sz="3110">
                  <a:solidFill>
                    <a:srgbClr val="000000"/>
                  </a:solidFill>
                  <a:latin typeface="Shrikhand"/>
                  <a:ea typeface="Shrikhand"/>
                  <a:cs typeface="Shrikhand"/>
                  <a:sym typeface="Shrikhand"/>
                </a:rPr>
                <a:t>STUDENT NAME: S.ABHISHEK</a:t>
              </a:r>
            </a:p>
            <a:p>
              <a:pPr algn="ctr" marL="0" indent="0" lvl="0">
                <a:lnSpc>
                  <a:spcPts val="4354"/>
                </a:lnSpc>
              </a:pPr>
              <a:r>
                <a:rPr lang="en-US" sz="3110">
                  <a:solidFill>
                    <a:srgbClr val="000000"/>
                  </a:solidFill>
                  <a:latin typeface="Shrikhand"/>
                  <a:ea typeface="Shrikhand"/>
                  <a:cs typeface="Shrikhand"/>
                  <a:sym typeface="Shrikhand"/>
                </a:rPr>
                <a:t>REGISTER NO : 24H225</a:t>
              </a:r>
            </a:p>
            <a:p>
              <a:pPr algn="ctr" marL="0" indent="0" lvl="0">
                <a:lnSpc>
                  <a:spcPts val="4354"/>
                </a:lnSpc>
              </a:pPr>
              <a:r>
                <a:rPr lang="en-US" sz="3110">
                  <a:solidFill>
                    <a:srgbClr val="000000"/>
                  </a:solidFill>
                  <a:latin typeface="Shrikhand"/>
                  <a:ea typeface="Shrikhand"/>
                  <a:cs typeface="Shrikhand"/>
                  <a:sym typeface="Shrikhand"/>
                </a:rPr>
                <a:t>DEPARTMENT: BCA</a:t>
              </a:r>
            </a:p>
            <a:p>
              <a:pPr algn="ctr" marL="0" indent="0" lvl="0">
                <a:lnSpc>
                  <a:spcPts val="4354"/>
                </a:lnSpc>
              </a:pPr>
              <a:r>
                <a:rPr lang="en-US" sz="3110">
                  <a:solidFill>
                    <a:srgbClr val="000000"/>
                  </a:solidFill>
                  <a:latin typeface="Shrikhand"/>
                  <a:ea typeface="Shrikhand"/>
                  <a:cs typeface="Shrikhand"/>
                  <a:sym typeface="Shrikhand"/>
                </a:rPr>
                <a:t>COLLEGE: AM JAIN COLLEGE</a:t>
              </a:r>
            </a:p>
          </p:txBody>
        </p:sp>
      </p:grpSp>
      <p:sp>
        <p:nvSpPr>
          <p:cNvPr name="TextBox 9" id="9"/>
          <p:cNvSpPr txBox="true"/>
          <p:nvPr/>
        </p:nvSpPr>
        <p:spPr>
          <a:xfrm rot="0">
            <a:off x="17030127" y="9688415"/>
            <a:ext cx="226693" cy="276225"/>
          </a:xfrm>
          <a:prstGeom prst="rect">
            <a:avLst/>
          </a:prstGeom>
        </p:spPr>
        <p:txBody>
          <a:bodyPr anchor="t" rtlCol="false" tIns="0" lIns="0" bIns="0" rIns="0">
            <a:spAutoFit/>
          </a:bodyPr>
          <a:lstStyle/>
          <a:p>
            <a:pPr algn="l">
              <a:lnSpc>
                <a:spcPts val="1980"/>
              </a:lnSpc>
            </a:pPr>
            <a:r>
              <a:rPr lang="en-US" sz="1650">
                <a:solidFill>
                  <a:srgbClr val="000000"/>
                </a:solidFill>
                <a:latin typeface="Calibri (MS)"/>
                <a:ea typeface="Calibri (MS)"/>
                <a:cs typeface="Calibri (MS)"/>
                <a:sym typeface="Calibri (M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A2A2A2"/>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A2A2A2"/>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A2A2A2">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A2A2A2">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FFFFF">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FFFFF">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FFFFF">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A2A2A2">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92929"/>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sp>
        <p:nvSpPr>
          <p:cNvPr name="Freeform 28" id="28"/>
          <p:cNvSpPr/>
          <p:nvPr/>
        </p:nvSpPr>
        <p:spPr>
          <a:xfrm flipH="false" flipV="false" rot="0">
            <a:off x="366967" y="1988451"/>
            <a:ext cx="7460261" cy="4189181"/>
          </a:xfrm>
          <a:custGeom>
            <a:avLst/>
            <a:gdLst/>
            <a:ahLst/>
            <a:cxnLst/>
            <a:rect r="r" b="b" t="t" l="l"/>
            <a:pathLst>
              <a:path h="4189181" w="7460261">
                <a:moveTo>
                  <a:pt x="0" y="0"/>
                </a:moveTo>
                <a:lnTo>
                  <a:pt x="7460260" y="0"/>
                </a:lnTo>
                <a:lnTo>
                  <a:pt x="7460260" y="4189181"/>
                </a:lnTo>
                <a:lnTo>
                  <a:pt x="0" y="4189181"/>
                </a:lnTo>
                <a:lnTo>
                  <a:pt x="0" y="0"/>
                </a:lnTo>
                <a:close/>
              </a:path>
            </a:pathLst>
          </a:custGeom>
          <a:blipFill>
            <a:blip r:embed="rId2"/>
            <a:stretch>
              <a:fillRect l="0" t="0" r="0" b="0"/>
            </a:stretch>
          </a:blipFill>
        </p:spPr>
      </p:sp>
      <p:sp>
        <p:nvSpPr>
          <p:cNvPr name="Freeform 29" id="29"/>
          <p:cNvSpPr/>
          <p:nvPr/>
        </p:nvSpPr>
        <p:spPr>
          <a:xfrm flipH="false" flipV="false" rot="0">
            <a:off x="0" y="6803867"/>
            <a:ext cx="8194194" cy="1925795"/>
          </a:xfrm>
          <a:custGeom>
            <a:avLst/>
            <a:gdLst/>
            <a:ahLst/>
            <a:cxnLst/>
            <a:rect r="r" b="b" t="t" l="l"/>
            <a:pathLst>
              <a:path h="1925795" w="8194194">
                <a:moveTo>
                  <a:pt x="0" y="0"/>
                </a:moveTo>
                <a:lnTo>
                  <a:pt x="8194194" y="0"/>
                </a:lnTo>
                <a:lnTo>
                  <a:pt x="8194194" y="1925796"/>
                </a:lnTo>
                <a:lnTo>
                  <a:pt x="0" y="1925796"/>
                </a:lnTo>
                <a:lnTo>
                  <a:pt x="0" y="0"/>
                </a:lnTo>
                <a:close/>
              </a:path>
            </a:pathLst>
          </a:custGeom>
          <a:blipFill>
            <a:blip r:embed="rId3"/>
            <a:stretch>
              <a:fillRect l="0" t="0" r="0" b="0"/>
            </a:stretch>
          </a:blipFill>
        </p:spPr>
      </p:sp>
      <p:sp>
        <p:nvSpPr>
          <p:cNvPr name="Freeform 30" id="30"/>
          <p:cNvSpPr/>
          <p:nvPr/>
        </p:nvSpPr>
        <p:spPr>
          <a:xfrm flipH="false" flipV="false" rot="0">
            <a:off x="8669593" y="2186017"/>
            <a:ext cx="7734777" cy="4272150"/>
          </a:xfrm>
          <a:custGeom>
            <a:avLst/>
            <a:gdLst/>
            <a:ahLst/>
            <a:cxnLst/>
            <a:rect r="r" b="b" t="t" l="l"/>
            <a:pathLst>
              <a:path h="4272150" w="7734777">
                <a:moveTo>
                  <a:pt x="0" y="0"/>
                </a:moveTo>
                <a:lnTo>
                  <a:pt x="7734777" y="0"/>
                </a:lnTo>
                <a:lnTo>
                  <a:pt x="7734777" y="4272150"/>
                </a:lnTo>
                <a:lnTo>
                  <a:pt x="0" y="4272150"/>
                </a:lnTo>
                <a:lnTo>
                  <a:pt x="0" y="0"/>
                </a:lnTo>
                <a:close/>
              </a:path>
            </a:pathLst>
          </a:custGeom>
          <a:blipFill>
            <a:blip r:embed="rId4"/>
            <a:stretch>
              <a:fillRect l="0" t="0" r="0" b="0"/>
            </a:stretch>
          </a:blipFill>
        </p:spPr>
      </p:sp>
      <p:sp>
        <p:nvSpPr>
          <p:cNvPr name="Freeform 31" id="31"/>
          <p:cNvSpPr/>
          <p:nvPr/>
        </p:nvSpPr>
        <p:spPr>
          <a:xfrm flipH="false" flipV="false" rot="0">
            <a:off x="9663129" y="6803867"/>
            <a:ext cx="5747706" cy="3123870"/>
          </a:xfrm>
          <a:custGeom>
            <a:avLst/>
            <a:gdLst/>
            <a:ahLst/>
            <a:cxnLst/>
            <a:rect r="r" b="b" t="t" l="l"/>
            <a:pathLst>
              <a:path h="3123870" w="5747706">
                <a:moveTo>
                  <a:pt x="0" y="0"/>
                </a:moveTo>
                <a:lnTo>
                  <a:pt x="5747706" y="0"/>
                </a:lnTo>
                <a:lnTo>
                  <a:pt x="5747706" y="3123870"/>
                </a:lnTo>
                <a:lnTo>
                  <a:pt x="0" y="3123870"/>
                </a:lnTo>
                <a:lnTo>
                  <a:pt x="0" y="0"/>
                </a:lnTo>
                <a:close/>
              </a:path>
            </a:pathLst>
          </a:custGeom>
          <a:blipFill>
            <a:blip r:embed="rId5"/>
            <a:stretch>
              <a:fillRect l="0" t="0" r="0" b="0"/>
            </a:stretch>
          </a:blipFill>
        </p:spPr>
      </p:sp>
      <p:sp>
        <p:nvSpPr>
          <p:cNvPr name="TextBox 32" id="3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FFFFFF"/>
                </a:solidFill>
                <a:latin typeface="Trebuchet MS"/>
                <a:ea typeface="Trebuchet MS"/>
                <a:cs typeface="Trebuchet MS"/>
                <a:sym typeface="Trebuchet MS"/>
              </a:rPr>
              <a:t>3/21/2024  </a:t>
            </a:r>
            <a:r>
              <a:rPr lang="en-US" b="true" sz="1650" spc="30">
                <a:solidFill>
                  <a:srgbClr val="FFFFFF"/>
                </a:solidFill>
                <a:latin typeface="Trebuchet MS Bold"/>
                <a:ea typeface="Trebuchet MS Bold"/>
                <a:cs typeface="Trebuchet MS Bold"/>
                <a:sym typeface="Trebuchet MS Bold"/>
              </a:rPr>
              <a:t>Annual Review</a:t>
            </a:r>
          </a:p>
        </p:txBody>
      </p:sp>
      <p:sp>
        <p:nvSpPr>
          <p:cNvPr name="TextBox 33" id="33"/>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FFFFFF"/>
                </a:solidFill>
                <a:latin typeface="Trebuchet MS Bold"/>
                <a:ea typeface="Trebuchet MS Bold"/>
                <a:cs typeface="Trebuchet MS Bold"/>
                <a:sym typeface="Trebuchet MS Bold"/>
              </a:rPr>
              <a:t>RESULTS AND SCREENSHOTS</a:t>
            </a:r>
          </a:p>
        </p:txBody>
      </p:sp>
      <p:sp>
        <p:nvSpPr>
          <p:cNvPr name="TextBox 34" id="3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A2A2A2"/>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1D1D1"/>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000000"/>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000000"/>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000000">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000000">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777777">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777777">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4E4E4E">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92929">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777777">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000000">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292929"/>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4E4E4E"/>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92929"/>
            </a:solidFill>
          </p:spPr>
        </p:sp>
      </p:grpSp>
      <p:grpSp>
        <p:nvGrpSpPr>
          <p:cNvPr name="Group 28" id="28"/>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11</a:t>
            </a:r>
          </a:p>
        </p:txBody>
      </p:sp>
      <p:sp>
        <p:nvSpPr>
          <p:cNvPr name="TextBox 32" id="32"/>
          <p:cNvSpPr txBox="true"/>
          <p:nvPr/>
        </p:nvSpPr>
        <p:spPr>
          <a:xfrm rot="0">
            <a:off x="1028700" y="1706359"/>
            <a:ext cx="14132870" cy="7688049"/>
          </a:xfrm>
          <a:prstGeom prst="rect">
            <a:avLst/>
          </a:prstGeom>
        </p:spPr>
        <p:txBody>
          <a:bodyPr anchor="t" rtlCol="false" tIns="0" lIns="0" bIns="0" rIns="0">
            <a:spAutoFit/>
          </a:bodyPr>
          <a:lstStyle/>
          <a:p>
            <a:pPr algn="ctr">
              <a:lnSpc>
                <a:spcPts val="7683"/>
              </a:lnSpc>
              <a:spcBef>
                <a:spcPct val="0"/>
              </a:spcBef>
            </a:pPr>
            <a:r>
              <a:rPr lang="en-US" sz="6402" spc="58">
                <a:solidFill>
                  <a:srgbClr val="FFFFFF"/>
                </a:solidFill>
                <a:latin typeface="Trebuchet MS"/>
                <a:ea typeface="Trebuchet MS"/>
                <a:cs typeface="Trebuchet MS"/>
                <a:sym typeface="Trebuchet MS"/>
              </a:rPr>
              <a:t>The portfolio successfully serves as a digital identity for Abhishek. It highlights skills, showcases real projects, and provides an accessible way for potential employers or collaborators to connect. Its modern design and responsiveness make it both visually appealing and practical.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292929"/>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FFFFFF"/>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FFFFFF"/>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FFFFFF"/>
            </a:solidFill>
          </p:spPr>
        </p:sp>
      </p:grpSp>
      <p:sp>
        <p:nvSpPr>
          <p:cNvPr name="TextBox 13" id="13"/>
          <p:cNvSpPr txBox="true"/>
          <p:nvPr/>
        </p:nvSpPr>
        <p:spPr>
          <a:xfrm rot="0">
            <a:off x="1492333" y="4162425"/>
            <a:ext cx="14674510" cy="981075"/>
          </a:xfrm>
          <a:prstGeom prst="rect">
            <a:avLst/>
          </a:prstGeom>
        </p:spPr>
        <p:txBody>
          <a:bodyPr anchor="t" rtlCol="false" tIns="0" lIns="0" bIns="0" rIns="0">
            <a:spAutoFit/>
          </a:bodyPr>
          <a:lstStyle/>
          <a:p>
            <a:pPr algn="l">
              <a:lnSpc>
                <a:spcPts val="7650"/>
              </a:lnSpc>
            </a:pPr>
            <a:r>
              <a:rPr lang="en-US" b="true" sz="6375" spc="7">
                <a:solidFill>
                  <a:srgbClr val="FFFFFF"/>
                </a:solidFill>
                <a:latin typeface="Trebuchet MS Bold"/>
                <a:ea typeface="Trebuchet MS Bold"/>
                <a:cs typeface="Trebuchet MS Bold"/>
                <a:sym typeface="Trebuchet MS Bold"/>
              </a:rPr>
              <a:t>PROJECT TITLE:Digital Portfolio</a:t>
            </a:r>
          </a:p>
        </p:txBody>
      </p:sp>
      <p:grpSp>
        <p:nvGrpSpPr>
          <p:cNvPr name="Group 14" id="14"/>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FFFFF"/>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000000">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000000"/>
                </a:solidFill>
                <a:latin typeface="Trebuchet MS"/>
                <a:ea typeface="Trebuchet MS"/>
                <a:cs typeface="Trebuchet MS"/>
                <a:sym typeface="Trebuchet MS"/>
              </a:rPr>
              <a:t>3/21/2024  </a:t>
            </a:r>
            <a:r>
              <a:rPr lang="en-US" b="true" sz="1650" spc="30">
                <a:solidFill>
                  <a:srgbClr val="000000"/>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000000"/>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p:nvPr/>
        </p:nvGrpSpPr>
        <p:grpSpPr>
          <a:xfrm rot="0">
            <a:off x="335756" y="3298200"/>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000000"/>
                </a:solidFill>
                <a:latin typeface="Trebuchet MS"/>
                <a:ea typeface="Trebuchet MS"/>
                <a:cs typeface="Trebuchet MS"/>
                <a:sym typeface="Trebuchet MS"/>
              </a:rPr>
              <a:t>3</a:t>
            </a:r>
          </a:p>
        </p:txBody>
      </p:sp>
      <p:sp>
        <p:nvSpPr>
          <p:cNvPr name="TextBox 19" id="19"/>
          <p:cNvSpPr txBox="true"/>
          <p:nvPr/>
        </p:nvSpPr>
        <p:spPr>
          <a:xfrm rot="0">
            <a:off x="3856151" y="1522295"/>
            <a:ext cx="7360920" cy="7105650"/>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00000"/>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6" id="26"/>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sp>
        <p:nvSpPr>
          <p:cNvPr name="TextBox 30" id="30"/>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FFFFFF"/>
                </a:solidFill>
                <a:latin typeface="Trebuchet MS Bold"/>
                <a:ea typeface="Trebuchet MS Bold"/>
                <a:cs typeface="Trebuchet MS Bold"/>
                <a:sym typeface="Trebuchet MS Bold"/>
              </a:rPr>
              <a:t>PROBLEM	STATEMENT</a:t>
            </a:r>
          </a:p>
        </p:txBody>
      </p:sp>
      <p:grpSp>
        <p:nvGrpSpPr>
          <p:cNvPr name="Group 31" id="31"/>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4</a:t>
            </a:r>
          </a:p>
        </p:txBody>
      </p:sp>
      <p:sp>
        <p:nvSpPr>
          <p:cNvPr name="TextBox 34" id="34"/>
          <p:cNvSpPr txBox="true"/>
          <p:nvPr/>
        </p:nvSpPr>
        <p:spPr>
          <a:xfrm rot="0">
            <a:off x="909619" y="1981276"/>
            <a:ext cx="7877194" cy="7608989"/>
          </a:xfrm>
          <a:prstGeom prst="rect">
            <a:avLst/>
          </a:prstGeom>
        </p:spPr>
        <p:txBody>
          <a:bodyPr anchor="t" rtlCol="false" tIns="0" lIns="0" bIns="0" rIns="0">
            <a:spAutoFit/>
          </a:bodyPr>
          <a:lstStyle/>
          <a:p>
            <a:pPr algn="ctr">
              <a:lnSpc>
                <a:spcPts val="6075"/>
              </a:lnSpc>
              <a:spcBef>
                <a:spcPct val="0"/>
              </a:spcBef>
            </a:pPr>
            <a:r>
              <a:rPr lang="en-US" sz="5063" spc="46">
                <a:solidFill>
                  <a:srgbClr val="FFFFFF"/>
                </a:solidFill>
                <a:latin typeface="Trebuchet MS"/>
                <a:ea typeface="Trebuchet MS"/>
                <a:cs typeface="Trebuchet MS"/>
                <a:sym typeface="Trebuchet MS"/>
              </a:rPr>
              <a:t>Showcasing skills, projects, and professional identity online is often scattered and unorganized. A centralized, visually appealing, and responsive portfolio is needed to present abilities effectively.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6" id="26"/>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sp>
        <p:nvSpPr>
          <p:cNvPr name="TextBox 30" id="30"/>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FFFFFF"/>
                </a:solidFill>
                <a:latin typeface="Trebuchet MS Bold"/>
                <a:ea typeface="Trebuchet MS Bold"/>
                <a:cs typeface="Trebuchet MS Bold"/>
                <a:sym typeface="Trebuchet MS Bold"/>
              </a:rPr>
              <a:t>PROJECT	OVERVIEW</a:t>
            </a:r>
          </a:p>
        </p:txBody>
      </p:sp>
      <p:grpSp>
        <p:nvGrpSpPr>
          <p:cNvPr name="Group 31" id="31"/>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5</a:t>
            </a:r>
          </a:p>
        </p:txBody>
      </p:sp>
      <p:sp>
        <p:nvSpPr>
          <p:cNvPr name="TextBox 34" id="34"/>
          <p:cNvSpPr txBox="true"/>
          <p:nvPr/>
        </p:nvSpPr>
        <p:spPr>
          <a:xfrm rot="0">
            <a:off x="338138" y="2267167"/>
            <a:ext cx="8356790" cy="7730494"/>
          </a:xfrm>
          <a:prstGeom prst="rect">
            <a:avLst/>
          </a:prstGeom>
        </p:spPr>
        <p:txBody>
          <a:bodyPr anchor="t" rtlCol="false" tIns="0" lIns="0" bIns="0" rIns="0">
            <a:spAutoFit/>
          </a:bodyPr>
          <a:lstStyle/>
          <a:p>
            <a:pPr algn="ctr">
              <a:lnSpc>
                <a:spcPts val="5604"/>
              </a:lnSpc>
              <a:spcBef>
                <a:spcPct val="0"/>
              </a:spcBef>
            </a:pPr>
            <a:r>
              <a:rPr lang="en-US" sz="4670" spc="42">
                <a:solidFill>
                  <a:srgbClr val="A2A2A2"/>
                </a:solidFill>
                <a:latin typeface="Trebuchet MS"/>
                <a:ea typeface="Trebuchet MS"/>
                <a:cs typeface="Trebuchet MS"/>
                <a:sym typeface="Trebuchet MS"/>
              </a:rPr>
              <a:t>This project is a digital portfolio website for Abhishek, designed with a modern animated background, smooth navigation, and interactive elements. It highlights personal details, technical skills, and project showcases while including a contact form for communication.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FFFFFF"/>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FFFFFF"/>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FFFFFF">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FFFFFF">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4E4E4E">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4E4E4E">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777777">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4E4E4E">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FFFFFF">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777777"/>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FFFFFF"/>
                </a:solidFill>
                <a:latin typeface="Trebuchet MS Bold"/>
                <a:ea typeface="Trebuchet MS Bold"/>
                <a:cs typeface="Trebuchet MS Bold"/>
                <a:sym typeface="Trebuchet MS Bold"/>
              </a:rPr>
              <a:t>WHO ARE THE END USERS?</a:t>
            </a:r>
          </a:p>
        </p:txBody>
      </p:sp>
      <p:grpSp>
        <p:nvGrpSpPr>
          <p:cNvPr name="Group 29" id="29"/>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6</a:t>
            </a:r>
          </a:p>
        </p:txBody>
      </p:sp>
      <p:sp>
        <p:nvSpPr>
          <p:cNvPr name="TextBox 32" id="32"/>
          <p:cNvSpPr txBox="true"/>
          <p:nvPr/>
        </p:nvSpPr>
        <p:spPr>
          <a:xfrm rot="0">
            <a:off x="671512" y="2726209"/>
            <a:ext cx="10325100" cy="7260754"/>
          </a:xfrm>
          <a:prstGeom prst="rect">
            <a:avLst/>
          </a:prstGeom>
        </p:spPr>
        <p:txBody>
          <a:bodyPr anchor="t" rtlCol="false" tIns="0" lIns="0" bIns="0" rIns="0">
            <a:spAutoFit/>
          </a:bodyPr>
          <a:lstStyle/>
          <a:p>
            <a:pPr algn="ctr">
              <a:lnSpc>
                <a:spcPts val="7246"/>
              </a:lnSpc>
              <a:spcBef>
                <a:spcPct val="0"/>
              </a:spcBef>
            </a:pPr>
            <a:r>
              <a:rPr lang="en-US" sz="6039" spc="54">
                <a:solidFill>
                  <a:srgbClr val="A2A2A2"/>
                </a:solidFill>
                <a:latin typeface="Trebuchet MS"/>
                <a:ea typeface="Trebuchet MS"/>
                <a:cs typeface="Trebuchet MS"/>
                <a:sym typeface="Trebuchet MS"/>
              </a:rPr>
              <a:t>Recruiters and hiring managers evaluating skills.</a:t>
            </a:r>
          </a:p>
          <a:p>
            <a:pPr algn="ctr">
              <a:lnSpc>
                <a:spcPts val="7246"/>
              </a:lnSpc>
              <a:spcBef>
                <a:spcPct val="0"/>
              </a:spcBef>
            </a:pPr>
            <a:r>
              <a:rPr lang="en-US" sz="6039" spc="54">
                <a:solidFill>
                  <a:srgbClr val="A2A2A2"/>
                </a:solidFill>
                <a:latin typeface="Trebuchet MS"/>
                <a:ea typeface="Trebuchet MS"/>
                <a:cs typeface="Trebuchet MS"/>
                <a:sym typeface="Trebuchet MS"/>
              </a:rPr>
              <a:t>Clients looking for freelance or project-based collaboration.</a:t>
            </a:r>
          </a:p>
          <a:p>
            <a:pPr algn="ctr">
              <a:lnSpc>
                <a:spcPts val="7246"/>
              </a:lnSpc>
              <a:spcBef>
                <a:spcPct val="0"/>
              </a:spcBef>
            </a:pPr>
            <a:r>
              <a:rPr lang="en-US" sz="6039" spc="54">
                <a:solidFill>
                  <a:srgbClr val="A2A2A2"/>
                </a:solidFill>
                <a:latin typeface="Trebuchet MS"/>
                <a:ea typeface="Trebuchet MS"/>
                <a:cs typeface="Trebuchet MS"/>
                <a:sym typeface="Trebuchet MS"/>
              </a:rPr>
              <a:t>Peers, mentors, and collaborators interested in Abhishek’s 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4E4E4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4E4E4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4E4E4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4E4E4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A2A2A2">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A2A2A2">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A2A2A2">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4E4E4E">
                <a:alpha val="49020"/>
              </a:srgbClr>
            </a:solidFill>
          </p:spPr>
        </p:sp>
      </p:grpSp>
      <p:grpSp>
        <p:nvGrpSpPr>
          <p:cNvPr name="Group 22" id="22"/>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92929"/>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sp>
        <p:nvSpPr>
          <p:cNvPr name="TextBox 30" id="30"/>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15">
                <a:solidFill>
                  <a:srgbClr val="FFFFFF"/>
                </a:solidFill>
                <a:latin typeface="Trebuchet MS Bold"/>
                <a:ea typeface="Trebuchet MS Bold"/>
                <a:cs typeface="Trebuchet MS Bold"/>
                <a:sym typeface="Trebuchet MS Bold"/>
              </a:rPr>
              <a:t>TOOLS AND TECHNIQUES</a:t>
            </a:r>
          </a:p>
        </p:txBody>
      </p:sp>
      <p:grpSp>
        <p:nvGrpSpPr>
          <p:cNvPr name="Group 31" id="31"/>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FFFFFF"/>
                </a:solidFill>
                <a:latin typeface="Trebuchet MS"/>
                <a:ea typeface="Trebuchet MS"/>
                <a:cs typeface="Trebuchet MS"/>
                <a:sym typeface="Trebuchet MS"/>
              </a:rPr>
              <a:t>7</a:t>
            </a:r>
          </a:p>
        </p:txBody>
      </p:sp>
      <p:sp>
        <p:nvSpPr>
          <p:cNvPr name="TextBox 34" id="34"/>
          <p:cNvSpPr txBox="true"/>
          <p:nvPr/>
        </p:nvSpPr>
        <p:spPr>
          <a:xfrm rot="0">
            <a:off x="4042814" y="2533650"/>
            <a:ext cx="8101561" cy="7133686"/>
          </a:xfrm>
          <a:prstGeom prst="rect">
            <a:avLst/>
          </a:prstGeom>
        </p:spPr>
        <p:txBody>
          <a:bodyPr anchor="t" rtlCol="false" tIns="0" lIns="0" bIns="0" rIns="0">
            <a:spAutoFit/>
          </a:bodyPr>
          <a:lstStyle/>
          <a:p>
            <a:pPr algn="ctr">
              <a:lnSpc>
                <a:spcPts val="6328"/>
              </a:lnSpc>
              <a:spcBef>
                <a:spcPct val="0"/>
              </a:spcBef>
            </a:pPr>
            <a:r>
              <a:rPr lang="en-US" sz="5273" spc="47">
                <a:solidFill>
                  <a:srgbClr val="FFFFFF"/>
                </a:solidFill>
                <a:latin typeface="Trebuchet MS"/>
                <a:ea typeface="Trebuchet MS"/>
                <a:cs typeface="Trebuchet MS"/>
                <a:sym typeface="Trebuchet MS"/>
              </a:rPr>
              <a:t>Frontend: HTML5, CSS3, JavaScript (ES6+).</a:t>
            </a:r>
          </a:p>
          <a:p>
            <a:pPr algn="ctr">
              <a:lnSpc>
                <a:spcPts val="6328"/>
              </a:lnSpc>
              <a:spcBef>
                <a:spcPct val="0"/>
              </a:spcBef>
            </a:pPr>
            <a:r>
              <a:rPr lang="en-US" sz="5273" spc="47">
                <a:solidFill>
                  <a:srgbClr val="FFFFFF"/>
                </a:solidFill>
                <a:latin typeface="Trebuchet MS"/>
                <a:ea typeface="Trebuchet MS"/>
                <a:cs typeface="Trebuchet MS"/>
                <a:sym typeface="Trebuchet MS"/>
              </a:rPr>
              <a:t>Styling &amp; Frameworks: Tailwind CSS, Figma (design mockups).</a:t>
            </a:r>
          </a:p>
          <a:p>
            <a:pPr algn="ctr">
              <a:lnSpc>
                <a:spcPts val="6328"/>
              </a:lnSpc>
              <a:spcBef>
                <a:spcPct val="0"/>
              </a:spcBef>
            </a:pPr>
            <a:r>
              <a:rPr lang="en-US" sz="5273" spc="47">
                <a:solidFill>
                  <a:srgbClr val="FFFFFF"/>
                </a:solidFill>
                <a:latin typeface="Trebuchet MS"/>
                <a:ea typeface="Trebuchet MS"/>
                <a:cs typeface="Trebuchet MS"/>
                <a:sym typeface="Trebuchet MS"/>
              </a:rPr>
              <a:t>Libraries: Particles.js for background animation.</a:t>
            </a:r>
          </a:p>
          <a:p>
            <a:pPr algn="ctr">
              <a:lnSpc>
                <a:spcPts val="6328"/>
              </a:lnSpc>
              <a:spcBef>
                <a:spcPct val="0"/>
              </a:spcBef>
            </a:pPr>
            <a:r>
              <a:rPr lang="en-US" sz="5273" spc="47">
                <a:solidFill>
                  <a:srgbClr val="FFFFFF"/>
                </a:solidFill>
                <a:latin typeface="Trebuchet MS"/>
                <a:ea typeface="Trebuchet MS"/>
                <a:cs typeface="Trebuchet MS"/>
                <a:sym typeface="Trebuchet MS"/>
              </a:rPr>
              <a:t>Version Control: Git &amp; GitHub.</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777777"/>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777777"/>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777777">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777777">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FFFFFF">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FFFFFF">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92929">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000000">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FFFFFF">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777777">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000000"/>
            </a:solidFill>
          </p:spPr>
        </p:sp>
      </p:grpSp>
      <p:grpSp>
        <p:nvGrpSpPr>
          <p:cNvPr name="Group 24" id="24"/>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A2A2A2"/>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FFFFFF"/>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000000"/>
            </a:solidFill>
          </p:spPr>
        </p:sp>
      </p:grpSp>
      <p:sp>
        <p:nvSpPr>
          <p:cNvPr name="TextBox 30" id="30"/>
          <p:cNvSpPr txBox="true"/>
          <p:nvPr/>
        </p:nvSpPr>
        <p:spPr>
          <a:xfrm rot="0">
            <a:off x="1514843" y="1645223"/>
            <a:ext cx="11040046" cy="7866921"/>
          </a:xfrm>
          <a:prstGeom prst="rect">
            <a:avLst/>
          </a:prstGeom>
        </p:spPr>
        <p:txBody>
          <a:bodyPr anchor="t" rtlCol="false" tIns="0" lIns="0" bIns="0" rIns="0">
            <a:spAutoFit/>
          </a:bodyPr>
          <a:lstStyle/>
          <a:p>
            <a:pPr algn="ctr">
              <a:lnSpc>
                <a:spcPts val="4826"/>
              </a:lnSpc>
              <a:spcBef>
                <a:spcPct val="0"/>
              </a:spcBef>
            </a:pPr>
            <a:r>
              <a:rPr lang="en-US" sz="4022" spc="36">
                <a:solidFill>
                  <a:srgbClr val="FFFFFF"/>
                </a:solidFill>
                <a:latin typeface="Trebuchet MS"/>
                <a:ea typeface="Trebuchet MS"/>
                <a:cs typeface="Trebuchet MS"/>
                <a:sym typeface="Trebuchet MS"/>
              </a:rPr>
              <a:t>Animated gradient background with particle effects.</a:t>
            </a:r>
          </a:p>
          <a:p>
            <a:pPr algn="ctr">
              <a:lnSpc>
                <a:spcPts val="4826"/>
              </a:lnSpc>
              <a:spcBef>
                <a:spcPct val="0"/>
              </a:spcBef>
            </a:pPr>
            <a:r>
              <a:rPr lang="en-US" sz="4022" spc="36">
                <a:solidFill>
                  <a:srgbClr val="FFFFFF"/>
                </a:solidFill>
                <a:latin typeface="Trebuchet MS"/>
                <a:ea typeface="Trebuchet MS"/>
                <a:cs typeface="Trebuchet MS"/>
                <a:sym typeface="Trebuchet MS"/>
              </a:rPr>
              <a:t>Sticky header with smooth scrolling navigation.</a:t>
            </a:r>
          </a:p>
          <a:p>
            <a:pPr algn="ctr">
              <a:lnSpc>
                <a:spcPts val="4826"/>
              </a:lnSpc>
              <a:spcBef>
                <a:spcPct val="0"/>
              </a:spcBef>
            </a:pPr>
            <a:r>
              <a:rPr lang="en-US" sz="4022" spc="36">
                <a:solidFill>
                  <a:srgbClr val="FFFFFF"/>
                </a:solidFill>
                <a:latin typeface="Trebuchet MS"/>
                <a:ea typeface="Trebuchet MS"/>
                <a:cs typeface="Trebuchet MS"/>
                <a:sym typeface="Trebuchet MS"/>
              </a:rPr>
              <a:t>Hero section with introduction and call-to-action button.</a:t>
            </a:r>
          </a:p>
          <a:p>
            <a:pPr algn="ctr">
              <a:lnSpc>
                <a:spcPts val="4826"/>
              </a:lnSpc>
              <a:spcBef>
                <a:spcPct val="0"/>
              </a:spcBef>
            </a:pPr>
            <a:r>
              <a:rPr lang="en-US" sz="4022" spc="36">
                <a:solidFill>
                  <a:srgbClr val="FFFFFF"/>
                </a:solidFill>
                <a:latin typeface="Trebuchet MS"/>
                <a:ea typeface="Trebuchet MS"/>
                <a:cs typeface="Trebuchet MS"/>
                <a:sym typeface="Trebuchet MS"/>
              </a:rPr>
              <a:t>About section with image and description.</a:t>
            </a:r>
          </a:p>
          <a:p>
            <a:pPr algn="ctr">
              <a:lnSpc>
                <a:spcPts val="4826"/>
              </a:lnSpc>
              <a:spcBef>
                <a:spcPct val="0"/>
              </a:spcBef>
            </a:pPr>
            <a:r>
              <a:rPr lang="en-US" sz="4022" spc="36">
                <a:solidFill>
                  <a:srgbClr val="FFFFFF"/>
                </a:solidFill>
                <a:latin typeface="Trebuchet MS"/>
                <a:ea typeface="Trebuchet MS"/>
                <a:cs typeface="Trebuchet MS"/>
                <a:sym typeface="Trebuchet MS"/>
              </a:rPr>
              <a:t>Skills section using styled tags for technologies.</a:t>
            </a:r>
          </a:p>
          <a:p>
            <a:pPr algn="ctr">
              <a:lnSpc>
                <a:spcPts val="4826"/>
              </a:lnSpc>
              <a:spcBef>
                <a:spcPct val="0"/>
              </a:spcBef>
            </a:pPr>
            <a:r>
              <a:rPr lang="en-US" sz="4022" spc="36">
                <a:solidFill>
                  <a:srgbClr val="FFFFFF"/>
                </a:solidFill>
                <a:latin typeface="Trebuchet MS"/>
                <a:ea typeface="Trebuchet MS"/>
                <a:cs typeface="Trebuchet MS"/>
                <a:sym typeface="Trebuchet MS"/>
              </a:rPr>
              <a:t>Projects section with interactive project cards and GitHub links.</a:t>
            </a:r>
          </a:p>
          <a:p>
            <a:pPr algn="ctr">
              <a:lnSpc>
                <a:spcPts val="4826"/>
              </a:lnSpc>
              <a:spcBef>
                <a:spcPct val="0"/>
              </a:spcBef>
            </a:pPr>
            <a:r>
              <a:rPr lang="en-US" sz="4022" spc="36">
                <a:solidFill>
                  <a:srgbClr val="FFFFFF"/>
                </a:solidFill>
                <a:latin typeface="Trebuchet MS"/>
                <a:ea typeface="Trebuchet MS"/>
                <a:cs typeface="Trebuchet MS"/>
                <a:sym typeface="Trebuchet MS"/>
              </a:rPr>
              <a:t>Contact section with a functional form.</a:t>
            </a:r>
          </a:p>
          <a:p>
            <a:pPr algn="ctr">
              <a:lnSpc>
                <a:spcPts val="4826"/>
              </a:lnSpc>
              <a:spcBef>
                <a:spcPct val="0"/>
              </a:spcBef>
            </a:pPr>
            <a:r>
              <a:rPr lang="en-US" sz="4022" spc="36">
                <a:solidFill>
                  <a:srgbClr val="FFFFFF"/>
                </a:solidFill>
                <a:latin typeface="Trebuchet MS"/>
                <a:ea typeface="Trebuchet MS"/>
                <a:cs typeface="Trebuchet MS"/>
                <a:sym typeface="Trebuchet MS"/>
              </a:rPr>
              <a:t>Responsive design for mobile and desktop.</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777777"/>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777777"/>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777777">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777777">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292929">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292929">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FFFFFF">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A2A2A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292929">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777777">
                <a:alpha val="49020"/>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FFFFFF"/>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132998" y="2049981"/>
            <a:ext cx="14711839" cy="7129546"/>
          </a:xfrm>
          <a:prstGeom prst="rect">
            <a:avLst/>
          </a:prstGeom>
        </p:spPr>
        <p:txBody>
          <a:bodyPr anchor="t" rtlCol="false" tIns="0" lIns="0" bIns="0" rIns="0">
            <a:spAutoFit/>
          </a:bodyPr>
          <a:lstStyle/>
          <a:p>
            <a:pPr algn="ctr">
              <a:lnSpc>
                <a:spcPts val="7115"/>
              </a:lnSpc>
              <a:spcBef>
                <a:spcPct val="0"/>
              </a:spcBef>
            </a:pPr>
            <a:r>
              <a:rPr lang="en-US" sz="5929" spc="53">
                <a:solidFill>
                  <a:srgbClr val="FFFFFF"/>
                </a:solidFill>
                <a:latin typeface="Trebuchet MS"/>
                <a:ea typeface="Trebuchet MS"/>
                <a:cs typeface="Trebuchet MS"/>
                <a:sym typeface="Trebuchet MS"/>
              </a:rPr>
              <a:t>Responsive navigation bar with hover and click effects.</a:t>
            </a:r>
          </a:p>
          <a:p>
            <a:pPr algn="ctr">
              <a:lnSpc>
                <a:spcPts val="7115"/>
              </a:lnSpc>
              <a:spcBef>
                <a:spcPct val="0"/>
              </a:spcBef>
            </a:pPr>
            <a:r>
              <a:rPr lang="en-US" sz="5929" spc="53">
                <a:solidFill>
                  <a:srgbClr val="FFFFFF"/>
                </a:solidFill>
                <a:latin typeface="Trebuchet MS"/>
                <a:ea typeface="Trebuchet MS"/>
                <a:cs typeface="Trebuchet MS"/>
                <a:sym typeface="Trebuchet MS"/>
              </a:rPr>
              <a:t>Interactive skills and project cards with hover animations.</a:t>
            </a:r>
          </a:p>
          <a:p>
            <a:pPr algn="ctr">
              <a:lnSpc>
                <a:spcPts val="7115"/>
              </a:lnSpc>
              <a:spcBef>
                <a:spcPct val="0"/>
              </a:spcBef>
            </a:pPr>
            <a:r>
              <a:rPr lang="en-US" sz="5929" spc="53">
                <a:solidFill>
                  <a:srgbClr val="FFFFFF"/>
                </a:solidFill>
                <a:latin typeface="Trebuchet MS"/>
                <a:ea typeface="Trebuchet MS"/>
                <a:cs typeface="Trebuchet MS"/>
                <a:sym typeface="Trebuchet MS"/>
              </a:rPr>
              <a:t>Particle.js background for an engaging UI.</a:t>
            </a:r>
          </a:p>
          <a:p>
            <a:pPr algn="ctr">
              <a:lnSpc>
                <a:spcPts val="7115"/>
              </a:lnSpc>
              <a:spcBef>
                <a:spcPct val="0"/>
              </a:spcBef>
            </a:pPr>
            <a:r>
              <a:rPr lang="en-US" sz="5929" spc="53">
                <a:solidFill>
                  <a:srgbClr val="FFFFFF"/>
                </a:solidFill>
                <a:latin typeface="Trebuchet MS"/>
                <a:ea typeface="Trebuchet MS"/>
                <a:cs typeface="Trebuchet MS"/>
                <a:sym typeface="Trebuchet MS"/>
              </a:rPr>
              <a:t>Contact form with client-side validation.</a:t>
            </a:r>
          </a:p>
          <a:p>
            <a:pPr algn="ctr">
              <a:lnSpc>
                <a:spcPts val="7115"/>
              </a:lnSpc>
              <a:spcBef>
                <a:spcPct val="0"/>
              </a:spcBef>
            </a:pPr>
            <a:r>
              <a:rPr lang="en-US" sz="5929" spc="53">
                <a:solidFill>
                  <a:srgbClr val="FFFFFF"/>
                </a:solidFill>
                <a:latin typeface="Trebuchet MS"/>
                <a:ea typeface="Trebuchet MS"/>
                <a:cs typeface="Trebuchet MS"/>
                <a:sym typeface="Trebuchet MS"/>
              </a:rPr>
              <a:t>Smooth scroll to different sections.</a:t>
            </a:r>
          </a:p>
          <a:p>
            <a:pPr algn="ctr">
              <a:lnSpc>
                <a:spcPts val="7115"/>
              </a:lnSpc>
              <a:spcBef>
                <a:spcPct val="0"/>
              </a:spcBef>
            </a:pPr>
            <a:r>
              <a:rPr lang="en-US" sz="5929" spc="53">
                <a:solidFill>
                  <a:srgbClr val="FFFFFF"/>
                </a:solidFill>
                <a:latin typeface="Trebuchet MS"/>
                <a:ea typeface="Trebuchet MS"/>
                <a:cs typeface="Trebuchet MS"/>
                <a:sym typeface="Trebuchet MS"/>
              </a:rPr>
              <a:t>Links to GitHub repositories of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DAGymfRgsdA</dc:identifier>
  <dcterms:modified xsi:type="dcterms:W3CDTF">2011-08-01T06:04:30Z</dcterms:modified>
  <cp:revision>1</cp:revision>
  <dc:title>ABI</dc:title>
</cp:coreProperties>
</file>