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DM Sans" charset="1" panose="00000000000000000000"/>
      <p:regular r:id="rId20"/>
    </p:embeddedFont>
    <p:embeddedFont>
      <p:font typeface="Public Sans" charset="1" panose="00000000000000000000"/>
      <p:regular r:id="rId21"/>
    </p:embeddedFont>
    <p:embeddedFont>
      <p:font typeface="Calistoga" charset="1" panose="00000500000000000000"/>
      <p:regular r:id="rId22"/>
    </p:embeddedFont>
    <p:embeddedFont>
      <p:font typeface="Canva Sans" charset="1" panose="020B0503030501040103"/>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45.jpeg" Type="http://schemas.openxmlformats.org/officeDocument/2006/relationships/image"/><Relationship Id="rId5" Target="../media/image46.jpeg" Type="http://schemas.openxmlformats.org/officeDocument/2006/relationships/image"/><Relationship Id="rId6" Target="../media/image4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28" Target="../media/image48.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1.png" Type="http://schemas.openxmlformats.org/officeDocument/2006/relationships/image"/><Relationship Id="rId17" Target="../media/image22.svg" Type="http://schemas.openxmlformats.org/officeDocument/2006/relationships/image"/><Relationship Id="rId18" Target="../media/image25.png" Type="http://schemas.openxmlformats.org/officeDocument/2006/relationships/image"/><Relationship Id="rId19" Target="../media/image26.svg" Type="http://schemas.openxmlformats.org/officeDocument/2006/relationships/image"/><Relationship Id="rId2" Target="../media/image1.png" Type="http://schemas.openxmlformats.org/officeDocument/2006/relationships/image"/><Relationship Id="rId20" Target="../media/image27.png" Type="http://schemas.openxmlformats.org/officeDocument/2006/relationships/image"/><Relationship Id="rId21" Target="../media/image28.sv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 Id="rId8" Target="../media/image41.jpeg" Type="http://schemas.openxmlformats.org/officeDocument/2006/relationships/image"/><Relationship Id="rId9" Target="../media/image4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43.png" Type="http://schemas.openxmlformats.org/officeDocument/2006/relationships/image"/><Relationship Id="rId3" Target="../media/image4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45602" y="3937581"/>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326309" y="2310287"/>
            <a:ext cx="10910396" cy="3200970"/>
          </a:xfrm>
          <a:prstGeom prst="rect">
            <a:avLst/>
          </a:prstGeom>
        </p:spPr>
        <p:txBody>
          <a:bodyPr anchor="t" rtlCol="false" tIns="0" lIns="0" bIns="0" rIns="0">
            <a:spAutoFit/>
          </a:bodyPr>
          <a:lstStyle/>
          <a:p>
            <a:pPr algn="ctr">
              <a:lnSpc>
                <a:spcPts val="12218"/>
              </a:lnSpc>
            </a:pPr>
            <a:r>
              <a:rPr lang="en-US" sz="12998" b="true">
                <a:solidFill>
                  <a:srgbClr val="000000"/>
                </a:solidFill>
                <a:latin typeface="DM Sans Bold"/>
                <a:ea typeface="DM Sans Bold"/>
                <a:cs typeface="DM Sans Bold"/>
                <a:sym typeface="DM Sans Bold"/>
              </a:rPr>
              <a:t>Digital</a:t>
            </a:r>
          </a:p>
          <a:p>
            <a:pPr algn="ctr">
              <a:lnSpc>
                <a:spcPts val="12218"/>
              </a:lnSpc>
            </a:pPr>
            <a:r>
              <a:rPr lang="en-US" b="true" sz="12998">
                <a:solidFill>
                  <a:srgbClr val="000000"/>
                </a:solidFill>
                <a:latin typeface="DM Sans Bold"/>
                <a:ea typeface="DM Sans Bold"/>
                <a:cs typeface="DM Sans Bold"/>
                <a:sym typeface="DM Sans Bold"/>
              </a:rPr>
              <a:t>Portfolio</a:t>
            </a:r>
          </a:p>
        </p:txBody>
      </p:sp>
      <p:sp>
        <p:nvSpPr>
          <p:cNvPr name="TextBox 17" id="17"/>
          <p:cNvSpPr txBox="true"/>
          <p:nvPr/>
        </p:nvSpPr>
        <p:spPr>
          <a:xfrm rot="0">
            <a:off x="1861425" y="6305911"/>
            <a:ext cx="13596210" cy="27878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STUDENT NAME: S. Harish Kumar</a:t>
            </a:r>
          </a:p>
          <a:p>
            <a:pPr algn="ctr">
              <a:lnSpc>
                <a:spcPts val="4381"/>
              </a:lnSpc>
            </a:pPr>
            <a:r>
              <a:rPr lang="en-US" b="true" sz="4381" spc="-87">
                <a:solidFill>
                  <a:srgbClr val="000000"/>
                </a:solidFill>
                <a:latin typeface="DM Sans Bold"/>
                <a:ea typeface="DM Sans Bold"/>
                <a:cs typeface="DM Sans Bold"/>
                <a:sym typeface="DM Sans Bold"/>
              </a:rPr>
              <a:t>REGISTER NO : 24H229</a:t>
            </a:r>
          </a:p>
          <a:p>
            <a:pPr algn="ctr">
              <a:lnSpc>
                <a:spcPts val="4381"/>
              </a:lnSpc>
            </a:pPr>
            <a:r>
              <a:rPr lang="en-US" b="true" sz="4381" spc="-87">
                <a:solidFill>
                  <a:srgbClr val="000000"/>
                </a:solidFill>
                <a:latin typeface="DM Sans Bold"/>
                <a:ea typeface="DM Sans Bold"/>
                <a:cs typeface="DM Sans Bold"/>
                <a:sym typeface="DM Sans Bold"/>
              </a:rPr>
              <a:t>DEPARTMENT: BCA</a:t>
            </a:r>
          </a:p>
          <a:p>
            <a:pPr algn="ctr">
              <a:lnSpc>
                <a:spcPts val="4381"/>
              </a:lnSpc>
            </a:pPr>
            <a:r>
              <a:rPr lang="en-US" b="true" sz="4381" spc="-87">
                <a:solidFill>
                  <a:srgbClr val="000000"/>
                </a:solidFill>
                <a:latin typeface="DM Sans Bold"/>
                <a:ea typeface="DM Sans Bold"/>
                <a:cs typeface="DM Sans Bold"/>
                <a:sym typeface="DM Sans Bold"/>
              </a:rPr>
              <a:t>COLLEGE: AM Jain College</a:t>
            </a:r>
          </a:p>
          <a:p>
            <a:pPr algn="ctr">
              <a:lnSpc>
                <a:spcPts val="4381"/>
              </a:lnSpc>
            </a:pP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800995" y="-1390896"/>
            <a:ext cx="4208573" cy="4247184"/>
          </a:xfrm>
          <a:custGeom>
            <a:avLst/>
            <a:gdLst/>
            <a:ahLst/>
            <a:cxnLst/>
            <a:rect r="r" b="b" t="t" l="l"/>
            <a:pathLst>
              <a:path h="4247184" w="4208573">
                <a:moveTo>
                  <a:pt x="0" y="0"/>
                </a:moveTo>
                <a:lnTo>
                  <a:pt x="4208573" y="0"/>
                </a:lnTo>
                <a:lnTo>
                  <a:pt x="4208573" y="4247185"/>
                </a:lnTo>
                <a:lnTo>
                  <a:pt x="0" y="42471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41800" y="3254242"/>
            <a:ext cx="3548974" cy="6215448"/>
          </a:xfrm>
          <a:custGeom>
            <a:avLst/>
            <a:gdLst/>
            <a:ahLst/>
            <a:cxnLst/>
            <a:rect r="r" b="b" t="t" l="l"/>
            <a:pathLst>
              <a:path h="6215448" w="3548974">
                <a:moveTo>
                  <a:pt x="0" y="0"/>
                </a:moveTo>
                <a:lnTo>
                  <a:pt x="3548974" y="0"/>
                </a:lnTo>
                <a:lnTo>
                  <a:pt x="3548974" y="6215447"/>
                </a:lnTo>
                <a:lnTo>
                  <a:pt x="0" y="6215447"/>
                </a:lnTo>
                <a:lnTo>
                  <a:pt x="0" y="0"/>
                </a:lnTo>
                <a:close/>
              </a:path>
            </a:pathLst>
          </a:custGeom>
          <a:blipFill>
            <a:blip r:embed="rId4"/>
            <a:stretch>
              <a:fillRect l="0" t="-14491" r="0" b="-9301"/>
            </a:stretch>
          </a:blipFill>
        </p:spPr>
      </p:sp>
      <p:sp>
        <p:nvSpPr>
          <p:cNvPr name="Freeform 4" id="4"/>
          <p:cNvSpPr/>
          <p:nvPr/>
        </p:nvSpPr>
        <p:spPr>
          <a:xfrm flipH="false" flipV="false" rot="0">
            <a:off x="7138254" y="3254242"/>
            <a:ext cx="3655269" cy="6528438"/>
          </a:xfrm>
          <a:custGeom>
            <a:avLst/>
            <a:gdLst/>
            <a:ahLst/>
            <a:cxnLst/>
            <a:rect r="r" b="b" t="t" l="l"/>
            <a:pathLst>
              <a:path h="6528438" w="3655269">
                <a:moveTo>
                  <a:pt x="0" y="0"/>
                </a:moveTo>
                <a:lnTo>
                  <a:pt x="3655269" y="0"/>
                </a:lnTo>
                <a:lnTo>
                  <a:pt x="3655269" y="6528438"/>
                </a:lnTo>
                <a:lnTo>
                  <a:pt x="0" y="6528438"/>
                </a:lnTo>
                <a:lnTo>
                  <a:pt x="0" y="0"/>
                </a:lnTo>
                <a:close/>
              </a:path>
            </a:pathLst>
          </a:custGeom>
          <a:blipFill>
            <a:blip r:embed="rId5"/>
            <a:stretch>
              <a:fillRect l="0" t="-31744" r="0" b="-28034"/>
            </a:stretch>
          </a:blipFill>
        </p:spPr>
      </p:sp>
      <p:sp>
        <p:nvSpPr>
          <p:cNvPr name="Freeform 5" id="5"/>
          <p:cNvSpPr/>
          <p:nvPr/>
        </p:nvSpPr>
        <p:spPr>
          <a:xfrm flipH="false" flipV="false" rot="0">
            <a:off x="12554537" y="3254242"/>
            <a:ext cx="3426633" cy="6388214"/>
          </a:xfrm>
          <a:custGeom>
            <a:avLst/>
            <a:gdLst/>
            <a:ahLst/>
            <a:cxnLst/>
            <a:rect r="r" b="b" t="t" l="l"/>
            <a:pathLst>
              <a:path h="6388214" w="3426633">
                <a:moveTo>
                  <a:pt x="0" y="0"/>
                </a:moveTo>
                <a:lnTo>
                  <a:pt x="3426633" y="0"/>
                </a:lnTo>
                <a:lnTo>
                  <a:pt x="3426633" y="6388214"/>
                </a:lnTo>
                <a:lnTo>
                  <a:pt x="0" y="6388214"/>
                </a:lnTo>
                <a:lnTo>
                  <a:pt x="0" y="0"/>
                </a:lnTo>
                <a:close/>
              </a:path>
            </a:pathLst>
          </a:custGeom>
          <a:blipFill>
            <a:blip r:embed="rId6"/>
            <a:stretch>
              <a:fillRect l="0" t="-24793" r="0" b="-28676"/>
            </a:stretch>
          </a:blipFill>
        </p:spPr>
      </p:sp>
      <p:sp>
        <p:nvSpPr>
          <p:cNvPr name="TextBox 6" id="6"/>
          <p:cNvSpPr txBox="true"/>
          <p:nvPr/>
        </p:nvSpPr>
        <p:spPr>
          <a:xfrm rot="0">
            <a:off x="1875101" y="687546"/>
            <a:ext cx="8751165"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139336" y="8230048"/>
            <a:ext cx="4899948" cy="3344214"/>
          </a:xfrm>
          <a:custGeom>
            <a:avLst/>
            <a:gdLst/>
            <a:ahLst/>
            <a:cxnLst/>
            <a:rect r="r" b="b" t="t" l="l"/>
            <a:pathLst>
              <a:path h="3344214" w="4899948">
                <a:moveTo>
                  <a:pt x="0" y="0"/>
                </a:moveTo>
                <a:lnTo>
                  <a:pt x="4899948" y="0"/>
                </a:lnTo>
                <a:lnTo>
                  <a:pt x="4899948" y="3344215"/>
                </a:lnTo>
                <a:lnTo>
                  <a:pt x="0" y="33442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4171" y="8882776"/>
            <a:ext cx="3059829" cy="751049"/>
          </a:xfrm>
          <a:custGeom>
            <a:avLst/>
            <a:gdLst/>
            <a:ahLst/>
            <a:cxnLst/>
            <a:rect r="r" b="b" t="t" l="l"/>
            <a:pathLst>
              <a:path h="751049" w="3059829">
                <a:moveTo>
                  <a:pt x="0" y="0"/>
                </a:moveTo>
                <a:lnTo>
                  <a:pt x="3059829" y="0"/>
                </a:lnTo>
                <a:lnTo>
                  <a:pt x="3059829" y="751048"/>
                </a:lnTo>
                <a:lnTo>
                  <a:pt x="0" y="751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092871"/>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707493" y="-368548"/>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1681502"/>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8470366"/>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6397471" y="-2425948"/>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038815" y="3652621"/>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3777393" y="-120566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6010041" y="2485166"/>
            <a:ext cx="3575541" cy="3575541"/>
          </a:xfrm>
          <a:custGeom>
            <a:avLst/>
            <a:gdLst/>
            <a:ahLst/>
            <a:cxnLst/>
            <a:rect r="r" b="b" t="t" l="l"/>
            <a:pathLst>
              <a:path h="3575541" w="3575541">
                <a:moveTo>
                  <a:pt x="0" y="0"/>
                </a:moveTo>
                <a:lnTo>
                  <a:pt x="3575542" y="0"/>
                </a:lnTo>
                <a:lnTo>
                  <a:pt x="3575542"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760612" y="8619601"/>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5792605"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3671664" y="2575632"/>
            <a:ext cx="4709021" cy="5272444"/>
          </a:xfrm>
          <a:custGeom>
            <a:avLst/>
            <a:gdLst/>
            <a:ahLst/>
            <a:cxnLst/>
            <a:rect r="r" b="b" t="t" l="l"/>
            <a:pathLst>
              <a:path h="5272444" w="4709021">
                <a:moveTo>
                  <a:pt x="0" y="0"/>
                </a:moveTo>
                <a:lnTo>
                  <a:pt x="4709021" y="0"/>
                </a:lnTo>
                <a:lnTo>
                  <a:pt x="4709021" y="5272444"/>
                </a:lnTo>
                <a:lnTo>
                  <a:pt x="0" y="5272444"/>
                </a:lnTo>
                <a:lnTo>
                  <a:pt x="0" y="0"/>
                </a:lnTo>
                <a:close/>
              </a:path>
            </a:pathLst>
          </a:custGeom>
          <a:blipFill>
            <a:blip r:embed="rId28"/>
            <a:stretch>
              <a:fillRect l="0" t="-39628" r="-192" b="-115406"/>
            </a:stretch>
          </a:blipFill>
        </p:spPr>
      </p:sp>
      <p:sp>
        <p:nvSpPr>
          <p:cNvPr name="Freeform 16" id="16"/>
          <p:cNvSpPr/>
          <p:nvPr/>
        </p:nvSpPr>
        <p:spPr>
          <a:xfrm flipH="false" flipV="false" rot="0">
            <a:off x="9995134" y="2485166"/>
            <a:ext cx="4557672" cy="5453926"/>
          </a:xfrm>
          <a:custGeom>
            <a:avLst/>
            <a:gdLst/>
            <a:ahLst/>
            <a:cxnLst/>
            <a:rect r="r" b="b" t="t" l="l"/>
            <a:pathLst>
              <a:path h="5453926" w="4557672">
                <a:moveTo>
                  <a:pt x="0" y="0"/>
                </a:moveTo>
                <a:lnTo>
                  <a:pt x="4557672" y="0"/>
                </a:lnTo>
                <a:lnTo>
                  <a:pt x="4557672" y="5453926"/>
                </a:lnTo>
                <a:lnTo>
                  <a:pt x="0" y="5453926"/>
                </a:lnTo>
                <a:lnTo>
                  <a:pt x="0" y="0"/>
                </a:lnTo>
                <a:close/>
              </a:path>
            </a:pathLst>
          </a:custGeom>
          <a:blipFill>
            <a:blip r:embed="rId28"/>
            <a:stretch>
              <a:fillRect l="0" t="-135303" r="0" b="-2862"/>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742480" y="8470366"/>
            <a:ext cx="4899948" cy="3344214"/>
          </a:xfrm>
          <a:custGeom>
            <a:avLst/>
            <a:gdLst/>
            <a:ahLst/>
            <a:cxnLst/>
            <a:rect r="r" b="b" t="t" l="l"/>
            <a:pathLst>
              <a:path h="3344214" w="4899948">
                <a:moveTo>
                  <a:pt x="0" y="0"/>
                </a:moveTo>
                <a:lnTo>
                  <a:pt x="4899948" y="0"/>
                </a:lnTo>
                <a:lnTo>
                  <a:pt x="4899948"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12215" y="8196011"/>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5153923">
            <a:off x="-1870814" y="5507595"/>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5113088" y="-1327418"/>
            <a:ext cx="4292424" cy="3870986"/>
          </a:xfrm>
          <a:custGeom>
            <a:avLst/>
            <a:gdLst/>
            <a:ahLst/>
            <a:cxnLst/>
            <a:rect r="r" b="b" t="t" l="l"/>
            <a:pathLst>
              <a:path h="3870986" w="4292424">
                <a:moveTo>
                  <a:pt x="0" y="0"/>
                </a:moveTo>
                <a:lnTo>
                  <a:pt x="4292424" y="0"/>
                </a:lnTo>
                <a:lnTo>
                  <a:pt x="4292424" y="3870987"/>
                </a:lnTo>
                <a:lnTo>
                  <a:pt x="0" y="38709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670155" y="8470366"/>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495941">
            <a:off x="9587900" y="-867928"/>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3900777" y="-1327418"/>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16010041" y="3355729"/>
            <a:ext cx="3575541" cy="3575541"/>
          </a:xfrm>
          <a:custGeom>
            <a:avLst/>
            <a:gdLst/>
            <a:ahLst/>
            <a:cxnLst/>
            <a:rect r="r" b="b" t="t" l="l"/>
            <a:pathLst>
              <a:path h="3575541" w="3575541">
                <a:moveTo>
                  <a:pt x="0" y="0"/>
                </a:moveTo>
                <a:lnTo>
                  <a:pt x="3575542" y="0"/>
                </a:lnTo>
                <a:lnTo>
                  <a:pt x="3575542" y="3575542"/>
                </a:lnTo>
                <a:lnTo>
                  <a:pt x="0" y="357554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3366717">
            <a:off x="16471791" y="7839251"/>
            <a:ext cx="3382987" cy="1154444"/>
          </a:xfrm>
          <a:custGeom>
            <a:avLst/>
            <a:gdLst/>
            <a:ahLst/>
            <a:cxnLst/>
            <a:rect r="r" b="b" t="t" l="l"/>
            <a:pathLst>
              <a:path h="1154444" w="3382987">
                <a:moveTo>
                  <a:pt x="0" y="0"/>
                </a:moveTo>
                <a:lnTo>
                  <a:pt x="3382987" y="0"/>
                </a:lnTo>
                <a:lnTo>
                  <a:pt x="3382987" y="1154444"/>
                </a:lnTo>
                <a:lnTo>
                  <a:pt x="0" y="115444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2798743">
            <a:off x="-1126429" y="0"/>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grpSp>
        <p:nvGrpSpPr>
          <p:cNvPr name="Group 12" id="12"/>
          <p:cNvGrpSpPr/>
          <p:nvPr/>
        </p:nvGrpSpPr>
        <p:grpSpPr>
          <a:xfrm rot="0">
            <a:off x="3074737" y="2781754"/>
            <a:ext cx="11123348" cy="5636035"/>
            <a:chOff x="0" y="0"/>
            <a:chExt cx="8257362" cy="4183883"/>
          </a:xfrm>
        </p:grpSpPr>
        <p:sp>
          <p:nvSpPr>
            <p:cNvPr name="Freeform 13" id="13"/>
            <p:cNvSpPr/>
            <p:nvPr/>
          </p:nvSpPr>
          <p:spPr>
            <a:xfrm flipH="false" flipV="false" rot="0">
              <a:off x="0" y="0"/>
              <a:ext cx="8257362" cy="4082283"/>
            </a:xfrm>
            <a:custGeom>
              <a:avLst/>
              <a:gdLst/>
              <a:ahLst/>
              <a:cxnLst/>
              <a:rect r="r" b="b" t="t" l="l"/>
              <a:pathLst>
                <a:path h="4082283" w="8257362">
                  <a:moveTo>
                    <a:pt x="0" y="0"/>
                  </a:moveTo>
                  <a:lnTo>
                    <a:pt x="8257362" y="0"/>
                  </a:lnTo>
                  <a:lnTo>
                    <a:pt x="8257362" y="4082283"/>
                  </a:lnTo>
                  <a:lnTo>
                    <a:pt x="0" y="4082283"/>
                  </a:lnTo>
                  <a:close/>
                </a:path>
              </a:pathLst>
            </a:custGeom>
            <a:solidFill>
              <a:srgbClr val="FDF9B4"/>
            </a:solidFill>
          </p:spPr>
        </p:sp>
        <p:sp>
          <p:nvSpPr>
            <p:cNvPr name="Freeform 14" id="14"/>
            <p:cNvSpPr/>
            <p:nvPr/>
          </p:nvSpPr>
          <p:spPr>
            <a:xfrm flipH="false" flipV="false" rot="0">
              <a:off x="0" y="0"/>
              <a:ext cx="8257362" cy="4183883"/>
            </a:xfrm>
            <a:custGeom>
              <a:avLst/>
              <a:gdLst/>
              <a:ahLst/>
              <a:cxnLst/>
              <a:rect r="r" b="b" t="t" l="l"/>
              <a:pathLst>
                <a:path h="4183883" w="8257362">
                  <a:moveTo>
                    <a:pt x="0" y="4082283"/>
                  </a:moveTo>
                  <a:lnTo>
                    <a:pt x="8257362" y="4082283"/>
                  </a:lnTo>
                  <a:lnTo>
                    <a:pt x="8130362" y="4183883"/>
                  </a:lnTo>
                  <a:cubicBezTo>
                    <a:pt x="8130362" y="4183883"/>
                    <a:pt x="7139762" y="4107683"/>
                    <a:pt x="7038162" y="4107683"/>
                  </a:cubicBezTo>
                  <a:lnTo>
                    <a:pt x="1219200" y="4107683"/>
                  </a:lnTo>
                  <a:cubicBezTo>
                    <a:pt x="1117600" y="4107683"/>
                    <a:pt x="127000" y="4183883"/>
                    <a:pt x="127000" y="4183883"/>
                  </a:cubicBezTo>
                  <a:lnTo>
                    <a:pt x="0" y="4082283"/>
                  </a:lnTo>
                  <a:lnTo>
                    <a:pt x="0" y="0"/>
                  </a:lnTo>
                  <a:lnTo>
                    <a:pt x="8257362" y="0"/>
                  </a:lnTo>
                  <a:lnTo>
                    <a:pt x="8257362" y="4082283"/>
                  </a:lnTo>
                  <a:lnTo>
                    <a:pt x="12700" y="4082283"/>
                  </a:lnTo>
                  <a:lnTo>
                    <a:pt x="12700" y="4069583"/>
                  </a:lnTo>
                  <a:lnTo>
                    <a:pt x="8244662" y="4069583"/>
                  </a:lnTo>
                  <a:lnTo>
                    <a:pt x="8244662" y="12700"/>
                  </a:lnTo>
                  <a:lnTo>
                    <a:pt x="12700" y="12700"/>
                  </a:lnTo>
                  <a:lnTo>
                    <a:pt x="12700" y="4082283"/>
                  </a:lnTo>
                </a:path>
              </a:pathLst>
            </a:custGeom>
            <a:solidFill>
              <a:srgbClr val="394C60">
                <a:alpha val="784"/>
              </a:srgbClr>
            </a:solidFill>
          </p:spPr>
        </p:sp>
        <p:sp>
          <p:nvSpPr>
            <p:cNvPr name="TextBox 15" id="15"/>
            <p:cNvSpPr txBox="true"/>
            <p:nvPr/>
          </p:nvSpPr>
          <p:spPr>
            <a:xfrm>
              <a:off x="0" y="-38100"/>
              <a:ext cx="8257362" cy="3663183"/>
            </a:xfrm>
            <a:prstGeom prst="rect">
              <a:avLst/>
            </a:prstGeom>
          </p:spPr>
          <p:txBody>
            <a:bodyPr anchor="t" rtlCol="false" tIns="364970" lIns="364970" bIns="364970" rIns="364970"/>
            <a:lstStyle/>
            <a:p>
              <a:pPr algn="l">
                <a:lnSpc>
                  <a:spcPts val="3377"/>
                </a:lnSpc>
              </a:pPr>
              <a:r>
                <a:rPr lang="en-US" sz="2412">
                  <a:solidFill>
                    <a:srgbClr val="000000"/>
                  </a:solidFill>
                  <a:latin typeface="Canva Sans"/>
                  <a:ea typeface="Canva Sans"/>
                  <a:cs typeface="Canva Sans"/>
                  <a:sym typeface="Canva Sans"/>
                </a:rPr>
                <a:t>Through the development of this portfolio website, I have successfully created a dynamic and professional platform that effectively showcases my skills, projects, and educational background as a BCA student and aspiring developer. This project demonstrates my proficiency in front-end technologies, responsive design principles, and user experience optimization, while the clean code structure and interactive elements highlight my technical capabilities and attention to detail. The portfolio not only serves as a comprehensive display of my current abilities but also reflects my potential for growth and my commitment to creating impactful digital solutions in my future career.</a:t>
              </a:r>
            </a:p>
          </p:txBody>
        </p:sp>
      </p:grpSp>
      <p:sp>
        <p:nvSpPr>
          <p:cNvPr name="TextBox 16" id="16"/>
          <p:cNvSpPr txBox="true"/>
          <p:nvPr/>
        </p:nvSpPr>
        <p:spPr>
          <a:xfrm rot="0">
            <a:off x="5347158" y="722886"/>
            <a:ext cx="641226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Origin of the creative idea</a:t>
            </a:r>
          </a:p>
        </p:txBody>
      </p:sp>
      <p:sp>
        <p:nvSpPr>
          <p:cNvPr name="TextBox 4" id="4"/>
          <p:cNvSpPr txBox="true"/>
          <p:nvPr/>
        </p:nvSpPr>
        <p:spPr>
          <a:xfrm rot="0">
            <a:off x="1504950" y="4807557"/>
            <a:ext cx="7707571" cy="3657600"/>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I've designed and developed a comprehensive personal portfolio website that showcases my skills, projects, and professional background as a BCA student and aspiring developer. This responsive single-page application features a clean, modern design with a cohesive color scheme and smooth animations. </a:t>
            </a:r>
          </a:p>
          <a:p>
            <a:pPr algn="l" marL="0" indent="0" lvl="0">
              <a:lnSpc>
                <a:spcPts val="2699"/>
              </a:lnSpc>
              <a:spcBef>
                <a:spcPct val="0"/>
              </a:spcBef>
            </a:pPr>
            <a:r>
              <a:rPr lang="en-US" sz="1999" spc="119">
                <a:solidFill>
                  <a:srgbClr val="000000"/>
                </a:solidFill>
                <a:latin typeface="DM Sans"/>
                <a:ea typeface="DM Sans"/>
                <a:cs typeface="DM Sans"/>
                <a:sym typeface="DM Sans"/>
              </a:rPr>
              <a:t>The portfolio includes several key sections: an engaging hero section with a clear introduction, a projects display with interactive cards, a detailed skills section with visual progress bars, an education background summary, and a fully functional contact form.</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647628" y="1288584"/>
            <a:ext cx="6948822" cy="1162441"/>
          </a:xfrm>
          <a:prstGeom prst="rect">
            <a:avLst/>
          </a:prstGeom>
        </p:spPr>
        <p:txBody>
          <a:bodyPr anchor="t" rtlCol="false" tIns="0" lIns="0" bIns="0" rIns="0">
            <a:spAutoFit/>
          </a:bodyPr>
          <a:lstStyle/>
          <a:p>
            <a:pPr algn="l">
              <a:lnSpc>
                <a:spcPts val="8635"/>
              </a:lnSpc>
            </a:pPr>
            <a:r>
              <a:rPr lang="en-US" sz="8902" b="true">
                <a:solidFill>
                  <a:srgbClr val="000000"/>
                </a:solidFill>
                <a:latin typeface="DM Sans Bold"/>
                <a:ea typeface="DM Sans Bold"/>
                <a:cs typeface="DM Sans Bold"/>
                <a:sym typeface="DM Sans Bold"/>
              </a:rPr>
              <a:t>AGENDA</a:t>
            </a:r>
          </a:p>
        </p:txBody>
      </p:sp>
      <p:grpSp>
        <p:nvGrpSpPr>
          <p:cNvPr name="Group 3" id="3"/>
          <p:cNvGrpSpPr/>
          <p:nvPr/>
        </p:nvGrpSpPr>
        <p:grpSpPr>
          <a:xfrm rot="0">
            <a:off x="1086902" y="2829058"/>
            <a:ext cx="6869651" cy="1028770"/>
            <a:chOff x="0" y="0"/>
            <a:chExt cx="2299672" cy="344389"/>
          </a:xfrm>
        </p:grpSpPr>
        <p:sp>
          <p:nvSpPr>
            <p:cNvPr name="Freeform 4" id="4"/>
            <p:cNvSpPr/>
            <p:nvPr/>
          </p:nvSpPr>
          <p:spPr>
            <a:xfrm flipH="false" flipV="false" rot="0">
              <a:off x="0" y="0"/>
              <a:ext cx="2299672" cy="344389"/>
            </a:xfrm>
            <a:custGeom>
              <a:avLst/>
              <a:gdLst/>
              <a:ahLst/>
              <a:cxnLst/>
              <a:rect r="r" b="b" t="t" l="l"/>
              <a:pathLst>
                <a:path h="344389" w="2299672">
                  <a:moveTo>
                    <a:pt x="16905" y="0"/>
                  </a:moveTo>
                  <a:lnTo>
                    <a:pt x="2282767" y="0"/>
                  </a:lnTo>
                  <a:cubicBezTo>
                    <a:pt x="2287251" y="0"/>
                    <a:pt x="2291551" y="1781"/>
                    <a:pt x="2294721" y="4951"/>
                  </a:cubicBezTo>
                  <a:cubicBezTo>
                    <a:pt x="2297891" y="8121"/>
                    <a:pt x="2299672" y="12421"/>
                    <a:pt x="2299672" y="16905"/>
                  </a:cubicBezTo>
                  <a:lnTo>
                    <a:pt x="2299672" y="327485"/>
                  </a:lnTo>
                  <a:cubicBezTo>
                    <a:pt x="2299672" y="336821"/>
                    <a:pt x="2292104" y="344389"/>
                    <a:pt x="2282767" y="344389"/>
                  </a:cubicBezTo>
                  <a:lnTo>
                    <a:pt x="16905" y="344389"/>
                  </a:lnTo>
                  <a:cubicBezTo>
                    <a:pt x="7568" y="344389"/>
                    <a:pt x="0" y="336821"/>
                    <a:pt x="0" y="327485"/>
                  </a:cubicBezTo>
                  <a:lnTo>
                    <a:pt x="0" y="16905"/>
                  </a:lnTo>
                  <a:cubicBezTo>
                    <a:pt x="0" y="7568"/>
                    <a:pt x="7568" y="0"/>
                    <a:pt x="16905" y="0"/>
                  </a:cubicBezTo>
                  <a:close/>
                </a:path>
              </a:pathLst>
            </a:custGeom>
            <a:solidFill>
              <a:srgbClr val="8AB7E2"/>
            </a:solidFill>
            <a:ln cap="sq">
              <a:noFill/>
              <a:prstDash val="solid"/>
              <a:miter/>
            </a:ln>
          </p:spPr>
        </p:sp>
        <p:sp>
          <p:nvSpPr>
            <p:cNvPr name="TextBox 5" id="5"/>
            <p:cNvSpPr txBox="true"/>
            <p:nvPr/>
          </p:nvSpPr>
          <p:spPr>
            <a:xfrm>
              <a:off x="0" y="114300"/>
              <a:ext cx="2299672" cy="230089"/>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1. )</a:t>
              </a:r>
              <a:r>
                <a:rPr lang="en-US" sz="3099" spc="-254">
                  <a:solidFill>
                    <a:srgbClr val="8C52FF"/>
                  </a:solidFill>
                  <a:latin typeface="Public Sans"/>
                  <a:ea typeface="Public Sans"/>
                  <a:cs typeface="Public Sans"/>
                  <a:sym typeface="Public Sans"/>
                </a:rPr>
                <a:t>Problem Statement</a:t>
              </a:r>
            </a:p>
            <a:p>
              <a:pPr algn="ctr">
                <a:lnSpc>
                  <a:spcPts val="2386"/>
                </a:lnSpc>
              </a:pPr>
            </a:p>
          </p:txBody>
        </p:sp>
      </p:grpSp>
      <p:grpSp>
        <p:nvGrpSpPr>
          <p:cNvPr name="Group 6" id="6"/>
          <p:cNvGrpSpPr/>
          <p:nvPr/>
        </p:nvGrpSpPr>
        <p:grpSpPr>
          <a:xfrm rot="0">
            <a:off x="1086902" y="4019294"/>
            <a:ext cx="6869651" cy="995489"/>
            <a:chOff x="0" y="0"/>
            <a:chExt cx="2299672" cy="333248"/>
          </a:xfrm>
        </p:grpSpPr>
        <p:sp>
          <p:nvSpPr>
            <p:cNvPr name="Freeform 7" id="7"/>
            <p:cNvSpPr/>
            <p:nvPr/>
          </p:nvSpPr>
          <p:spPr>
            <a:xfrm flipH="false" flipV="false" rot="0">
              <a:off x="0" y="0"/>
              <a:ext cx="2299672" cy="333248"/>
            </a:xfrm>
            <a:custGeom>
              <a:avLst/>
              <a:gdLst/>
              <a:ahLst/>
              <a:cxnLst/>
              <a:rect r="r" b="b" t="t" l="l"/>
              <a:pathLst>
                <a:path h="333248" w="2299672">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name="TextBox 8" id="8"/>
            <p:cNvSpPr txBox="true"/>
            <p:nvPr/>
          </p:nvSpPr>
          <p:spPr>
            <a:xfrm>
              <a:off x="0" y="114300"/>
              <a:ext cx="2299672" cy="218948"/>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2.) Project Overview</a:t>
              </a:r>
            </a:p>
            <a:p>
              <a:pPr algn="ctr">
                <a:lnSpc>
                  <a:spcPts val="2386"/>
                </a:lnSpc>
              </a:pPr>
            </a:p>
          </p:txBody>
        </p:sp>
      </p:gr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1" id="1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2" id="1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13" id="13"/>
          <p:cNvGrpSpPr/>
          <p:nvPr/>
        </p:nvGrpSpPr>
        <p:grpSpPr>
          <a:xfrm rot="0">
            <a:off x="1086902" y="5144751"/>
            <a:ext cx="6869651" cy="963532"/>
            <a:chOff x="0" y="0"/>
            <a:chExt cx="2299672" cy="322550"/>
          </a:xfrm>
        </p:grpSpPr>
        <p:sp>
          <p:nvSpPr>
            <p:cNvPr name="Freeform 14" id="14"/>
            <p:cNvSpPr/>
            <p:nvPr/>
          </p:nvSpPr>
          <p:spPr>
            <a:xfrm flipH="false" flipV="false" rot="0">
              <a:off x="0" y="0"/>
              <a:ext cx="2299672" cy="322550"/>
            </a:xfrm>
            <a:custGeom>
              <a:avLst/>
              <a:gdLst/>
              <a:ahLst/>
              <a:cxnLst/>
              <a:rect r="r" b="b" t="t" l="l"/>
              <a:pathLst>
                <a:path h="322550" w="2299672">
                  <a:moveTo>
                    <a:pt x="16905" y="0"/>
                  </a:moveTo>
                  <a:lnTo>
                    <a:pt x="2282767" y="0"/>
                  </a:lnTo>
                  <a:cubicBezTo>
                    <a:pt x="2287251" y="0"/>
                    <a:pt x="2291551" y="1781"/>
                    <a:pt x="2294721" y="4951"/>
                  </a:cubicBezTo>
                  <a:cubicBezTo>
                    <a:pt x="2297891" y="8121"/>
                    <a:pt x="2299672" y="12421"/>
                    <a:pt x="2299672" y="16905"/>
                  </a:cubicBezTo>
                  <a:lnTo>
                    <a:pt x="2299672" y="305646"/>
                  </a:lnTo>
                  <a:cubicBezTo>
                    <a:pt x="2299672" y="314982"/>
                    <a:pt x="2292104" y="322550"/>
                    <a:pt x="2282767" y="322550"/>
                  </a:cubicBezTo>
                  <a:lnTo>
                    <a:pt x="16905" y="322550"/>
                  </a:lnTo>
                  <a:cubicBezTo>
                    <a:pt x="7568" y="322550"/>
                    <a:pt x="0" y="314982"/>
                    <a:pt x="0" y="305646"/>
                  </a:cubicBezTo>
                  <a:lnTo>
                    <a:pt x="0" y="16905"/>
                  </a:lnTo>
                  <a:cubicBezTo>
                    <a:pt x="0" y="7568"/>
                    <a:pt x="7568" y="0"/>
                    <a:pt x="16905" y="0"/>
                  </a:cubicBezTo>
                  <a:close/>
                </a:path>
              </a:pathLst>
            </a:custGeom>
            <a:solidFill>
              <a:srgbClr val="8AB7E2"/>
            </a:solidFill>
          </p:spPr>
        </p:sp>
        <p:sp>
          <p:nvSpPr>
            <p:cNvPr name="TextBox 15" id="15"/>
            <p:cNvSpPr txBox="true"/>
            <p:nvPr/>
          </p:nvSpPr>
          <p:spPr>
            <a:xfrm>
              <a:off x="0" y="114300"/>
              <a:ext cx="2299672" cy="208250"/>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3. ) End Users</a:t>
              </a:r>
            </a:p>
          </p:txBody>
        </p:sp>
      </p:grpSp>
      <p:grpSp>
        <p:nvGrpSpPr>
          <p:cNvPr name="Group 16" id="16"/>
          <p:cNvGrpSpPr/>
          <p:nvPr/>
        </p:nvGrpSpPr>
        <p:grpSpPr>
          <a:xfrm rot="0">
            <a:off x="1086902" y="6270208"/>
            <a:ext cx="6869651" cy="963532"/>
            <a:chOff x="0" y="0"/>
            <a:chExt cx="2299672" cy="322550"/>
          </a:xfrm>
        </p:grpSpPr>
        <p:sp>
          <p:nvSpPr>
            <p:cNvPr name="Freeform 17" id="17"/>
            <p:cNvSpPr/>
            <p:nvPr/>
          </p:nvSpPr>
          <p:spPr>
            <a:xfrm flipH="false" flipV="false" rot="0">
              <a:off x="0" y="0"/>
              <a:ext cx="2299672" cy="322550"/>
            </a:xfrm>
            <a:custGeom>
              <a:avLst/>
              <a:gdLst/>
              <a:ahLst/>
              <a:cxnLst/>
              <a:rect r="r" b="b" t="t" l="l"/>
              <a:pathLst>
                <a:path h="322550" w="2299672">
                  <a:moveTo>
                    <a:pt x="16905" y="0"/>
                  </a:moveTo>
                  <a:lnTo>
                    <a:pt x="2282767" y="0"/>
                  </a:lnTo>
                  <a:cubicBezTo>
                    <a:pt x="2287251" y="0"/>
                    <a:pt x="2291551" y="1781"/>
                    <a:pt x="2294721" y="4951"/>
                  </a:cubicBezTo>
                  <a:cubicBezTo>
                    <a:pt x="2297891" y="8121"/>
                    <a:pt x="2299672" y="12421"/>
                    <a:pt x="2299672" y="16905"/>
                  </a:cubicBezTo>
                  <a:lnTo>
                    <a:pt x="2299672" y="305646"/>
                  </a:lnTo>
                  <a:cubicBezTo>
                    <a:pt x="2299672" y="314982"/>
                    <a:pt x="2292104" y="322550"/>
                    <a:pt x="2282767" y="322550"/>
                  </a:cubicBezTo>
                  <a:lnTo>
                    <a:pt x="16905" y="322550"/>
                  </a:lnTo>
                  <a:cubicBezTo>
                    <a:pt x="7568" y="322550"/>
                    <a:pt x="0" y="314982"/>
                    <a:pt x="0" y="305646"/>
                  </a:cubicBezTo>
                  <a:lnTo>
                    <a:pt x="0" y="16905"/>
                  </a:lnTo>
                  <a:cubicBezTo>
                    <a:pt x="0" y="7568"/>
                    <a:pt x="7568" y="0"/>
                    <a:pt x="16905" y="0"/>
                  </a:cubicBezTo>
                  <a:close/>
                </a:path>
              </a:pathLst>
            </a:custGeom>
            <a:solidFill>
              <a:srgbClr val="8AB7E2"/>
            </a:solidFill>
          </p:spPr>
        </p:sp>
        <p:sp>
          <p:nvSpPr>
            <p:cNvPr name="TextBox 18" id="18"/>
            <p:cNvSpPr txBox="true"/>
            <p:nvPr/>
          </p:nvSpPr>
          <p:spPr>
            <a:xfrm>
              <a:off x="0" y="114300"/>
              <a:ext cx="2299672" cy="208250"/>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4. )Tools and Technologies</a:t>
              </a:r>
            </a:p>
          </p:txBody>
        </p:sp>
      </p:grpSp>
      <p:grpSp>
        <p:nvGrpSpPr>
          <p:cNvPr name="Group 19" id="19"/>
          <p:cNvGrpSpPr/>
          <p:nvPr/>
        </p:nvGrpSpPr>
        <p:grpSpPr>
          <a:xfrm rot="0">
            <a:off x="1086902" y="7395665"/>
            <a:ext cx="6869651" cy="963532"/>
            <a:chOff x="0" y="0"/>
            <a:chExt cx="2299672" cy="322550"/>
          </a:xfrm>
        </p:grpSpPr>
        <p:sp>
          <p:nvSpPr>
            <p:cNvPr name="Freeform 20" id="20"/>
            <p:cNvSpPr/>
            <p:nvPr/>
          </p:nvSpPr>
          <p:spPr>
            <a:xfrm flipH="false" flipV="false" rot="0">
              <a:off x="0" y="0"/>
              <a:ext cx="2299672" cy="322550"/>
            </a:xfrm>
            <a:custGeom>
              <a:avLst/>
              <a:gdLst/>
              <a:ahLst/>
              <a:cxnLst/>
              <a:rect r="r" b="b" t="t" l="l"/>
              <a:pathLst>
                <a:path h="322550" w="2299672">
                  <a:moveTo>
                    <a:pt x="16905" y="0"/>
                  </a:moveTo>
                  <a:lnTo>
                    <a:pt x="2282767" y="0"/>
                  </a:lnTo>
                  <a:cubicBezTo>
                    <a:pt x="2287251" y="0"/>
                    <a:pt x="2291551" y="1781"/>
                    <a:pt x="2294721" y="4951"/>
                  </a:cubicBezTo>
                  <a:cubicBezTo>
                    <a:pt x="2297891" y="8121"/>
                    <a:pt x="2299672" y="12421"/>
                    <a:pt x="2299672" y="16905"/>
                  </a:cubicBezTo>
                  <a:lnTo>
                    <a:pt x="2299672" y="305646"/>
                  </a:lnTo>
                  <a:cubicBezTo>
                    <a:pt x="2299672" y="314982"/>
                    <a:pt x="2292104" y="322550"/>
                    <a:pt x="2282767" y="322550"/>
                  </a:cubicBezTo>
                  <a:lnTo>
                    <a:pt x="16905" y="322550"/>
                  </a:lnTo>
                  <a:cubicBezTo>
                    <a:pt x="7568" y="322550"/>
                    <a:pt x="0" y="314982"/>
                    <a:pt x="0" y="305646"/>
                  </a:cubicBezTo>
                  <a:lnTo>
                    <a:pt x="0" y="16905"/>
                  </a:lnTo>
                  <a:cubicBezTo>
                    <a:pt x="0" y="7568"/>
                    <a:pt x="7568" y="0"/>
                    <a:pt x="16905" y="0"/>
                  </a:cubicBezTo>
                  <a:close/>
                </a:path>
              </a:pathLst>
            </a:custGeom>
            <a:solidFill>
              <a:srgbClr val="8AB7E2"/>
            </a:solidFill>
          </p:spPr>
        </p:sp>
        <p:sp>
          <p:nvSpPr>
            <p:cNvPr name="TextBox 21" id="21"/>
            <p:cNvSpPr txBox="true"/>
            <p:nvPr/>
          </p:nvSpPr>
          <p:spPr>
            <a:xfrm>
              <a:off x="0" y="114300"/>
              <a:ext cx="2299672" cy="208250"/>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5.) Portfolio Design  and  Layout</a:t>
              </a:r>
            </a:p>
          </p:txBody>
        </p:sp>
      </p:grpSp>
      <p:grpSp>
        <p:nvGrpSpPr>
          <p:cNvPr name="Group 22" id="22"/>
          <p:cNvGrpSpPr/>
          <p:nvPr/>
        </p:nvGrpSpPr>
        <p:grpSpPr>
          <a:xfrm rot="0">
            <a:off x="9000996" y="3343443"/>
            <a:ext cx="6869651" cy="995489"/>
            <a:chOff x="0" y="0"/>
            <a:chExt cx="2299672" cy="333248"/>
          </a:xfrm>
        </p:grpSpPr>
        <p:sp>
          <p:nvSpPr>
            <p:cNvPr name="Freeform 23" id="23"/>
            <p:cNvSpPr/>
            <p:nvPr/>
          </p:nvSpPr>
          <p:spPr>
            <a:xfrm flipH="false" flipV="false" rot="0">
              <a:off x="0" y="0"/>
              <a:ext cx="2299672" cy="333248"/>
            </a:xfrm>
            <a:custGeom>
              <a:avLst/>
              <a:gdLst/>
              <a:ahLst/>
              <a:cxnLst/>
              <a:rect r="r" b="b" t="t" l="l"/>
              <a:pathLst>
                <a:path h="333248" w="2299672">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name="TextBox 24" id="24"/>
            <p:cNvSpPr txBox="true"/>
            <p:nvPr/>
          </p:nvSpPr>
          <p:spPr>
            <a:xfrm>
              <a:off x="0" y="114300"/>
              <a:ext cx="2299672" cy="218948"/>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6.)  Features  and  Functionality</a:t>
              </a:r>
            </a:p>
            <a:p>
              <a:pPr algn="ctr">
                <a:lnSpc>
                  <a:spcPts val="2386"/>
                </a:lnSpc>
              </a:pPr>
            </a:p>
          </p:txBody>
        </p:sp>
      </p:grpSp>
      <p:grpSp>
        <p:nvGrpSpPr>
          <p:cNvPr name="Group 25" id="25"/>
          <p:cNvGrpSpPr/>
          <p:nvPr/>
        </p:nvGrpSpPr>
        <p:grpSpPr>
          <a:xfrm rot="0">
            <a:off x="9000996" y="4661734"/>
            <a:ext cx="6869651" cy="995489"/>
            <a:chOff x="0" y="0"/>
            <a:chExt cx="2299672" cy="333248"/>
          </a:xfrm>
        </p:grpSpPr>
        <p:sp>
          <p:nvSpPr>
            <p:cNvPr name="Freeform 26" id="26"/>
            <p:cNvSpPr/>
            <p:nvPr/>
          </p:nvSpPr>
          <p:spPr>
            <a:xfrm flipH="false" flipV="false" rot="0">
              <a:off x="0" y="0"/>
              <a:ext cx="2299672" cy="333248"/>
            </a:xfrm>
            <a:custGeom>
              <a:avLst/>
              <a:gdLst/>
              <a:ahLst/>
              <a:cxnLst/>
              <a:rect r="r" b="b" t="t" l="l"/>
              <a:pathLst>
                <a:path h="333248" w="2299672">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name="TextBox 27" id="27"/>
            <p:cNvSpPr txBox="true"/>
            <p:nvPr/>
          </p:nvSpPr>
          <p:spPr>
            <a:xfrm>
              <a:off x="0" y="114300"/>
              <a:ext cx="2299672" cy="218948"/>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7.) Results  and  Screenshorts</a:t>
              </a:r>
            </a:p>
            <a:p>
              <a:pPr algn="ctr">
                <a:lnSpc>
                  <a:spcPts val="2386"/>
                </a:lnSpc>
              </a:pPr>
            </a:p>
          </p:txBody>
        </p:sp>
      </p:grpSp>
      <p:grpSp>
        <p:nvGrpSpPr>
          <p:cNvPr name="Group 28" id="28"/>
          <p:cNvGrpSpPr/>
          <p:nvPr/>
        </p:nvGrpSpPr>
        <p:grpSpPr>
          <a:xfrm rot="0">
            <a:off x="9000996" y="5977691"/>
            <a:ext cx="6869651" cy="995489"/>
            <a:chOff x="0" y="0"/>
            <a:chExt cx="2299672" cy="333248"/>
          </a:xfrm>
        </p:grpSpPr>
        <p:sp>
          <p:nvSpPr>
            <p:cNvPr name="Freeform 29" id="29"/>
            <p:cNvSpPr/>
            <p:nvPr/>
          </p:nvSpPr>
          <p:spPr>
            <a:xfrm flipH="false" flipV="false" rot="0">
              <a:off x="0" y="0"/>
              <a:ext cx="2299672" cy="333248"/>
            </a:xfrm>
            <a:custGeom>
              <a:avLst/>
              <a:gdLst/>
              <a:ahLst/>
              <a:cxnLst/>
              <a:rect r="r" b="b" t="t" l="l"/>
              <a:pathLst>
                <a:path h="333248" w="2299672">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name="TextBox 30" id="30"/>
            <p:cNvSpPr txBox="true"/>
            <p:nvPr/>
          </p:nvSpPr>
          <p:spPr>
            <a:xfrm>
              <a:off x="0" y="114300"/>
              <a:ext cx="2299672" cy="218948"/>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8.) Conclusion</a:t>
              </a:r>
            </a:p>
            <a:p>
              <a:pPr algn="ctr">
                <a:lnSpc>
                  <a:spcPts val="2386"/>
                </a:lnSpc>
              </a:pPr>
            </a:p>
          </p:txBody>
        </p:sp>
      </p:grpSp>
      <p:grpSp>
        <p:nvGrpSpPr>
          <p:cNvPr name="Group 31" id="31"/>
          <p:cNvGrpSpPr/>
          <p:nvPr/>
        </p:nvGrpSpPr>
        <p:grpSpPr>
          <a:xfrm rot="0">
            <a:off x="9000996" y="7233740"/>
            <a:ext cx="6869651" cy="995489"/>
            <a:chOff x="0" y="0"/>
            <a:chExt cx="2299672" cy="333248"/>
          </a:xfrm>
        </p:grpSpPr>
        <p:sp>
          <p:nvSpPr>
            <p:cNvPr name="Freeform 32" id="32"/>
            <p:cNvSpPr/>
            <p:nvPr/>
          </p:nvSpPr>
          <p:spPr>
            <a:xfrm flipH="false" flipV="false" rot="0">
              <a:off x="0" y="0"/>
              <a:ext cx="2299672" cy="333248"/>
            </a:xfrm>
            <a:custGeom>
              <a:avLst/>
              <a:gdLst/>
              <a:ahLst/>
              <a:cxnLst/>
              <a:rect r="r" b="b" t="t" l="l"/>
              <a:pathLst>
                <a:path h="333248" w="2299672">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name="TextBox 33" id="33"/>
            <p:cNvSpPr txBox="true"/>
            <p:nvPr/>
          </p:nvSpPr>
          <p:spPr>
            <a:xfrm>
              <a:off x="0" y="114300"/>
              <a:ext cx="2299672" cy="218948"/>
            </a:xfrm>
            <a:prstGeom prst="rect">
              <a:avLst/>
            </a:prstGeom>
          </p:spPr>
          <p:txBody>
            <a:bodyPr anchor="ctr" rtlCol="false" tIns="50800" lIns="50800" bIns="50800" rIns="50800"/>
            <a:lstStyle/>
            <a:p>
              <a:pPr algn="ctr">
                <a:lnSpc>
                  <a:spcPts val="2386"/>
                </a:lnSpc>
              </a:pPr>
              <a:r>
                <a:rPr lang="en-US" sz="3099" spc="-254">
                  <a:solidFill>
                    <a:srgbClr val="8C52FF"/>
                  </a:solidFill>
                  <a:latin typeface="Public Sans"/>
                  <a:ea typeface="Public Sans"/>
                  <a:cs typeface="Public Sans"/>
                  <a:sym typeface="Public Sans"/>
                </a:rPr>
                <a:t>9.) Github  Link</a:t>
              </a:r>
            </a:p>
            <a:p>
              <a:pPr algn="ctr">
                <a:lnSpc>
                  <a:spcPts val="2386"/>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2345718"/>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 STATEMENT</a:t>
            </a:r>
          </a:p>
        </p:txBody>
      </p:sp>
      <p:sp>
        <p:nvSpPr>
          <p:cNvPr name="TextBox 5" id="5"/>
          <p:cNvSpPr txBox="true"/>
          <p:nvPr/>
        </p:nvSpPr>
        <p:spPr>
          <a:xfrm rot="0">
            <a:off x="1504950" y="4807557"/>
            <a:ext cx="7707571" cy="4991100"/>
          </a:xfrm>
          <a:prstGeom prst="rect">
            <a:avLst/>
          </a:prstGeom>
        </p:spPr>
        <p:txBody>
          <a:bodyPr anchor="t" rtlCol="false" tIns="0" lIns="0" bIns="0" rIns="0">
            <a:spAutoFit/>
          </a:bodyPr>
          <a:lstStyle/>
          <a:p>
            <a:pPr algn="l" marL="431799" indent="-215899" lvl="1">
              <a:lnSpc>
                <a:spcPts val="2699"/>
              </a:lnSpc>
              <a:buAutoNum type="arabicPeriod" startAt="1"/>
            </a:pPr>
            <a:r>
              <a:rPr lang="en-US" b="true" sz="1999" spc="119">
                <a:solidFill>
                  <a:srgbClr val="000000"/>
                </a:solidFill>
                <a:latin typeface="DM Sans Bold"/>
                <a:ea typeface="DM Sans Bold"/>
                <a:cs typeface="DM Sans Bold"/>
                <a:sym typeface="DM Sans Bold"/>
              </a:rPr>
              <a:t>Lack of Professional Visibility</a:t>
            </a:r>
            <a:r>
              <a:rPr lang="en-US" sz="1999" spc="119">
                <a:solidFill>
                  <a:srgbClr val="000000"/>
                </a:solidFill>
                <a:latin typeface="DM Sans"/>
                <a:ea typeface="DM Sans"/>
                <a:cs typeface="DM Sans"/>
                <a:sym typeface="DM Sans"/>
              </a:rPr>
              <a:t>: Many students and junior developers lack a centralized platform to display their technical abilities and completed projects.</a:t>
            </a:r>
          </a:p>
          <a:p>
            <a:pPr algn="l" marL="431799" indent="-215899" lvl="1">
              <a:lnSpc>
                <a:spcPts val="2699"/>
              </a:lnSpc>
              <a:buAutoNum type="arabicPeriod" startAt="1"/>
            </a:pPr>
            <a:r>
              <a:rPr lang="en-US" b="true" sz="1999" spc="119">
                <a:solidFill>
                  <a:srgbClr val="000000"/>
                </a:solidFill>
                <a:latin typeface="DM Sans Bold"/>
                <a:ea typeface="DM Sans Bold"/>
                <a:cs typeface="DM Sans Bold"/>
                <a:sym typeface="DM Sans Bold"/>
              </a:rPr>
              <a:t>Ineffective Self-Presentation</a:t>
            </a:r>
            <a:r>
              <a:rPr lang="en-US" sz="1999" spc="119">
                <a:solidFill>
                  <a:srgbClr val="000000"/>
                </a:solidFill>
                <a:latin typeface="DM Sans"/>
                <a:ea typeface="DM Sans"/>
                <a:cs typeface="DM Sans"/>
                <a:sym typeface="DM Sans"/>
              </a:rPr>
              <a:t>: Without a structured format, individuals often fail to communicate their skills and experience in a compelling, organized manner.</a:t>
            </a:r>
          </a:p>
          <a:p>
            <a:pPr algn="l" marL="431799" indent="-215899" lvl="1">
              <a:lnSpc>
                <a:spcPts val="2699"/>
              </a:lnSpc>
              <a:buAutoNum type="arabicPeriod" startAt="1"/>
            </a:pPr>
            <a:r>
              <a:rPr lang="en-US" b="true" sz="1999" spc="119">
                <a:solidFill>
                  <a:srgbClr val="000000"/>
                </a:solidFill>
                <a:latin typeface="DM Sans Bold"/>
                <a:ea typeface="DM Sans Bold"/>
                <a:cs typeface="DM Sans Bold"/>
                <a:sym typeface="DM Sans Bold"/>
              </a:rPr>
              <a:t>Mobile Accessibility Issues</a:t>
            </a:r>
            <a:r>
              <a:rPr lang="en-US" sz="1999" spc="119">
                <a:solidFill>
                  <a:srgbClr val="000000"/>
                </a:solidFill>
                <a:latin typeface="DM Sans"/>
                <a:ea typeface="DM Sans"/>
                <a:cs typeface="DM Sans"/>
                <a:sym typeface="DM Sans"/>
              </a:rPr>
              <a:t>: Many portfolio solutions are not fully responsive, creating poor user experiences on mobile devices.</a:t>
            </a:r>
          </a:p>
          <a:p>
            <a:pPr algn="l" marL="431799" indent="-215899" lvl="1">
              <a:lnSpc>
                <a:spcPts val="2699"/>
              </a:lnSpc>
              <a:buAutoNum type="arabicPeriod" startAt="1"/>
            </a:pPr>
            <a:r>
              <a:rPr lang="en-US" b="true" sz="1999" spc="119">
                <a:solidFill>
                  <a:srgbClr val="000000"/>
                </a:solidFill>
                <a:latin typeface="DM Sans Bold"/>
                <a:ea typeface="DM Sans Bold"/>
                <a:cs typeface="DM Sans Bold"/>
                <a:sym typeface="DM Sans Bold"/>
              </a:rPr>
              <a:t>Limited Interactivity</a:t>
            </a:r>
            <a:r>
              <a:rPr lang="en-US" sz="1999" spc="119">
                <a:solidFill>
                  <a:srgbClr val="000000"/>
                </a:solidFill>
                <a:latin typeface="DM Sans"/>
                <a:ea typeface="DM Sans"/>
                <a:cs typeface="DM Sans"/>
                <a:sym typeface="DM Sans"/>
              </a:rPr>
              <a:t>: Static portfolios fail to engage visitors and demonstrate technical capability through interactive elements.</a:t>
            </a:r>
          </a:p>
          <a:p>
            <a:pPr algn="l" marL="0" indent="0" lvl="0">
              <a:lnSpc>
                <a:spcPts val="2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5" id="15"/>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PROJECT OVERVIEW</a:t>
            </a:r>
          </a:p>
        </p:txBody>
      </p:sp>
      <p:sp>
        <p:nvSpPr>
          <p:cNvPr name="TextBox 16" id="16"/>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 </a:t>
            </a:r>
          </a:p>
        </p:txBody>
      </p:sp>
      <p:sp>
        <p:nvSpPr>
          <p:cNvPr name="TextBox 17" id="17"/>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8" id="18"/>
          <p:cNvSpPr txBox="true"/>
          <p:nvPr/>
        </p:nvSpPr>
        <p:spPr>
          <a:xfrm rot="0">
            <a:off x="2227066" y="6447891"/>
            <a:ext cx="2646492" cy="235077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A responsive portfolio website showcasing my skills, projects, and qualifications as a BCA student and aspiring developer. It serves as a professional online presence to attract potential employers and clients.</a:t>
            </a:r>
          </a:p>
        </p:txBody>
      </p:sp>
      <p:sp>
        <p:nvSpPr>
          <p:cNvPr name="TextBox 19" id="19"/>
          <p:cNvSpPr txBox="true"/>
          <p:nvPr/>
        </p:nvSpPr>
        <p:spPr>
          <a:xfrm rot="0">
            <a:off x="5948468" y="6447891"/>
            <a:ext cx="2732862" cy="3236595"/>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Responsive design with mobile-friendly hamburger menu</a:t>
            </a:r>
          </a:p>
          <a:p>
            <a:pPr algn="l" marL="323850" indent="-161925" lvl="1">
              <a:lnSpc>
                <a:spcPts val="2340"/>
              </a:lnSpc>
              <a:buFont typeface="Arial"/>
              <a:buChar char="•"/>
            </a:pPr>
            <a:r>
              <a:rPr lang="en-US" sz="1500">
                <a:solidFill>
                  <a:srgbClr val="000000"/>
                </a:solidFill>
                <a:latin typeface="DM Sans"/>
                <a:ea typeface="DM Sans"/>
                <a:cs typeface="DM Sans"/>
                <a:sym typeface="DM Sans"/>
              </a:rPr>
              <a:t>Interactive project showcase with hover effects</a:t>
            </a:r>
          </a:p>
          <a:p>
            <a:pPr algn="l" marL="323850" indent="-161925" lvl="1">
              <a:lnSpc>
                <a:spcPts val="2340"/>
              </a:lnSpc>
              <a:buFont typeface="Arial"/>
              <a:buChar char="•"/>
            </a:pPr>
            <a:r>
              <a:rPr lang="en-US" sz="1500">
                <a:solidFill>
                  <a:srgbClr val="000000"/>
                </a:solidFill>
                <a:latin typeface="DM Sans"/>
                <a:ea typeface="DM Sans"/>
                <a:cs typeface="DM Sans"/>
                <a:sym typeface="DM Sans"/>
              </a:rPr>
              <a:t>Skills visualization with animated progress bars</a:t>
            </a:r>
          </a:p>
          <a:p>
            <a:pPr algn="l" marL="323850" indent="-161925" lvl="1">
              <a:lnSpc>
                <a:spcPts val="2340"/>
              </a:lnSpc>
              <a:buFont typeface="Arial"/>
              <a:buChar char="•"/>
            </a:pPr>
            <a:r>
              <a:rPr lang="en-US" sz="1500">
                <a:solidFill>
                  <a:srgbClr val="000000"/>
                </a:solidFill>
                <a:latin typeface="DM Sans"/>
                <a:ea typeface="DM Sans"/>
                <a:cs typeface="DM Sans"/>
                <a:sym typeface="DM Sans"/>
              </a:rPr>
              <a:t>Contact form with proper input validation</a:t>
            </a:r>
          </a:p>
          <a:p>
            <a:pPr algn="l">
              <a:lnSpc>
                <a:spcPts val="2340"/>
              </a:lnSpc>
            </a:pPr>
          </a:p>
        </p:txBody>
      </p:sp>
      <p:sp>
        <p:nvSpPr>
          <p:cNvPr name="TextBox 20" id="20"/>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1" id="21"/>
          <p:cNvSpPr txBox="true"/>
          <p:nvPr/>
        </p:nvSpPr>
        <p:spPr>
          <a:xfrm rot="0">
            <a:off x="9671930" y="6447891"/>
            <a:ext cx="2747991" cy="2941320"/>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Built with pure HTML5, CSS3, and vanilla JavaScript</a:t>
            </a:r>
          </a:p>
          <a:p>
            <a:pPr algn="l" marL="323850" indent="-161925" lvl="1">
              <a:lnSpc>
                <a:spcPts val="2340"/>
              </a:lnSpc>
              <a:buFont typeface="Arial"/>
              <a:buChar char="•"/>
            </a:pPr>
            <a:r>
              <a:rPr lang="en-US" sz="1500">
                <a:solidFill>
                  <a:srgbClr val="000000"/>
                </a:solidFill>
                <a:latin typeface="DM Sans"/>
                <a:ea typeface="DM Sans"/>
                <a:cs typeface="DM Sans"/>
                <a:sym typeface="DM Sans"/>
              </a:rPr>
              <a:t>CSS Grid and Flexbox for responsive layouts</a:t>
            </a:r>
          </a:p>
          <a:p>
            <a:pPr algn="l" marL="323850" indent="-161925" lvl="1">
              <a:lnSpc>
                <a:spcPts val="2340"/>
              </a:lnSpc>
              <a:buFont typeface="Arial"/>
              <a:buChar char="•"/>
            </a:pPr>
            <a:r>
              <a:rPr lang="en-US" sz="1500">
                <a:solidFill>
                  <a:srgbClr val="000000"/>
                </a:solidFill>
                <a:latin typeface="DM Sans"/>
                <a:ea typeface="DM Sans"/>
                <a:cs typeface="DM Sans"/>
                <a:sym typeface="DM Sans"/>
              </a:rPr>
              <a:t>Custom CSS animations and transitions</a:t>
            </a:r>
          </a:p>
          <a:p>
            <a:pPr algn="l" marL="323850" indent="-161925" lvl="1">
              <a:lnSpc>
                <a:spcPts val="2340"/>
              </a:lnSpc>
              <a:buFont typeface="Arial"/>
              <a:buChar char="•"/>
            </a:pPr>
            <a:r>
              <a:rPr lang="en-US" sz="1500">
                <a:solidFill>
                  <a:srgbClr val="000000"/>
                </a:solidFill>
                <a:latin typeface="DM Sans"/>
                <a:ea typeface="DM Sans"/>
                <a:cs typeface="DM Sans"/>
                <a:sym typeface="DM Sans"/>
              </a:rPr>
              <a:t>Mobile-first responsive design approach</a:t>
            </a:r>
          </a:p>
          <a:p>
            <a:pPr algn="l">
              <a:lnSpc>
                <a:spcPts val="2340"/>
              </a:lnSpc>
            </a:pPr>
          </a:p>
        </p:txBody>
      </p:sp>
      <p:sp>
        <p:nvSpPr>
          <p:cNvPr name="TextBox 22" id="22"/>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3" id="23"/>
          <p:cNvSpPr txBox="true"/>
          <p:nvPr/>
        </p:nvSpPr>
        <p:spPr>
          <a:xfrm rot="0">
            <a:off x="13414442" y="6447891"/>
            <a:ext cx="2646492" cy="2941320"/>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Clean, modern aesthetic with cohesive color scheme</a:t>
            </a:r>
          </a:p>
          <a:p>
            <a:pPr algn="l" marL="323850" indent="-161925" lvl="1">
              <a:lnSpc>
                <a:spcPts val="2340"/>
              </a:lnSpc>
              <a:buFont typeface="Arial"/>
              <a:buChar char="•"/>
            </a:pPr>
            <a:r>
              <a:rPr lang="en-US" sz="1500">
                <a:solidFill>
                  <a:srgbClr val="000000"/>
                </a:solidFill>
                <a:latin typeface="DM Sans"/>
                <a:ea typeface="DM Sans"/>
                <a:cs typeface="DM Sans"/>
                <a:sym typeface="DM Sans"/>
              </a:rPr>
              <a:t>Card-based layout for project presentation</a:t>
            </a:r>
          </a:p>
          <a:p>
            <a:pPr algn="l" marL="323850" indent="-161925" lvl="1">
              <a:lnSpc>
                <a:spcPts val="2340"/>
              </a:lnSpc>
              <a:buFont typeface="Arial"/>
              <a:buChar char="•"/>
            </a:pPr>
            <a:r>
              <a:rPr lang="en-US" sz="1500">
                <a:solidFill>
                  <a:srgbClr val="000000"/>
                </a:solidFill>
                <a:latin typeface="DM Sans"/>
                <a:ea typeface="DM Sans"/>
                <a:cs typeface="DM Sans"/>
                <a:sym typeface="DM Sans"/>
              </a:rPr>
              <a:t>Gradient accents and subtle shadow effects</a:t>
            </a:r>
          </a:p>
          <a:p>
            <a:pPr algn="l" marL="323850" indent="-161925" lvl="1">
              <a:lnSpc>
                <a:spcPts val="2340"/>
              </a:lnSpc>
              <a:buFont typeface="Arial"/>
              <a:buChar char="•"/>
            </a:pPr>
            <a:r>
              <a:rPr lang="en-US" sz="1500">
                <a:solidFill>
                  <a:srgbClr val="000000"/>
                </a:solidFill>
                <a:latin typeface="DM Sans"/>
                <a:ea typeface="DM Sans"/>
                <a:cs typeface="DM Sans"/>
                <a:sym typeface="DM Sans"/>
              </a:rPr>
              <a:t>Consistent typography and spacing throughout</a:t>
            </a:r>
          </a:p>
          <a:p>
            <a:pPr algn="l">
              <a:lnSpc>
                <a:spcPts val="2340"/>
              </a:lnSpc>
            </a:pP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8" id="2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9" id="2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0" id="3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31" id="3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659015" y="2584472"/>
            <a:ext cx="7848753" cy="1766581"/>
          </a:xfrm>
          <a:prstGeom prst="rect">
            <a:avLst/>
          </a:prstGeom>
        </p:spPr>
        <p:txBody>
          <a:bodyPr anchor="t" rtlCol="false" tIns="0" lIns="0" bIns="0" rIns="0">
            <a:spAutoFit/>
          </a:bodyPr>
          <a:lstStyle/>
          <a:p>
            <a:pPr algn="l">
              <a:lnSpc>
                <a:spcPts val="6790"/>
              </a:lnSpc>
            </a:pPr>
            <a:r>
              <a:rPr lang="en-US" sz="7000" b="true">
                <a:solidFill>
                  <a:srgbClr val="000000"/>
                </a:solidFill>
                <a:latin typeface="DM Sans Bold"/>
                <a:ea typeface="DM Sans Bold"/>
                <a:cs typeface="DM Sans Bold"/>
                <a:sym typeface="DM Sans Bold"/>
              </a:rPr>
              <a:t>Who are the end users ?</a:t>
            </a:r>
          </a:p>
        </p:txBody>
      </p:sp>
      <p:sp>
        <p:nvSpPr>
          <p:cNvPr name="TextBox 5" id="5"/>
          <p:cNvSpPr txBox="true"/>
          <p:nvPr/>
        </p:nvSpPr>
        <p:spPr>
          <a:xfrm rot="0">
            <a:off x="8659015"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This portfolio website serves multiple end user groups including potential employers and recruiters seeking technical talent, academic institutions evaluating applicants, clients looking for development services, professional networks interested in collaboration, educational contacts tracking progress, and personal connections wanting to understand my professional capabilities. The design accommodates all these audiences through clear organization, responsive functionality, and comprehensive project showcasing.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1672061" y="1025292"/>
            <a:ext cx="5587239" cy="2662922"/>
            <a:chOff x="0" y="0"/>
            <a:chExt cx="2065940" cy="984643"/>
          </a:xfrm>
        </p:grpSpPr>
        <p:sp>
          <p:nvSpPr>
            <p:cNvPr name="Freeform 3" id="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4" id="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1672061" y="3808631"/>
            <a:ext cx="5587239" cy="2662922"/>
            <a:chOff x="0" y="0"/>
            <a:chExt cx="2065940" cy="984643"/>
          </a:xfrm>
        </p:grpSpPr>
        <p:sp>
          <p:nvSpPr>
            <p:cNvPr name="Freeform 6" id="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7" id="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1672061" y="6595378"/>
            <a:ext cx="5587239" cy="2662922"/>
            <a:chOff x="0" y="0"/>
            <a:chExt cx="2065940" cy="984643"/>
          </a:xfrm>
        </p:grpSpPr>
        <p:sp>
          <p:nvSpPr>
            <p:cNvPr name="Freeform 9" id="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0" id="1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028700" y="1028700"/>
            <a:ext cx="5587239" cy="2662922"/>
            <a:chOff x="0" y="0"/>
            <a:chExt cx="2065940" cy="984643"/>
          </a:xfrm>
        </p:grpSpPr>
        <p:sp>
          <p:nvSpPr>
            <p:cNvPr name="Freeform 12" id="12"/>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3" id="13"/>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028700" y="3812039"/>
            <a:ext cx="5587239" cy="2662922"/>
            <a:chOff x="0" y="0"/>
            <a:chExt cx="2065940" cy="984643"/>
          </a:xfrm>
        </p:grpSpPr>
        <p:sp>
          <p:nvSpPr>
            <p:cNvPr name="Freeform 15" id="15"/>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6" id="16"/>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028700" y="6598786"/>
            <a:ext cx="5587239" cy="2662922"/>
            <a:chOff x="0" y="0"/>
            <a:chExt cx="2065940" cy="984643"/>
          </a:xfrm>
        </p:grpSpPr>
        <p:sp>
          <p:nvSpPr>
            <p:cNvPr name="Freeform 18" id="18"/>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9" id="19"/>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065230" y="4058083"/>
            <a:ext cx="2228457" cy="2228457"/>
          </a:xfrm>
          <a:custGeom>
            <a:avLst/>
            <a:gdLst/>
            <a:ahLst/>
            <a:cxnLst/>
            <a:rect r="r" b="b" t="t" l="l"/>
            <a:pathLst>
              <a:path h="2228457" w="2228457">
                <a:moveTo>
                  <a:pt x="0" y="0"/>
                </a:moveTo>
                <a:lnTo>
                  <a:pt x="2228457" y="0"/>
                </a:lnTo>
                <a:lnTo>
                  <a:pt x="2228457" y="2228457"/>
                </a:lnTo>
                <a:lnTo>
                  <a:pt x="0" y="2228457"/>
                </a:lnTo>
                <a:lnTo>
                  <a:pt x="0" y="0"/>
                </a:lnTo>
                <a:close/>
              </a:path>
            </a:pathLst>
          </a:custGeom>
          <a:blipFill>
            <a:blip r:embed="rId4"/>
            <a:stretch>
              <a:fillRect l="0" t="0" r="0" b="0"/>
            </a:stretch>
          </a:blipFill>
        </p:spPr>
      </p:sp>
      <p:sp>
        <p:nvSpPr>
          <p:cNvPr name="Freeform 25" id="25"/>
          <p:cNvSpPr/>
          <p:nvPr/>
        </p:nvSpPr>
        <p:spPr>
          <a:xfrm flipH="false" flipV="false" rot="0">
            <a:off x="1065230" y="6876875"/>
            <a:ext cx="2393245" cy="2120354"/>
          </a:xfrm>
          <a:custGeom>
            <a:avLst/>
            <a:gdLst/>
            <a:ahLst/>
            <a:cxnLst/>
            <a:rect r="r" b="b" t="t" l="l"/>
            <a:pathLst>
              <a:path h="2120354" w="2393245">
                <a:moveTo>
                  <a:pt x="0" y="0"/>
                </a:moveTo>
                <a:lnTo>
                  <a:pt x="2393245" y="0"/>
                </a:lnTo>
                <a:lnTo>
                  <a:pt x="2393245" y="2120354"/>
                </a:lnTo>
                <a:lnTo>
                  <a:pt x="0" y="2120354"/>
                </a:lnTo>
                <a:lnTo>
                  <a:pt x="0" y="0"/>
                </a:lnTo>
                <a:close/>
              </a:path>
            </a:pathLst>
          </a:custGeom>
          <a:blipFill>
            <a:blip r:embed="rId5"/>
            <a:stretch>
              <a:fillRect l="-27688" t="0" r="-29817" b="0"/>
            </a:stretch>
          </a:blipFill>
        </p:spPr>
      </p:sp>
      <p:sp>
        <p:nvSpPr>
          <p:cNvPr name="Freeform 26" id="26"/>
          <p:cNvSpPr/>
          <p:nvPr/>
        </p:nvSpPr>
        <p:spPr>
          <a:xfrm flipH="false" flipV="false" rot="0">
            <a:off x="1216072" y="1408571"/>
            <a:ext cx="1926773" cy="1926773"/>
          </a:xfrm>
          <a:custGeom>
            <a:avLst/>
            <a:gdLst/>
            <a:ahLst/>
            <a:cxnLst/>
            <a:rect r="r" b="b" t="t" l="l"/>
            <a:pathLst>
              <a:path h="1926773" w="1926773">
                <a:moveTo>
                  <a:pt x="0" y="0"/>
                </a:moveTo>
                <a:lnTo>
                  <a:pt x="1926773" y="0"/>
                </a:lnTo>
                <a:lnTo>
                  <a:pt x="1926773" y="1926773"/>
                </a:lnTo>
                <a:lnTo>
                  <a:pt x="0" y="1926773"/>
                </a:lnTo>
                <a:lnTo>
                  <a:pt x="0" y="0"/>
                </a:lnTo>
                <a:close/>
              </a:path>
            </a:pathLst>
          </a:custGeom>
          <a:blipFill>
            <a:blip r:embed="rId6"/>
            <a:stretch>
              <a:fillRect l="0" t="0" r="0" b="0"/>
            </a:stretch>
          </a:blipFill>
        </p:spPr>
      </p:sp>
      <p:sp>
        <p:nvSpPr>
          <p:cNvPr name="Freeform 27" id="27"/>
          <p:cNvSpPr/>
          <p:nvPr/>
        </p:nvSpPr>
        <p:spPr>
          <a:xfrm flipH="false" flipV="false" rot="0">
            <a:off x="12016656" y="4058083"/>
            <a:ext cx="1718021" cy="2079776"/>
          </a:xfrm>
          <a:custGeom>
            <a:avLst/>
            <a:gdLst/>
            <a:ahLst/>
            <a:cxnLst/>
            <a:rect r="r" b="b" t="t" l="l"/>
            <a:pathLst>
              <a:path h="2079776" w="1718021">
                <a:moveTo>
                  <a:pt x="0" y="0"/>
                </a:moveTo>
                <a:lnTo>
                  <a:pt x="1718020" y="0"/>
                </a:lnTo>
                <a:lnTo>
                  <a:pt x="1718020" y="2079775"/>
                </a:lnTo>
                <a:lnTo>
                  <a:pt x="0" y="2079775"/>
                </a:lnTo>
                <a:lnTo>
                  <a:pt x="0" y="0"/>
                </a:lnTo>
                <a:close/>
              </a:path>
            </a:pathLst>
          </a:custGeom>
          <a:blipFill>
            <a:blip r:embed="rId7"/>
            <a:stretch>
              <a:fillRect l="0" t="-12404" r="-646" b="-12306"/>
            </a:stretch>
          </a:blipFill>
        </p:spPr>
      </p:sp>
      <p:sp>
        <p:nvSpPr>
          <p:cNvPr name="Freeform 28" id="28"/>
          <p:cNvSpPr/>
          <p:nvPr/>
        </p:nvSpPr>
        <p:spPr>
          <a:xfrm flipH="false" flipV="false" rot="0">
            <a:off x="11862468" y="1348252"/>
            <a:ext cx="1872209" cy="1872209"/>
          </a:xfrm>
          <a:custGeom>
            <a:avLst/>
            <a:gdLst/>
            <a:ahLst/>
            <a:cxnLst/>
            <a:rect r="r" b="b" t="t" l="l"/>
            <a:pathLst>
              <a:path h="1872209" w="1872209">
                <a:moveTo>
                  <a:pt x="0" y="0"/>
                </a:moveTo>
                <a:lnTo>
                  <a:pt x="1872208" y="0"/>
                </a:lnTo>
                <a:lnTo>
                  <a:pt x="1872208" y="1872209"/>
                </a:lnTo>
                <a:lnTo>
                  <a:pt x="0" y="1872209"/>
                </a:lnTo>
                <a:lnTo>
                  <a:pt x="0" y="0"/>
                </a:lnTo>
                <a:close/>
              </a:path>
            </a:pathLst>
          </a:custGeom>
          <a:blipFill>
            <a:blip r:embed="rId8"/>
            <a:stretch>
              <a:fillRect l="0" t="0" r="0" b="0"/>
            </a:stretch>
          </a:blipFill>
        </p:spPr>
      </p:sp>
      <p:sp>
        <p:nvSpPr>
          <p:cNvPr name="Freeform 29" id="29"/>
          <p:cNvSpPr/>
          <p:nvPr/>
        </p:nvSpPr>
        <p:spPr>
          <a:xfrm flipH="false" flipV="false" rot="0">
            <a:off x="11828602" y="6947080"/>
            <a:ext cx="1939939" cy="1939939"/>
          </a:xfrm>
          <a:custGeom>
            <a:avLst/>
            <a:gdLst/>
            <a:ahLst/>
            <a:cxnLst/>
            <a:rect r="r" b="b" t="t" l="l"/>
            <a:pathLst>
              <a:path h="1939939" w="1939939">
                <a:moveTo>
                  <a:pt x="0" y="0"/>
                </a:moveTo>
                <a:lnTo>
                  <a:pt x="1939940" y="0"/>
                </a:lnTo>
                <a:lnTo>
                  <a:pt x="1939940" y="1939939"/>
                </a:lnTo>
                <a:lnTo>
                  <a:pt x="0" y="1939939"/>
                </a:lnTo>
                <a:lnTo>
                  <a:pt x="0" y="0"/>
                </a:lnTo>
                <a:close/>
              </a:path>
            </a:pathLst>
          </a:custGeom>
          <a:blipFill>
            <a:blip r:embed="rId9"/>
            <a:stretch>
              <a:fillRect l="0" t="0" r="0" b="0"/>
            </a:stretch>
          </a:blipFill>
        </p:spPr>
      </p:sp>
      <p:sp>
        <p:nvSpPr>
          <p:cNvPr name="TextBox 30" id="30"/>
          <p:cNvSpPr txBox="true"/>
          <p:nvPr/>
        </p:nvSpPr>
        <p:spPr>
          <a:xfrm rot="0">
            <a:off x="14101836" y="1310152"/>
            <a:ext cx="2816627" cy="2133346"/>
          </a:xfrm>
          <a:prstGeom prst="rect">
            <a:avLst/>
          </a:prstGeom>
        </p:spPr>
        <p:txBody>
          <a:bodyPr anchor="t" rtlCol="false" tIns="0" lIns="0" bIns="0" rIns="0">
            <a:spAutoFit/>
          </a:bodyPr>
          <a:lstStyle/>
          <a:p>
            <a:pPr algn="l" marL="0" indent="0" lvl="0">
              <a:lnSpc>
                <a:spcPts val="1936"/>
              </a:lnSpc>
              <a:spcBef>
                <a:spcPct val="0"/>
              </a:spcBef>
            </a:pPr>
            <a:r>
              <a:rPr lang="en-US" sz="1299">
                <a:solidFill>
                  <a:srgbClr val="000000"/>
                </a:solidFill>
                <a:latin typeface="DM Sans"/>
                <a:ea typeface="DM Sans"/>
                <a:cs typeface="DM Sans"/>
                <a:sym typeface="DM Sans"/>
              </a:rPr>
              <a:t>The project was developed with a mobile-first approach using CSS media queries to ensure optimal viewing experiences across all device sizes. The design adapts fluidly from mobile devices to desktop computers, with particular attention to touch targets and readable text on smaller screens.</a:t>
            </a:r>
          </a:p>
        </p:txBody>
      </p:sp>
      <p:sp>
        <p:nvSpPr>
          <p:cNvPr name="TextBox 31" id="31"/>
          <p:cNvSpPr txBox="true"/>
          <p:nvPr/>
        </p:nvSpPr>
        <p:spPr>
          <a:xfrm rot="0">
            <a:off x="14101836" y="3967526"/>
            <a:ext cx="2816627" cy="2371471"/>
          </a:xfrm>
          <a:prstGeom prst="rect">
            <a:avLst/>
          </a:prstGeom>
        </p:spPr>
        <p:txBody>
          <a:bodyPr anchor="t" rtlCol="false" tIns="0" lIns="0" bIns="0" rIns="0">
            <a:spAutoFit/>
          </a:bodyPr>
          <a:lstStyle/>
          <a:p>
            <a:pPr algn="l" marL="0" indent="0" lvl="0">
              <a:lnSpc>
                <a:spcPts val="1936"/>
              </a:lnSpc>
              <a:spcBef>
                <a:spcPct val="0"/>
              </a:spcBef>
            </a:pPr>
            <a:r>
              <a:rPr lang="en-US" sz="1299">
                <a:solidFill>
                  <a:srgbClr val="000000"/>
                </a:solidFill>
                <a:latin typeface="DM Sans"/>
                <a:ea typeface="DM Sans"/>
                <a:cs typeface="DM Sans"/>
                <a:sym typeface="DM Sans"/>
              </a:rPr>
              <a:t> Custom CSS transitions and keyframe animations were implemented to enhance user engagement and provide visual feedback. These include hover effects on project cards, smooth gradient transitions in the background, and subtle micro-interactions throughout the interface.</a:t>
            </a:r>
          </a:p>
        </p:txBody>
      </p:sp>
      <p:sp>
        <p:nvSpPr>
          <p:cNvPr name="TextBox 32" id="32"/>
          <p:cNvSpPr txBox="true"/>
          <p:nvPr/>
        </p:nvSpPr>
        <p:spPr>
          <a:xfrm rot="0">
            <a:off x="14101836" y="6844524"/>
            <a:ext cx="2816627" cy="2133346"/>
          </a:xfrm>
          <a:prstGeom prst="rect">
            <a:avLst/>
          </a:prstGeom>
        </p:spPr>
        <p:txBody>
          <a:bodyPr anchor="t" rtlCol="false" tIns="0" lIns="0" bIns="0" rIns="0">
            <a:spAutoFit/>
          </a:bodyPr>
          <a:lstStyle/>
          <a:p>
            <a:pPr algn="l" marL="0" indent="0" lvl="0">
              <a:lnSpc>
                <a:spcPts val="1936"/>
              </a:lnSpc>
              <a:spcBef>
                <a:spcPct val="0"/>
              </a:spcBef>
            </a:pPr>
            <a:r>
              <a:rPr lang="en-US" sz="1299">
                <a:solidFill>
                  <a:srgbClr val="000000"/>
                </a:solidFill>
                <a:latin typeface="DM Sans"/>
                <a:ea typeface="DM Sans"/>
                <a:cs typeface="DM Sans"/>
                <a:sym typeface="DM Sans"/>
              </a:rPr>
              <a:t>The project incorporates Font Awesome icons for improved visual communication and user interface elements. These icons provide intuitive visual cues for navigation items, contact information, and social media links, contributing to a more polished and professional appearance.</a:t>
            </a:r>
          </a:p>
        </p:txBody>
      </p:sp>
      <p:sp>
        <p:nvSpPr>
          <p:cNvPr name="TextBox 33" id="33"/>
          <p:cNvSpPr txBox="true"/>
          <p:nvPr/>
        </p:nvSpPr>
        <p:spPr>
          <a:xfrm rot="0">
            <a:off x="3458475" y="1310152"/>
            <a:ext cx="2816627" cy="2133346"/>
          </a:xfrm>
          <a:prstGeom prst="rect">
            <a:avLst/>
          </a:prstGeom>
        </p:spPr>
        <p:txBody>
          <a:bodyPr anchor="t" rtlCol="false" tIns="0" lIns="0" bIns="0" rIns="0">
            <a:spAutoFit/>
          </a:bodyPr>
          <a:lstStyle/>
          <a:p>
            <a:pPr algn="l" marL="0" indent="0" lvl="0">
              <a:lnSpc>
                <a:spcPts val="1936"/>
              </a:lnSpc>
            </a:pPr>
            <a:r>
              <a:rPr lang="en-US" sz="1299">
                <a:solidFill>
                  <a:srgbClr val="000000"/>
                </a:solidFill>
                <a:latin typeface="DM Sans"/>
                <a:ea typeface="DM Sans"/>
                <a:cs typeface="DM Sans"/>
                <a:sym typeface="DM Sans"/>
              </a:rPr>
              <a:t>The project utilizes modern HTML5 semantic elements such as </a:t>
            </a:r>
            <a:r>
              <a:rPr lang="en-US" sz="1299">
                <a:solidFill>
                  <a:srgbClr val="000000"/>
                </a:solidFill>
                <a:latin typeface="DM Sans"/>
                <a:ea typeface="DM Sans"/>
                <a:cs typeface="DM Sans"/>
                <a:sym typeface="DM Sans"/>
              </a:rPr>
              <a:t>&lt;header&gt;</a:t>
            </a:r>
            <a:r>
              <a:rPr lang="en-US" sz="1299">
                <a:solidFill>
                  <a:srgbClr val="000000"/>
                </a:solidFill>
                <a:latin typeface="DM Sans"/>
                <a:ea typeface="DM Sans"/>
                <a:cs typeface="DM Sans"/>
                <a:sym typeface="DM Sans"/>
              </a:rPr>
              <a:t>, </a:t>
            </a:r>
            <a:r>
              <a:rPr lang="en-US" sz="1299">
                <a:solidFill>
                  <a:srgbClr val="000000"/>
                </a:solidFill>
                <a:latin typeface="DM Sans"/>
                <a:ea typeface="DM Sans"/>
                <a:cs typeface="DM Sans"/>
                <a:sym typeface="DM Sans"/>
              </a:rPr>
              <a:t>&lt;section&gt;</a:t>
            </a:r>
            <a:r>
              <a:rPr lang="en-US" sz="1299">
                <a:solidFill>
                  <a:srgbClr val="000000"/>
                </a:solidFill>
                <a:latin typeface="DM Sans"/>
                <a:ea typeface="DM Sans"/>
                <a:cs typeface="DM Sans"/>
                <a:sym typeface="DM Sans"/>
              </a:rPr>
              <a:t>, </a:t>
            </a:r>
            <a:r>
              <a:rPr lang="en-US" sz="1299">
                <a:solidFill>
                  <a:srgbClr val="000000"/>
                </a:solidFill>
                <a:latin typeface="DM Sans"/>
                <a:ea typeface="DM Sans"/>
                <a:cs typeface="DM Sans"/>
                <a:sym typeface="DM Sans"/>
              </a:rPr>
              <a:t>&lt;nav&gt;</a:t>
            </a:r>
            <a:r>
              <a:rPr lang="en-US" sz="1299">
                <a:solidFill>
                  <a:srgbClr val="000000"/>
                </a:solidFill>
                <a:latin typeface="DM Sans"/>
                <a:ea typeface="DM Sans"/>
                <a:cs typeface="DM Sans"/>
                <a:sym typeface="DM Sans"/>
              </a:rPr>
              <a:t>, and </a:t>
            </a:r>
            <a:r>
              <a:rPr lang="en-US" sz="1299">
                <a:solidFill>
                  <a:srgbClr val="000000"/>
                </a:solidFill>
                <a:latin typeface="DM Sans"/>
                <a:ea typeface="DM Sans"/>
                <a:cs typeface="DM Sans"/>
                <a:sym typeface="DM Sans"/>
              </a:rPr>
              <a:t>&lt;footer&gt;</a:t>
            </a:r>
            <a:r>
              <a:rPr lang="en-US" sz="1299">
                <a:solidFill>
                  <a:srgbClr val="000000"/>
                </a:solidFill>
                <a:latin typeface="DM Sans"/>
                <a:ea typeface="DM Sans"/>
                <a:cs typeface="DM Sans"/>
                <a:sym typeface="DM Sans"/>
              </a:rPr>
              <a:t> to create a well-organized, accessible document structure. This approach enhances both SEO optimization and screen reader compatibility while providing clear content hierarchy.</a:t>
            </a:r>
          </a:p>
        </p:txBody>
      </p:sp>
      <p:sp>
        <p:nvSpPr>
          <p:cNvPr name="TextBox 34" id="34"/>
          <p:cNvSpPr txBox="true"/>
          <p:nvPr/>
        </p:nvSpPr>
        <p:spPr>
          <a:xfrm rot="0">
            <a:off x="3458475" y="4074241"/>
            <a:ext cx="2816627" cy="2133346"/>
          </a:xfrm>
          <a:prstGeom prst="rect">
            <a:avLst/>
          </a:prstGeom>
        </p:spPr>
        <p:txBody>
          <a:bodyPr anchor="t" rtlCol="false" tIns="0" lIns="0" bIns="0" rIns="0">
            <a:spAutoFit/>
          </a:bodyPr>
          <a:lstStyle/>
          <a:p>
            <a:pPr algn="l" marL="0" indent="0" lvl="0">
              <a:lnSpc>
                <a:spcPts val="1936"/>
              </a:lnSpc>
            </a:pPr>
            <a:r>
              <a:rPr lang="en-US" sz="1299">
                <a:solidFill>
                  <a:srgbClr val="000000"/>
                </a:solidFill>
                <a:latin typeface="DM Sans"/>
                <a:ea typeface="DM Sans"/>
                <a:cs typeface="DM Sans"/>
                <a:sym typeface="DM Sans"/>
              </a:rPr>
              <a:t>The implementation makes comprehensive use of CSS3 capabilities including Flexbox and CSS Grid for creating responsive, complex layouts. Custom properties  were employed for consistent theming, , gradient backgrounds, and shadow effects contribute to the visual appeal.</a:t>
            </a:r>
          </a:p>
        </p:txBody>
      </p:sp>
      <p:sp>
        <p:nvSpPr>
          <p:cNvPr name="TextBox 35" id="35"/>
          <p:cNvSpPr txBox="true"/>
          <p:nvPr/>
        </p:nvSpPr>
        <p:spPr>
          <a:xfrm rot="0">
            <a:off x="3458475" y="6863882"/>
            <a:ext cx="2816627" cy="2133346"/>
          </a:xfrm>
          <a:prstGeom prst="rect">
            <a:avLst/>
          </a:prstGeom>
        </p:spPr>
        <p:txBody>
          <a:bodyPr anchor="t" rtlCol="false" tIns="0" lIns="0" bIns="0" rIns="0">
            <a:spAutoFit/>
          </a:bodyPr>
          <a:lstStyle/>
          <a:p>
            <a:pPr algn="l" marL="0" indent="0" lvl="0">
              <a:lnSpc>
                <a:spcPts val="1936"/>
              </a:lnSpc>
            </a:pPr>
            <a:r>
              <a:rPr lang="en-US" sz="1299">
                <a:solidFill>
                  <a:srgbClr val="000000"/>
                </a:solidFill>
                <a:latin typeface="DM Sans"/>
                <a:ea typeface="DM Sans"/>
                <a:cs typeface="DM Sans"/>
                <a:sym typeface="DM Sans"/>
              </a:rPr>
              <a:t> All interactive elements were built using pure JavaScript without external libraries or frameworks. This includes the responsive hamburger menu functionality, smooth scrolling navigation between sections, scroll-to-top button with appearance logic, and form validation for the contact section.</a:t>
            </a:r>
          </a:p>
        </p:txBody>
      </p:sp>
      <p:sp>
        <p:nvSpPr>
          <p:cNvPr name="TextBox 36" id="36"/>
          <p:cNvSpPr txBox="true"/>
          <p:nvPr/>
        </p:nvSpPr>
        <p:spPr>
          <a:xfrm rot="0">
            <a:off x="6995244" y="4057136"/>
            <a:ext cx="4297511" cy="1681612"/>
          </a:xfrm>
          <a:prstGeom prst="rect">
            <a:avLst/>
          </a:prstGeom>
        </p:spPr>
        <p:txBody>
          <a:bodyPr anchor="t" rtlCol="false" tIns="0" lIns="0" bIns="0" rIns="0">
            <a:spAutoFit/>
          </a:bodyPr>
          <a:lstStyle/>
          <a:p>
            <a:pPr algn="ctr" marL="0" indent="0" lvl="1">
              <a:lnSpc>
                <a:spcPts val="6499"/>
              </a:lnSpc>
              <a:spcBef>
                <a:spcPct val="0"/>
              </a:spcBef>
            </a:pPr>
            <a:r>
              <a:rPr lang="en-US" b="true" sz="6700">
                <a:solidFill>
                  <a:srgbClr val="000000"/>
                </a:solidFill>
                <a:latin typeface="DM Sans Bold"/>
                <a:ea typeface="DM Sans Bold"/>
                <a:cs typeface="DM Sans Bold"/>
                <a:sym typeface="DM Sans Bold"/>
              </a:rPr>
              <a:t>Tools and technique</a:t>
            </a:r>
          </a:p>
        </p:txBody>
      </p:sp>
      <p:sp>
        <p:nvSpPr>
          <p:cNvPr name="TextBox 37" id="37"/>
          <p:cNvSpPr txBox="true"/>
          <p:nvPr/>
        </p:nvSpPr>
        <p:spPr>
          <a:xfrm rot="0">
            <a:off x="7362365" y="6150211"/>
            <a:ext cx="3563270" cy="406146"/>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Exploring creativity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4136549" y="1515943"/>
            <a:ext cx="10014901" cy="176657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Portfolio Design and Layout</a:t>
            </a:r>
          </a:p>
        </p:txBody>
      </p:sp>
      <p:sp>
        <p:nvSpPr>
          <p:cNvPr name="TextBox 3" id="3"/>
          <p:cNvSpPr txBox="true"/>
          <p:nvPr/>
        </p:nvSpPr>
        <p:spPr>
          <a:xfrm rot="0">
            <a:off x="3661343" y="3533935"/>
            <a:ext cx="10965314" cy="5178213"/>
          </a:xfrm>
          <a:prstGeom prst="rect">
            <a:avLst/>
          </a:prstGeom>
        </p:spPr>
        <p:txBody>
          <a:bodyPr anchor="t" rtlCol="false" tIns="0" lIns="0" bIns="0" rIns="0">
            <a:spAutoFit/>
          </a:bodyPr>
          <a:lstStyle/>
          <a:p>
            <a:pPr algn="ctr" marL="545752" indent="-272876" lvl="1">
              <a:lnSpc>
                <a:spcPts val="3412"/>
              </a:lnSpc>
              <a:buAutoNum type="arabicPeriod" startAt="1"/>
            </a:pPr>
            <a:r>
              <a:rPr lang="en-US" b="true" sz="2527" spc="151">
                <a:solidFill>
                  <a:srgbClr val="000000"/>
                </a:solidFill>
                <a:latin typeface="DM Sans Bold"/>
                <a:ea typeface="DM Sans Bold"/>
                <a:cs typeface="DM Sans Bold"/>
                <a:sym typeface="DM Sans Bold"/>
              </a:rPr>
              <a:t>Header</a:t>
            </a:r>
            <a:r>
              <a:rPr lang="en-US" sz="2527" spc="151">
                <a:solidFill>
                  <a:srgbClr val="000000"/>
                </a:solidFill>
                <a:latin typeface="DM Sans"/>
                <a:ea typeface="DM Sans"/>
                <a:cs typeface="DM Sans"/>
                <a:sym typeface="DM Sans"/>
              </a:rPr>
              <a:t>- Sticky header with logo, navigation menu, and resume download button</a:t>
            </a:r>
          </a:p>
          <a:p>
            <a:pPr algn="ctr" marL="545752" indent="-272876" lvl="1">
              <a:lnSpc>
                <a:spcPts val="3412"/>
              </a:lnSpc>
              <a:buAutoNum type="arabicPeriod" startAt="1"/>
            </a:pPr>
            <a:r>
              <a:rPr lang="en-US" b="true" sz="2527" spc="151">
                <a:solidFill>
                  <a:srgbClr val="000000"/>
                </a:solidFill>
                <a:latin typeface="DM Sans Bold"/>
                <a:ea typeface="DM Sans Bold"/>
                <a:cs typeface="DM Sans Bold"/>
                <a:sym typeface="DM Sans Bold"/>
              </a:rPr>
              <a:t>Hero </a:t>
            </a:r>
            <a:r>
              <a:rPr lang="en-US" sz="2527" spc="151">
                <a:solidFill>
                  <a:srgbClr val="000000"/>
                </a:solidFill>
                <a:latin typeface="DM Sans"/>
                <a:ea typeface="DM Sans"/>
                <a:cs typeface="DM Sans"/>
                <a:sym typeface="DM Sans"/>
              </a:rPr>
              <a:t>- Introduction with name, professional title, brief bio, and call-to-action buttons</a:t>
            </a:r>
          </a:p>
          <a:p>
            <a:pPr algn="ctr" marL="545752" indent="-272876" lvl="1">
              <a:lnSpc>
                <a:spcPts val="3412"/>
              </a:lnSpc>
              <a:buAutoNum type="arabicPeriod" startAt="1"/>
            </a:pPr>
            <a:r>
              <a:rPr lang="en-US" b="true" sz="2527" spc="151">
                <a:solidFill>
                  <a:srgbClr val="000000"/>
                </a:solidFill>
                <a:latin typeface="DM Sans Bold"/>
                <a:ea typeface="DM Sans Bold"/>
                <a:cs typeface="DM Sans Bold"/>
                <a:sym typeface="DM Sans Bold"/>
              </a:rPr>
              <a:t>Projects </a:t>
            </a:r>
            <a:r>
              <a:rPr lang="en-US" sz="2527" spc="151">
                <a:solidFill>
                  <a:srgbClr val="000000"/>
                </a:solidFill>
                <a:latin typeface="DM Sans"/>
                <a:ea typeface="DM Sans"/>
                <a:cs typeface="DM Sans"/>
                <a:sym typeface="DM Sans"/>
              </a:rPr>
              <a:t> - Showcase of portfolio projects with images, descriptions, and links</a:t>
            </a:r>
          </a:p>
          <a:p>
            <a:pPr algn="ctr" marL="545752" indent="-272876" lvl="1">
              <a:lnSpc>
                <a:spcPts val="3412"/>
              </a:lnSpc>
              <a:buAutoNum type="arabicPeriod" startAt="1"/>
            </a:pPr>
            <a:r>
              <a:rPr lang="en-US" b="true" sz="2527" spc="151">
                <a:solidFill>
                  <a:srgbClr val="000000"/>
                </a:solidFill>
                <a:latin typeface="DM Sans Bold"/>
                <a:ea typeface="DM Sans Bold"/>
                <a:cs typeface="DM Sans Bold"/>
                <a:sym typeface="DM Sans Bold"/>
              </a:rPr>
              <a:t>Skills </a:t>
            </a:r>
            <a:r>
              <a:rPr lang="en-US" sz="2527" spc="151">
                <a:solidFill>
                  <a:srgbClr val="000000"/>
                </a:solidFill>
                <a:latin typeface="DM Sans"/>
                <a:ea typeface="DM Sans"/>
                <a:cs typeface="DM Sans"/>
                <a:sym typeface="DM Sans"/>
              </a:rPr>
              <a:t>- Visual display of technical skills with progress bars and categories</a:t>
            </a:r>
          </a:p>
          <a:p>
            <a:pPr algn="ctr" marL="545752" indent="-272876" lvl="1">
              <a:lnSpc>
                <a:spcPts val="3412"/>
              </a:lnSpc>
              <a:buAutoNum type="arabicPeriod" startAt="1"/>
            </a:pPr>
            <a:r>
              <a:rPr lang="en-US" b="true" sz="2527" spc="151">
                <a:solidFill>
                  <a:srgbClr val="000000"/>
                </a:solidFill>
                <a:latin typeface="DM Sans Bold"/>
                <a:ea typeface="DM Sans Bold"/>
                <a:cs typeface="DM Sans Bold"/>
                <a:sym typeface="DM Sans Bold"/>
              </a:rPr>
              <a:t>Education </a:t>
            </a:r>
            <a:r>
              <a:rPr lang="en-US" sz="2527" spc="151">
                <a:solidFill>
                  <a:srgbClr val="000000"/>
                </a:solidFill>
                <a:latin typeface="DM Sans"/>
                <a:ea typeface="DM Sans"/>
                <a:cs typeface="DM Sans"/>
                <a:sym typeface="DM Sans"/>
              </a:rPr>
              <a:t>- Academic background, coursework, and relevant learning experiences</a:t>
            </a:r>
          </a:p>
          <a:p>
            <a:pPr algn="ctr" marL="545752" indent="-272876" lvl="1">
              <a:lnSpc>
                <a:spcPts val="3412"/>
              </a:lnSpc>
              <a:buAutoNum type="arabicPeriod" startAt="1"/>
            </a:pPr>
            <a:r>
              <a:rPr lang="en-US" b="true" sz="2527" spc="151">
                <a:solidFill>
                  <a:srgbClr val="000000"/>
                </a:solidFill>
                <a:latin typeface="DM Sans Bold"/>
                <a:ea typeface="DM Sans Bold"/>
                <a:cs typeface="DM Sans Bold"/>
                <a:sym typeface="DM Sans Bold"/>
              </a:rPr>
              <a:t>Contact </a:t>
            </a:r>
            <a:r>
              <a:rPr lang="en-US" sz="2527" spc="151">
                <a:solidFill>
                  <a:srgbClr val="000000"/>
                </a:solidFill>
                <a:latin typeface="DM Sans"/>
                <a:ea typeface="DM Sans"/>
                <a:cs typeface="DM Sans"/>
                <a:sym typeface="DM Sans"/>
              </a:rPr>
              <a:t>- Contact information and functional contact form</a:t>
            </a:r>
          </a:p>
          <a:p>
            <a:pPr algn="ctr" marL="0" indent="0" lvl="0">
              <a:lnSpc>
                <a:spcPts val="3817"/>
              </a:lnSpc>
              <a:spcBef>
                <a:spcPct val="0"/>
              </a:spcBef>
            </a:pP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261827"/>
            <a:ext cx="5038071" cy="3559266"/>
            <a:chOff x="0" y="0"/>
            <a:chExt cx="1048738" cy="740906"/>
          </a:xfrm>
        </p:grpSpPr>
        <p:sp>
          <p:nvSpPr>
            <p:cNvPr name="Freeform 3" id="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4" id="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370657"/>
            <a:ext cx="5038071" cy="3559266"/>
            <a:chOff x="0" y="0"/>
            <a:chExt cx="1048738" cy="740906"/>
          </a:xfrm>
        </p:grpSpPr>
        <p:sp>
          <p:nvSpPr>
            <p:cNvPr name="Freeform 6" id="6"/>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7" id="7"/>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692531" y="1261827"/>
            <a:ext cx="5038071" cy="3559266"/>
            <a:chOff x="0" y="0"/>
            <a:chExt cx="1048738" cy="740906"/>
          </a:xfrm>
        </p:grpSpPr>
        <p:sp>
          <p:nvSpPr>
            <p:cNvPr name="Freeform 9" id="9"/>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0" id="10"/>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692531" y="5370657"/>
            <a:ext cx="5038071" cy="3559266"/>
            <a:chOff x="0" y="0"/>
            <a:chExt cx="1048738" cy="740906"/>
          </a:xfrm>
        </p:grpSpPr>
        <p:sp>
          <p:nvSpPr>
            <p:cNvPr name="Freeform 12" id="12"/>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3" id="13"/>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1261827"/>
            <a:ext cx="5038071" cy="931713"/>
            <a:chOff x="0" y="0"/>
            <a:chExt cx="1048738" cy="193948"/>
          </a:xfrm>
        </p:grpSpPr>
        <p:sp>
          <p:nvSpPr>
            <p:cNvPr name="Freeform 15" id="15"/>
            <p:cNvSpPr/>
            <p:nvPr/>
          </p:nvSpPr>
          <p:spPr>
            <a:xfrm flipH="false" flipV="false" rot="0">
              <a:off x="0" y="0"/>
              <a:ext cx="1048738" cy="193948"/>
            </a:xfrm>
            <a:custGeom>
              <a:avLst/>
              <a:gdLst/>
              <a:ahLst/>
              <a:cxnLst/>
              <a:rect r="r" b="b" t="t" l="l"/>
              <a:pathLst>
                <a:path h="193948" w="1048738">
                  <a:moveTo>
                    <a:pt x="26124" y="0"/>
                  </a:moveTo>
                  <a:lnTo>
                    <a:pt x="1022614" y="0"/>
                  </a:lnTo>
                  <a:cubicBezTo>
                    <a:pt x="1029542" y="0"/>
                    <a:pt x="1036187" y="2752"/>
                    <a:pt x="1041086" y="7651"/>
                  </a:cubicBezTo>
                  <a:cubicBezTo>
                    <a:pt x="1045985" y="12551"/>
                    <a:pt x="1048738" y="19195"/>
                    <a:pt x="1048738" y="26124"/>
                  </a:cubicBezTo>
                  <a:lnTo>
                    <a:pt x="1048738" y="167824"/>
                  </a:lnTo>
                  <a:cubicBezTo>
                    <a:pt x="1048738" y="182252"/>
                    <a:pt x="1037042" y="193948"/>
                    <a:pt x="1022614" y="193948"/>
                  </a:cubicBezTo>
                  <a:lnTo>
                    <a:pt x="26124" y="193948"/>
                  </a:lnTo>
                  <a:cubicBezTo>
                    <a:pt x="19195" y="193948"/>
                    <a:pt x="12551" y="191195"/>
                    <a:pt x="7651" y="186296"/>
                  </a:cubicBezTo>
                  <a:cubicBezTo>
                    <a:pt x="2752" y="181397"/>
                    <a:pt x="0" y="174752"/>
                    <a:pt x="0" y="167824"/>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048738" cy="232048"/>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28700" y="5370657"/>
            <a:ext cx="5038071" cy="993802"/>
            <a:chOff x="0" y="0"/>
            <a:chExt cx="1048738" cy="206872"/>
          </a:xfrm>
        </p:grpSpPr>
        <p:sp>
          <p:nvSpPr>
            <p:cNvPr name="Freeform 18" id="18"/>
            <p:cNvSpPr/>
            <p:nvPr/>
          </p:nvSpPr>
          <p:spPr>
            <a:xfrm flipH="false" flipV="false" rot="0">
              <a:off x="0" y="0"/>
              <a:ext cx="1048738" cy="206872"/>
            </a:xfrm>
            <a:custGeom>
              <a:avLst/>
              <a:gdLst/>
              <a:ahLst/>
              <a:cxnLst/>
              <a:rect r="r" b="b" t="t" l="l"/>
              <a:pathLst>
                <a:path h="206872" w="1048738">
                  <a:moveTo>
                    <a:pt x="26124" y="0"/>
                  </a:moveTo>
                  <a:lnTo>
                    <a:pt x="1022614" y="0"/>
                  </a:lnTo>
                  <a:cubicBezTo>
                    <a:pt x="1029542" y="0"/>
                    <a:pt x="1036187" y="2752"/>
                    <a:pt x="1041086" y="7651"/>
                  </a:cubicBezTo>
                  <a:cubicBezTo>
                    <a:pt x="1045985" y="12551"/>
                    <a:pt x="1048738" y="19195"/>
                    <a:pt x="1048738" y="26124"/>
                  </a:cubicBezTo>
                  <a:lnTo>
                    <a:pt x="1048738" y="180749"/>
                  </a:lnTo>
                  <a:cubicBezTo>
                    <a:pt x="1048738" y="187677"/>
                    <a:pt x="1045985" y="194322"/>
                    <a:pt x="1041086" y="199221"/>
                  </a:cubicBezTo>
                  <a:cubicBezTo>
                    <a:pt x="1036187" y="204120"/>
                    <a:pt x="1029542" y="206872"/>
                    <a:pt x="1022614" y="206872"/>
                  </a:cubicBezTo>
                  <a:lnTo>
                    <a:pt x="26124" y="206872"/>
                  </a:lnTo>
                  <a:cubicBezTo>
                    <a:pt x="11696" y="206872"/>
                    <a:pt x="0" y="195176"/>
                    <a:pt x="0" y="180749"/>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9" id="19"/>
            <p:cNvSpPr txBox="true"/>
            <p:nvPr/>
          </p:nvSpPr>
          <p:spPr>
            <a:xfrm>
              <a:off x="0" y="-38100"/>
              <a:ext cx="1048738" cy="244972"/>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6692531" y="1261827"/>
            <a:ext cx="5038071" cy="931713"/>
            <a:chOff x="0" y="0"/>
            <a:chExt cx="1048738" cy="193948"/>
          </a:xfrm>
        </p:grpSpPr>
        <p:sp>
          <p:nvSpPr>
            <p:cNvPr name="Freeform 21" id="21"/>
            <p:cNvSpPr/>
            <p:nvPr/>
          </p:nvSpPr>
          <p:spPr>
            <a:xfrm flipH="false" flipV="false" rot="0">
              <a:off x="0" y="0"/>
              <a:ext cx="1048738" cy="193948"/>
            </a:xfrm>
            <a:custGeom>
              <a:avLst/>
              <a:gdLst/>
              <a:ahLst/>
              <a:cxnLst/>
              <a:rect r="r" b="b" t="t" l="l"/>
              <a:pathLst>
                <a:path h="193948" w="1048738">
                  <a:moveTo>
                    <a:pt x="26124" y="0"/>
                  </a:moveTo>
                  <a:lnTo>
                    <a:pt x="1022614" y="0"/>
                  </a:lnTo>
                  <a:cubicBezTo>
                    <a:pt x="1029542" y="0"/>
                    <a:pt x="1036187" y="2752"/>
                    <a:pt x="1041086" y="7651"/>
                  </a:cubicBezTo>
                  <a:cubicBezTo>
                    <a:pt x="1045985" y="12551"/>
                    <a:pt x="1048738" y="19195"/>
                    <a:pt x="1048738" y="26124"/>
                  </a:cubicBezTo>
                  <a:lnTo>
                    <a:pt x="1048738" y="167824"/>
                  </a:lnTo>
                  <a:cubicBezTo>
                    <a:pt x="1048738" y="182252"/>
                    <a:pt x="1037042" y="193948"/>
                    <a:pt x="1022614" y="193948"/>
                  </a:cubicBezTo>
                  <a:lnTo>
                    <a:pt x="26124" y="193948"/>
                  </a:lnTo>
                  <a:cubicBezTo>
                    <a:pt x="19195" y="193948"/>
                    <a:pt x="12551" y="191195"/>
                    <a:pt x="7651" y="186296"/>
                  </a:cubicBezTo>
                  <a:cubicBezTo>
                    <a:pt x="2752" y="181397"/>
                    <a:pt x="0" y="174752"/>
                    <a:pt x="0" y="167824"/>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2" id="22"/>
            <p:cNvSpPr txBox="true"/>
            <p:nvPr/>
          </p:nvSpPr>
          <p:spPr>
            <a:xfrm>
              <a:off x="0" y="-38100"/>
              <a:ext cx="1048738" cy="232048"/>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692531" y="5370657"/>
            <a:ext cx="5038071" cy="964947"/>
            <a:chOff x="0" y="0"/>
            <a:chExt cx="1048738" cy="200866"/>
          </a:xfrm>
        </p:grpSpPr>
        <p:sp>
          <p:nvSpPr>
            <p:cNvPr name="Freeform 24" id="24"/>
            <p:cNvSpPr/>
            <p:nvPr/>
          </p:nvSpPr>
          <p:spPr>
            <a:xfrm flipH="false" flipV="false" rot="0">
              <a:off x="0" y="0"/>
              <a:ext cx="1048738" cy="200866"/>
            </a:xfrm>
            <a:custGeom>
              <a:avLst/>
              <a:gdLst/>
              <a:ahLst/>
              <a:cxnLst/>
              <a:rect r="r" b="b" t="t" l="l"/>
              <a:pathLst>
                <a:path h="200866" w="1048738">
                  <a:moveTo>
                    <a:pt x="26124" y="0"/>
                  </a:moveTo>
                  <a:lnTo>
                    <a:pt x="1022614" y="0"/>
                  </a:lnTo>
                  <a:cubicBezTo>
                    <a:pt x="1029542" y="0"/>
                    <a:pt x="1036187" y="2752"/>
                    <a:pt x="1041086" y="7651"/>
                  </a:cubicBezTo>
                  <a:cubicBezTo>
                    <a:pt x="1045985" y="12551"/>
                    <a:pt x="1048738" y="19195"/>
                    <a:pt x="1048738" y="26124"/>
                  </a:cubicBezTo>
                  <a:lnTo>
                    <a:pt x="1048738" y="174742"/>
                  </a:lnTo>
                  <a:cubicBezTo>
                    <a:pt x="1048738" y="189170"/>
                    <a:pt x="1037042" y="200866"/>
                    <a:pt x="1022614" y="200866"/>
                  </a:cubicBezTo>
                  <a:lnTo>
                    <a:pt x="26124" y="200866"/>
                  </a:lnTo>
                  <a:cubicBezTo>
                    <a:pt x="19195" y="200866"/>
                    <a:pt x="12551" y="198114"/>
                    <a:pt x="7651" y="193214"/>
                  </a:cubicBezTo>
                  <a:cubicBezTo>
                    <a:pt x="2752" y="188315"/>
                    <a:pt x="0" y="181671"/>
                    <a:pt x="0" y="17474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5" id="25"/>
            <p:cNvSpPr txBox="true"/>
            <p:nvPr/>
          </p:nvSpPr>
          <p:spPr>
            <a:xfrm>
              <a:off x="0" y="-38100"/>
              <a:ext cx="1048738" cy="238966"/>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7" id="27"/>
          <p:cNvSpPr txBox="true"/>
          <p:nvPr/>
        </p:nvSpPr>
        <p:spPr>
          <a:xfrm rot="0">
            <a:off x="1345712" y="1462057"/>
            <a:ext cx="3765668" cy="381562"/>
          </a:xfrm>
          <a:prstGeom prst="rect">
            <a:avLst/>
          </a:prstGeom>
        </p:spPr>
        <p:txBody>
          <a:bodyPr anchor="t" rtlCol="false" tIns="0" lIns="0" bIns="0" rIns="0">
            <a:spAutoFit/>
          </a:bodyPr>
          <a:lstStyle/>
          <a:p>
            <a:pPr algn="l">
              <a:lnSpc>
                <a:spcPts val="3097"/>
              </a:lnSpc>
            </a:pPr>
            <a:r>
              <a:rPr lang="en-US" sz="2647">
                <a:solidFill>
                  <a:srgbClr val="000000"/>
                </a:solidFill>
                <a:latin typeface="DM Sans"/>
                <a:ea typeface="DM Sans"/>
                <a:cs typeface="DM Sans"/>
                <a:sym typeface="DM Sans"/>
              </a:rPr>
              <a:t>User Interface Features</a:t>
            </a:r>
          </a:p>
        </p:txBody>
      </p:sp>
      <p:sp>
        <p:nvSpPr>
          <p:cNvPr name="TextBox 28" id="28"/>
          <p:cNvSpPr txBox="true"/>
          <p:nvPr/>
        </p:nvSpPr>
        <p:spPr>
          <a:xfrm rot="0">
            <a:off x="7062826" y="1462057"/>
            <a:ext cx="3739422" cy="772030"/>
          </a:xfrm>
          <a:prstGeom prst="rect">
            <a:avLst/>
          </a:prstGeom>
        </p:spPr>
        <p:txBody>
          <a:bodyPr anchor="t" rtlCol="false" tIns="0" lIns="0" bIns="0" rIns="0">
            <a:spAutoFit/>
          </a:bodyPr>
          <a:lstStyle/>
          <a:p>
            <a:pPr algn="l">
              <a:lnSpc>
                <a:spcPts val="3080"/>
              </a:lnSpc>
            </a:pPr>
            <a:r>
              <a:rPr lang="en-US" sz="2632">
                <a:solidFill>
                  <a:srgbClr val="000000"/>
                </a:solidFill>
                <a:latin typeface="DM Sans"/>
                <a:ea typeface="DM Sans"/>
                <a:cs typeface="DM Sans"/>
                <a:sym typeface="DM Sans"/>
              </a:rPr>
              <a:t>Interactive Elements</a:t>
            </a:r>
          </a:p>
          <a:p>
            <a:pPr algn="l">
              <a:lnSpc>
                <a:spcPts val="3080"/>
              </a:lnSpc>
            </a:pPr>
          </a:p>
        </p:txBody>
      </p:sp>
      <p:sp>
        <p:nvSpPr>
          <p:cNvPr name="TextBox 29" id="29"/>
          <p:cNvSpPr txBox="true"/>
          <p:nvPr/>
        </p:nvSpPr>
        <p:spPr>
          <a:xfrm rot="0">
            <a:off x="1345712" y="5563574"/>
            <a:ext cx="4137951" cy="772030"/>
          </a:xfrm>
          <a:prstGeom prst="rect">
            <a:avLst/>
          </a:prstGeom>
        </p:spPr>
        <p:txBody>
          <a:bodyPr anchor="t" rtlCol="false" tIns="0" lIns="0" bIns="0" rIns="0">
            <a:spAutoFit/>
          </a:bodyPr>
          <a:lstStyle/>
          <a:p>
            <a:pPr algn="l">
              <a:lnSpc>
                <a:spcPts val="3080"/>
              </a:lnSpc>
            </a:pPr>
            <a:r>
              <a:rPr lang="en-US" sz="2632">
                <a:solidFill>
                  <a:srgbClr val="000000"/>
                </a:solidFill>
                <a:latin typeface="DM Sans"/>
                <a:ea typeface="DM Sans"/>
                <a:cs typeface="DM Sans"/>
                <a:sym typeface="DM Sans"/>
              </a:rPr>
              <a:t>Technical Implementation</a:t>
            </a:r>
          </a:p>
          <a:p>
            <a:pPr algn="l">
              <a:lnSpc>
                <a:spcPts val="3080"/>
              </a:lnSpc>
            </a:pPr>
          </a:p>
        </p:txBody>
      </p:sp>
      <p:sp>
        <p:nvSpPr>
          <p:cNvPr name="TextBox 30" id="30"/>
          <p:cNvSpPr txBox="true"/>
          <p:nvPr/>
        </p:nvSpPr>
        <p:spPr>
          <a:xfrm rot="0">
            <a:off x="7062826" y="5563574"/>
            <a:ext cx="3558025" cy="772030"/>
          </a:xfrm>
          <a:prstGeom prst="rect">
            <a:avLst/>
          </a:prstGeom>
        </p:spPr>
        <p:txBody>
          <a:bodyPr anchor="t" rtlCol="false" tIns="0" lIns="0" bIns="0" rIns="0">
            <a:spAutoFit/>
          </a:bodyPr>
          <a:lstStyle/>
          <a:p>
            <a:pPr algn="l">
              <a:lnSpc>
                <a:spcPts val="3080"/>
              </a:lnSpc>
            </a:pPr>
            <a:r>
              <a:rPr lang="en-US" sz="2632">
                <a:solidFill>
                  <a:srgbClr val="000000"/>
                </a:solidFill>
                <a:latin typeface="DM Sans"/>
                <a:ea typeface="DM Sans"/>
                <a:cs typeface="DM Sans"/>
                <a:sym typeface="DM Sans"/>
              </a:rPr>
              <a:t>Modern Navigation</a:t>
            </a:r>
          </a:p>
          <a:p>
            <a:pPr algn="l">
              <a:lnSpc>
                <a:spcPts val="3080"/>
              </a:lnSpc>
            </a:pPr>
          </a:p>
        </p:txBody>
      </p:sp>
      <p:sp>
        <p:nvSpPr>
          <p:cNvPr name="TextBox 31" id="31"/>
          <p:cNvSpPr txBox="true"/>
          <p:nvPr/>
        </p:nvSpPr>
        <p:spPr>
          <a:xfrm rot="0">
            <a:off x="1345712" y="2381812"/>
            <a:ext cx="4137951" cy="2127885"/>
          </a:xfrm>
          <a:prstGeom prst="rect">
            <a:avLst/>
          </a:prstGeom>
        </p:spPr>
        <p:txBody>
          <a:bodyPr anchor="t" rtlCol="false" tIns="0" lIns="0" bIns="0" rIns="0">
            <a:spAutoFit/>
          </a:bodyPr>
          <a:lstStyle/>
          <a:p>
            <a:pPr algn="l">
              <a:lnSpc>
                <a:spcPts val="2430"/>
              </a:lnSpc>
            </a:pPr>
            <a:r>
              <a:rPr lang="en-US" sz="1800" spc="107">
                <a:solidFill>
                  <a:srgbClr val="000000"/>
                </a:solidFill>
                <a:latin typeface="DM Sans"/>
                <a:ea typeface="DM Sans"/>
                <a:cs typeface="DM Sans"/>
                <a:sym typeface="DM Sans"/>
              </a:rPr>
              <a:t>The portfolio features a fully responsive layout that automatically adapts to desktop, tablet, and mobile screens, ensuring optimal viewing experience across all devices.</a:t>
            </a:r>
          </a:p>
          <a:p>
            <a:pPr algn="l" marL="0" indent="0" lvl="0">
              <a:lnSpc>
                <a:spcPts val="2430"/>
              </a:lnSpc>
              <a:spcBef>
                <a:spcPct val="0"/>
              </a:spcBef>
            </a:pPr>
          </a:p>
        </p:txBody>
      </p:sp>
      <p:sp>
        <p:nvSpPr>
          <p:cNvPr name="TextBox 32" id="32"/>
          <p:cNvSpPr txBox="true"/>
          <p:nvPr/>
        </p:nvSpPr>
        <p:spPr>
          <a:xfrm rot="0">
            <a:off x="7062826" y="2381812"/>
            <a:ext cx="4137951" cy="2127885"/>
          </a:xfrm>
          <a:prstGeom prst="rect">
            <a:avLst/>
          </a:prstGeom>
        </p:spPr>
        <p:txBody>
          <a:bodyPr anchor="t" rtlCol="false" tIns="0" lIns="0" bIns="0" rIns="0">
            <a:spAutoFit/>
          </a:bodyPr>
          <a:lstStyle/>
          <a:p>
            <a:pPr algn="l">
              <a:lnSpc>
                <a:spcPts val="2430"/>
              </a:lnSpc>
            </a:pPr>
            <a:r>
              <a:rPr lang="en-US" sz="1800" spc="107">
                <a:solidFill>
                  <a:srgbClr val="000000"/>
                </a:solidFill>
                <a:latin typeface="DM Sans"/>
                <a:ea typeface="DM Sans"/>
                <a:cs typeface="DM Sans"/>
                <a:sym typeface="DM Sans"/>
              </a:rPr>
              <a:t>The interface includes hover effects providing visual feedback, form validation for the contact section, and a convenient scroll-to-top button that appears after scrolling down.</a:t>
            </a:r>
          </a:p>
          <a:p>
            <a:pPr algn="l" marL="0" indent="0" lvl="0">
              <a:lnSpc>
                <a:spcPts val="2430"/>
              </a:lnSpc>
              <a:spcBef>
                <a:spcPct val="0"/>
              </a:spcBef>
            </a:pPr>
          </a:p>
        </p:txBody>
      </p:sp>
      <p:sp>
        <p:nvSpPr>
          <p:cNvPr name="TextBox 33" id="33"/>
          <p:cNvSpPr txBox="true"/>
          <p:nvPr/>
        </p:nvSpPr>
        <p:spPr>
          <a:xfrm rot="0">
            <a:off x="7062826" y="6487068"/>
            <a:ext cx="4137951" cy="2127885"/>
          </a:xfrm>
          <a:prstGeom prst="rect">
            <a:avLst/>
          </a:prstGeom>
        </p:spPr>
        <p:txBody>
          <a:bodyPr anchor="t" rtlCol="false" tIns="0" lIns="0" bIns="0" rIns="0">
            <a:spAutoFit/>
          </a:bodyPr>
          <a:lstStyle/>
          <a:p>
            <a:pPr algn="l">
              <a:lnSpc>
                <a:spcPts val="2430"/>
              </a:lnSpc>
            </a:pPr>
            <a:r>
              <a:rPr lang="en-US" sz="1800" spc="107">
                <a:solidFill>
                  <a:srgbClr val="000000"/>
                </a:solidFill>
                <a:latin typeface="DM Sans"/>
                <a:ea typeface="DM Sans"/>
                <a:cs typeface="DM Sans"/>
                <a:sym typeface="DM Sans"/>
              </a:rPr>
              <a:t>A sticky navigation bar remains accessible while scrolling, complemented by smooth scrolling between sections and a mobile-friendly hamburger menu for smaller screens.</a:t>
            </a:r>
          </a:p>
          <a:p>
            <a:pPr algn="l" marL="0" indent="0" lvl="0">
              <a:lnSpc>
                <a:spcPts val="2430"/>
              </a:lnSpc>
              <a:spcBef>
                <a:spcPct val="0"/>
              </a:spcBef>
            </a:pPr>
          </a:p>
        </p:txBody>
      </p:sp>
      <p:sp>
        <p:nvSpPr>
          <p:cNvPr name="TextBox 34" id="34"/>
          <p:cNvSpPr txBox="true"/>
          <p:nvPr/>
        </p:nvSpPr>
        <p:spPr>
          <a:xfrm rot="0">
            <a:off x="1345712" y="6487068"/>
            <a:ext cx="4137951" cy="2127885"/>
          </a:xfrm>
          <a:prstGeom prst="rect">
            <a:avLst/>
          </a:prstGeom>
        </p:spPr>
        <p:txBody>
          <a:bodyPr anchor="t" rtlCol="false" tIns="0" lIns="0" bIns="0" rIns="0">
            <a:spAutoFit/>
          </a:bodyPr>
          <a:lstStyle/>
          <a:p>
            <a:pPr algn="l">
              <a:lnSpc>
                <a:spcPts val="2430"/>
              </a:lnSpc>
            </a:pPr>
            <a:r>
              <a:rPr lang="en-US" sz="1800" spc="107">
                <a:solidFill>
                  <a:srgbClr val="000000"/>
                </a:solidFill>
                <a:latin typeface="DM Sans"/>
                <a:ea typeface="DM Sans"/>
                <a:cs typeface="DM Sans"/>
                <a:sym typeface="DM Sans"/>
              </a:rPr>
              <a:t>Built with semantic HTML structure and vanilla JavaScript for functionality, the portfolio uses CSS variables for consistent theming without external framework dependencies.</a:t>
            </a:r>
          </a:p>
          <a:p>
            <a:pPr algn="l" marL="0" indent="0" lvl="0">
              <a:lnSpc>
                <a:spcPts val="2430"/>
              </a:lnSpc>
              <a:spcBef>
                <a:spcPct val="0"/>
              </a:spcBef>
            </a:pPr>
          </a:p>
        </p:txBody>
      </p:sp>
      <p:sp>
        <p:nvSpPr>
          <p:cNvPr name="Freeform 35" id="35"/>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36" id="36"/>
          <p:cNvSpPr/>
          <p:nvPr/>
        </p:nvSpPr>
        <p:spPr>
          <a:xfrm flipH="false" flipV="false" rot="0">
            <a:off x="10603525" y="-1383746"/>
            <a:ext cx="4224468" cy="2645573"/>
          </a:xfrm>
          <a:custGeom>
            <a:avLst/>
            <a:gdLst/>
            <a:ahLst/>
            <a:cxnLst/>
            <a:rect r="r" b="b" t="t" l="l"/>
            <a:pathLst>
              <a:path h="2645573" w="4224468">
                <a:moveTo>
                  <a:pt x="0" y="0"/>
                </a:moveTo>
                <a:lnTo>
                  <a:pt x="4224468" y="0"/>
                </a:lnTo>
                <a:lnTo>
                  <a:pt x="4224468" y="2645573"/>
                </a:lnTo>
                <a:lnTo>
                  <a:pt x="0" y="2645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7" id="37"/>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38" id="38"/>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9" id="39"/>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40" id="40"/>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41" id="41"/>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TextBox 42" id="42"/>
          <p:cNvSpPr txBox="true"/>
          <p:nvPr/>
        </p:nvSpPr>
        <p:spPr>
          <a:xfrm rot="0">
            <a:off x="1342793" y="85737"/>
            <a:ext cx="10112267" cy="942963"/>
          </a:xfrm>
          <a:prstGeom prst="rect">
            <a:avLst/>
          </a:prstGeom>
        </p:spPr>
        <p:txBody>
          <a:bodyPr anchor="t" rtlCol="false" tIns="0" lIns="0" bIns="0" rIns="0">
            <a:spAutoFit/>
          </a:bodyPr>
          <a:lstStyle/>
          <a:p>
            <a:pPr algn="ctr">
              <a:lnSpc>
                <a:spcPts val="7799"/>
              </a:lnSpc>
              <a:spcBef>
                <a:spcPct val="0"/>
              </a:spcBef>
            </a:pPr>
            <a:r>
              <a:rPr lang="en-US" sz="5571" spc="-456">
                <a:solidFill>
                  <a:srgbClr val="000000"/>
                </a:solidFill>
                <a:latin typeface="Calistoga"/>
                <a:ea typeface="Calistoga"/>
                <a:cs typeface="Calistoga"/>
                <a:sym typeface="Calistoga"/>
              </a:rPr>
              <a:t>Features   and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DAGxkOGrx7I</dc:identifier>
  <dcterms:modified xsi:type="dcterms:W3CDTF">2011-08-01T06:04:30Z</dcterms:modified>
  <cp:revision>1</cp:revision>
  <dc:title>Digital Portfolio</dc:title>
</cp:coreProperties>
</file>