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listoga" panose="020B0604020202020204" charset="0"/>
      <p:regular r:id="rId15"/>
    </p:embeddedFont>
    <p:embeddedFont>
      <p:font typeface="Canva Sans" panose="020B0604020202020204" charset="0"/>
      <p:regular r:id="rId16"/>
    </p:embeddedFont>
    <p:embeddedFont>
      <p:font typeface="Canva Sans Bold" panose="020B0604020202020204" charset="0"/>
      <p:regular r:id="rId17"/>
    </p:embeddedFont>
    <p:embeddedFont>
      <p:font typeface="DM Sans" pitchFamily="2" charset="0"/>
      <p:regular r:id="rId18"/>
    </p:embeddedFont>
    <p:embeddedFont>
      <p:font typeface="DM Sans Bold" charset="0"/>
      <p:regular r:id="rId19"/>
    </p:embeddedFont>
    <p:embeddedFont>
      <p:font typeface="Public Sans"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8" d="100"/>
          <a:sy n="68" d="100"/>
        </p:scale>
        <p:origin x="89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47.jpeg"/><Relationship Id="rId5" Type="http://schemas.openxmlformats.org/officeDocument/2006/relationships/image" Target="../media/image46.jpeg"/><Relationship Id="rId4" Type="http://schemas.openxmlformats.org/officeDocument/2006/relationships/image" Target="../media/image45.jpe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48.jpe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8.svg"/><Relationship Id="rId18"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8.svg"/><Relationship Id="rId7" Type="http://schemas.openxmlformats.org/officeDocument/2006/relationships/image" Target="../media/image10.sv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image" Target="../media/image1.png"/><Relationship Id="rId16" Type="http://schemas.openxmlformats.org/officeDocument/2006/relationships/image" Target="../media/image21.png"/><Relationship Id="rId20"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8.svg"/><Relationship Id="rId15" Type="http://schemas.openxmlformats.org/officeDocument/2006/relationships/image" Target="../media/image20.svg"/><Relationship Id="rId10" Type="http://schemas.openxmlformats.org/officeDocument/2006/relationships/image" Target="../media/image15.png"/><Relationship Id="rId19" Type="http://schemas.openxmlformats.org/officeDocument/2006/relationships/image" Target="../media/image26.sv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6.svg"/><Relationship Id="rId3" Type="http://schemas.openxmlformats.org/officeDocument/2006/relationships/image" Target="../media/image30.svg"/><Relationship Id="rId7" Type="http://schemas.openxmlformats.org/officeDocument/2006/relationships/image" Target="../media/image10.svg"/><Relationship Id="rId12"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0.svg"/><Relationship Id="rId5" Type="http://schemas.openxmlformats.org/officeDocument/2006/relationships/image" Target="../media/image8.svg"/><Relationship Id="rId10" Type="http://schemas.openxmlformats.org/officeDocument/2006/relationships/image" Target="../media/image19.png"/><Relationship Id="rId4" Type="http://schemas.openxmlformats.org/officeDocument/2006/relationships/image" Target="../media/image7.png"/><Relationship Id="rId9" Type="http://schemas.openxmlformats.org/officeDocument/2006/relationships/image" Target="../media/image14.svg"/></Relationships>
</file>

<file path=ppt/slides/_rels/slide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2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8.svg"/></Relationships>
</file>

<file path=ppt/slides/_rels/slide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32.sv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0.svg"/><Relationship Id="rId3" Type="http://schemas.openxmlformats.org/officeDocument/2006/relationships/image" Target="../media/image2.svg"/><Relationship Id="rId7" Type="http://schemas.openxmlformats.org/officeDocument/2006/relationships/image" Target="../media/image10.svg"/><Relationship Id="rId12" Type="http://schemas.openxmlformats.org/officeDocument/2006/relationships/image" Target="../media/image19.png"/><Relationship Id="rId17" Type="http://schemas.openxmlformats.org/officeDocument/2006/relationships/image" Target="../media/image28.svg"/><Relationship Id="rId2" Type="http://schemas.openxmlformats.org/officeDocument/2006/relationships/image" Target="../media/image1.png"/><Relationship Id="rId16"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8.svg"/><Relationship Id="rId15" Type="http://schemas.openxmlformats.org/officeDocument/2006/relationships/image" Target="../media/image24.sv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4.svg"/><Relationship Id="rId1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34.svg"/><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6.sv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4.svg"/><Relationship Id="rId3" Type="http://schemas.openxmlformats.org/officeDocument/2006/relationships/image" Target="../media/image44.svg"/><Relationship Id="rId7" Type="http://schemas.openxmlformats.org/officeDocument/2006/relationships/image" Target="../media/image10.svg"/><Relationship Id="rId12" Type="http://schemas.openxmlformats.org/officeDocument/2006/relationships/image" Target="../media/image23.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0.svg"/><Relationship Id="rId5" Type="http://schemas.openxmlformats.org/officeDocument/2006/relationships/image" Target="../media/image8.svg"/><Relationship Id="rId15" Type="http://schemas.openxmlformats.org/officeDocument/2006/relationships/image" Target="../media/image28.svg"/><Relationship Id="rId10" Type="http://schemas.openxmlformats.org/officeDocument/2006/relationships/image" Target="../media/image19.png"/><Relationship Id="rId4" Type="http://schemas.openxmlformats.org/officeDocument/2006/relationships/image" Target="../media/image7.png"/><Relationship Id="rId9" Type="http://schemas.openxmlformats.org/officeDocument/2006/relationships/image" Target="../media/image14.sv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rot="4747568">
            <a:off x="-2945602" y="3937581"/>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a:stretch>
          </a:blipFill>
          <a:ln cap="sq">
            <a:noFill/>
            <a:prstDash val="solid"/>
            <a:miter/>
          </a:ln>
        </p:spPr>
      </p:sp>
      <p:sp>
        <p:nvSpPr>
          <p:cNvPr id="16" name="TextBox 16"/>
          <p:cNvSpPr txBox="1"/>
          <p:nvPr/>
        </p:nvSpPr>
        <p:spPr>
          <a:xfrm>
            <a:off x="3326309" y="2310287"/>
            <a:ext cx="10910396" cy="3200970"/>
          </a:xfrm>
          <a:prstGeom prst="rect">
            <a:avLst/>
          </a:prstGeom>
        </p:spPr>
        <p:txBody>
          <a:bodyPr lIns="0" tIns="0" rIns="0" bIns="0" rtlCol="0" anchor="t">
            <a:spAutoFit/>
          </a:bodyPr>
          <a:lstStyle/>
          <a:p>
            <a:pPr algn="ctr">
              <a:lnSpc>
                <a:spcPts val="12218"/>
              </a:lnSpc>
            </a:pPr>
            <a:r>
              <a:rPr lang="en-US" sz="12998" b="1">
                <a:solidFill>
                  <a:srgbClr val="000000"/>
                </a:solidFill>
                <a:latin typeface="DM Sans Bold"/>
                <a:ea typeface="DM Sans Bold"/>
                <a:cs typeface="DM Sans Bold"/>
                <a:sym typeface="DM Sans Bold"/>
              </a:rPr>
              <a:t>Digital</a:t>
            </a:r>
          </a:p>
          <a:p>
            <a:pPr algn="ctr">
              <a:lnSpc>
                <a:spcPts val="12218"/>
              </a:lnSpc>
            </a:pPr>
            <a:r>
              <a:rPr lang="en-US" sz="12998" b="1">
                <a:solidFill>
                  <a:srgbClr val="000000"/>
                </a:solidFill>
                <a:latin typeface="DM Sans Bold"/>
                <a:ea typeface="DM Sans Bold"/>
                <a:cs typeface="DM Sans Bold"/>
                <a:sym typeface="DM Sans Bold"/>
              </a:rPr>
              <a:t>Portfolio</a:t>
            </a:r>
          </a:p>
        </p:txBody>
      </p:sp>
      <p:sp>
        <p:nvSpPr>
          <p:cNvPr id="17" name="TextBox 17"/>
          <p:cNvSpPr txBox="1"/>
          <p:nvPr/>
        </p:nvSpPr>
        <p:spPr>
          <a:xfrm>
            <a:off x="1861425" y="6305911"/>
            <a:ext cx="13596210" cy="3404971"/>
          </a:xfrm>
          <a:prstGeom prst="rect">
            <a:avLst/>
          </a:prstGeom>
        </p:spPr>
        <p:txBody>
          <a:bodyPr lIns="0" tIns="0" rIns="0" bIns="0" rtlCol="0" anchor="t">
            <a:spAutoFit/>
          </a:bodyPr>
          <a:lstStyle/>
          <a:p>
            <a:pPr>
              <a:lnSpc>
                <a:spcPts val="4381"/>
              </a:lnSpc>
            </a:pPr>
            <a:r>
              <a:rPr lang="en-US" sz="4381" b="1" spc="-87" dirty="0">
                <a:solidFill>
                  <a:srgbClr val="000000"/>
                </a:solidFill>
                <a:latin typeface="DM Sans Bold"/>
                <a:ea typeface="DM Sans Bold"/>
                <a:cs typeface="DM Sans Bold"/>
                <a:sym typeface="DM Sans Bold"/>
              </a:rPr>
              <a:t>STUDENT NAME: S. Harish Kumar</a:t>
            </a:r>
          </a:p>
          <a:p>
            <a:pPr>
              <a:lnSpc>
                <a:spcPts val="4381"/>
              </a:lnSpc>
            </a:pPr>
            <a:r>
              <a:rPr lang="en-US" sz="4381" b="1" spc="-87" dirty="0">
                <a:solidFill>
                  <a:srgbClr val="000000"/>
                </a:solidFill>
                <a:latin typeface="DM Sans Bold"/>
                <a:ea typeface="DM Sans Bold"/>
                <a:cs typeface="DM Sans Bold"/>
                <a:sym typeface="DM Sans Bold"/>
              </a:rPr>
              <a:t>REGISTER NO : 24H229</a:t>
            </a:r>
          </a:p>
          <a:p>
            <a:pPr>
              <a:lnSpc>
                <a:spcPts val="4381"/>
              </a:lnSpc>
            </a:pPr>
            <a:r>
              <a:rPr lang="en-US" sz="4381" b="1" spc="-87" dirty="0">
                <a:solidFill>
                  <a:srgbClr val="000000"/>
                </a:solidFill>
                <a:latin typeface="DM Sans Bold"/>
                <a:ea typeface="DM Sans Bold"/>
                <a:cs typeface="DM Sans Bold"/>
                <a:sym typeface="DM Sans Bold"/>
              </a:rPr>
              <a:t>NM NO:239FFC5A9321F6298D54106598A04EEE</a:t>
            </a:r>
          </a:p>
          <a:p>
            <a:pPr>
              <a:lnSpc>
                <a:spcPts val="4381"/>
              </a:lnSpc>
            </a:pPr>
            <a:r>
              <a:rPr lang="en-US" sz="4381" b="1" spc="-87" dirty="0">
                <a:solidFill>
                  <a:srgbClr val="000000"/>
                </a:solidFill>
                <a:latin typeface="DM Sans Bold"/>
                <a:ea typeface="DM Sans Bold"/>
                <a:cs typeface="DM Sans Bold"/>
                <a:sym typeface="DM Sans Bold"/>
              </a:rPr>
              <a:t>DEPARTMENT: BCA</a:t>
            </a:r>
          </a:p>
          <a:p>
            <a:pPr>
              <a:lnSpc>
                <a:spcPts val="4381"/>
              </a:lnSpc>
            </a:pPr>
            <a:r>
              <a:rPr lang="en-US" sz="4381" b="1" spc="-87" dirty="0">
                <a:solidFill>
                  <a:srgbClr val="000000"/>
                </a:solidFill>
                <a:latin typeface="DM Sans Bold"/>
                <a:ea typeface="DM Sans Bold"/>
                <a:cs typeface="DM Sans Bold"/>
                <a:sym typeface="DM Sans Bold"/>
              </a:rPr>
              <a:t>COLLEGE: AM Jain College</a:t>
            </a:r>
          </a:p>
          <a:p>
            <a:pPr algn="ctr">
              <a:lnSpc>
                <a:spcPts val="4381"/>
              </a:lnSpc>
            </a:pPr>
            <a:endParaRPr lang="en-US" sz="4381" b="1" spc="-87" dirty="0">
              <a:solidFill>
                <a:srgbClr val="000000"/>
              </a:solidFill>
              <a:latin typeface="DM Sans Bold"/>
              <a:ea typeface="DM Sans Bold"/>
              <a:cs typeface="DM Sans Bold"/>
              <a:sym typeface="DM Sans Bold"/>
            </a:endParaRPr>
          </a:p>
        </p:txBody>
      </p:sp>
      <p:sp>
        <p:nvSpPr>
          <p:cNvPr id="18" name="Freeform 18"/>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5800995" y="-1390896"/>
            <a:ext cx="4208573" cy="4247184"/>
          </a:xfrm>
          <a:custGeom>
            <a:avLst/>
            <a:gdLst/>
            <a:ahLst/>
            <a:cxnLst/>
            <a:rect l="l" t="t" r="r" b="b"/>
            <a:pathLst>
              <a:path w="4208573" h="4247184">
                <a:moveTo>
                  <a:pt x="0" y="0"/>
                </a:moveTo>
                <a:lnTo>
                  <a:pt x="4208573" y="0"/>
                </a:lnTo>
                <a:lnTo>
                  <a:pt x="4208573" y="4247185"/>
                </a:lnTo>
                <a:lnTo>
                  <a:pt x="0" y="424718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741800" y="3254242"/>
            <a:ext cx="3548974" cy="6215448"/>
          </a:xfrm>
          <a:custGeom>
            <a:avLst/>
            <a:gdLst/>
            <a:ahLst/>
            <a:cxnLst/>
            <a:rect l="l" t="t" r="r" b="b"/>
            <a:pathLst>
              <a:path w="3548974" h="6215448">
                <a:moveTo>
                  <a:pt x="0" y="0"/>
                </a:moveTo>
                <a:lnTo>
                  <a:pt x="3548974" y="0"/>
                </a:lnTo>
                <a:lnTo>
                  <a:pt x="3548974" y="6215447"/>
                </a:lnTo>
                <a:lnTo>
                  <a:pt x="0" y="6215447"/>
                </a:lnTo>
                <a:lnTo>
                  <a:pt x="0" y="0"/>
                </a:lnTo>
                <a:close/>
              </a:path>
            </a:pathLst>
          </a:custGeom>
          <a:blipFill>
            <a:blip r:embed="rId4"/>
            <a:stretch>
              <a:fillRect t="-14491" b="-9301"/>
            </a:stretch>
          </a:blipFill>
        </p:spPr>
      </p:sp>
      <p:sp>
        <p:nvSpPr>
          <p:cNvPr id="4" name="Freeform 4"/>
          <p:cNvSpPr/>
          <p:nvPr/>
        </p:nvSpPr>
        <p:spPr>
          <a:xfrm>
            <a:off x="7138254" y="3254242"/>
            <a:ext cx="3655269" cy="6528438"/>
          </a:xfrm>
          <a:custGeom>
            <a:avLst/>
            <a:gdLst/>
            <a:ahLst/>
            <a:cxnLst/>
            <a:rect l="l" t="t" r="r" b="b"/>
            <a:pathLst>
              <a:path w="3655269" h="6528438">
                <a:moveTo>
                  <a:pt x="0" y="0"/>
                </a:moveTo>
                <a:lnTo>
                  <a:pt x="3655269" y="0"/>
                </a:lnTo>
                <a:lnTo>
                  <a:pt x="3655269" y="6528438"/>
                </a:lnTo>
                <a:lnTo>
                  <a:pt x="0" y="6528438"/>
                </a:lnTo>
                <a:lnTo>
                  <a:pt x="0" y="0"/>
                </a:lnTo>
                <a:close/>
              </a:path>
            </a:pathLst>
          </a:custGeom>
          <a:blipFill>
            <a:blip r:embed="rId5"/>
            <a:stretch>
              <a:fillRect t="-31744" b="-28034"/>
            </a:stretch>
          </a:blipFill>
        </p:spPr>
      </p:sp>
      <p:sp>
        <p:nvSpPr>
          <p:cNvPr id="5" name="Freeform 5"/>
          <p:cNvSpPr/>
          <p:nvPr/>
        </p:nvSpPr>
        <p:spPr>
          <a:xfrm>
            <a:off x="12554537" y="3254242"/>
            <a:ext cx="3426633" cy="6388214"/>
          </a:xfrm>
          <a:custGeom>
            <a:avLst/>
            <a:gdLst/>
            <a:ahLst/>
            <a:cxnLst/>
            <a:rect l="l" t="t" r="r" b="b"/>
            <a:pathLst>
              <a:path w="3426633" h="6388214">
                <a:moveTo>
                  <a:pt x="0" y="0"/>
                </a:moveTo>
                <a:lnTo>
                  <a:pt x="3426633" y="0"/>
                </a:lnTo>
                <a:lnTo>
                  <a:pt x="3426633" y="6388214"/>
                </a:lnTo>
                <a:lnTo>
                  <a:pt x="0" y="6388214"/>
                </a:lnTo>
                <a:lnTo>
                  <a:pt x="0" y="0"/>
                </a:lnTo>
                <a:close/>
              </a:path>
            </a:pathLst>
          </a:custGeom>
          <a:blipFill>
            <a:blip r:embed="rId6"/>
            <a:stretch>
              <a:fillRect t="-24793" b="-28676"/>
            </a:stretch>
          </a:blipFill>
        </p:spPr>
      </p:sp>
      <p:sp>
        <p:nvSpPr>
          <p:cNvPr id="6" name="TextBox 6"/>
          <p:cNvSpPr txBox="1"/>
          <p:nvPr/>
        </p:nvSpPr>
        <p:spPr>
          <a:xfrm>
            <a:off x="1875101" y="687546"/>
            <a:ext cx="8751165" cy="22821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Results and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139336" y="8230048"/>
            <a:ext cx="4899948" cy="3344214"/>
          </a:xfrm>
          <a:custGeom>
            <a:avLst/>
            <a:gdLst/>
            <a:ahLst/>
            <a:cxnLst/>
            <a:rect l="l" t="t" r="r" b="b"/>
            <a:pathLst>
              <a:path w="4899948" h="3344214">
                <a:moveTo>
                  <a:pt x="0" y="0"/>
                </a:moveTo>
                <a:lnTo>
                  <a:pt x="4899948" y="0"/>
                </a:lnTo>
                <a:lnTo>
                  <a:pt x="4899948" y="3344215"/>
                </a:lnTo>
                <a:lnTo>
                  <a:pt x="0" y="33442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84171" y="8882776"/>
            <a:ext cx="3059829" cy="751049"/>
          </a:xfrm>
          <a:custGeom>
            <a:avLst/>
            <a:gdLst/>
            <a:ahLst/>
            <a:cxnLst/>
            <a:rect l="l" t="t" r="r" b="b"/>
            <a:pathLst>
              <a:path w="3059829" h="751049">
                <a:moveTo>
                  <a:pt x="0" y="0"/>
                </a:moveTo>
                <a:lnTo>
                  <a:pt x="3059829" y="0"/>
                </a:lnTo>
                <a:lnTo>
                  <a:pt x="3059829" y="751048"/>
                </a:lnTo>
                <a:lnTo>
                  <a:pt x="0" y="7510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15205" y="8092871"/>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1707493" y="-368548"/>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2686214" y="-1681502"/>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0138935" y="8470366"/>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6397471" y="-2425948"/>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rot="4747568">
            <a:off x="-2038815" y="3652621"/>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a:off x="3777393" y="-120566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16010041" y="2485166"/>
            <a:ext cx="3575541" cy="3575541"/>
          </a:xfrm>
          <a:custGeom>
            <a:avLst/>
            <a:gdLst/>
            <a:ahLst/>
            <a:cxnLst/>
            <a:rect l="l" t="t" r="r" b="b"/>
            <a:pathLst>
              <a:path w="3575541" h="3575541">
                <a:moveTo>
                  <a:pt x="0" y="0"/>
                </a:moveTo>
                <a:lnTo>
                  <a:pt x="3575542" y="0"/>
                </a:lnTo>
                <a:lnTo>
                  <a:pt x="3575542"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2760612" y="8619601"/>
            <a:ext cx="2587020" cy="2386526"/>
          </a:xfrm>
          <a:custGeom>
            <a:avLst/>
            <a:gdLst/>
            <a:ahLst/>
            <a:cxnLst/>
            <a:rect l="l" t="t" r="r" b="b"/>
            <a:pathLst>
              <a:path w="2587020" h="2386526">
                <a:moveTo>
                  <a:pt x="0" y="0"/>
                </a:moveTo>
                <a:lnTo>
                  <a:pt x="2587019" y="0"/>
                </a:lnTo>
                <a:lnTo>
                  <a:pt x="2587019"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rot="-5282649">
            <a:off x="15792605"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Freeform 15"/>
          <p:cNvSpPr/>
          <p:nvPr/>
        </p:nvSpPr>
        <p:spPr>
          <a:xfrm>
            <a:off x="3671664" y="2575632"/>
            <a:ext cx="4709021" cy="5272444"/>
          </a:xfrm>
          <a:custGeom>
            <a:avLst/>
            <a:gdLst/>
            <a:ahLst/>
            <a:cxnLst/>
            <a:rect l="l" t="t" r="r" b="b"/>
            <a:pathLst>
              <a:path w="4709021" h="5272444">
                <a:moveTo>
                  <a:pt x="0" y="0"/>
                </a:moveTo>
                <a:lnTo>
                  <a:pt x="4709021" y="0"/>
                </a:lnTo>
                <a:lnTo>
                  <a:pt x="4709021" y="5272444"/>
                </a:lnTo>
                <a:lnTo>
                  <a:pt x="0" y="5272444"/>
                </a:lnTo>
                <a:lnTo>
                  <a:pt x="0" y="0"/>
                </a:lnTo>
                <a:close/>
              </a:path>
            </a:pathLst>
          </a:custGeom>
          <a:blipFill>
            <a:blip r:embed="rId28"/>
            <a:stretch>
              <a:fillRect t="-39628" r="-192" b="-115406"/>
            </a:stretch>
          </a:blipFill>
        </p:spPr>
      </p:sp>
      <p:sp>
        <p:nvSpPr>
          <p:cNvPr id="16" name="Freeform 16"/>
          <p:cNvSpPr/>
          <p:nvPr/>
        </p:nvSpPr>
        <p:spPr>
          <a:xfrm>
            <a:off x="9995134" y="2485166"/>
            <a:ext cx="4557672" cy="5453926"/>
          </a:xfrm>
          <a:custGeom>
            <a:avLst/>
            <a:gdLst/>
            <a:ahLst/>
            <a:cxnLst/>
            <a:rect l="l" t="t" r="r" b="b"/>
            <a:pathLst>
              <a:path w="4557672" h="5453926">
                <a:moveTo>
                  <a:pt x="0" y="0"/>
                </a:moveTo>
                <a:lnTo>
                  <a:pt x="4557672" y="0"/>
                </a:lnTo>
                <a:lnTo>
                  <a:pt x="4557672" y="5453926"/>
                </a:lnTo>
                <a:lnTo>
                  <a:pt x="0" y="5453926"/>
                </a:lnTo>
                <a:lnTo>
                  <a:pt x="0" y="0"/>
                </a:lnTo>
                <a:close/>
              </a:path>
            </a:pathLst>
          </a:custGeom>
          <a:blipFill>
            <a:blip r:embed="rId28"/>
            <a:stretch>
              <a:fillRect t="-135303" b="-2862"/>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742480" y="8470366"/>
            <a:ext cx="4899948" cy="3344214"/>
          </a:xfrm>
          <a:custGeom>
            <a:avLst/>
            <a:gdLst/>
            <a:ahLst/>
            <a:cxnLst/>
            <a:rect l="l" t="t" r="r" b="b"/>
            <a:pathLst>
              <a:path w="4899948" h="3344214">
                <a:moveTo>
                  <a:pt x="0" y="0"/>
                </a:moveTo>
                <a:lnTo>
                  <a:pt x="4899948" y="0"/>
                </a:lnTo>
                <a:lnTo>
                  <a:pt x="4899948"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012215" y="8196011"/>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5153923">
            <a:off x="-1870814" y="5507595"/>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15113088" y="-1327418"/>
            <a:ext cx="4292424" cy="3870986"/>
          </a:xfrm>
          <a:custGeom>
            <a:avLst/>
            <a:gdLst/>
            <a:ahLst/>
            <a:cxnLst/>
            <a:rect l="l" t="t" r="r" b="b"/>
            <a:pathLst>
              <a:path w="4292424" h="3870986">
                <a:moveTo>
                  <a:pt x="0" y="0"/>
                </a:moveTo>
                <a:lnTo>
                  <a:pt x="4292424" y="0"/>
                </a:lnTo>
                <a:lnTo>
                  <a:pt x="4292424" y="3870987"/>
                </a:lnTo>
                <a:lnTo>
                  <a:pt x="0" y="3870987"/>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6670155" y="8470366"/>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rot="495941">
            <a:off x="9587900" y="-867928"/>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3900777" y="-1327418"/>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a:off x="16010041" y="3355729"/>
            <a:ext cx="3575541" cy="3575541"/>
          </a:xfrm>
          <a:custGeom>
            <a:avLst/>
            <a:gdLst/>
            <a:ahLst/>
            <a:cxnLst/>
            <a:rect l="l" t="t" r="r" b="b"/>
            <a:pathLst>
              <a:path w="3575541" h="3575541">
                <a:moveTo>
                  <a:pt x="0" y="0"/>
                </a:moveTo>
                <a:lnTo>
                  <a:pt x="3575542" y="0"/>
                </a:lnTo>
                <a:lnTo>
                  <a:pt x="3575542" y="3575542"/>
                </a:lnTo>
                <a:lnTo>
                  <a:pt x="0" y="3575542"/>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rot="3366717">
            <a:off x="16471791" y="7839251"/>
            <a:ext cx="3382987" cy="1154444"/>
          </a:xfrm>
          <a:custGeom>
            <a:avLst/>
            <a:gdLst/>
            <a:ahLst/>
            <a:cxnLst/>
            <a:rect l="l" t="t" r="r" b="b"/>
            <a:pathLst>
              <a:path w="3382987" h="1154444">
                <a:moveTo>
                  <a:pt x="0" y="0"/>
                </a:moveTo>
                <a:lnTo>
                  <a:pt x="3382987" y="0"/>
                </a:lnTo>
                <a:lnTo>
                  <a:pt x="3382987" y="1154444"/>
                </a:lnTo>
                <a:lnTo>
                  <a:pt x="0" y="1154444"/>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rot="2798743">
            <a:off x="-1126429" y="0"/>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grpSp>
        <p:nvGrpSpPr>
          <p:cNvPr id="12" name="Group 12"/>
          <p:cNvGrpSpPr/>
          <p:nvPr/>
        </p:nvGrpSpPr>
        <p:grpSpPr>
          <a:xfrm>
            <a:off x="3074737" y="2781754"/>
            <a:ext cx="11123348" cy="5636035"/>
            <a:chOff x="0" y="0"/>
            <a:chExt cx="8257362" cy="4183883"/>
          </a:xfrm>
        </p:grpSpPr>
        <p:sp>
          <p:nvSpPr>
            <p:cNvPr id="13" name="Freeform 13"/>
            <p:cNvSpPr/>
            <p:nvPr/>
          </p:nvSpPr>
          <p:spPr>
            <a:xfrm>
              <a:off x="0" y="0"/>
              <a:ext cx="8257362" cy="4082283"/>
            </a:xfrm>
            <a:custGeom>
              <a:avLst/>
              <a:gdLst/>
              <a:ahLst/>
              <a:cxnLst/>
              <a:rect l="l" t="t" r="r" b="b"/>
              <a:pathLst>
                <a:path w="8257362" h="4082283">
                  <a:moveTo>
                    <a:pt x="0" y="0"/>
                  </a:moveTo>
                  <a:lnTo>
                    <a:pt x="8257362" y="0"/>
                  </a:lnTo>
                  <a:lnTo>
                    <a:pt x="8257362" y="4082283"/>
                  </a:lnTo>
                  <a:lnTo>
                    <a:pt x="0" y="4082283"/>
                  </a:lnTo>
                  <a:close/>
                </a:path>
              </a:pathLst>
            </a:custGeom>
            <a:solidFill>
              <a:srgbClr val="FDF9B4"/>
            </a:solidFill>
          </p:spPr>
        </p:sp>
        <p:sp>
          <p:nvSpPr>
            <p:cNvPr id="14" name="Freeform 14"/>
            <p:cNvSpPr/>
            <p:nvPr/>
          </p:nvSpPr>
          <p:spPr>
            <a:xfrm>
              <a:off x="0" y="0"/>
              <a:ext cx="8257362" cy="4183883"/>
            </a:xfrm>
            <a:custGeom>
              <a:avLst/>
              <a:gdLst/>
              <a:ahLst/>
              <a:cxnLst/>
              <a:rect l="l" t="t" r="r" b="b"/>
              <a:pathLst>
                <a:path w="8257362" h="4183883">
                  <a:moveTo>
                    <a:pt x="0" y="4082283"/>
                  </a:moveTo>
                  <a:lnTo>
                    <a:pt x="8257362" y="4082283"/>
                  </a:lnTo>
                  <a:lnTo>
                    <a:pt x="8130362" y="4183883"/>
                  </a:lnTo>
                  <a:cubicBezTo>
                    <a:pt x="8130362" y="4183883"/>
                    <a:pt x="7139762" y="4107683"/>
                    <a:pt x="7038162" y="4107683"/>
                  </a:cubicBezTo>
                  <a:lnTo>
                    <a:pt x="1219200" y="4107683"/>
                  </a:lnTo>
                  <a:cubicBezTo>
                    <a:pt x="1117600" y="4107683"/>
                    <a:pt x="127000" y="4183883"/>
                    <a:pt x="127000" y="4183883"/>
                  </a:cubicBezTo>
                  <a:lnTo>
                    <a:pt x="0" y="4082283"/>
                  </a:lnTo>
                  <a:lnTo>
                    <a:pt x="0" y="0"/>
                  </a:lnTo>
                  <a:lnTo>
                    <a:pt x="8257362" y="0"/>
                  </a:lnTo>
                  <a:lnTo>
                    <a:pt x="8257362" y="4082283"/>
                  </a:lnTo>
                  <a:lnTo>
                    <a:pt x="12700" y="4082283"/>
                  </a:lnTo>
                  <a:lnTo>
                    <a:pt x="12700" y="4069583"/>
                  </a:lnTo>
                  <a:lnTo>
                    <a:pt x="8244662" y="4069583"/>
                  </a:lnTo>
                  <a:lnTo>
                    <a:pt x="8244662" y="12700"/>
                  </a:lnTo>
                  <a:lnTo>
                    <a:pt x="12700" y="12700"/>
                  </a:lnTo>
                  <a:lnTo>
                    <a:pt x="12700" y="4082283"/>
                  </a:lnTo>
                </a:path>
              </a:pathLst>
            </a:custGeom>
            <a:solidFill>
              <a:srgbClr val="394C60">
                <a:alpha val="784"/>
              </a:srgbClr>
            </a:solidFill>
          </p:spPr>
        </p:sp>
        <p:sp>
          <p:nvSpPr>
            <p:cNvPr id="15" name="TextBox 15"/>
            <p:cNvSpPr txBox="1"/>
            <p:nvPr/>
          </p:nvSpPr>
          <p:spPr>
            <a:xfrm>
              <a:off x="0" y="-38100"/>
              <a:ext cx="8257362" cy="3663183"/>
            </a:xfrm>
            <a:prstGeom prst="rect">
              <a:avLst/>
            </a:prstGeom>
          </p:spPr>
          <p:txBody>
            <a:bodyPr lIns="364970" tIns="364970" rIns="364970" bIns="364970" rtlCol="0" anchor="t"/>
            <a:lstStyle/>
            <a:p>
              <a:pPr algn="l">
                <a:lnSpc>
                  <a:spcPts val="3377"/>
                </a:lnSpc>
              </a:pPr>
              <a:r>
                <a:rPr lang="en-US" sz="2412">
                  <a:solidFill>
                    <a:srgbClr val="000000"/>
                  </a:solidFill>
                  <a:latin typeface="Canva Sans"/>
                  <a:ea typeface="Canva Sans"/>
                  <a:cs typeface="Canva Sans"/>
                  <a:sym typeface="Canva Sans"/>
                </a:rPr>
                <a:t>Through the development of this portfolio website, I have successfully created a dynamic and professional platform that effectively showcases my skills, projects, and educational background as a BCA student and aspiring developer. This project demonstrates my proficiency in front-end technologies, responsive design principles, and user experience optimization, while the clean code structure and interactive elements highlight my technical capabilities and attention to detail. The portfolio not only serves as a comprehensive display of my current abilities but also reflects my potential for growth and my commitment to creating impactful digital solutions in my future career.</a:t>
              </a:r>
            </a:p>
          </p:txBody>
        </p:sp>
      </p:grpSp>
      <p:sp>
        <p:nvSpPr>
          <p:cNvPr id="16" name="TextBox 16"/>
          <p:cNvSpPr txBox="1"/>
          <p:nvPr/>
        </p:nvSpPr>
        <p:spPr>
          <a:xfrm>
            <a:off x="5347158" y="722886"/>
            <a:ext cx="6412260"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Conclusion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0994934"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504950" y="2345718"/>
            <a:ext cx="7848753" cy="22821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Origin of the creative idea</a:t>
            </a:r>
          </a:p>
        </p:txBody>
      </p:sp>
      <p:sp>
        <p:nvSpPr>
          <p:cNvPr id="4" name="TextBox 4"/>
          <p:cNvSpPr txBox="1"/>
          <p:nvPr/>
        </p:nvSpPr>
        <p:spPr>
          <a:xfrm>
            <a:off x="1504950" y="4807557"/>
            <a:ext cx="7707571" cy="3657600"/>
          </a:xfrm>
          <a:prstGeom prst="rect">
            <a:avLst/>
          </a:prstGeom>
        </p:spPr>
        <p:txBody>
          <a:bodyPr lIns="0" tIns="0" rIns="0" bIns="0" rtlCol="0" anchor="t">
            <a:spAutoFit/>
          </a:bodyPr>
          <a:lstStyle/>
          <a:p>
            <a:pPr algn="l">
              <a:lnSpc>
                <a:spcPts val="2699"/>
              </a:lnSpc>
            </a:pPr>
            <a:r>
              <a:rPr lang="en-US" sz="1999" spc="119">
                <a:solidFill>
                  <a:srgbClr val="000000"/>
                </a:solidFill>
                <a:latin typeface="DM Sans"/>
                <a:ea typeface="DM Sans"/>
                <a:cs typeface="DM Sans"/>
                <a:sym typeface="DM Sans"/>
              </a:rPr>
              <a:t>I've designed and developed a comprehensive personal portfolio website that showcases my skills, projects, and professional background as a BCA student and aspiring developer. This responsive single-page application features a clean, modern design with a cohesive color scheme and smooth animations. </a:t>
            </a:r>
          </a:p>
          <a:p>
            <a:pPr marL="0" lvl="0" indent="0" algn="l">
              <a:lnSpc>
                <a:spcPts val="2699"/>
              </a:lnSpc>
              <a:spcBef>
                <a:spcPct val="0"/>
              </a:spcBef>
            </a:pPr>
            <a:r>
              <a:rPr lang="en-US" sz="1999" spc="119">
                <a:solidFill>
                  <a:srgbClr val="000000"/>
                </a:solidFill>
                <a:latin typeface="DM Sans"/>
                <a:ea typeface="DM Sans"/>
                <a:cs typeface="DM Sans"/>
                <a:sym typeface="DM Sans"/>
              </a:rPr>
              <a:t>The portfolio includes several key sections: an engaging hero section with a clear introduction, a projects display with interactive cards, a detailed skills section with visual progress bars, an education background summary, and a fully functional contact form.</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1647628" y="1288584"/>
            <a:ext cx="6948822" cy="1162441"/>
          </a:xfrm>
          <a:prstGeom prst="rect">
            <a:avLst/>
          </a:prstGeom>
        </p:spPr>
        <p:txBody>
          <a:bodyPr lIns="0" tIns="0" rIns="0" bIns="0" rtlCol="0" anchor="t">
            <a:spAutoFit/>
          </a:bodyPr>
          <a:lstStyle/>
          <a:p>
            <a:pPr algn="l">
              <a:lnSpc>
                <a:spcPts val="8635"/>
              </a:lnSpc>
            </a:pPr>
            <a:r>
              <a:rPr lang="en-US" sz="8902" b="1">
                <a:solidFill>
                  <a:srgbClr val="000000"/>
                </a:solidFill>
                <a:latin typeface="DM Sans Bold"/>
                <a:ea typeface="DM Sans Bold"/>
                <a:cs typeface="DM Sans Bold"/>
                <a:sym typeface="DM Sans Bold"/>
              </a:rPr>
              <a:t>AGENDA</a:t>
            </a:r>
          </a:p>
        </p:txBody>
      </p:sp>
      <p:grpSp>
        <p:nvGrpSpPr>
          <p:cNvPr id="3" name="Group 3"/>
          <p:cNvGrpSpPr/>
          <p:nvPr/>
        </p:nvGrpSpPr>
        <p:grpSpPr>
          <a:xfrm>
            <a:off x="1086902" y="2829058"/>
            <a:ext cx="6869651" cy="1028770"/>
            <a:chOff x="0" y="0"/>
            <a:chExt cx="2299672" cy="344389"/>
          </a:xfrm>
        </p:grpSpPr>
        <p:sp>
          <p:nvSpPr>
            <p:cNvPr id="4" name="Freeform 4"/>
            <p:cNvSpPr/>
            <p:nvPr/>
          </p:nvSpPr>
          <p:spPr>
            <a:xfrm>
              <a:off x="0" y="0"/>
              <a:ext cx="2299672" cy="344389"/>
            </a:xfrm>
            <a:custGeom>
              <a:avLst/>
              <a:gdLst/>
              <a:ahLst/>
              <a:cxnLst/>
              <a:rect l="l" t="t" r="r" b="b"/>
              <a:pathLst>
                <a:path w="2299672" h="344389">
                  <a:moveTo>
                    <a:pt x="16905" y="0"/>
                  </a:moveTo>
                  <a:lnTo>
                    <a:pt x="2282767" y="0"/>
                  </a:lnTo>
                  <a:cubicBezTo>
                    <a:pt x="2287251" y="0"/>
                    <a:pt x="2291551" y="1781"/>
                    <a:pt x="2294721" y="4951"/>
                  </a:cubicBezTo>
                  <a:cubicBezTo>
                    <a:pt x="2297891" y="8121"/>
                    <a:pt x="2299672" y="12421"/>
                    <a:pt x="2299672" y="16905"/>
                  </a:cubicBezTo>
                  <a:lnTo>
                    <a:pt x="2299672" y="327485"/>
                  </a:lnTo>
                  <a:cubicBezTo>
                    <a:pt x="2299672" y="336821"/>
                    <a:pt x="2292104" y="344389"/>
                    <a:pt x="2282767" y="344389"/>
                  </a:cubicBezTo>
                  <a:lnTo>
                    <a:pt x="16905" y="344389"/>
                  </a:lnTo>
                  <a:cubicBezTo>
                    <a:pt x="7568" y="344389"/>
                    <a:pt x="0" y="336821"/>
                    <a:pt x="0" y="327485"/>
                  </a:cubicBezTo>
                  <a:lnTo>
                    <a:pt x="0" y="16905"/>
                  </a:lnTo>
                  <a:cubicBezTo>
                    <a:pt x="0" y="7568"/>
                    <a:pt x="7568" y="0"/>
                    <a:pt x="16905" y="0"/>
                  </a:cubicBezTo>
                  <a:close/>
                </a:path>
              </a:pathLst>
            </a:custGeom>
            <a:solidFill>
              <a:srgbClr val="8AB7E2"/>
            </a:solidFill>
            <a:ln cap="sq">
              <a:noFill/>
              <a:prstDash val="solid"/>
              <a:miter/>
            </a:ln>
          </p:spPr>
        </p:sp>
        <p:sp>
          <p:nvSpPr>
            <p:cNvPr id="5" name="TextBox 5"/>
            <p:cNvSpPr txBox="1"/>
            <p:nvPr/>
          </p:nvSpPr>
          <p:spPr>
            <a:xfrm>
              <a:off x="0" y="114300"/>
              <a:ext cx="2299672" cy="230089"/>
            </a:xfrm>
            <a:prstGeom prst="rect">
              <a:avLst/>
            </a:prstGeom>
          </p:spPr>
          <p:txBody>
            <a:bodyPr lIns="50800" tIns="50800" rIns="50800" bIns="50800" rtlCol="0" anchor="ctr"/>
            <a:lstStyle/>
            <a:p>
              <a:pPr algn="ctr">
                <a:lnSpc>
                  <a:spcPts val="2386"/>
                </a:lnSpc>
              </a:pPr>
              <a:r>
                <a:rPr lang="en-US" sz="3099" spc="-254">
                  <a:solidFill>
                    <a:srgbClr val="8C52FF"/>
                  </a:solidFill>
                  <a:latin typeface="Public Sans"/>
                  <a:ea typeface="Public Sans"/>
                  <a:cs typeface="Public Sans"/>
                  <a:sym typeface="Public Sans"/>
                </a:rPr>
                <a:t>1. )Problem Statement</a:t>
              </a:r>
            </a:p>
            <a:p>
              <a:pPr algn="ctr">
                <a:lnSpc>
                  <a:spcPts val="2386"/>
                </a:lnSpc>
              </a:pPr>
              <a:endParaRPr lang="en-US" sz="3099" spc="-254">
                <a:solidFill>
                  <a:srgbClr val="8C52FF"/>
                </a:solidFill>
                <a:latin typeface="Public Sans"/>
                <a:ea typeface="Public Sans"/>
                <a:cs typeface="Public Sans"/>
                <a:sym typeface="Public Sans"/>
              </a:endParaRPr>
            </a:p>
          </p:txBody>
        </p:sp>
      </p:grpSp>
      <p:grpSp>
        <p:nvGrpSpPr>
          <p:cNvPr id="6" name="Group 6"/>
          <p:cNvGrpSpPr/>
          <p:nvPr/>
        </p:nvGrpSpPr>
        <p:grpSpPr>
          <a:xfrm>
            <a:off x="1086902" y="4019294"/>
            <a:ext cx="6869651" cy="995489"/>
            <a:chOff x="0" y="0"/>
            <a:chExt cx="2299672" cy="333248"/>
          </a:xfrm>
        </p:grpSpPr>
        <p:sp>
          <p:nvSpPr>
            <p:cNvPr id="7" name="Freeform 7"/>
            <p:cNvSpPr/>
            <p:nvPr/>
          </p:nvSpPr>
          <p:spPr>
            <a:xfrm>
              <a:off x="0" y="0"/>
              <a:ext cx="2299672" cy="333248"/>
            </a:xfrm>
            <a:custGeom>
              <a:avLst/>
              <a:gdLst/>
              <a:ahLst/>
              <a:cxnLst/>
              <a:rect l="l" t="t" r="r" b="b"/>
              <a:pathLst>
                <a:path w="2299672" h="333248">
                  <a:moveTo>
                    <a:pt x="16905" y="0"/>
                  </a:moveTo>
                  <a:lnTo>
                    <a:pt x="2282767" y="0"/>
                  </a:lnTo>
                  <a:cubicBezTo>
                    <a:pt x="2287251" y="0"/>
                    <a:pt x="2291551" y="1781"/>
                    <a:pt x="2294721" y="4951"/>
                  </a:cubicBezTo>
                  <a:cubicBezTo>
                    <a:pt x="2297891" y="8121"/>
                    <a:pt x="2299672" y="12421"/>
                    <a:pt x="2299672" y="16905"/>
                  </a:cubicBezTo>
                  <a:lnTo>
                    <a:pt x="2299672" y="316344"/>
                  </a:lnTo>
                  <a:cubicBezTo>
                    <a:pt x="2299672" y="325680"/>
                    <a:pt x="2292104" y="333248"/>
                    <a:pt x="2282767" y="333248"/>
                  </a:cubicBezTo>
                  <a:lnTo>
                    <a:pt x="16905" y="333248"/>
                  </a:lnTo>
                  <a:cubicBezTo>
                    <a:pt x="7568" y="333248"/>
                    <a:pt x="0" y="325680"/>
                    <a:pt x="0" y="316344"/>
                  </a:cubicBezTo>
                  <a:lnTo>
                    <a:pt x="0" y="16905"/>
                  </a:lnTo>
                  <a:cubicBezTo>
                    <a:pt x="0" y="7568"/>
                    <a:pt x="7568" y="0"/>
                    <a:pt x="16905" y="0"/>
                  </a:cubicBezTo>
                  <a:close/>
                </a:path>
              </a:pathLst>
            </a:custGeom>
            <a:solidFill>
              <a:srgbClr val="8AB7E2"/>
            </a:solidFill>
          </p:spPr>
        </p:sp>
        <p:sp>
          <p:nvSpPr>
            <p:cNvPr id="8" name="TextBox 8"/>
            <p:cNvSpPr txBox="1"/>
            <p:nvPr/>
          </p:nvSpPr>
          <p:spPr>
            <a:xfrm>
              <a:off x="0" y="114300"/>
              <a:ext cx="2299672" cy="218948"/>
            </a:xfrm>
            <a:prstGeom prst="rect">
              <a:avLst/>
            </a:prstGeom>
          </p:spPr>
          <p:txBody>
            <a:bodyPr lIns="50800" tIns="50800" rIns="50800" bIns="50800" rtlCol="0" anchor="ctr"/>
            <a:lstStyle/>
            <a:p>
              <a:pPr algn="ctr">
                <a:lnSpc>
                  <a:spcPts val="2386"/>
                </a:lnSpc>
              </a:pPr>
              <a:r>
                <a:rPr lang="en-US" sz="3099" spc="-254">
                  <a:solidFill>
                    <a:srgbClr val="8C52FF"/>
                  </a:solidFill>
                  <a:latin typeface="Public Sans"/>
                  <a:ea typeface="Public Sans"/>
                  <a:cs typeface="Public Sans"/>
                  <a:sym typeface="Public Sans"/>
                </a:rPr>
                <a:t>2.) Project Overview</a:t>
              </a:r>
            </a:p>
            <a:p>
              <a:pPr algn="ctr">
                <a:lnSpc>
                  <a:spcPts val="2386"/>
                </a:lnSpc>
              </a:pPr>
              <a:endParaRPr lang="en-US" sz="3099" spc="-254">
                <a:solidFill>
                  <a:srgbClr val="8C52FF"/>
                </a:solidFill>
                <a:latin typeface="Public Sans"/>
                <a:ea typeface="Public Sans"/>
                <a:cs typeface="Public Sans"/>
                <a:sym typeface="Public Sans"/>
              </a:endParaRPr>
            </a:p>
          </p:txBody>
        </p:sp>
      </p:grpSp>
      <p:sp>
        <p:nvSpPr>
          <p:cNvPr id="9" name="Freeform 9"/>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11" name="Freeform 11"/>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12" name="Freeform 12"/>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grpSp>
        <p:nvGrpSpPr>
          <p:cNvPr id="13" name="Group 13"/>
          <p:cNvGrpSpPr/>
          <p:nvPr/>
        </p:nvGrpSpPr>
        <p:grpSpPr>
          <a:xfrm>
            <a:off x="1086902" y="5144751"/>
            <a:ext cx="6869651" cy="963532"/>
            <a:chOff x="0" y="0"/>
            <a:chExt cx="2299672" cy="322550"/>
          </a:xfrm>
        </p:grpSpPr>
        <p:sp>
          <p:nvSpPr>
            <p:cNvPr id="14" name="Freeform 14"/>
            <p:cNvSpPr/>
            <p:nvPr/>
          </p:nvSpPr>
          <p:spPr>
            <a:xfrm>
              <a:off x="0" y="0"/>
              <a:ext cx="2299672" cy="322550"/>
            </a:xfrm>
            <a:custGeom>
              <a:avLst/>
              <a:gdLst/>
              <a:ahLst/>
              <a:cxnLst/>
              <a:rect l="l" t="t" r="r" b="b"/>
              <a:pathLst>
                <a:path w="2299672" h="322550">
                  <a:moveTo>
                    <a:pt x="16905" y="0"/>
                  </a:moveTo>
                  <a:lnTo>
                    <a:pt x="2282767" y="0"/>
                  </a:lnTo>
                  <a:cubicBezTo>
                    <a:pt x="2287251" y="0"/>
                    <a:pt x="2291551" y="1781"/>
                    <a:pt x="2294721" y="4951"/>
                  </a:cubicBezTo>
                  <a:cubicBezTo>
                    <a:pt x="2297891" y="8121"/>
                    <a:pt x="2299672" y="12421"/>
                    <a:pt x="2299672" y="16905"/>
                  </a:cubicBezTo>
                  <a:lnTo>
                    <a:pt x="2299672" y="305646"/>
                  </a:lnTo>
                  <a:cubicBezTo>
                    <a:pt x="2299672" y="314982"/>
                    <a:pt x="2292104" y="322550"/>
                    <a:pt x="2282767" y="322550"/>
                  </a:cubicBezTo>
                  <a:lnTo>
                    <a:pt x="16905" y="322550"/>
                  </a:lnTo>
                  <a:cubicBezTo>
                    <a:pt x="7568" y="322550"/>
                    <a:pt x="0" y="314982"/>
                    <a:pt x="0" y="305646"/>
                  </a:cubicBezTo>
                  <a:lnTo>
                    <a:pt x="0" y="16905"/>
                  </a:lnTo>
                  <a:cubicBezTo>
                    <a:pt x="0" y="7568"/>
                    <a:pt x="7568" y="0"/>
                    <a:pt x="16905" y="0"/>
                  </a:cubicBezTo>
                  <a:close/>
                </a:path>
              </a:pathLst>
            </a:custGeom>
            <a:solidFill>
              <a:srgbClr val="8AB7E2"/>
            </a:solidFill>
          </p:spPr>
        </p:sp>
        <p:sp>
          <p:nvSpPr>
            <p:cNvPr id="15" name="TextBox 15"/>
            <p:cNvSpPr txBox="1"/>
            <p:nvPr/>
          </p:nvSpPr>
          <p:spPr>
            <a:xfrm>
              <a:off x="0" y="114300"/>
              <a:ext cx="2299672" cy="208250"/>
            </a:xfrm>
            <a:prstGeom prst="rect">
              <a:avLst/>
            </a:prstGeom>
          </p:spPr>
          <p:txBody>
            <a:bodyPr lIns="50800" tIns="50800" rIns="50800" bIns="50800" rtlCol="0" anchor="ctr"/>
            <a:lstStyle/>
            <a:p>
              <a:pPr algn="ctr">
                <a:lnSpc>
                  <a:spcPts val="2386"/>
                </a:lnSpc>
              </a:pPr>
              <a:r>
                <a:rPr lang="en-US" sz="3099" spc="-254">
                  <a:solidFill>
                    <a:srgbClr val="8C52FF"/>
                  </a:solidFill>
                  <a:latin typeface="Public Sans"/>
                  <a:ea typeface="Public Sans"/>
                  <a:cs typeface="Public Sans"/>
                  <a:sym typeface="Public Sans"/>
                </a:rPr>
                <a:t>3. ) End Users</a:t>
              </a:r>
            </a:p>
          </p:txBody>
        </p:sp>
      </p:grpSp>
      <p:grpSp>
        <p:nvGrpSpPr>
          <p:cNvPr id="16" name="Group 16"/>
          <p:cNvGrpSpPr/>
          <p:nvPr/>
        </p:nvGrpSpPr>
        <p:grpSpPr>
          <a:xfrm>
            <a:off x="1086902" y="6270208"/>
            <a:ext cx="6869651" cy="963532"/>
            <a:chOff x="0" y="0"/>
            <a:chExt cx="2299672" cy="322550"/>
          </a:xfrm>
        </p:grpSpPr>
        <p:sp>
          <p:nvSpPr>
            <p:cNvPr id="17" name="Freeform 17"/>
            <p:cNvSpPr/>
            <p:nvPr/>
          </p:nvSpPr>
          <p:spPr>
            <a:xfrm>
              <a:off x="0" y="0"/>
              <a:ext cx="2299672" cy="322550"/>
            </a:xfrm>
            <a:custGeom>
              <a:avLst/>
              <a:gdLst/>
              <a:ahLst/>
              <a:cxnLst/>
              <a:rect l="l" t="t" r="r" b="b"/>
              <a:pathLst>
                <a:path w="2299672" h="322550">
                  <a:moveTo>
                    <a:pt x="16905" y="0"/>
                  </a:moveTo>
                  <a:lnTo>
                    <a:pt x="2282767" y="0"/>
                  </a:lnTo>
                  <a:cubicBezTo>
                    <a:pt x="2287251" y="0"/>
                    <a:pt x="2291551" y="1781"/>
                    <a:pt x="2294721" y="4951"/>
                  </a:cubicBezTo>
                  <a:cubicBezTo>
                    <a:pt x="2297891" y="8121"/>
                    <a:pt x="2299672" y="12421"/>
                    <a:pt x="2299672" y="16905"/>
                  </a:cubicBezTo>
                  <a:lnTo>
                    <a:pt x="2299672" y="305646"/>
                  </a:lnTo>
                  <a:cubicBezTo>
                    <a:pt x="2299672" y="314982"/>
                    <a:pt x="2292104" y="322550"/>
                    <a:pt x="2282767" y="322550"/>
                  </a:cubicBezTo>
                  <a:lnTo>
                    <a:pt x="16905" y="322550"/>
                  </a:lnTo>
                  <a:cubicBezTo>
                    <a:pt x="7568" y="322550"/>
                    <a:pt x="0" y="314982"/>
                    <a:pt x="0" y="305646"/>
                  </a:cubicBezTo>
                  <a:lnTo>
                    <a:pt x="0" y="16905"/>
                  </a:lnTo>
                  <a:cubicBezTo>
                    <a:pt x="0" y="7568"/>
                    <a:pt x="7568" y="0"/>
                    <a:pt x="16905" y="0"/>
                  </a:cubicBezTo>
                  <a:close/>
                </a:path>
              </a:pathLst>
            </a:custGeom>
            <a:solidFill>
              <a:srgbClr val="8AB7E2"/>
            </a:solidFill>
          </p:spPr>
        </p:sp>
        <p:sp>
          <p:nvSpPr>
            <p:cNvPr id="18" name="TextBox 18"/>
            <p:cNvSpPr txBox="1"/>
            <p:nvPr/>
          </p:nvSpPr>
          <p:spPr>
            <a:xfrm>
              <a:off x="0" y="114300"/>
              <a:ext cx="2299672" cy="208250"/>
            </a:xfrm>
            <a:prstGeom prst="rect">
              <a:avLst/>
            </a:prstGeom>
          </p:spPr>
          <p:txBody>
            <a:bodyPr lIns="50800" tIns="50800" rIns="50800" bIns="50800" rtlCol="0" anchor="ctr"/>
            <a:lstStyle/>
            <a:p>
              <a:pPr algn="ctr">
                <a:lnSpc>
                  <a:spcPts val="2386"/>
                </a:lnSpc>
              </a:pPr>
              <a:r>
                <a:rPr lang="en-US" sz="3099" spc="-254">
                  <a:solidFill>
                    <a:srgbClr val="8C52FF"/>
                  </a:solidFill>
                  <a:latin typeface="Public Sans"/>
                  <a:ea typeface="Public Sans"/>
                  <a:cs typeface="Public Sans"/>
                  <a:sym typeface="Public Sans"/>
                </a:rPr>
                <a:t>4. )Tools and Technologies</a:t>
              </a:r>
            </a:p>
          </p:txBody>
        </p:sp>
      </p:grpSp>
      <p:grpSp>
        <p:nvGrpSpPr>
          <p:cNvPr id="19" name="Group 19"/>
          <p:cNvGrpSpPr/>
          <p:nvPr/>
        </p:nvGrpSpPr>
        <p:grpSpPr>
          <a:xfrm>
            <a:off x="1086902" y="7395665"/>
            <a:ext cx="6869651" cy="963532"/>
            <a:chOff x="0" y="0"/>
            <a:chExt cx="2299672" cy="322550"/>
          </a:xfrm>
        </p:grpSpPr>
        <p:sp>
          <p:nvSpPr>
            <p:cNvPr id="20" name="Freeform 20"/>
            <p:cNvSpPr/>
            <p:nvPr/>
          </p:nvSpPr>
          <p:spPr>
            <a:xfrm>
              <a:off x="0" y="0"/>
              <a:ext cx="2299672" cy="322550"/>
            </a:xfrm>
            <a:custGeom>
              <a:avLst/>
              <a:gdLst/>
              <a:ahLst/>
              <a:cxnLst/>
              <a:rect l="l" t="t" r="r" b="b"/>
              <a:pathLst>
                <a:path w="2299672" h="322550">
                  <a:moveTo>
                    <a:pt x="16905" y="0"/>
                  </a:moveTo>
                  <a:lnTo>
                    <a:pt x="2282767" y="0"/>
                  </a:lnTo>
                  <a:cubicBezTo>
                    <a:pt x="2287251" y="0"/>
                    <a:pt x="2291551" y="1781"/>
                    <a:pt x="2294721" y="4951"/>
                  </a:cubicBezTo>
                  <a:cubicBezTo>
                    <a:pt x="2297891" y="8121"/>
                    <a:pt x="2299672" y="12421"/>
                    <a:pt x="2299672" y="16905"/>
                  </a:cubicBezTo>
                  <a:lnTo>
                    <a:pt x="2299672" y="305646"/>
                  </a:lnTo>
                  <a:cubicBezTo>
                    <a:pt x="2299672" y="314982"/>
                    <a:pt x="2292104" y="322550"/>
                    <a:pt x="2282767" y="322550"/>
                  </a:cubicBezTo>
                  <a:lnTo>
                    <a:pt x="16905" y="322550"/>
                  </a:lnTo>
                  <a:cubicBezTo>
                    <a:pt x="7568" y="322550"/>
                    <a:pt x="0" y="314982"/>
                    <a:pt x="0" y="305646"/>
                  </a:cubicBezTo>
                  <a:lnTo>
                    <a:pt x="0" y="16905"/>
                  </a:lnTo>
                  <a:cubicBezTo>
                    <a:pt x="0" y="7568"/>
                    <a:pt x="7568" y="0"/>
                    <a:pt x="16905" y="0"/>
                  </a:cubicBezTo>
                  <a:close/>
                </a:path>
              </a:pathLst>
            </a:custGeom>
            <a:solidFill>
              <a:srgbClr val="8AB7E2"/>
            </a:solidFill>
          </p:spPr>
        </p:sp>
        <p:sp>
          <p:nvSpPr>
            <p:cNvPr id="21" name="TextBox 21"/>
            <p:cNvSpPr txBox="1"/>
            <p:nvPr/>
          </p:nvSpPr>
          <p:spPr>
            <a:xfrm>
              <a:off x="0" y="114300"/>
              <a:ext cx="2299672" cy="208250"/>
            </a:xfrm>
            <a:prstGeom prst="rect">
              <a:avLst/>
            </a:prstGeom>
          </p:spPr>
          <p:txBody>
            <a:bodyPr lIns="50800" tIns="50800" rIns="50800" bIns="50800" rtlCol="0" anchor="ctr"/>
            <a:lstStyle/>
            <a:p>
              <a:pPr algn="ctr">
                <a:lnSpc>
                  <a:spcPts val="2386"/>
                </a:lnSpc>
              </a:pPr>
              <a:r>
                <a:rPr lang="en-US" sz="3099" spc="-254">
                  <a:solidFill>
                    <a:srgbClr val="8C52FF"/>
                  </a:solidFill>
                  <a:latin typeface="Public Sans"/>
                  <a:ea typeface="Public Sans"/>
                  <a:cs typeface="Public Sans"/>
                  <a:sym typeface="Public Sans"/>
                </a:rPr>
                <a:t>5.) Portfolio Design  and  Layout</a:t>
              </a:r>
            </a:p>
          </p:txBody>
        </p:sp>
      </p:grpSp>
      <p:grpSp>
        <p:nvGrpSpPr>
          <p:cNvPr id="22" name="Group 22"/>
          <p:cNvGrpSpPr/>
          <p:nvPr/>
        </p:nvGrpSpPr>
        <p:grpSpPr>
          <a:xfrm>
            <a:off x="9000996" y="3343443"/>
            <a:ext cx="6869651" cy="995489"/>
            <a:chOff x="0" y="0"/>
            <a:chExt cx="2299672" cy="333248"/>
          </a:xfrm>
        </p:grpSpPr>
        <p:sp>
          <p:nvSpPr>
            <p:cNvPr id="23" name="Freeform 23"/>
            <p:cNvSpPr/>
            <p:nvPr/>
          </p:nvSpPr>
          <p:spPr>
            <a:xfrm>
              <a:off x="0" y="0"/>
              <a:ext cx="2299672" cy="333248"/>
            </a:xfrm>
            <a:custGeom>
              <a:avLst/>
              <a:gdLst/>
              <a:ahLst/>
              <a:cxnLst/>
              <a:rect l="l" t="t" r="r" b="b"/>
              <a:pathLst>
                <a:path w="2299672" h="333248">
                  <a:moveTo>
                    <a:pt x="16905" y="0"/>
                  </a:moveTo>
                  <a:lnTo>
                    <a:pt x="2282767" y="0"/>
                  </a:lnTo>
                  <a:cubicBezTo>
                    <a:pt x="2287251" y="0"/>
                    <a:pt x="2291551" y="1781"/>
                    <a:pt x="2294721" y="4951"/>
                  </a:cubicBezTo>
                  <a:cubicBezTo>
                    <a:pt x="2297891" y="8121"/>
                    <a:pt x="2299672" y="12421"/>
                    <a:pt x="2299672" y="16905"/>
                  </a:cubicBezTo>
                  <a:lnTo>
                    <a:pt x="2299672" y="316344"/>
                  </a:lnTo>
                  <a:cubicBezTo>
                    <a:pt x="2299672" y="325680"/>
                    <a:pt x="2292104" y="333248"/>
                    <a:pt x="2282767" y="333248"/>
                  </a:cubicBezTo>
                  <a:lnTo>
                    <a:pt x="16905" y="333248"/>
                  </a:lnTo>
                  <a:cubicBezTo>
                    <a:pt x="7568" y="333248"/>
                    <a:pt x="0" y="325680"/>
                    <a:pt x="0" y="316344"/>
                  </a:cubicBezTo>
                  <a:lnTo>
                    <a:pt x="0" y="16905"/>
                  </a:lnTo>
                  <a:cubicBezTo>
                    <a:pt x="0" y="7568"/>
                    <a:pt x="7568" y="0"/>
                    <a:pt x="16905" y="0"/>
                  </a:cubicBezTo>
                  <a:close/>
                </a:path>
              </a:pathLst>
            </a:custGeom>
            <a:solidFill>
              <a:srgbClr val="8AB7E2"/>
            </a:solidFill>
          </p:spPr>
        </p:sp>
        <p:sp>
          <p:nvSpPr>
            <p:cNvPr id="24" name="TextBox 24"/>
            <p:cNvSpPr txBox="1"/>
            <p:nvPr/>
          </p:nvSpPr>
          <p:spPr>
            <a:xfrm>
              <a:off x="0" y="114300"/>
              <a:ext cx="2299672" cy="218948"/>
            </a:xfrm>
            <a:prstGeom prst="rect">
              <a:avLst/>
            </a:prstGeom>
          </p:spPr>
          <p:txBody>
            <a:bodyPr lIns="50800" tIns="50800" rIns="50800" bIns="50800" rtlCol="0" anchor="ctr"/>
            <a:lstStyle/>
            <a:p>
              <a:pPr algn="ctr">
                <a:lnSpc>
                  <a:spcPts val="2386"/>
                </a:lnSpc>
              </a:pPr>
              <a:r>
                <a:rPr lang="en-US" sz="3099" spc="-254">
                  <a:solidFill>
                    <a:srgbClr val="8C52FF"/>
                  </a:solidFill>
                  <a:latin typeface="Public Sans"/>
                  <a:ea typeface="Public Sans"/>
                  <a:cs typeface="Public Sans"/>
                  <a:sym typeface="Public Sans"/>
                </a:rPr>
                <a:t>6.)  Features  and  Functionality</a:t>
              </a:r>
            </a:p>
            <a:p>
              <a:pPr algn="ctr">
                <a:lnSpc>
                  <a:spcPts val="2386"/>
                </a:lnSpc>
              </a:pPr>
              <a:endParaRPr lang="en-US" sz="3099" spc="-254">
                <a:solidFill>
                  <a:srgbClr val="8C52FF"/>
                </a:solidFill>
                <a:latin typeface="Public Sans"/>
                <a:ea typeface="Public Sans"/>
                <a:cs typeface="Public Sans"/>
                <a:sym typeface="Public Sans"/>
              </a:endParaRPr>
            </a:p>
          </p:txBody>
        </p:sp>
      </p:grpSp>
      <p:grpSp>
        <p:nvGrpSpPr>
          <p:cNvPr id="25" name="Group 25"/>
          <p:cNvGrpSpPr/>
          <p:nvPr/>
        </p:nvGrpSpPr>
        <p:grpSpPr>
          <a:xfrm>
            <a:off x="9000996" y="4661734"/>
            <a:ext cx="6869651" cy="995489"/>
            <a:chOff x="0" y="0"/>
            <a:chExt cx="2299672" cy="333248"/>
          </a:xfrm>
        </p:grpSpPr>
        <p:sp>
          <p:nvSpPr>
            <p:cNvPr id="26" name="Freeform 26"/>
            <p:cNvSpPr/>
            <p:nvPr/>
          </p:nvSpPr>
          <p:spPr>
            <a:xfrm>
              <a:off x="0" y="0"/>
              <a:ext cx="2299672" cy="333248"/>
            </a:xfrm>
            <a:custGeom>
              <a:avLst/>
              <a:gdLst/>
              <a:ahLst/>
              <a:cxnLst/>
              <a:rect l="l" t="t" r="r" b="b"/>
              <a:pathLst>
                <a:path w="2299672" h="333248">
                  <a:moveTo>
                    <a:pt x="16905" y="0"/>
                  </a:moveTo>
                  <a:lnTo>
                    <a:pt x="2282767" y="0"/>
                  </a:lnTo>
                  <a:cubicBezTo>
                    <a:pt x="2287251" y="0"/>
                    <a:pt x="2291551" y="1781"/>
                    <a:pt x="2294721" y="4951"/>
                  </a:cubicBezTo>
                  <a:cubicBezTo>
                    <a:pt x="2297891" y="8121"/>
                    <a:pt x="2299672" y="12421"/>
                    <a:pt x="2299672" y="16905"/>
                  </a:cubicBezTo>
                  <a:lnTo>
                    <a:pt x="2299672" y="316344"/>
                  </a:lnTo>
                  <a:cubicBezTo>
                    <a:pt x="2299672" y="325680"/>
                    <a:pt x="2292104" y="333248"/>
                    <a:pt x="2282767" y="333248"/>
                  </a:cubicBezTo>
                  <a:lnTo>
                    <a:pt x="16905" y="333248"/>
                  </a:lnTo>
                  <a:cubicBezTo>
                    <a:pt x="7568" y="333248"/>
                    <a:pt x="0" y="325680"/>
                    <a:pt x="0" y="316344"/>
                  </a:cubicBezTo>
                  <a:lnTo>
                    <a:pt x="0" y="16905"/>
                  </a:lnTo>
                  <a:cubicBezTo>
                    <a:pt x="0" y="7568"/>
                    <a:pt x="7568" y="0"/>
                    <a:pt x="16905" y="0"/>
                  </a:cubicBezTo>
                  <a:close/>
                </a:path>
              </a:pathLst>
            </a:custGeom>
            <a:solidFill>
              <a:srgbClr val="8AB7E2"/>
            </a:solidFill>
          </p:spPr>
        </p:sp>
        <p:sp>
          <p:nvSpPr>
            <p:cNvPr id="27" name="TextBox 27"/>
            <p:cNvSpPr txBox="1"/>
            <p:nvPr/>
          </p:nvSpPr>
          <p:spPr>
            <a:xfrm>
              <a:off x="0" y="114300"/>
              <a:ext cx="2299672" cy="218948"/>
            </a:xfrm>
            <a:prstGeom prst="rect">
              <a:avLst/>
            </a:prstGeom>
          </p:spPr>
          <p:txBody>
            <a:bodyPr lIns="50800" tIns="50800" rIns="50800" bIns="50800" rtlCol="0" anchor="ctr"/>
            <a:lstStyle/>
            <a:p>
              <a:pPr algn="ctr">
                <a:lnSpc>
                  <a:spcPts val="2386"/>
                </a:lnSpc>
              </a:pPr>
              <a:r>
                <a:rPr lang="en-US" sz="3099" spc="-254">
                  <a:solidFill>
                    <a:srgbClr val="8C52FF"/>
                  </a:solidFill>
                  <a:latin typeface="Public Sans"/>
                  <a:ea typeface="Public Sans"/>
                  <a:cs typeface="Public Sans"/>
                  <a:sym typeface="Public Sans"/>
                </a:rPr>
                <a:t>7.) Results  and  Screenshorts</a:t>
              </a:r>
            </a:p>
            <a:p>
              <a:pPr algn="ctr">
                <a:lnSpc>
                  <a:spcPts val="2386"/>
                </a:lnSpc>
              </a:pPr>
              <a:endParaRPr lang="en-US" sz="3099" spc="-254">
                <a:solidFill>
                  <a:srgbClr val="8C52FF"/>
                </a:solidFill>
                <a:latin typeface="Public Sans"/>
                <a:ea typeface="Public Sans"/>
                <a:cs typeface="Public Sans"/>
                <a:sym typeface="Public Sans"/>
              </a:endParaRPr>
            </a:p>
          </p:txBody>
        </p:sp>
      </p:grpSp>
      <p:grpSp>
        <p:nvGrpSpPr>
          <p:cNvPr id="28" name="Group 28"/>
          <p:cNvGrpSpPr/>
          <p:nvPr/>
        </p:nvGrpSpPr>
        <p:grpSpPr>
          <a:xfrm>
            <a:off x="9000996" y="5977691"/>
            <a:ext cx="6869651" cy="995489"/>
            <a:chOff x="0" y="0"/>
            <a:chExt cx="2299672" cy="333248"/>
          </a:xfrm>
        </p:grpSpPr>
        <p:sp>
          <p:nvSpPr>
            <p:cNvPr id="29" name="Freeform 29"/>
            <p:cNvSpPr/>
            <p:nvPr/>
          </p:nvSpPr>
          <p:spPr>
            <a:xfrm>
              <a:off x="0" y="0"/>
              <a:ext cx="2299672" cy="333248"/>
            </a:xfrm>
            <a:custGeom>
              <a:avLst/>
              <a:gdLst/>
              <a:ahLst/>
              <a:cxnLst/>
              <a:rect l="l" t="t" r="r" b="b"/>
              <a:pathLst>
                <a:path w="2299672" h="333248">
                  <a:moveTo>
                    <a:pt x="16905" y="0"/>
                  </a:moveTo>
                  <a:lnTo>
                    <a:pt x="2282767" y="0"/>
                  </a:lnTo>
                  <a:cubicBezTo>
                    <a:pt x="2287251" y="0"/>
                    <a:pt x="2291551" y="1781"/>
                    <a:pt x="2294721" y="4951"/>
                  </a:cubicBezTo>
                  <a:cubicBezTo>
                    <a:pt x="2297891" y="8121"/>
                    <a:pt x="2299672" y="12421"/>
                    <a:pt x="2299672" y="16905"/>
                  </a:cubicBezTo>
                  <a:lnTo>
                    <a:pt x="2299672" y="316344"/>
                  </a:lnTo>
                  <a:cubicBezTo>
                    <a:pt x="2299672" y="325680"/>
                    <a:pt x="2292104" y="333248"/>
                    <a:pt x="2282767" y="333248"/>
                  </a:cubicBezTo>
                  <a:lnTo>
                    <a:pt x="16905" y="333248"/>
                  </a:lnTo>
                  <a:cubicBezTo>
                    <a:pt x="7568" y="333248"/>
                    <a:pt x="0" y="325680"/>
                    <a:pt x="0" y="316344"/>
                  </a:cubicBezTo>
                  <a:lnTo>
                    <a:pt x="0" y="16905"/>
                  </a:lnTo>
                  <a:cubicBezTo>
                    <a:pt x="0" y="7568"/>
                    <a:pt x="7568" y="0"/>
                    <a:pt x="16905" y="0"/>
                  </a:cubicBezTo>
                  <a:close/>
                </a:path>
              </a:pathLst>
            </a:custGeom>
            <a:solidFill>
              <a:srgbClr val="8AB7E2"/>
            </a:solidFill>
          </p:spPr>
        </p:sp>
        <p:sp>
          <p:nvSpPr>
            <p:cNvPr id="30" name="TextBox 30"/>
            <p:cNvSpPr txBox="1"/>
            <p:nvPr/>
          </p:nvSpPr>
          <p:spPr>
            <a:xfrm>
              <a:off x="0" y="114300"/>
              <a:ext cx="2299672" cy="218948"/>
            </a:xfrm>
            <a:prstGeom prst="rect">
              <a:avLst/>
            </a:prstGeom>
          </p:spPr>
          <p:txBody>
            <a:bodyPr lIns="50800" tIns="50800" rIns="50800" bIns="50800" rtlCol="0" anchor="ctr"/>
            <a:lstStyle/>
            <a:p>
              <a:pPr algn="ctr">
                <a:lnSpc>
                  <a:spcPts val="2386"/>
                </a:lnSpc>
              </a:pPr>
              <a:r>
                <a:rPr lang="en-US" sz="3099" spc="-254">
                  <a:solidFill>
                    <a:srgbClr val="8C52FF"/>
                  </a:solidFill>
                  <a:latin typeface="Public Sans"/>
                  <a:ea typeface="Public Sans"/>
                  <a:cs typeface="Public Sans"/>
                  <a:sym typeface="Public Sans"/>
                </a:rPr>
                <a:t>8.) Conclusion</a:t>
              </a:r>
            </a:p>
            <a:p>
              <a:pPr algn="ctr">
                <a:lnSpc>
                  <a:spcPts val="2386"/>
                </a:lnSpc>
              </a:pPr>
              <a:endParaRPr lang="en-US" sz="3099" spc="-254">
                <a:solidFill>
                  <a:srgbClr val="8C52FF"/>
                </a:solidFill>
                <a:latin typeface="Public Sans"/>
                <a:ea typeface="Public Sans"/>
                <a:cs typeface="Public Sans"/>
                <a:sym typeface="Public Sans"/>
              </a:endParaRPr>
            </a:p>
          </p:txBody>
        </p:sp>
      </p:grpSp>
      <p:grpSp>
        <p:nvGrpSpPr>
          <p:cNvPr id="31" name="Group 31"/>
          <p:cNvGrpSpPr/>
          <p:nvPr/>
        </p:nvGrpSpPr>
        <p:grpSpPr>
          <a:xfrm>
            <a:off x="9000996" y="7233740"/>
            <a:ext cx="6869651" cy="995489"/>
            <a:chOff x="0" y="0"/>
            <a:chExt cx="2299672" cy="333248"/>
          </a:xfrm>
        </p:grpSpPr>
        <p:sp>
          <p:nvSpPr>
            <p:cNvPr id="32" name="Freeform 32"/>
            <p:cNvSpPr/>
            <p:nvPr/>
          </p:nvSpPr>
          <p:spPr>
            <a:xfrm>
              <a:off x="0" y="0"/>
              <a:ext cx="2299672" cy="333248"/>
            </a:xfrm>
            <a:custGeom>
              <a:avLst/>
              <a:gdLst/>
              <a:ahLst/>
              <a:cxnLst/>
              <a:rect l="l" t="t" r="r" b="b"/>
              <a:pathLst>
                <a:path w="2299672" h="333248">
                  <a:moveTo>
                    <a:pt x="16905" y="0"/>
                  </a:moveTo>
                  <a:lnTo>
                    <a:pt x="2282767" y="0"/>
                  </a:lnTo>
                  <a:cubicBezTo>
                    <a:pt x="2287251" y="0"/>
                    <a:pt x="2291551" y="1781"/>
                    <a:pt x="2294721" y="4951"/>
                  </a:cubicBezTo>
                  <a:cubicBezTo>
                    <a:pt x="2297891" y="8121"/>
                    <a:pt x="2299672" y="12421"/>
                    <a:pt x="2299672" y="16905"/>
                  </a:cubicBezTo>
                  <a:lnTo>
                    <a:pt x="2299672" y="316344"/>
                  </a:lnTo>
                  <a:cubicBezTo>
                    <a:pt x="2299672" y="325680"/>
                    <a:pt x="2292104" y="333248"/>
                    <a:pt x="2282767" y="333248"/>
                  </a:cubicBezTo>
                  <a:lnTo>
                    <a:pt x="16905" y="333248"/>
                  </a:lnTo>
                  <a:cubicBezTo>
                    <a:pt x="7568" y="333248"/>
                    <a:pt x="0" y="325680"/>
                    <a:pt x="0" y="316344"/>
                  </a:cubicBezTo>
                  <a:lnTo>
                    <a:pt x="0" y="16905"/>
                  </a:lnTo>
                  <a:cubicBezTo>
                    <a:pt x="0" y="7568"/>
                    <a:pt x="7568" y="0"/>
                    <a:pt x="16905" y="0"/>
                  </a:cubicBezTo>
                  <a:close/>
                </a:path>
              </a:pathLst>
            </a:custGeom>
            <a:solidFill>
              <a:srgbClr val="8AB7E2"/>
            </a:solidFill>
          </p:spPr>
        </p:sp>
        <p:sp>
          <p:nvSpPr>
            <p:cNvPr id="33" name="TextBox 33"/>
            <p:cNvSpPr txBox="1"/>
            <p:nvPr/>
          </p:nvSpPr>
          <p:spPr>
            <a:xfrm>
              <a:off x="0" y="114300"/>
              <a:ext cx="2299672" cy="218948"/>
            </a:xfrm>
            <a:prstGeom prst="rect">
              <a:avLst/>
            </a:prstGeom>
          </p:spPr>
          <p:txBody>
            <a:bodyPr lIns="50800" tIns="50800" rIns="50800" bIns="50800" rtlCol="0" anchor="ctr"/>
            <a:lstStyle/>
            <a:p>
              <a:pPr algn="ctr">
                <a:lnSpc>
                  <a:spcPts val="2386"/>
                </a:lnSpc>
              </a:pPr>
              <a:r>
                <a:rPr lang="en-US" sz="3099" spc="-254">
                  <a:solidFill>
                    <a:srgbClr val="8C52FF"/>
                  </a:solidFill>
                  <a:latin typeface="Public Sans"/>
                  <a:ea typeface="Public Sans"/>
                  <a:cs typeface="Public Sans"/>
                  <a:sym typeface="Public Sans"/>
                </a:rPr>
                <a:t>9.) Github  Link</a:t>
              </a:r>
            </a:p>
            <a:p>
              <a:pPr algn="ctr">
                <a:lnSpc>
                  <a:spcPts val="2386"/>
                </a:lnSpc>
              </a:pPr>
              <a:endParaRPr lang="en-US" sz="3099" spc="-254">
                <a:solidFill>
                  <a:srgbClr val="8C52FF"/>
                </a:solidFill>
                <a:latin typeface="Public Sans"/>
                <a:ea typeface="Public Sans"/>
                <a:cs typeface="Public Sans"/>
                <a:sym typeface="Public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0078075" y="1267971"/>
            <a:ext cx="4208573" cy="4247184"/>
          </a:xfrm>
          <a:custGeom>
            <a:avLst/>
            <a:gdLst/>
            <a:ahLst/>
            <a:cxnLst/>
            <a:rect l="l" t="t" r="r" b="b"/>
            <a:pathLst>
              <a:path w="4208573" h="4247184">
                <a:moveTo>
                  <a:pt x="0" y="0"/>
                </a:moveTo>
                <a:lnTo>
                  <a:pt x="4208574" y="0"/>
                </a:lnTo>
                <a:lnTo>
                  <a:pt x="4208574"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0857087" y="1879538"/>
            <a:ext cx="5956731" cy="6527925"/>
          </a:xfrm>
          <a:custGeom>
            <a:avLst/>
            <a:gdLst/>
            <a:ahLst/>
            <a:cxnLst/>
            <a:rect l="l" t="t" r="r" b="b"/>
            <a:pathLst>
              <a:path w="5956731" h="6527925">
                <a:moveTo>
                  <a:pt x="0" y="0"/>
                </a:moveTo>
                <a:lnTo>
                  <a:pt x="5956731" y="0"/>
                </a:lnTo>
                <a:lnTo>
                  <a:pt x="5956731" y="6527924"/>
                </a:lnTo>
                <a:lnTo>
                  <a:pt x="0" y="65279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504950" y="2345718"/>
            <a:ext cx="8092094" cy="22821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PROBLEM STATEMENT</a:t>
            </a:r>
          </a:p>
        </p:txBody>
      </p:sp>
      <p:sp>
        <p:nvSpPr>
          <p:cNvPr id="5" name="TextBox 5"/>
          <p:cNvSpPr txBox="1"/>
          <p:nvPr/>
        </p:nvSpPr>
        <p:spPr>
          <a:xfrm>
            <a:off x="1504950" y="4807557"/>
            <a:ext cx="7707571" cy="4991100"/>
          </a:xfrm>
          <a:prstGeom prst="rect">
            <a:avLst/>
          </a:prstGeom>
        </p:spPr>
        <p:txBody>
          <a:bodyPr lIns="0" tIns="0" rIns="0" bIns="0" rtlCol="0" anchor="t">
            <a:spAutoFit/>
          </a:bodyPr>
          <a:lstStyle/>
          <a:p>
            <a:pPr marL="431799" lvl="1" indent="-215899" algn="l">
              <a:lnSpc>
                <a:spcPts val="2699"/>
              </a:lnSpc>
              <a:buAutoNum type="arabicPeriod"/>
            </a:pPr>
            <a:r>
              <a:rPr lang="en-US" sz="1999" b="1" spc="119">
                <a:solidFill>
                  <a:srgbClr val="000000"/>
                </a:solidFill>
                <a:latin typeface="DM Sans Bold"/>
                <a:ea typeface="DM Sans Bold"/>
                <a:cs typeface="DM Sans Bold"/>
                <a:sym typeface="DM Sans Bold"/>
              </a:rPr>
              <a:t>Lack of Professional Visibility</a:t>
            </a:r>
            <a:r>
              <a:rPr lang="en-US" sz="1999" spc="119">
                <a:solidFill>
                  <a:srgbClr val="000000"/>
                </a:solidFill>
                <a:latin typeface="DM Sans"/>
                <a:ea typeface="DM Sans"/>
                <a:cs typeface="DM Sans"/>
                <a:sym typeface="DM Sans"/>
              </a:rPr>
              <a:t>: Many students and junior developers lack a centralized platform to display their technical abilities and completed projects.</a:t>
            </a:r>
          </a:p>
          <a:p>
            <a:pPr marL="431799" lvl="1" indent="-215899" algn="l">
              <a:lnSpc>
                <a:spcPts val="2699"/>
              </a:lnSpc>
              <a:buAutoNum type="arabicPeriod"/>
            </a:pPr>
            <a:r>
              <a:rPr lang="en-US" sz="1999" b="1" spc="119">
                <a:solidFill>
                  <a:srgbClr val="000000"/>
                </a:solidFill>
                <a:latin typeface="DM Sans Bold"/>
                <a:ea typeface="DM Sans Bold"/>
                <a:cs typeface="DM Sans Bold"/>
                <a:sym typeface="DM Sans Bold"/>
              </a:rPr>
              <a:t>Ineffective Self-Presentation</a:t>
            </a:r>
            <a:r>
              <a:rPr lang="en-US" sz="1999" spc="119">
                <a:solidFill>
                  <a:srgbClr val="000000"/>
                </a:solidFill>
                <a:latin typeface="DM Sans"/>
                <a:ea typeface="DM Sans"/>
                <a:cs typeface="DM Sans"/>
                <a:sym typeface="DM Sans"/>
              </a:rPr>
              <a:t>: Without a structured format, individuals often fail to communicate their skills and experience in a compelling, organized manner.</a:t>
            </a:r>
          </a:p>
          <a:p>
            <a:pPr marL="431799" lvl="1" indent="-215899" algn="l">
              <a:lnSpc>
                <a:spcPts val="2699"/>
              </a:lnSpc>
              <a:buAutoNum type="arabicPeriod"/>
            </a:pPr>
            <a:r>
              <a:rPr lang="en-US" sz="1999" b="1" spc="119">
                <a:solidFill>
                  <a:srgbClr val="000000"/>
                </a:solidFill>
                <a:latin typeface="DM Sans Bold"/>
                <a:ea typeface="DM Sans Bold"/>
                <a:cs typeface="DM Sans Bold"/>
                <a:sym typeface="DM Sans Bold"/>
              </a:rPr>
              <a:t>Mobile Accessibility Issues</a:t>
            </a:r>
            <a:r>
              <a:rPr lang="en-US" sz="1999" spc="119">
                <a:solidFill>
                  <a:srgbClr val="000000"/>
                </a:solidFill>
                <a:latin typeface="DM Sans"/>
                <a:ea typeface="DM Sans"/>
                <a:cs typeface="DM Sans"/>
                <a:sym typeface="DM Sans"/>
              </a:rPr>
              <a:t>: Many portfolio solutions are not fully responsive, creating poor user experiences on mobile devices.</a:t>
            </a:r>
          </a:p>
          <a:p>
            <a:pPr marL="431799" lvl="1" indent="-215899" algn="l">
              <a:lnSpc>
                <a:spcPts val="2699"/>
              </a:lnSpc>
              <a:buAutoNum type="arabicPeriod"/>
            </a:pPr>
            <a:r>
              <a:rPr lang="en-US" sz="1999" b="1" spc="119">
                <a:solidFill>
                  <a:srgbClr val="000000"/>
                </a:solidFill>
                <a:latin typeface="DM Sans Bold"/>
                <a:ea typeface="DM Sans Bold"/>
                <a:cs typeface="DM Sans Bold"/>
                <a:sym typeface="DM Sans Bold"/>
              </a:rPr>
              <a:t>Limited Interactivity</a:t>
            </a:r>
            <a:r>
              <a:rPr lang="en-US" sz="1999" spc="119">
                <a:solidFill>
                  <a:srgbClr val="000000"/>
                </a:solidFill>
                <a:latin typeface="DM Sans"/>
                <a:ea typeface="DM Sans"/>
                <a:cs typeface="DM Sans"/>
                <a:sym typeface="DM Sans"/>
              </a:rPr>
              <a:t>: Static portfolios fail to engage visitors and demonstrate technical capability through interactive elements.</a:t>
            </a:r>
          </a:p>
          <a:p>
            <a:pPr marL="0" lvl="0" indent="0" algn="l">
              <a:lnSpc>
                <a:spcPts val="2699"/>
              </a:lnSpc>
              <a:spcBef>
                <a:spcPct val="0"/>
              </a:spcBef>
            </a:pPr>
            <a:endParaRPr lang="en-US" sz="1999" spc="119">
              <a:solidFill>
                <a:srgbClr val="000000"/>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AutoShape 2"/>
          <p:cNvSpPr/>
          <p:nvPr/>
        </p:nvSpPr>
        <p:spPr>
          <a:xfrm>
            <a:off x="-886757" y="5074942"/>
            <a:ext cx="20061513" cy="0"/>
          </a:xfrm>
          <a:prstGeom prst="line">
            <a:avLst/>
          </a:prstGeom>
          <a:ln w="28575" cap="flat">
            <a:solidFill>
              <a:srgbClr val="000000"/>
            </a:solidFill>
            <a:prstDash val="solid"/>
            <a:headEnd type="none" w="sm" len="sm"/>
            <a:tailEnd type="none" w="sm" len="sm"/>
          </a:ln>
        </p:spPr>
      </p:sp>
      <p:grpSp>
        <p:nvGrpSpPr>
          <p:cNvPr id="3" name="Group 3"/>
          <p:cNvGrpSpPr/>
          <p:nvPr/>
        </p:nvGrpSpPr>
        <p:grpSpPr>
          <a:xfrm>
            <a:off x="5930165" y="4823914"/>
            <a:ext cx="502056" cy="502056"/>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5" name="TextBox 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6" name="Group 6"/>
          <p:cNvGrpSpPr/>
          <p:nvPr/>
        </p:nvGrpSpPr>
        <p:grpSpPr>
          <a:xfrm>
            <a:off x="2227066" y="4823914"/>
            <a:ext cx="502056" cy="50205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8" name="TextBox 8"/>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9" name="Group 9"/>
          <p:cNvGrpSpPr/>
          <p:nvPr/>
        </p:nvGrpSpPr>
        <p:grpSpPr>
          <a:xfrm>
            <a:off x="9653627" y="4823914"/>
            <a:ext cx="502056" cy="50205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1" name="TextBox 11"/>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2" name="Group 12"/>
          <p:cNvGrpSpPr/>
          <p:nvPr/>
        </p:nvGrpSpPr>
        <p:grpSpPr>
          <a:xfrm>
            <a:off x="13396139" y="4823914"/>
            <a:ext cx="502056" cy="50205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4" name="TextBox 14"/>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5" name="TextBox 15"/>
          <p:cNvSpPr txBox="1"/>
          <p:nvPr/>
        </p:nvSpPr>
        <p:spPr>
          <a:xfrm>
            <a:off x="4732501" y="1907439"/>
            <a:ext cx="8822997" cy="2282190"/>
          </a:xfrm>
          <a:prstGeom prst="rect">
            <a:avLst/>
          </a:prstGeom>
        </p:spPr>
        <p:txBody>
          <a:bodyPr lIns="0" tIns="0" rIns="0" bIns="0" rtlCol="0" anchor="t">
            <a:spAutoFit/>
          </a:bodyPr>
          <a:lstStyle/>
          <a:p>
            <a:pPr marL="0" lvl="1" indent="0" algn="ctr">
              <a:lnSpc>
                <a:spcPts val="8730"/>
              </a:lnSpc>
              <a:spcBef>
                <a:spcPct val="0"/>
              </a:spcBef>
            </a:pPr>
            <a:r>
              <a:rPr lang="en-US" sz="9000" b="1">
                <a:solidFill>
                  <a:srgbClr val="000000"/>
                </a:solidFill>
                <a:latin typeface="DM Sans Bold"/>
                <a:ea typeface="DM Sans Bold"/>
                <a:cs typeface="DM Sans Bold"/>
                <a:sym typeface="DM Sans Bold"/>
              </a:rPr>
              <a:t>PROJECT OVERVIEW</a:t>
            </a:r>
          </a:p>
        </p:txBody>
      </p:sp>
      <p:sp>
        <p:nvSpPr>
          <p:cNvPr id="16" name="TextBox 16"/>
          <p:cNvSpPr txBox="1"/>
          <p:nvPr/>
        </p:nvSpPr>
        <p:spPr>
          <a:xfrm>
            <a:off x="2227066" y="5616041"/>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01 </a:t>
            </a:r>
          </a:p>
        </p:txBody>
      </p:sp>
      <p:sp>
        <p:nvSpPr>
          <p:cNvPr id="17" name="TextBox 17"/>
          <p:cNvSpPr txBox="1"/>
          <p:nvPr/>
        </p:nvSpPr>
        <p:spPr>
          <a:xfrm>
            <a:off x="5948468" y="5616041"/>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02</a:t>
            </a:r>
          </a:p>
        </p:txBody>
      </p:sp>
      <p:sp>
        <p:nvSpPr>
          <p:cNvPr id="18" name="TextBox 18"/>
          <p:cNvSpPr txBox="1"/>
          <p:nvPr/>
        </p:nvSpPr>
        <p:spPr>
          <a:xfrm>
            <a:off x="2227066" y="6447891"/>
            <a:ext cx="2646492" cy="2350770"/>
          </a:xfrm>
          <a:prstGeom prst="rect">
            <a:avLst/>
          </a:prstGeom>
        </p:spPr>
        <p:txBody>
          <a:bodyPr lIns="0" tIns="0" rIns="0" bIns="0" rtlCol="0" anchor="t">
            <a:spAutoFit/>
          </a:bodyPr>
          <a:lstStyle/>
          <a:p>
            <a:pPr algn="l">
              <a:lnSpc>
                <a:spcPts val="2340"/>
              </a:lnSpc>
            </a:pPr>
            <a:r>
              <a:rPr lang="en-US" sz="1500">
                <a:solidFill>
                  <a:srgbClr val="000000"/>
                </a:solidFill>
                <a:latin typeface="DM Sans"/>
                <a:ea typeface="DM Sans"/>
                <a:cs typeface="DM Sans"/>
                <a:sym typeface="DM Sans"/>
              </a:rPr>
              <a:t>A responsive portfolio website showcasing my skills, projects, and qualifications as a BCA student and aspiring developer. It serves as a professional online presence to attract potential employers and clients.</a:t>
            </a:r>
          </a:p>
        </p:txBody>
      </p:sp>
      <p:sp>
        <p:nvSpPr>
          <p:cNvPr id="19" name="TextBox 19"/>
          <p:cNvSpPr txBox="1"/>
          <p:nvPr/>
        </p:nvSpPr>
        <p:spPr>
          <a:xfrm>
            <a:off x="5948468" y="6447891"/>
            <a:ext cx="2732862" cy="3236595"/>
          </a:xfrm>
          <a:prstGeom prst="rect">
            <a:avLst/>
          </a:prstGeom>
        </p:spPr>
        <p:txBody>
          <a:bodyPr lIns="0" tIns="0" rIns="0" bIns="0" rtlCol="0" anchor="t">
            <a:spAutoFit/>
          </a:bodyPr>
          <a:lstStyle/>
          <a:p>
            <a:pPr marL="323850" lvl="1" indent="-161925" algn="l">
              <a:lnSpc>
                <a:spcPts val="2340"/>
              </a:lnSpc>
              <a:buFont typeface="Arial"/>
              <a:buChar char="•"/>
            </a:pPr>
            <a:r>
              <a:rPr lang="en-US" sz="1500">
                <a:solidFill>
                  <a:srgbClr val="000000"/>
                </a:solidFill>
                <a:latin typeface="DM Sans"/>
                <a:ea typeface="DM Sans"/>
                <a:cs typeface="DM Sans"/>
                <a:sym typeface="DM Sans"/>
              </a:rPr>
              <a:t>Responsive design with mobile-friendly hamburger menu</a:t>
            </a:r>
          </a:p>
          <a:p>
            <a:pPr marL="323850" lvl="1" indent="-161925" algn="l">
              <a:lnSpc>
                <a:spcPts val="2340"/>
              </a:lnSpc>
              <a:buFont typeface="Arial"/>
              <a:buChar char="•"/>
            </a:pPr>
            <a:r>
              <a:rPr lang="en-US" sz="1500">
                <a:solidFill>
                  <a:srgbClr val="000000"/>
                </a:solidFill>
                <a:latin typeface="DM Sans"/>
                <a:ea typeface="DM Sans"/>
                <a:cs typeface="DM Sans"/>
                <a:sym typeface="DM Sans"/>
              </a:rPr>
              <a:t>Interactive project showcase with hover effects</a:t>
            </a:r>
          </a:p>
          <a:p>
            <a:pPr marL="323850" lvl="1" indent="-161925" algn="l">
              <a:lnSpc>
                <a:spcPts val="2340"/>
              </a:lnSpc>
              <a:buFont typeface="Arial"/>
              <a:buChar char="•"/>
            </a:pPr>
            <a:r>
              <a:rPr lang="en-US" sz="1500">
                <a:solidFill>
                  <a:srgbClr val="000000"/>
                </a:solidFill>
                <a:latin typeface="DM Sans"/>
                <a:ea typeface="DM Sans"/>
                <a:cs typeface="DM Sans"/>
                <a:sym typeface="DM Sans"/>
              </a:rPr>
              <a:t>Skills visualization with animated progress bars</a:t>
            </a:r>
          </a:p>
          <a:p>
            <a:pPr marL="323850" lvl="1" indent="-161925" algn="l">
              <a:lnSpc>
                <a:spcPts val="2340"/>
              </a:lnSpc>
              <a:buFont typeface="Arial"/>
              <a:buChar char="•"/>
            </a:pPr>
            <a:r>
              <a:rPr lang="en-US" sz="1500">
                <a:solidFill>
                  <a:srgbClr val="000000"/>
                </a:solidFill>
                <a:latin typeface="DM Sans"/>
                <a:ea typeface="DM Sans"/>
                <a:cs typeface="DM Sans"/>
                <a:sym typeface="DM Sans"/>
              </a:rPr>
              <a:t>Contact form with proper input validation</a:t>
            </a:r>
          </a:p>
          <a:p>
            <a:pPr algn="l">
              <a:lnSpc>
                <a:spcPts val="2340"/>
              </a:lnSpc>
            </a:pPr>
            <a:endParaRPr lang="en-US" sz="1500">
              <a:solidFill>
                <a:srgbClr val="000000"/>
              </a:solidFill>
              <a:latin typeface="DM Sans"/>
              <a:ea typeface="DM Sans"/>
              <a:cs typeface="DM Sans"/>
              <a:sym typeface="DM Sans"/>
            </a:endParaRPr>
          </a:p>
        </p:txBody>
      </p:sp>
      <p:sp>
        <p:nvSpPr>
          <p:cNvPr id="20" name="TextBox 20"/>
          <p:cNvSpPr txBox="1"/>
          <p:nvPr/>
        </p:nvSpPr>
        <p:spPr>
          <a:xfrm>
            <a:off x="9671930" y="5616041"/>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03</a:t>
            </a:r>
          </a:p>
        </p:txBody>
      </p:sp>
      <p:sp>
        <p:nvSpPr>
          <p:cNvPr id="21" name="TextBox 21"/>
          <p:cNvSpPr txBox="1"/>
          <p:nvPr/>
        </p:nvSpPr>
        <p:spPr>
          <a:xfrm>
            <a:off x="9671930" y="6447891"/>
            <a:ext cx="2747991" cy="2941320"/>
          </a:xfrm>
          <a:prstGeom prst="rect">
            <a:avLst/>
          </a:prstGeom>
        </p:spPr>
        <p:txBody>
          <a:bodyPr lIns="0" tIns="0" rIns="0" bIns="0" rtlCol="0" anchor="t">
            <a:spAutoFit/>
          </a:bodyPr>
          <a:lstStyle/>
          <a:p>
            <a:pPr marL="323850" lvl="1" indent="-161925" algn="l">
              <a:lnSpc>
                <a:spcPts val="2340"/>
              </a:lnSpc>
              <a:buFont typeface="Arial"/>
              <a:buChar char="•"/>
            </a:pPr>
            <a:r>
              <a:rPr lang="en-US" sz="1500">
                <a:solidFill>
                  <a:srgbClr val="000000"/>
                </a:solidFill>
                <a:latin typeface="DM Sans"/>
                <a:ea typeface="DM Sans"/>
                <a:cs typeface="DM Sans"/>
                <a:sym typeface="DM Sans"/>
              </a:rPr>
              <a:t>Built with pure HTML5, CSS3, and vanilla JavaScript</a:t>
            </a:r>
          </a:p>
          <a:p>
            <a:pPr marL="323850" lvl="1" indent="-161925" algn="l">
              <a:lnSpc>
                <a:spcPts val="2340"/>
              </a:lnSpc>
              <a:buFont typeface="Arial"/>
              <a:buChar char="•"/>
            </a:pPr>
            <a:r>
              <a:rPr lang="en-US" sz="1500">
                <a:solidFill>
                  <a:srgbClr val="000000"/>
                </a:solidFill>
                <a:latin typeface="DM Sans"/>
                <a:ea typeface="DM Sans"/>
                <a:cs typeface="DM Sans"/>
                <a:sym typeface="DM Sans"/>
              </a:rPr>
              <a:t>CSS Grid and Flexbox for responsive layouts</a:t>
            </a:r>
          </a:p>
          <a:p>
            <a:pPr marL="323850" lvl="1" indent="-161925" algn="l">
              <a:lnSpc>
                <a:spcPts val="2340"/>
              </a:lnSpc>
              <a:buFont typeface="Arial"/>
              <a:buChar char="•"/>
            </a:pPr>
            <a:r>
              <a:rPr lang="en-US" sz="1500">
                <a:solidFill>
                  <a:srgbClr val="000000"/>
                </a:solidFill>
                <a:latin typeface="DM Sans"/>
                <a:ea typeface="DM Sans"/>
                <a:cs typeface="DM Sans"/>
                <a:sym typeface="DM Sans"/>
              </a:rPr>
              <a:t>Custom CSS animations and transitions</a:t>
            </a:r>
          </a:p>
          <a:p>
            <a:pPr marL="323850" lvl="1" indent="-161925" algn="l">
              <a:lnSpc>
                <a:spcPts val="2340"/>
              </a:lnSpc>
              <a:buFont typeface="Arial"/>
              <a:buChar char="•"/>
            </a:pPr>
            <a:r>
              <a:rPr lang="en-US" sz="1500">
                <a:solidFill>
                  <a:srgbClr val="000000"/>
                </a:solidFill>
                <a:latin typeface="DM Sans"/>
                <a:ea typeface="DM Sans"/>
                <a:cs typeface="DM Sans"/>
                <a:sym typeface="DM Sans"/>
              </a:rPr>
              <a:t>Mobile-first responsive design approach</a:t>
            </a:r>
          </a:p>
          <a:p>
            <a:pPr algn="l">
              <a:lnSpc>
                <a:spcPts val="2340"/>
              </a:lnSpc>
            </a:pPr>
            <a:endParaRPr lang="en-US" sz="1500">
              <a:solidFill>
                <a:srgbClr val="000000"/>
              </a:solidFill>
              <a:latin typeface="DM Sans"/>
              <a:ea typeface="DM Sans"/>
              <a:cs typeface="DM Sans"/>
              <a:sym typeface="DM Sans"/>
            </a:endParaRPr>
          </a:p>
        </p:txBody>
      </p:sp>
      <p:sp>
        <p:nvSpPr>
          <p:cNvPr id="22" name="TextBox 22"/>
          <p:cNvSpPr txBox="1"/>
          <p:nvPr/>
        </p:nvSpPr>
        <p:spPr>
          <a:xfrm>
            <a:off x="13414442" y="5616041"/>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04</a:t>
            </a:r>
          </a:p>
        </p:txBody>
      </p:sp>
      <p:sp>
        <p:nvSpPr>
          <p:cNvPr id="23" name="TextBox 23"/>
          <p:cNvSpPr txBox="1"/>
          <p:nvPr/>
        </p:nvSpPr>
        <p:spPr>
          <a:xfrm>
            <a:off x="13414442" y="6447891"/>
            <a:ext cx="2646492" cy="2941320"/>
          </a:xfrm>
          <a:prstGeom prst="rect">
            <a:avLst/>
          </a:prstGeom>
        </p:spPr>
        <p:txBody>
          <a:bodyPr lIns="0" tIns="0" rIns="0" bIns="0" rtlCol="0" anchor="t">
            <a:spAutoFit/>
          </a:bodyPr>
          <a:lstStyle/>
          <a:p>
            <a:pPr marL="323850" lvl="1" indent="-161925" algn="l">
              <a:lnSpc>
                <a:spcPts val="2340"/>
              </a:lnSpc>
              <a:buFont typeface="Arial"/>
              <a:buChar char="•"/>
            </a:pPr>
            <a:r>
              <a:rPr lang="en-US" sz="1500">
                <a:solidFill>
                  <a:srgbClr val="000000"/>
                </a:solidFill>
                <a:latin typeface="DM Sans"/>
                <a:ea typeface="DM Sans"/>
                <a:cs typeface="DM Sans"/>
                <a:sym typeface="DM Sans"/>
              </a:rPr>
              <a:t>Clean, modern aesthetic with cohesive color scheme</a:t>
            </a:r>
          </a:p>
          <a:p>
            <a:pPr marL="323850" lvl="1" indent="-161925" algn="l">
              <a:lnSpc>
                <a:spcPts val="2340"/>
              </a:lnSpc>
              <a:buFont typeface="Arial"/>
              <a:buChar char="•"/>
            </a:pPr>
            <a:r>
              <a:rPr lang="en-US" sz="1500">
                <a:solidFill>
                  <a:srgbClr val="000000"/>
                </a:solidFill>
                <a:latin typeface="DM Sans"/>
                <a:ea typeface="DM Sans"/>
                <a:cs typeface="DM Sans"/>
                <a:sym typeface="DM Sans"/>
              </a:rPr>
              <a:t>Card-based layout for project presentation</a:t>
            </a:r>
          </a:p>
          <a:p>
            <a:pPr marL="323850" lvl="1" indent="-161925" algn="l">
              <a:lnSpc>
                <a:spcPts val="2340"/>
              </a:lnSpc>
              <a:buFont typeface="Arial"/>
              <a:buChar char="•"/>
            </a:pPr>
            <a:r>
              <a:rPr lang="en-US" sz="1500">
                <a:solidFill>
                  <a:srgbClr val="000000"/>
                </a:solidFill>
                <a:latin typeface="DM Sans"/>
                <a:ea typeface="DM Sans"/>
                <a:cs typeface="DM Sans"/>
                <a:sym typeface="DM Sans"/>
              </a:rPr>
              <a:t>Gradient accents and subtle shadow effects</a:t>
            </a:r>
          </a:p>
          <a:p>
            <a:pPr marL="323850" lvl="1" indent="-161925" algn="l">
              <a:lnSpc>
                <a:spcPts val="2340"/>
              </a:lnSpc>
              <a:buFont typeface="Arial"/>
              <a:buChar char="•"/>
            </a:pPr>
            <a:r>
              <a:rPr lang="en-US" sz="1500">
                <a:solidFill>
                  <a:srgbClr val="000000"/>
                </a:solidFill>
                <a:latin typeface="DM Sans"/>
                <a:ea typeface="DM Sans"/>
                <a:cs typeface="DM Sans"/>
                <a:sym typeface="DM Sans"/>
              </a:rPr>
              <a:t>Consistent typography and spacing throughout</a:t>
            </a:r>
          </a:p>
          <a:p>
            <a:pPr algn="l">
              <a:lnSpc>
                <a:spcPts val="2340"/>
              </a:lnSpc>
            </a:pPr>
            <a:endParaRPr lang="en-US" sz="1500">
              <a:solidFill>
                <a:srgbClr val="000000"/>
              </a:solidFill>
              <a:latin typeface="DM Sans"/>
              <a:ea typeface="DM Sans"/>
              <a:cs typeface="DM Sans"/>
              <a:sym typeface="DM Sans"/>
            </a:endParaRPr>
          </a:p>
        </p:txBody>
      </p:sp>
      <p:sp>
        <p:nvSpPr>
          <p:cNvPr id="24" name="Freeform 24"/>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Freeform 25"/>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26" name="Freeform 26"/>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27" name="Freeform 27"/>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28" name="Freeform 28"/>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29" name="Freeform 29"/>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30" name="Freeform 30"/>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31" name="Freeform 31"/>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rot="-5282649">
            <a:off x="753178" y="3852356"/>
            <a:ext cx="7567145" cy="2582288"/>
          </a:xfrm>
          <a:custGeom>
            <a:avLst/>
            <a:gdLst/>
            <a:ahLst/>
            <a:cxnLst/>
            <a:rect l="l" t="t" r="r" b="b"/>
            <a:pathLst>
              <a:path w="7567145" h="2582288">
                <a:moveTo>
                  <a:pt x="0" y="0"/>
                </a:moveTo>
                <a:lnTo>
                  <a:pt x="7567144" y="0"/>
                </a:lnTo>
                <a:lnTo>
                  <a:pt x="7567144" y="2582288"/>
                </a:lnTo>
                <a:lnTo>
                  <a:pt x="0" y="258228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780231" y="2037564"/>
            <a:ext cx="5513037" cy="6211873"/>
          </a:xfrm>
          <a:custGeom>
            <a:avLst/>
            <a:gdLst/>
            <a:ahLst/>
            <a:cxnLst/>
            <a:rect l="l" t="t" r="r" b="b"/>
            <a:pathLst>
              <a:path w="5513037" h="6211873">
                <a:moveTo>
                  <a:pt x="0" y="0"/>
                </a:moveTo>
                <a:lnTo>
                  <a:pt x="5513038" y="0"/>
                </a:lnTo>
                <a:lnTo>
                  <a:pt x="5513038" y="6211872"/>
                </a:lnTo>
                <a:lnTo>
                  <a:pt x="0" y="62118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8659015" y="2584472"/>
            <a:ext cx="7848753" cy="1766581"/>
          </a:xfrm>
          <a:prstGeom prst="rect">
            <a:avLst/>
          </a:prstGeom>
        </p:spPr>
        <p:txBody>
          <a:bodyPr lIns="0" tIns="0" rIns="0" bIns="0" rtlCol="0" anchor="t">
            <a:spAutoFit/>
          </a:bodyPr>
          <a:lstStyle/>
          <a:p>
            <a:pPr algn="l">
              <a:lnSpc>
                <a:spcPts val="6790"/>
              </a:lnSpc>
            </a:pPr>
            <a:r>
              <a:rPr lang="en-US" sz="7000" b="1">
                <a:solidFill>
                  <a:srgbClr val="000000"/>
                </a:solidFill>
                <a:latin typeface="DM Sans Bold"/>
                <a:ea typeface="DM Sans Bold"/>
                <a:cs typeface="DM Sans Bold"/>
                <a:sym typeface="DM Sans Bold"/>
              </a:rPr>
              <a:t>Who are the end users ?</a:t>
            </a:r>
          </a:p>
        </p:txBody>
      </p:sp>
      <p:sp>
        <p:nvSpPr>
          <p:cNvPr id="5" name="TextBox 5"/>
          <p:cNvSpPr txBox="1"/>
          <p:nvPr/>
        </p:nvSpPr>
        <p:spPr>
          <a:xfrm>
            <a:off x="8659015" y="4807557"/>
            <a:ext cx="7707571" cy="3324225"/>
          </a:xfrm>
          <a:prstGeom prst="rect">
            <a:avLst/>
          </a:prstGeom>
        </p:spPr>
        <p:txBody>
          <a:bodyPr lIns="0" tIns="0" rIns="0" bIns="0" rtlCol="0" anchor="t">
            <a:spAutoFit/>
          </a:bodyPr>
          <a:lstStyle/>
          <a:p>
            <a:pPr marL="0" lvl="0" indent="0" algn="l">
              <a:lnSpc>
                <a:spcPts val="2699"/>
              </a:lnSpc>
              <a:spcBef>
                <a:spcPct val="0"/>
              </a:spcBef>
            </a:pPr>
            <a:r>
              <a:rPr lang="en-US" sz="1999" spc="119">
                <a:solidFill>
                  <a:srgbClr val="000000"/>
                </a:solidFill>
                <a:latin typeface="DM Sans"/>
                <a:ea typeface="DM Sans"/>
                <a:cs typeface="DM Sans"/>
                <a:sym typeface="DM Sans"/>
              </a:rPr>
              <a:t>This portfolio website serves multiple end user groups including potential employers and recruiters seeking technical talent, academic institutions evaluating applicants, clients looking for development services, professional networks interested in collaboration, educational contacts tracking progress, and personal connections wanting to understand my professional capabilities. The design accommodates all these audiences through clear organization, responsive functionality, and comprehensive project showcasing.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11672061" y="1025292"/>
            <a:ext cx="5587239" cy="2662922"/>
            <a:chOff x="0" y="0"/>
            <a:chExt cx="2065940" cy="984643"/>
          </a:xfrm>
        </p:grpSpPr>
        <p:sp>
          <p:nvSpPr>
            <p:cNvPr id="3" name="Freeform 3"/>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4" name="TextBox 4"/>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11672061" y="3808631"/>
            <a:ext cx="5587239" cy="2662922"/>
            <a:chOff x="0" y="0"/>
            <a:chExt cx="2065940" cy="984643"/>
          </a:xfrm>
        </p:grpSpPr>
        <p:sp>
          <p:nvSpPr>
            <p:cNvPr id="6" name="Freeform 6"/>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7" name="TextBox 7"/>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11672061" y="6595378"/>
            <a:ext cx="5587239" cy="2662922"/>
            <a:chOff x="0" y="0"/>
            <a:chExt cx="2065940" cy="984643"/>
          </a:xfrm>
        </p:grpSpPr>
        <p:sp>
          <p:nvSpPr>
            <p:cNvPr id="9" name="Freeform 9"/>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10" name="TextBox 10"/>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1" name="Group 11"/>
          <p:cNvGrpSpPr/>
          <p:nvPr/>
        </p:nvGrpSpPr>
        <p:grpSpPr>
          <a:xfrm>
            <a:off x="1028700" y="1028700"/>
            <a:ext cx="5587239" cy="2662922"/>
            <a:chOff x="0" y="0"/>
            <a:chExt cx="2065940" cy="984643"/>
          </a:xfrm>
        </p:grpSpPr>
        <p:sp>
          <p:nvSpPr>
            <p:cNvPr id="12" name="Freeform 12"/>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13" name="TextBox 13"/>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4" name="Group 14"/>
          <p:cNvGrpSpPr/>
          <p:nvPr/>
        </p:nvGrpSpPr>
        <p:grpSpPr>
          <a:xfrm>
            <a:off x="1028700" y="3812039"/>
            <a:ext cx="5587239" cy="2662922"/>
            <a:chOff x="0" y="0"/>
            <a:chExt cx="2065940" cy="984643"/>
          </a:xfrm>
        </p:grpSpPr>
        <p:sp>
          <p:nvSpPr>
            <p:cNvPr id="15" name="Freeform 15"/>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16" name="TextBox 16"/>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7" name="Group 17"/>
          <p:cNvGrpSpPr/>
          <p:nvPr/>
        </p:nvGrpSpPr>
        <p:grpSpPr>
          <a:xfrm>
            <a:off x="1028700" y="6598786"/>
            <a:ext cx="5587239" cy="2662922"/>
            <a:chOff x="0" y="0"/>
            <a:chExt cx="2065940" cy="984643"/>
          </a:xfrm>
        </p:grpSpPr>
        <p:sp>
          <p:nvSpPr>
            <p:cNvPr id="18" name="Freeform 18"/>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19" name="TextBox 19"/>
            <p:cNvSpPr txBox="1"/>
            <p:nvPr/>
          </p:nvSpPr>
          <p:spPr>
            <a:xfrm>
              <a:off x="0" y="-38100"/>
              <a:ext cx="2065940" cy="102274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0" name="Freeform 20"/>
          <p:cNvSpPr/>
          <p:nvPr/>
        </p:nvSpPr>
        <p:spPr>
          <a:xfrm rot="-7900054">
            <a:off x="7348622" y="2133028"/>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Freeform 21"/>
          <p:cNvSpPr/>
          <p:nvPr/>
        </p:nvSpPr>
        <p:spPr>
          <a:xfrm rot="-2700000">
            <a:off x="10017119" y="2144497"/>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2"/>
          <p:cNvSpPr/>
          <p:nvPr/>
        </p:nvSpPr>
        <p:spPr>
          <a:xfrm rot="3209977">
            <a:off x="9982257" y="7689589"/>
            <a:ext cx="1012981" cy="454921"/>
          </a:xfrm>
          <a:custGeom>
            <a:avLst/>
            <a:gdLst/>
            <a:ahLst/>
            <a:cxnLst/>
            <a:rect l="l" t="t" r="r" b="b"/>
            <a:pathLst>
              <a:path w="1012981" h="454921">
                <a:moveTo>
                  <a:pt x="0" y="0"/>
                </a:moveTo>
                <a:lnTo>
                  <a:pt x="1012981" y="0"/>
                </a:lnTo>
                <a:lnTo>
                  <a:pt x="1012981" y="454921"/>
                </a:lnTo>
                <a:lnTo>
                  <a:pt x="0" y="454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Freeform 23"/>
          <p:cNvSpPr/>
          <p:nvPr/>
        </p:nvSpPr>
        <p:spPr>
          <a:xfrm rot="7866361">
            <a:off x="7243302" y="7665457"/>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4"/>
          <p:cNvSpPr/>
          <p:nvPr/>
        </p:nvSpPr>
        <p:spPr>
          <a:xfrm>
            <a:off x="1065230" y="4058083"/>
            <a:ext cx="2228457" cy="2228457"/>
          </a:xfrm>
          <a:custGeom>
            <a:avLst/>
            <a:gdLst/>
            <a:ahLst/>
            <a:cxnLst/>
            <a:rect l="l" t="t" r="r" b="b"/>
            <a:pathLst>
              <a:path w="2228457" h="2228457">
                <a:moveTo>
                  <a:pt x="0" y="0"/>
                </a:moveTo>
                <a:lnTo>
                  <a:pt x="2228457" y="0"/>
                </a:lnTo>
                <a:lnTo>
                  <a:pt x="2228457" y="2228457"/>
                </a:lnTo>
                <a:lnTo>
                  <a:pt x="0" y="2228457"/>
                </a:lnTo>
                <a:lnTo>
                  <a:pt x="0" y="0"/>
                </a:lnTo>
                <a:close/>
              </a:path>
            </a:pathLst>
          </a:custGeom>
          <a:blipFill>
            <a:blip r:embed="rId4"/>
            <a:stretch>
              <a:fillRect/>
            </a:stretch>
          </a:blipFill>
        </p:spPr>
      </p:sp>
      <p:sp>
        <p:nvSpPr>
          <p:cNvPr id="25" name="Freeform 25"/>
          <p:cNvSpPr/>
          <p:nvPr/>
        </p:nvSpPr>
        <p:spPr>
          <a:xfrm>
            <a:off x="1065230" y="6876875"/>
            <a:ext cx="2393245" cy="2120354"/>
          </a:xfrm>
          <a:custGeom>
            <a:avLst/>
            <a:gdLst/>
            <a:ahLst/>
            <a:cxnLst/>
            <a:rect l="l" t="t" r="r" b="b"/>
            <a:pathLst>
              <a:path w="2393245" h="2120354">
                <a:moveTo>
                  <a:pt x="0" y="0"/>
                </a:moveTo>
                <a:lnTo>
                  <a:pt x="2393245" y="0"/>
                </a:lnTo>
                <a:lnTo>
                  <a:pt x="2393245" y="2120354"/>
                </a:lnTo>
                <a:lnTo>
                  <a:pt x="0" y="2120354"/>
                </a:lnTo>
                <a:lnTo>
                  <a:pt x="0" y="0"/>
                </a:lnTo>
                <a:close/>
              </a:path>
            </a:pathLst>
          </a:custGeom>
          <a:blipFill>
            <a:blip r:embed="rId5"/>
            <a:stretch>
              <a:fillRect l="-27688" r="-29817"/>
            </a:stretch>
          </a:blipFill>
        </p:spPr>
      </p:sp>
      <p:sp>
        <p:nvSpPr>
          <p:cNvPr id="26" name="Freeform 26"/>
          <p:cNvSpPr/>
          <p:nvPr/>
        </p:nvSpPr>
        <p:spPr>
          <a:xfrm>
            <a:off x="1216072" y="1408571"/>
            <a:ext cx="1926773" cy="1926773"/>
          </a:xfrm>
          <a:custGeom>
            <a:avLst/>
            <a:gdLst/>
            <a:ahLst/>
            <a:cxnLst/>
            <a:rect l="l" t="t" r="r" b="b"/>
            <a:pathLst>
              <a:path w="1926773" h="1926773">
                <a:moveTo>
                  <a:pt x="0" y="0"/>
                </a:moveTo>
                <a:lnTo>
                  <a:pt x="1926773" y="0"/>
                </a:lnTo>
                <a:lnTo>
                  <a:pt x="1926773" y="1926773"/>
                </a:lnTo>
                <a:lnTo>
                  <a:pt x="0" y="1926773"/>
                </a:lnTo>
                <a:lnTo>
                  <a:pt x="0" y="0"/>
                </a:lnTo>
                <a:close/>
              </a:path>
            </a:pathLst>
          </a:custGeom>
          <a:blipFill>
            <a:blip r:embed="rId6"/>
            <a:stretch>
              <a:fillRect/>
            </a:stretch>
          </a:blipFill>
        </p:spPr>
      </p:sp>
      <p:sp>
        <p:nvSpPr>
          <p:cNvPr id="27" name="Freeform 27"/>
          <p:cNvSpPr/>
          <p:nvPr/>
        </p:nvSpPr>
        <p:spPr>
          <a:xfrm>
            <a:off x="12016656" y="4058083"/>
            <a:ext cx="1718021" cy="2079776"/>
          </a:xfrm>
          <a:custGeom>
            <a:avLst/>
            <a:gdLst/>
            <a:ahLst/>
            <a:cxnLst/>
            <a:rect l="l" t="t" r="r" b="b"/>
            <a:pathLst>
              <a:path w="1718021" h="2079776">
                <a:moveTo>
                  <a:pt x="0" y="0"/>
                </a:moveTo>
                <a:lnTo>
                  <a:pt x="1718020" y="0"/>
                </a:lnTo>
                <a:lnTo>
                  <a:pt x="1718020" y="2079775"/>
                </a:lnTo>
                <a:lnTo>
                  <a:pt x="0" y="2079775"/>
                </a:lnTo>
                <a:lnTo>
                  <a:pt x="0" y="0"/>
                </a:lnTo>
                <a:close/>
              </a:path>
            </a:pathLst>
          </a:custGeom>
          <a:blipFill>
            <a:blip r:embed="rId7"/>
            <a:stretch>
              <a:fillRect t="-12404" r="-646" b="-12306"/>
            </a:stretch>
          </a:blipFill>
        </p:spPr>
      </p:sp>
      <p:sp>
        <p:nvSpPr>
          <p:cNvPr id="28" name="Freeform 28"/>
          <p:cNvSpPr/>
          <p:nvPr/>
        </p:nvSpPr>
        <p:spPr>
          <a:xfrm>
            <a:off x="11862468" y="1348252"/>
            <a:ext cx="1872209" cy="1872209"/>
          </a:xfrm>
          <a:custGeom>
            <a:avLst/>
            <a:gdLst/>
            <a:ahLst/>
            <a:cxnLst/>
            <a:rect l="l" t="t" r="r" b="b"/>
            <a:pathLst>
              <a:path w="1872209" h="1872209">
                <a:moveTo>
                  <a:pt x="0" y="0"/>
                </a:moveTo>
                <a:lnTo>
                  <a:pt x="1872208" y="0"/>
                </a:lnTo>
                <a:lnTo>
                  <a:pt x="1872208" y="1872209"/>
                </a:lnTo>
                <a:lnTo>
                  <a:pt x="0" y="1872209"/>
                </a:lnTo>
                <a:lnTo>
                  <a:pt x="0" y="0"/>
                </a:lnTo>
                <a:close/>
              </a:path>
            </a:pathLst>
          </a:custGeom>
          <a:blipFill>
            <a:blip r:embed="rId8"/>
            <a:stretch>
              <a:fillRect/>
            </a:stretch>
          </a:blipFill>
        </p:spPr>
      </p:sp>
      <p:sp>
        <p:nvSpPr>
          <p:cNvPr id="29" name="Freeform 29"/>
          <p:cNvSpPr/>
          <p:nvPr/>
        </p:nvSpPr>
        <p:spPr>
          <a:xfrm>
            <a:off x="11828602" y="6947080"/>
            <a:ext cx="1939939" cy="1939939"/>
          </a:xfrm>
          <a:custGeom>
            <a:avLst/>
            <a:gdLst/>
            <a:ahLst/>
            <a:cxnLst/>
            <a:rect l="l" t="t" r="r" b="b"/>
            <a:pathLst>
              <a:path w="1939939" h="1939939">
                <a:moveTo>
                  <a:pt x="0" y="0"/>
                </a:moveTo>
                <a:lnTo>
                  <a:pt x="1939940" y="0"/>
                </a:lnTo>
                <a:lnTo>
                  <a:pt x="1939940" y="1939939"/>
                </a:lnTo>
                <a:lnTo>
                  <a:pt x="0" y="1939939"/>
                </a:lnTo>
                <a:lnTo>
                  <a:pt x="0" y="0"/>
                </a:lnTo>
                <a:close/>
              </a:path>
            </a:pathLst>
          </a:custGeom>
          <a:blipFill>
            <a:blip r:embed="rId9"/>
            <a:stretch>
              <a:fillRect/>
            </a:stretch>
          </a:blipFill>
        </p:spPr>
      </p:sp>
      <p:sp>
        <p:nvSpPr>
          <p:cNvPr id="30" name="TextBox 30"/>
          <p:cNvSpPr txBox="1"/>
          <p:nvPr/>
        </p:nvSpPr>
        <p:spPr>
          <a:xfrm>
            <a:off x="14101836" y="1310152"/>
            <a:ext cx="2816627" cy="2133346"/>
          </a:xfrm>
          <a:prstGeom prst="rect">
            <a:avLst/>
          </a:prstGeom>
        </p:spPr>
        <p:txBody>
          <a:bodyPr lIns="0" tIns="0" rIns="0" bIns="0" rtlCol="0" anchor="t">
            <a:spAutoFit/>
          </a:bodyPr>
          <a:lstStyle/>
          <a:p>
            <a:pPr marL="0" lvl="0" indent="0" algn="l">
              <a:lnSpc>
                <a:spcPts val="1936"/>
              </a:lnSpc>
              <a:spcBef>
                <a:spcPct val="0"/>
              </a:spcBef>
            </a:pPr>
            <a:r>
              <a:rPr lang="en-US" sz="1299">
                <a:solidFill>
                  <a:srgbClr val="000000"/>
                </a:solidFill>
                <a:latin typeface="DM Sans"/>
                <a:ea typeface="DM Sans"/>
                <a:cs typeface="DM Sans"/>
                <a:sym typeface="DM Sans"/>
              </a:rPr>
              <a:t>The project was developed with a mobile-first approach using CSS media queries to ensure optimal viewing experiences across all device sizes. The design adapts fluidly from mobile devices to desktop computers, with particular attention to touch targets and readable text on smaller screens.</a:t>
            </a:r>
          </a:p>
        </p:txBody>
      </p:sp>
      <p:sp>
        <p:nvSpPr>
          <p:cNvPr id="31" name="TextBox 31"/>
          <p:cNvSpPr txBox="1"/>
          <p:nvPr/>
        </p:nvSpPr>
        <p:spPr>
          <a:xfrm>
            <a:off x="14101836" y="3967526"/>
            <a:ext cx="2816627" cy="2371471"/>
          </a:xfrm>
          <a:prstGeom prst="rect">
            <a:avLst/>
          </a:prstGeom>
        </p:spPr>
        <p:txBody>
          <a:bodyPr lIns="0" tIns="0" rIns="0" bIns="0" rtlCol="0" anchor="t">
            <a:spAutoFit/>
          </a:bodyPr>
          <a:lstStyle/>
          <a:p>
            <a:pPr marL="0" lvl="0" indent="0" algn="l">
              <a:lnSpc>
                <a:spcPts val="1936"/>
              </a:lnSpc>
              <a:spcBef>
                <a:spcPct val="0"/>
              </a:spcBef>
            </a:pPr>
            <a:r>
              <a:rPr lang="en-US" sz="1299">
                <a:solidFill>
                  <a:srgbClr val="000000"/>
                </a:solidFill>
                <a:latin typeface="DM Sans"/>
                <a:ea typeface="DM Sans"/>
                <a:cs typeface="DM Sans"/>
                <a:sym typeface="DM Sans"/>
              </a:rPr>
              <a:t> Custom CSS transitions and keyframe animations were implemented to enhance user engagement and provide visual feedback. These include hover effects on project cards, smooth gradient transitions in the background, and subtle micro-interactions throughout the interface.</a:t>
            </a:r>
          </a:p>
        </p:txBody>
      </p:sp>
      <p:sp>
        <p:nvSpPr>
          <p:cNvPr id="32" name="TextBox 32"/>
          <p:cNvSpPr txBox="1"/>
          <p:nvPr/>
        </p:nvSpPr>
        <p:spPr>
          <a:xfrm>
            <a:off x="14101836" y="6844524"/>
            <a:ext cx="2816627" cy="2133346"/>
          </a:xfrm>
          <a:prstGeom prst="rect">
            <a:avLst/>
          </a:prstGeom>
        </p:spPr>
        <p:txBody>
          <a:bodyPr lIns="0" tIns="0" rIns="0" bIns="0" rtlCol="0" anchor="t">
            <a:spAutoFit/>
          </a:bodyPr>
          <a:lstStyle/>
          <a:p>
            <a:pPr marL="0" lvl="0" indent="0" algn="l">
              <a:lnSpc>
                <a:spcPts val="1936"/>
              </a:lnSpc>
              <a:spcBef>
                <a:spcPct val="0"/>
              </a:spcBef>
            </a:pPr>
            <a:r>
              <a:rPr lang="en-US" sz="1299">
                <a:solidFill>
                  <a:srgbClr val="000000"/>
                </a:solidFill>
                <a:latin typeface="DM Sans"/>
                <a:ea typeface="DM Sans"/>
                <a:cs typeface="DM Sans"/>
                <a:sym typeface="DM Sans"/>
              </a:rPr>
              <a:t>The project incorporates Font Awesome icons for improved visual communication and user interface elements. These icons provide intuitive visual cues for navigation items, contact information, and social media links, contributing to a more polished and professional appearance.</a:t>
            </a:r>
          </a:p>
        </p:txBody>
      </p:sp>
      <p:sp>
        <p:nvSpPr>
          <p:cNvPr id="33" name="TextBox 33"/>
          <p:cNvSpPr txBox="1"/>
          <p:nvPr/>
        </p:nvSpPr>
        <p:spPr>
          <a:xfrm>
            <a:off x="3458475" y="1310152"/>
            <a:ext cx="2816627" cy="2133346"/>
          </a:xfrm>
          <a:prstGeom prst="rect">
            <a:avLst/>
          </a:prstGeom>
        </p:spPr>
        <p:txBody>
          <a:bodyPr lIns="0" tIns="0" rIns="0" bIns="0" rtlCol="0" anchor="t">
            <a:spAutoFit/>
          </a:bodyPr>
          <a:lstStyle/>
          <a:p>
            <a:pPr marL="0" lvl="0" indent="0" algn="l">
              <a:lnSpc>
                <a:spcPts val="1936"/>
              </a:lnSpc>
            </a:pPr>
            <a:r>
              <a:rPr lang="en-US" sz="1299">
                <a:solidFill>
                  <a:srgbClr val="000000"/>
                </a:solidFill>
                <a:latin typeface="DM Sans"/>
                <a:ea typeface="DM Sans"/>
                <a:cs typeface="DM Sans"/>
                <a:sym typeface="DM Sans"/>
              </a:rPr>
              <a:t>The project utilizes modern HTML5 semantic elements such as &lt;header&gt;, &lt;section&gt;, &lt;nav&gt;, and &lt;footer&gt; to create a well-organized, accessible document structure. This approach enhances both SEO optimization and screen reader compatibility while providing clear content hierarchy.</a:t>
            </a:r>
          </a:p>
        </p:txBody>
      </p:sp>
      <p:sp>
        <p:nvSpPr>
          <p:cNvPr id="34" name="TextBox 34"/>
          <p:cNvSpPr txBox="1"/>
          <p:nvPr/>
        </p:nvSpPr>
        <p:spPr>
          <a:xfrm>
            <a:off x="3458475" y="4074241"/>
            <a:ext cx="2816627" cy="2133346"/>
          </a:xfrm>
          <a:prstGeom prst="rect">
            <a:avLst/>
          </a:prstGeom>
        </p:spPr>
        <p:txBody>
          <a:bodyPr lIns="0" tIns="0" rIns="0" bIns="0" rtlCol="0" anchor="t">
            <a:spAutoFit/>
          </a:bodyPr>
          <a:lstStyle/>
          <a:p>
            <a:pPr marL="0" lvl="0" indent="0" algn="l">
              <a:lnSpc>
                <a:spcPts val="1936"/>
              </a:lnSpc>
            </a:pPr>
            <a:r>
              <a:rPr lang="en-US" sz="1299">
                <a:solidFill>
                  <a:srgbClr val="000000"/>
                </a:solidFill>
                <a:latin typeface="DM Sans"/>
                <a:ea typeface="DM Sans"/>
                <a:cs typeface="DM Sans"/>
                <a:sym typeface="DM Sans"/>
              </a:rPr>
              <a:t>The implementation makes comprehensive use of CSS3 capabilities including Flexbox and CSS Grid for creating responsive, complex layouts. Custom properties  were employed for consistent theming, , gradient backgrounds, and shadow effects contribute to the visual appeal.</a:t>
            </a:r>
          </a:p>
        </p:txBody>
      </p:sp>
      <p:sp>
        <p:nvSpPr>
          <p:cNvPr id="35" name="TextBox 35"/>
          <p:cNvSpPr txBox="1"/>
          <p:nvPr/>
        </p:nvSpPr>
        <p:spPr>
          <a:xfrm>
            <a:off x="3458475" y="6863882"/>
            <a:ext cx="2816627" cy="2133346"/>
          </a:xfrm>
          <a:prstGeom prst="rect">
            <a:avLst/>
          </a:prstGeom>
        </p:spPr>
        <p:txBody>
          <a:bodyPr lIns="0" tIns="0" rIns="0" bIns="0" rtlCol="0" anchor="t">
            <a:spAutoFit/>
          </a:bodyPr>
          <a:lstStyle/>
          <a:p>
            <a:pPr marL="0" lvl="0" indent="0" algn="l">
              <a:lnSpc>
                <a:spcPts val="1936"/>
              </a:lnSpc>
            </a:pPr>
            <a:r>
              <a:rPr lang="en-US" sz="1299">
                <a:solidFill>
                  <a:srgbClr val="000000"/>
                </a:solidFill>
                <a:latin typeface="DM Sans"/>
                <a:ea typeface="DM Sans"/>
                <a:cs typeface="DM Sans"/>
                <a:sym typeface="DM Sans"/>
              </a:rPr>
              <a:t> All interactive elements were built using pure JavaScript without external libraries or frameworks. This includes the responsive hamburger menu functionality, smooth scrolling navigation between sections, scroll-to-top button with appearance logic, and form validation for the contact section.</a:t>
            </a:r>
          </a:p>
        </p:txBody>
      </p:sp>
      <p:sp>
        <p:nvSpPr>
          <p:cNvPr id="36" name="TextBox 36"/>
          <p:cNvSpPr txBox="1"/>
          <p:nvPr/>
        </p:nvSpPr>
        <p:spPr>
          <a:xfrm>
            <a:off x="6995244" y="4057136"/>
            <a:ext cx="4297511" cy="1681612"/>
          </a:xfrm>
          <a:prstGeom prst="rect">
            <a:avLst/>
          </a:prstGeom>
        </p:spPr>
        <p:txBody>
          <a:bodyPr lIns="0" tIns="0" rIns="0" bIns="0" rtlCol="0" anchor="t">
            <a:spAutoFit/>
          </a:bodyPr>
          <a:lstStyle/>
          <a:p>
            <a:pPr marL="0" lvl="1" indent="0" algn="ctr">
              <a:lnSpc>
                <a:spcPts val="6499"/>
              </a:lnSpc>
              <a:spcBef>
                <a:spcPct val="0"/>
              </a:spcBef>
            </a:pPr>
            <a:r>
              <a:rPr lang="en-US" sz="6700" b="1">
                <a:solidFill>
                  <a:srgbClr val="000000"/>
                </a:solidFill>
                <a:latin typeface="DM Sans Bold"/>
                <a:ea typeface="DM Sans Bold"/>
                <a:cs typeface="DM Sans Bold"/>
                <a:sym typeface="DM Sans Bold"/>
              </a:rPr>
              <a:t>Tools and technique</a:t>
            </a:r>
          </a:p>
        </p:txBody>
      </p:sp>
      <p:sp>
        <p:nvSpPr>
          <p:cNvPr id="37" name="TextBox 37"/>
          <p:cNvSpPr txBox="1"/>
          <p:nvPr/>
        </p:nvSpPr>
        <p:spPr>
          <a:xfrm>
            <a:off x="7362365" y="6150211"/>
            <a:ext cx="3563270" cy="406146"/>
          </a:xfrm>
          <a:prstGeom prst="rect">
            <a:avLst/>
          </a:prstGeom>
        </p:spPr>
        <p:txBody>
          <a:bodyPr lIns="0" tIns="0" rIns="0" bIns="0" rtlCol="0" anchor="t">
            <a:spAutoFit/>
          </a:bodyPr>
          <a:lstStyle/>
          <a:p>
            <a:pPr algn="ctr">
              <a:lnSpc>
                <a:spcPts val="3132"/>
              </a:lnSpc>
            </a:pPr>
            <a:r>
              <a:rPr lang="en-US" sz="2900">
                <a:solidFill>
                  <a:srgbClr val="000000"/>
                </a:solidFill>
                <a:latin typeface="DM Sans"/>
                <a:ea typeface="DM Sans"/>
                <a:cs typeface="DM Sans"/>
                <a:sym typeface="DM Sans"/>
              </a:rPr>
              <a:t>Exploring creativity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4136549" y="1515943"/>
            <a:ext cx="10014901" cy="1766570"/>
          </a:xfrm>
          <a:prstGeom prst="rect">
            <a:avLst/>
          </a:prstGeom>
        </p:spPr>
        <p:txBody>
          <a:bodyPr lIns="0" tIns="0" rIns="0" bIns="0" rtlCol="0" anchor="t">
            <a:spAutoFit/>
          </a:bodyPr>
          <a:lstStyle/>
          <a:p>
            <a:pPr algn="ctr">
              <a:lnSpc>
                <a:spcPts val="6789"/>
              </a:lnSpc>
            </a:pPr>
            <a:r>
              <a:rPr lang="en-US" sz="6999" b="1">
                <a:solidFill>
                  <a:srgbClr val="000000"/>
                </a:solidFill>
                <a:latin typeface="DM Sans Bold"/>
                <a:ea typeface="DM Sans Bold"/>
                <a:cs typeface="DM Sans Bold"/>
                <a:sym typeface="DM Sans Bold"/>
              </a:rPr>
              <a:t>Portfolio Design and Layout</a:t>
            </a:r>
          </a:p>
        </p:txBody>
      </p:sp>
      <p:sp>
        <p:nvSpPr>
          <p:cNvPr id="3" name="TextBox 3"/>
          <p:cNvSpPr txBox="1"/>
          <p:nvPr/>
        </p:nvSpPr>
        <p:spPr>
          <a:xfrm>
            <a:off x="3661343" y="3533935"/>
            <a:ext cx="10965314" cy="5178213"/>
          </a:xfrm>
          <a:prstGeom prst="rect">
            <a:avLst/>
          </a:prstGeom>
        </p:spPr>
        <p:txBody>
          <a:bodyPr lIns="0" tIns="0" rIns="0" bIns="0" rtlCol="0" anchor="t">
            <a:spAutoFit/>
          </a:bodyPr>
          <a:lstStyle/>
          <a:p>
            <a:pPr marL="545752" lvl="1" indent="-272876" algn="ctr">
              <a:lnSpc>
                <a:spcPts val="3412"/>
              </a:lnSpc>
              <a:buAutoNum type="arabicPeriod"/>
            </a:pPr>
            <a:r>
              <a:rPr lang="en-US" sz="2527" b="1" spc="151">
                <a:solidFill>
                  <a:srgbClr val="000000"/>
                </a:solidFill>
                <a:latin typeface="DM Sans Bold"/>
                <a:ea typeface="DM Sans Bold"/>
                <a:cs typeface="DM Sans Bold"/>
                <a:sym typeface="DM Sans Bold"/>
              </a:rPr>
              <a:t>Header</a:t>
            </a:r>
            <a:r>
              <a:rPr lang="en-US" sz="2527" spc="151">
                <a:solidFill>
                  <a:srgbClr val="000000"/>
                </a:solidFill>
                <a:latin typeface="DM Sans"/>
                <a:ea typeface="DM Sans"/>
                <a:cs typeface="DM Sans"/>
                <a:sym typeface="DM Sans"/>
              </a:rPr>
              <a:t>- Sticky header with logo, navigation menu, and resume download button</a:t>
            </a:r>
          </a:p>
          <a:p>
            <a:pPr marL="545752" lvl="1" indent="-272876" algn="ctr">
              <a:lnSpc>
                <a:spcPts val="3412"/>
              </a:lnSpc>
              <a:buAutoNum type="arabicPeriod"/>
            </a:pPr>
            <a:r>
              <a:rPr lang="en-US" sz="2527" b="1" spc="151">
                <a:solidFill>
                  <a:srgbClr val="000000"/>
                </a:solidFill>
                <a:latin typeface="DM Sans Bold"/>
                <a:ea typeface="DM Sans Bold"/>
                <a:cs typeface="DM Sans Bold"/>
                <a:sym typeface="DM Sans Bold"/>
              </a:rPr>
              <a:t>Hero </a:t>
            </a:r>
            <a:r>
              <a:rPr lang="en-US" sz="2527" spc="151">
                <a:solidFill>
                  <a:srgbClr val="000000"/>
                </a:solidFill>
                <a:latin typeface="DM Sans"/>
                <a:ea typeface="DM Sans"/>
                <a:cs typeface="DM Sans"/>
                <a:sym typeface="DM Sans"/>
              </a:rPr>
              <a:t>- Introduction with name, professional title, brief bio, and call-to-action buttons</a:t>
            </a:r>
          </a:p>
          <a:p>
            <a:pPr marL="545752" lvl="1" indent="-272876" algn="ctr">
              <a:lnSpc>
                <a:spcPts val="3412"/>
              </a:lnSpc>
              <a:buAutoNum type="arabicPeriod"/>
            </a:pPr>
            <a:r>
              <a:rPr lang="en-US" sz="2527" b="1" spc="151">
                <a:solidFill>
                  <a:srgbClr val="000000"/>
                </a:solidFill>
                <a:latin typeface="DM Sans Bold"/>
                <a:ea typeface="DM Sans Bold"/>
                <a:cs typeface="DM Sans Bold"/>
                <a:sym typeface="DM Sans Bold"/>
              </a:rPr>
              <a:t>Projects </a:t>
            </a:r>
            <a:r>
              <a:rPr lang="en-US" sz="2527" spc="151">
                <a:solidFill>
                  <a:srgbClr val="000000"/>
                </a:solidFill>
                <a:latin typeface="DM Sans"/>
                <a:ea typeface="DM Sans"/>
                <a:cs typeface="DM Sans"/>
                <a:sym typeface="DM Sans"/>
              </a:rPr>
              <a:t> - Showcase of portfolio projects with images, descriptions, and links</a:t>
            </a:r>
          </a:p>
          <a:p>
            <a:pPr marL="545752" lvl="1" indent="-272876" algn="ctr">
              <a:lnSpc>
                <a:spcPts val="3412"/>
              </a:lnSpc>
              <a:buAutoNum type="arabicPeriod"/>
            </a:pPr>
            <a:r>
              <a:rPr lang="en-US" sz="2527" b="1" spc="151">
                <a:solidFill>
                  <a:srgbClr val="000000"/>
                </a:solidFill>
                <a:latin typeface="DM Sans Bold"/>
                <a:ea typeface="DM Sans Bold"/>
                <a:cs typeface="DM Sans Bold"/>
                <a:sym typeface="DM Sans Bold"/>
              </a:rPr>
              <a:t>Skills </a:t>
            </a:r>
            <a:r>
              <a:rPr lang="en-US" sz="2527" spc="151">
                <a:solidFill>
                  <a:srgbClr val="000000"/>
                </a:solidFill>
                <a:latin typeface="DM Sans"/>
                <a:ea typeface="DM Sans"/>
                <a:cs typeface="DM Sans"/>
                <a:sym typeface="DM Sans"/>
              </a:rPr>
              <a:t>- Visual display of technical skills with progress bars and categories</a:t>
            </a:r>
          </a:p>
          <a:p>
            <a:pPr marL="545752" lvl="1" indent="-272876" algn="ctr">
              <a:lnSpc>
                <a:spcPts val="3412"/>
              </a:lnSpc>
              <a:buAutoNum type="arabicPeriod"/>
            </a:pPr>
            <a:r>
              <a:rPr lang="en-US" sz="2527" b="1" spc="151">
                <a:solidFill>
                  <a:srgbClr val="000000"/>
                </a:solidFill>
                <a:latin typeface="DM Sans Bold"/>
                <a:ea typeface="DM Sans Bold"/>
                <a:cs typeface="DM Sans Bold"/>
                <a:sym typeface="DM Sans Bold"/>
              </a:rPr>
              <a:t>Education </a:t>
            </a:r>
            <a:r>
              <a:rPr lang="en-US" sz="2527" spc="151">
                <a:solidFill>
                  <a:srgbClr val="000000"/>
                </a:solidFill>
                <a:latin typeface="DM Sans"/>
                <a:ea typeface="DM Sans"/>
                <a:cs typeface="DM Sans"/>
                <a:sym typeface="DM Sans"/>
              </a:rPr>
              <a:t>- Academic background, coursework, and relevant learning experiences</a:t>
            </a:r>
          </a:p>
          <a:p>
            <a:pPr marL="545752" lvl="1" indent="-272876" algn="ctr">
              <a:lnSpc>
                <a:spcPts val="3412"/>
              </a:lnSpc>
              <a:buAutoNum type="arabicPeriod"/>
            </a:pPr>
            <a:r>
              <a:rPr lang="en-US" sz="2527" b="1" spc="151">
                <a:solidFill>
                  <a:srgbClr val="000000"/>
                </a:solidFill>
                <a:latin typeface="DM Sans Bold"/>
                <a:ea typeface="DM Sans Bold"/>
                <a:cs typeface="DM Sans Bold"/>
                <a:sym typeface="DM Sans Bold"/>
              </a:rPr>
              <a:t>Contact </a:t>
            </a:r>
            <a:r>
              <a:rPr lang="en-US" sz="2527" spc="151">
                <a:solidFill>
                  <a:srgbClr val="000000"/>
                </a:solidFill>
                <a:latin typeface="DM Sans"/>
                <a:ea typeface="DM Sans"/>
                <a:cs typeface="DM Sans"/>
                <a:sym typeface="DM Sans"/>
              </a:rPr>
              <a:t>- Contact information and functional contact form</a:t>
            </a:r>
          </a:p>
          <a:p>
            <a:pPr marL="0" lvl="0" indent="0" algn="ctr">
              <a:lnSpc>
                <a:spcPts val="3817"/>
              </a:lnSpc>
              <a:spcBef>
                <a:spcPct val="0"/>
              </a:spcBef>
            </a:pPr>
            <a:endParaRPr lang="en-US" sz="2527" spc="151">
              <a:solidFill>
                <a:srgbClr val="000000"/>
              </a:solidFill>
              <a:latin typeface="DM Sans"/>
              <a:ea typeface="DM Sans"/>
              <a:cs typeface="DM Sans"/>
              <a:sym typeface="DM Sans"/>
            </a:endParaRPr>
          </a:p>
        </p:txBody>
      </p:sp>
      <p:sp>
        <p:nvSpPr>
          <p:cNvPr id="4" name="Freeform 4"/>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7" name="Freeform 7"/>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8" name="Freeform 8"/>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10" name="Freeform 10"/>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2" name="Freeform 12"/>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3" name="Freeform 13"/>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4" name="Freeform 14"/>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5" name="Freeform 15"/>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6" name="Freeform 16"/>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261827"/>
            <a:ext cx="5038071" cy="3559266"/>
            <a:chOff x="0" y="0"/>
            <a:chExt cx="1048738" cy="740906"/>
          </a:xfrm>
        </p:grpSpPr>
        <p:sp>
          <p:nvSpPr>
            <p:cNvPr id="3" name="Freeform 3"/>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id="4" name="TextBox 4"/>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5370657"/>
            <a:ext cx="5038071" cy="3559266"/>
            <a:chOff x="0" y="0"/>
            <a:chExt cx="1048738" cy="740906"/>
          </a:xfrm>
        </p:grpSpPr>
        <p:sp>
          <p:nvSpPr>
            <p:cNvPr id="6" name="Freeform 6"/>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id="7" name="TextBox 7"/>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6692531" y="1261827"/>
            <a:ext cx="5038071" cy="3559266"/>
            <a:chOff x="0" y="0"/>
            <a:chExt cx="1048738" cy="740906"/>
          </a:xfrm>
        </p:grpSpPr>
        <p:sp>
          <p:nvSpPr>
            <p:cNvPr id="9" name="Freeform 9"/>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id="10" name="TextBox 10"/>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6692531" y="5370657"/>
            <a:ext cx="5038071" cy="3559266"/>
            <a:chOff x="0" y="0"/>
            <a:chExt cx="1048738" cy="740906"/>
          </a:xfrm>
        </p:grpSpPr>
        <p:sp>
          <p:nvSpPr>
            <p:cNvPr id="12" name="Freeform 12"/>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id="13" name="TextBox 13"/>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028700" y="1261827"/>
            <a:ext cx="5038071" cy="931713"/>
            <a:chOff x="0" y="0"/>
            <a:chExt cx="1048738" cy="193948"/>
          </a:xfrm>
        </p:grpSpPr>
        <p:sp>
          <p:nvSpPr>
            <p:cNvPr id="15" name="Freeform 15"/>
            <p:cNvSpPr/>
            <p:nvPr/>
          </p:nvSpPr>
          <p:spPr>
            <a:xfrm>
              <a:off x="0" y="0"/>
              <a:ext cx="1048738" cy="193948"/>
            </a:xfrm>
            <a:custGeom>
              <a:avLst/>
              <a:gdLst/>
              <a:ahLst/>
              <a:cxnLst/>
              <a:rect l="l" t="t" r="r" b="b"/>
              <a:pathLst>
                <a:path w="1048738" h="193948">
                  <a:moveTo>
                    <a:pt x="26124" y="0"/>
                  </a:moveTo>
                  <a:lnTo>
                    <a:pt x="1022614" y="0"/>
                  </a:lnTo>
                  <a:cubicBezTo>
                    <a:pt x="1029542" y="0"/>
                    <a:pt x="1036187" y="2752"/>
                    <a:pt x="1041086" y="7651"/>
                  </a:cubicBezTo>
                  <a:cubicBezTo>
                    <a:pt x="1045985" y="12551"/>
                    <a:pt x="1048738" y="19195"/>
                    <a:pt x="1048738" y="26124"/>
                  </a:cubicBezTo>
                  <a:lnTo>
                    <a:pt x="1048738" y="167824"/>
                  </a:lnTo>
                  <a:cubicBezTo>
                    <a:pt x="1048738" y="182252"/>
                    <a:pt x="1037042" y="193948"/>
                    <a:pt x="1022614" y="193948"/>
                  </a:cubicBezTo>
                  <a:lnTo>
                    <a:pt x="26124" y="193948"/>
                  </a:lnTo>
                  <a:cubicBezTo>
                    <a:pt x="19195" y="193948"/>
                    <a:pt x="12551" y="191195"/>
                    <a:pt x="7651" y="186296"/>
                  </a:cubicBezTo>
                  <a:cubicBezTo>
                    <a:pt x="2752" y="181397"/>
                    <a:pt x="0" y="174752"/>
                    <a:pt x="0" y="167824"/>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id="16" name="TextBox 16"/>
            <p:cNvSpPr txBox="1"/>
            <p:nvPr/>
          </p:nvSpPr>
          <p:spPr>
            <a:xfrm>
              <a:off x="0" y="-38100"/>
              <a:ext cx="1048738" cy="232048"/>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028700" y="5370657"/>
            <a:ext cx="5038071" cy="993802"/>
            <a:chOff x="0" y="0"/>
            <a:chExt cx="1048738" cy="206872"/>
          </a:xfrm>
        </p:grpSpPr>
        <p:sp>
          <p:nvSpPr>
            <p:cNvPr id="18" name="Freeform 18"/>
            <p:cNvSpPr/>
            <p:nvPr/>
          </p:nvSpPr>
          <p:spPr>
            <a:xfrm>
              <a:off x="0" y="0"/>
              <a:ext cx="1048738" cy="206872"/>
            </a:xfrm>
            <a:custGeom>
              <a:avLst/>
              <a:gdLst/>
              <a:ahLst/>
              <a:cxnLst/>
              <a:rect l="l" t="t" r="r" b="b"/>
              <a:pathLst>
                <a:path w="1048738" h="206872">
                  <a:moveTo>
                    <a:pt x="26124" y="0"/>
                  </a:moveTo>
                  <a:lnTo>
                    <a:pt x="1022614" y="0"/>
                  </a:lnTo>
                  <a:cubicBezTo>
                    <a:pt x="1029542" y="0"/>
                    <a:pt x="1036187" y="2752"/>
                    <a:pt x="1041086" y="7651"/>
                  </a:cubicBezTo>
                  <a:cubicBezTo>
                    <a:pt x="1045985" y="12551"/>
                    <a:pt x="1048738" y="19195"/>
                    <a:pt x="1048738" y="26124"/>
                  </a:cubicBezTo>
                  <a:lnTo>
                    <a:pt x="1048738" y="180749"/>
                  </a:lnTo>
                  <a:cubicBezTo>
                    <a:pt x="1048738" y="187677"/>
                    <a:pt x="1045985" y="194322"/>
                    <a:pt x="1041086" y="199221"/>
                  </a:cubicBezTo>
                  <a:cubicBezTo>
                    <a:pt x="1036187" y="204120"/>
                    <a:pt x="1029542" y="206872"/>
                    <a:pt x="1022614" y="206872"/>
                  </a:cubicBezTo>
                  <a:lnTo>
                    <a:pt x="26124" y="206872"/>
                  </a:lnTo>
                  <a:cubicBezTo>
                    <a:pt x="11696" y="206872"/>
                    <a:pt x="0" y="195176"/>
                    <a:pt x="0" y="180749"/>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id="19" name="TextBox 19"/>
            <p:cNvSpPr txBox="1"/>
            <p:nvPr/>
          </p:nvSpPr>
          <p:spPr>
            <a:xfrm>
              <a:off x="0" y="-38100"/>
              <a:ext cx="1048738" cy="244972"/>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6692531" y="1261827"/>
            <a:ext cx="5038071" cy="931713"/>
            <a:chOff x="0" y="0"/>
            <a:chExt cx="1048738" cy="193948"/>
          </a:xfrm>
        </p:grpSpPr>
        <p:sp>
          <p:nvSpPr>
            <p:cNvPr id="21" name="Freeform 21"/>
            <p:cNvSpPr/>
            <p:nvPr/>
          </p:nvSpPr>
          <p:spPr>
            <a:xfrm>
              <a:off x="0" y="0"/>
              <a:ext cx="1048738" cy="193948"/>
            </a:xfrm>
            <a:custGeom>
              <a:avLst/>
              <a:gdLst/>
              <a:ahLst/>
              <a:cxnLst/>
              <a:rect l="l" t="t" r="r" b="b"/>
              <a:pathLst>
                <a:path w="1048738" h="193948">
                  <a:moveTo>
                    <a:pt x="26124" y="0"/>
                  </a:moveTo>
                  <a:lnTo>
                    <a:pt x="1022614" y="0"/>
                  </a:lnTo>
                  <a:cubicBezTo>
                    <a:pt x="1029542" y="0"/>
                    <a:pt x="1036187" y="2752"/>
                    <a:pt x="1041086" y="7651"/>
                  </a:cubicBezTo>
                  <a:cubicBezTo>
                    <a:pt x="1045985" y="12551"/>
                    <a:pt x="1048738" y="19195"/>
                    <a:pt x="1048738" y="26124"/>
                  </a:cubicBezTo>
                  <a:lnTo>
                    <a:pt x="1048738" y="167824"/>
                  </a:lnTo>
                  <a:cubicBezTo>
                    <a:pt x="1048738" y="182252"/>
                    <a:pt x="1037042" y="193948"/>
                    <a:pt x="1022614" y="193948"/>
                  </a:cubicBezTo>
                  <a:lnTo>
                    <a:pt x="26124" y="193948"/>
                  </a:lnTo>
                  <a:cubicBezTo>
                    <a:pt x="19195" y="193948"/>
                    <a:pt x="12551" y="191195"/>
                    <a:pt x="7651" y="186296"/>
                  </a:cubicBezTo>
                  <a:cubicBezTo>
                    <a:pt x="2752" y="181397"/>
                    <a:pt x="0" y="174752"/>
                    <a:pt x="0" y="167824"/>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id="22" name="TextBox 22"/>
            <p:cNvSpPr txBox="1"/>
            <p:nvPr/>
          </p:nvSpPr>
          <p:spPr>
            <a:xfrm>
              <a:off x="0" y="-38100"/>
              <a:ext cx="1048738" cy="232048"/>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6692531" y="5370657"/>
            <a:ext cx="5038071" cy="964947"/>
            <a:chOff x="0" y="0"/>
            <a:chExt cx="1048738" cy="200866"/>
          </a:xfrm>
        </p:grpSpPr>
        <p:sp>
          <p:nvSpPr>
            <p:cNvPr id="24" name="Freeform 24"/>
            <p:cNvSpPr/>
            <p:nvPr/>
          </p:nvSpPr>
          <p:spPr>
            <a:xfrm>
              <a:off x="0" y="0"/>
              <a:ext cx="1048738" cy="200866"/>
            </a:xfrm>
            <a:custGeom>
              <a:avLst/>
              <a:gdLst/>
              <a:ahLst/>
              <a:cxnLst/>
              <a:rect l="l" t="t" r="r" b="b"/>
              <a:pathLst>
                <a:path w="1048738" h="200866">
                  <a:moveTo>
                    <a:pt x="26124" y="0"/>
                  </a:moveTo>
                  <a:lnTo>
                    <a:pt x="1022614" y="0"/>
                  </a:lnTo>
                  <a:cubicBezTo>
                    <a:pt x="1029542" y="0"/>
                    <a:pt x="1036187" y="2752"/>
                    <a:pt x="1041086" y="7651"/>
                  </a:cubicBezTo>
                  <a:cubicBezTo>
                    <a:pt x="1045985" y="12551"/>
                    <a:pt x="1048738" y="19195"/>
                    <a:pt x="1048738" y="26124"/>
                  </a:cubicBezTo>
                  <a:lnTo>
                    <a:pt x="1048738" y="174742"/>
                  </a:lnTo>
                  <a:cubicBezTo>
                    <a:pt x="1048738" y="189170"/>
                    <a:pt x="1037042" y="200866"/>
                    <a:pt x="1022614" y="200866"/>
                  </a:cubicBezTo>
                  <a:lnTo>
                    <a:pt x="26124" y="200866"/>
                  </a:lnTo>
                  <a:cubicBezTo>
                    <a:pt x="19195" y="200866"/>
                    <a:pt x="12551" y="198114"/>
                    <a:pt x="7651" y="193214"/>
                  </a:cubicBezTo>
                  <a:cubicBezTo>
                    <a:pt x="2752" y="188315"/>
                    <a:pt x="0" y="181671"/>
                    <a:pt x="0" y="17474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id="25" name="TextBox 25"/>
            <p:cNvSpPr txBox="1"/>
            <p:nvPr/>
          </p:nvSpPr>
          <p:spPr>
            <a:xfrm>
              <a:off x="0" y="-38100"/>
              <a:ext cx="1048738" cy="238966"/>
            </a:xfrm>
            <a:prstGeom prst="rect">
              <a:avLst/>
            </a:prstGeom>
          </p:spPr>
          <p:txBody>
            <a:bodyPr lIns="50800" tIns="50800" rIns="50800" bIns="50800" rtlCol="0" anchor="ctr"/>
            <a:lstStyle/>
            <a:p>
              <a:pPr algn="ctr">
                <a:lnSpc>
                  <a:spcPts val="2659"/>
                </a:lnSpc>
              </a:pPr>
              <a:endParaRPr/>
            </a:p>
          </p:txBody>
        </p:sp>
      </p:grpSp>
      <p:sp>
        <p:nvSpPr>
          <p:cNvPr id="26" name="Freeform 26"/>
          <p:cNvSpPr/>
          <p:nvPr/>
        </p:nvSpPr>
        <p:spPr>
          <a:xfrm>
            <a:off x="13311752" y="1820230"/>
            <a:ext cx="3032484" cy="6646539"/>
          </a:xfrm>
          <a:custGeom>
            <a:avLst/>
            <a:gdLst/>
            <a:ahLst/>
            <a:cxnLst/>
            <a:rect l="l" t="t" r="r" b="b"/>
            <a:pathLst>
              <a:path w="3032484" h="6646539">
                <a:moveTo>
                  <a:pt x="0" y="0"/>
                </a:moveTo>
                <a:lnTo>
                  <a:pt x="3032483" y="0"/>
                </a:lnTo>
                <a:lnTo>
                  <a:pt x="3032483" y="6646540"/>
                </a:lnTo>
                <a:lnTo>
                  <a:pt x="0" y="66465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7" name="TextBox 27"/>
          <p:cNvSpPr txBox="1"/>
          <p:nvPr/>
        </p:nvSpPr>
        <p:spPr>
          <a:xfrm>
            <a:off x="1345712" y="1462057"/>
            <a:ext cx="3765668" cy="381562"/>
          </a:xfrm>
          <a:prstGeom prst="rect">
            <a:avLst/>
          </a:prstGeom>
        </p:spPr>
        <p:txBody>
          <a:bodyPr lIns="0" tIns="0" rIns="0" bIns="0" rtlCol="0" anchor="t">
            <a:spAutoFit/>
          </a:bodyPr>
          <a:lstStyle/>
          <a:p>
            <a:pPr algn="l">
              <a:lnSpc>
                <a:spcPts val="3097"/>
              </a:lnSpc>
            </a:pPr>
            <a:r>
              <a:rPr lang="en-US" sz="2647">
                <a:solidFill>
                  <a:srgbClr val="000000"/>
                </a:solidFill>
                <a:latin typeface="DM Sans"/>
                <a:ea typeface="DM Sans"/>
                <a:cs typeface="DM Sans"/>
                <a:sym typeface="DM Sans"/>
              </a:rPr>
              <a:t>User Interface Features</a:t>
            </a:r>
          </a:p>
        </p:txBody>
      </p:sp>
      <p:sp>
        <p:nvSpPr>
          <p:cNvPr id="28" name="TextBox 28"/>
          <p:cNvSpPr txBox="1"/>
          <p:nvPr/>
        </p:nvSpPr>
        <p:spPr>
          <a:xfrm>
            <a:off x="7062826" y="1462057"/>
            <a:ext cx="3739422" cy="772030"/>
          </a:xfrm>
          <a:prstGeom prst="rect">
            <a:avLst/>
          </a:prstGeom>
        </p:spPr>
        <p:txBody>
          <a:bodyPr lIns="0" tIns="0" rIns="0" bIns="0" rtlCol="0" anchor="t">
            <a:spAutoFit/>
          </a:bodyPr>
          <a:lstStyle/>
          <a:p>
            <a:pPr algn="l">
              <a:lnSpc>
                <a:spcPts val="3080"/>
              </a:lnSpc>
            </a:pPr>
            <a:r>
              <a:rPr lang="en-US" sz="2632">
                <a:solidFill>
                  <a:srgbClr val="000000"/>
                </a:solidFill>
                <a:latin typeface="DM Sans"/>
                <a:ea typeface="DM Sans"/>
                <a:cs typeface="DM Sans"/>
                <a:sym typeface="DM Sans"/>
              </a:rPr>
              <a:t>Interactive Elements</a:t>
            </a:r>
          </a:p>
          <a:p>
            <a:pPr algn="l">
              <a:lnSpc>
                <a:spcPts val="3080"/>
              </a:lnSpc>
            </a:pPr>
            <a:endParaRPr lang="en-US" sz="2632">
              <a:solidFill>
                <a:srgbClr val="000000"/>
              </a:solidFill>
              <a:latin typeface="DM Sans"/>
              <a:ea typeface="DM Sans"/>
              <a:cs typeface="DM Sans"/>
              <a:sym typeface="DM Sans"/>
            </a:endParaRPr>
          </a:p>
        </p:txBody>
      </p:sp>
      <p:sp>
        <p:nvSpPr>
          <p:cNvPr id="29" name="TextBox 29"/>
          <p:cNvSpPr txBox="1"/>
          <p:nvPr/>
        </p:nvSpPr>
        <p:spPr>
          <a:xfrm>
            <a:off x="1345712" y="5563574"/>
            <a:ext cx="4137951" cy="772030"/>
          </a:xfrm>
          <a:prstGeom prst="rect">
            <a:avLst/>
          </a:prstGeom>
        </p:spPr>
        <p:txBody>
          <a:bodyPr lIns="0" tIns="0" rIns="0" bIns="0" rtlCol="0" anchor="t">
            <a:spAutoFit/>
          </a:bodyPr>
          <a:lstStyle/>
          <a:p>
            <a:pPr algn="l">
              <a:lnSpc>
                <a:spcPts val="3080"/>
              </a:lnSpc>
            </a:pPr>
            <a:r>
              <a:rPr lang="en-US" sz="2632">
                <a:solidFill>
                  <a:srgbClr val="000000"/>
                </a:solidFill>
                <a:latin typeface="DM Sans"/>
                <a:ea typeface="DM Sans"/>
                <a:cs typeface="DM Sans"/>
                <a:sym typeface="DM Sans"/>
              </a:rPr>
              <a:t>Technical Implementation</a:t>
            </a:r>
          </a:p>
          <a:p>
            <a:pPr algn="l">
              <a:lnSpc>
                <a:spcPts val="3080"/>
              </a:lnSpc>
            </a:pPr>
            <a:endParaRPr lang="en-US" sz="2632">
              <a:solidFill>
                <a:srgbClr val="000000"/>
              </a:solidFill>
              <a:latin typeface="DM Sans"/>
              <a:ea typeface="DM Sans"/>
              <a:cs typeface="DM Sans"/>
              <a:sym typeface="DM Sans"/>
            </a:endParaRPr>
          </a:p>
        </p:txBody>
      </p:sp>
      <p:sp>
        <p:nvSpPr>
          <p:cNvPr id="30" name="TextBox 30"/>
          <p:cNvSpPr txBox="1"/>
          <p:nvPr/>
        </p:nvSpPr>
        <p:spPr>
          <a:xfrm>
            <a:off x="7062826" y="5563574"/>
            <a:ext cx="3558025" cy="772030"/>
          </a:xfrm>
          <a:prstGeom prst="rect">
            <a:avLst/>
          </a:prstGeom>
        </p:spPr>
        <p:txBody>
          <a:bodyPr lIns="0" tIns="0" rIns="0" bIns="0" rtlCol="0" anchor="t">
            <a:spAutoFit/>
          </a:bodyPr>
          <a:lstStyle/>
          <a:p>
            <a:pPr algn="l">
              <a:lnSpc>
                <a:spcPts val="3080"/>
              </a:lnSpc>
            </a:pPr>
            <a:r>
              <a:rPr lang="en-US" sz="2632">
                <a:solidFill>
                  <a:srgbClr val="000000"/>
                </a:solidFill>
                <a:latin typeface="DM Sans"/>
                <a:ea typeface="DM Sans"/>
                <a:cs typeface="DM Sans"/>
                <a:sym typeface="DM Sans"/>
              </a:rPr>
              <a:t>Modern Navigation</a:t>
            </a:r>
          </a:p>
          <a:p>
            <a:pPr algn="l">
              <a:lnSpc>
                <a:spcPts val="3080"/>
              </a:lnSpc>
            </a:pPr>
            <a:endParaRPr lang="en-US" sz="2632">
              <a:solidFill>
                <a:srgbClr val="000000"/>
              </a:solidFill>
              <a:latin typeface="DM Sans"/>
              <a:ea typeface="DM Sans"/>
              <a:cs typeface="DM Sans"/>
              <a:sym typeface="DM Sans"/>
            </a:endParaRPr>
          </a:p>
        </p:txBody>
      </p:sp>
      <p:sp>
        <p:nvSpPr>
          <p:cNvPr id="31" name="TextBox 31"/>
          <p:cNvSpPr txBox="1"/>
          <p:nvPr/>
        </p:nvSpPr>
        <p:spPr>
          <a:xfrm>
            <a:off x="1345712" y="2381812"/>
            <a:ext cx="4137951" cy="2127885"/>
          </a:xfrm>
          <a:prstGeom prst="rect">
            <a:avLst/>
          </a:prstGeom>
        </p:spPr>
        <p:txBody>
          <a:bodyPr lIns="0" tIns="0" rIns="0" bIns="0" rtlCol="0" anchor="t">
            <a:spAutoFit/>
          </a:bodyPr>
          <a:lstStyle/>
          <a:p>
            <a:pPr algn="l">
              <a:lnSpc>
                <a:spcPts val="2430"/>
              </a:lnSpc>
            </a:pPr>
            <a:r>
              <a:rPr lang="en-US" sz="1800" spc="107">
                <a:solidFill>
                  <a:srgbClr val="000000"/>
                </a:solidFill>
                <a:latin typeface="DM Sans"/>
                <a:ea typeface="DM Sans"/>
                <a:cs typeface="DM Sans"/>
                <a:sym typeface="DM Sans"/>
              </a:rPr>
              <a:t>The portfolio features a fully responsive layout that automatically adapts to desktop, tablet, and mobile screens, ensuring optimal viewing experience across all devices.</a:t>
            </a:r>
          </a:p>
          <a:p>
            <a:pPr marL="0" lvl="0" indent="0" algn="l">
              <a:lnSpc>
                <a:spcPts val="2430"/>
              </a:lnSpc>
              <a:spcBef>
                <a:spcPct val="0"/>
              </a:spcBef>
            </a:pPr>
            <a:endParaRPr lang="en-US" sz="1800" spc="107">
              <a:solidFill>
                <a:srgbClr val="000000"/>
              </a:solidFill>
              <a:latin typeface="DM Sans"/>
              <a:ea typeface="DM Sans"/>
              <a:cs typeface="DM Sans"/>
              <a:sym typeface="DM Sans"/>
            </a:endParaRPr>
          </a:p>
        </p:txBody>
      </p:sp>
      <p:sp>
        <p:nvSpPr>
          <p:cNvPr id="32" name="TextBox 32"/>
          <p:cNvSpPr txBox="1"/>
          <p:nvPr/>
        </p:nvSpPr>
        <p:spPr>
          <a:xfrm>
            <a:off x="7062826" y="2381812"/>
            <a:ext cx="4137951" cy="2127885"/>
          </a:xfrm>
          <a:prstGeom prst="rect">
            <a:avLst/>
          </a:prstGeom>
        </p:spPr>
        <p:txBody>
          <a:bodyPr lIns="0" tIns="0" rIns="0" bIns="0" rtlCol="0" anchor="t">
            <a:spAutoFit/>
          </a:bodyPr>
          <a:lstStyle/>
          <a:p>
            <a:pPr algn="l">
              <a:lnSpc>
                <a:spcPts val="2430"/>
              </a:lnSpc>
            </a:pPr>
            <a:r>
              <a:rPr lang="en-US" sz="1800" spc="107">
                <a:solidFill>
                  <a:srgbClr val="000000"/>
                </a:solidFill>
                <a:latin typeface="DM Sans"/>
                <a:ea typeface="DM Sans"/>
                <a:cs typeface="DM Sans"/>
                <a:sym typeface="DM Sans"/>
              </a:rPr>
              <a:t>The interface includes hover effects providing visual feedback, form validation for the contact section, and a convenient scroll-to-top button that appears after scrolling down.</a:t>
            </a:r>
          </a:p>
          <a:p>
            <a:pPr marL="0" lvl="0" indent="0" algn="l">
              <a:lnSpc>
                <a:spcPts val="2430"/>
              </a:lnSpc>
              <a:spcBef>
                <a:spcPct val="0"/>
              </a:spcBef>
            </a:pPr>
            <a:endParaRPr lang="en-US" sz="1800" spc="107">
              <a:solidFill>
                <a:srgbClr val="000000"/>
              </a:solidFill>
              <a:latin typeface="DM Sans"/>
              <a:ea typeface="DM Sans"/>
              <a:cs typeface="DM Sans"/>
              <a:sym typeface="DM Sans"/>
            </a:endParaRPr>
          </a:p>
        </p:txBody>
      </p:sp>
      <p:sp>
        <p:nvSpPr>
          <p:cNvPr id="33" name="TextBox 33"/>
          <p:cNvSpPr txBox="1"/>
          <p:nvPr/>
        </p:nvSpPr>
        <p:spPr>
          <a:xfrm>
            <a:off x="7062826" y="6487068"/>
            <a:ext cx="4137951" cy="2127885"/>
          </a:xfrm>
          <a:prstGeom prst="rect">
            <a:avLst/>
          </a:prstGeom>
        </p:spPr>
        <p:txBody>
          <a:bodyPr lIns="0" tIns="0" rIns="0" bIns="0" rtlCol="0" anchor="t">
            <a:spAutoFit/>
          </a:bodyPr>
          <a:lstStyle/>
          <a:p>
            <a:pPr algn="l">
              <a:lnSpc>
                <a:spcPts val="2430"/>
              </a:lnSpc>
            </a:pPr>
            <a:r>
              <a:rPr lang="en-US" sz="1800" spc="107">
                <a:solidFill>
                  <a:srgbClr val="000000"/>
                </a:solidFill>
                <a:latin typeface="DM Sans"/>
                <a:ea typeface="DM Sans"/>
                <a:cs typeface="DM Sans"/>
                <a:sym typeface="DM Sans"/>
              </a:rPr>
              <a:t>A sticky navigation bar remains accessible while scrolling, complemented by smooth scrolling between sections and a mobile-friendly hamburger menu for smaller screens.</a:t>
            </a:r>
          </a:p>
          <a:p>
            <a:pPr marL="0" lvl="0" indent="0" algn="l">
              <a:lnSpc>
                <a:spcPts val="2430"/>
              </a:lnSpc>
              <a:spcBef>
                <a:spcPct val="0"/>
              </a:spcBef>
            </a:pPr>
            <a:endParaRPr lang="en-US" sz="1800" spc="107">
              <a:solidFill>
                <a:srgbClr val="000000"/>
              </a:solidFill>
              <a:latin typeface="DM Sans"/>
              <a:ea typeface="DM Sans"/>
              <a:cs typeface="DM Sans"/>
              <a:sym typeface="DM Sans"/>
            </a:endParaRPr>
          </a:p>
        </p:txBody>
      </p:sp>
      <p:sp>
        <p:nvSpPr>
          <p:cNvPr id="34" name="TextBox 34"/>
          <p:cNvSpPr txBox="1"/>
          <p:nvPr/>
        </p:nvSpPr>
        <p:spPr>
          <a:xfrm>
            <a:off x="1345712" y="6487068"/>
            <a:ext cx="4137951" cy="2127885"/>
          </a:xfrm>
          <a:prstGeom prst="rect">
            <a:avLst/>
          </a:prstGeom>
        </p:spPr>
        <p:txBody>
          <a:bodyPr lIns="0" tIns="0" rIns="0" bIns="0" rtlCol="0" anchor="t">
            <a:spAutoFit/>
          </a:bodyPr>
          <a:lstStyle/>
          <a:p>
            <a:pPr algn="l">
              <a:lnSpc>
                <a:spcPts val="2430"/>
              </a:lnSpc>
            </a:pPr>
            <a:r>
              <a:rPr lang="en-US" sz="1800" spc="107">
                <a:solidFill>
                  <a:srgbClr val="000000"/>
                </a:solidFill>
                <a:latin typeface="DM Sans"/>
                <a:ea typeface="DM Sans"/>
                <a:cs typeface="DM Sans"/>
                <a:sym typeface="DM Sans"/>
              </a:rPr>
              <a:t>Built with semantic HTML structure and vanilla JavaScript for functionality, the portfolio uses CSS variables for consistent theming without external framework dependencies.</a:t>
            </a:r>
          </a:p>
          <a:p>
            <a:pPr marL="0" lvl="0" indent="0" algn="l">
              <a:lnSpc>
                <a:spcPts val="2430"/>
              </a:lnSpc>
              <a:spcBef>
                <a:spcPct val="0"/>
              </a:spcBef>
            </a:pPr>
            <a:endParaRPr lang="en-US" sz="1800" spc="107">
              <a:solidFill>
                <a:srgbClr val="000000"/>
              </a:solidFill>
              <a:latin typeface="DM Sans"/>
              <a:ea typeface="DM Sans"/>
              <a:cs typeface="DM Sans"/>
              <a:sym typeface="DM Sans"/>
            </a:endParaRPr>
          </a:p>
        </p:txBody>
      </p:sp>
      <p:sp>
        <p:nvSpPr>
          <p:cNvPr id="35" name="Freeform 35"/>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36" name="Freeform 36"/>
          <p:cNvSpPr/>
          <p:nvPr/>
        </p:nvSpPr>
        <p:spPr>
          <a:xfrm>
            <a:off x="10603525" y="-1383746"/>
            <a:ext cx="4224468" cy="2645573"/>
          </a:xfrm>
          <a:custGeom>
            <a:avLst/>
            <a:gdLst/>
            <a:ahLst/>
            <a:cxnLst/>
            <a:rect l="l" t="t" r="r" b="b"/>
            <a:pathLst>
              <a:path w="4224468" h="2645573">
                <a:moveTo>
                  <a:pt x="0" y="0"/>
                </a:moveTo>
                <a:lnTo>
                  <a:pt x="4224468" y="0"/>
                </a:lnTo>
                <a:lnTo>
                  <a:pt x="4224468" y="2645573"/>
                </a:lnTo>
                <a:lnTo>
                  <a:pt x="0" y="2645573"/>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37" name="Freeform 37"/>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38" name="Freeform 38"/>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39" name="Freeform 39"/>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40" name="Freeform 40"/>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41" name="Freeform 41"/>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42" name="TextBox 42"/>
          <p:cNvSpPr txBox="1"/>
          <p:nvPr/>
        </p:nvSpPr>
        <p:spPr>
          <a:xfrm>
            <a:off x="1342793" y="85737"/>
            <a:ext cx="10112267" cy="942963"/>
          </a:xfrm>
          <a:prstGeom prst="rect">
            <a:avLst/>
          </a:prstGeom>
        </p:spPr>
        <p:txBody>
          <a:bodyPr lIns="0" tIns="0" rIns="0" bIns="0" rtlCol="0" anchor="t">
            <a:spAutoFit/>
          </a:bodyPr>
          <a:lstStyle/>
          <a:p>
            <a:pPr algn="ctr">
              <a:lnSpc>
                <a:spcPts val="7799"/>
              </a:lnSpc>
              <a:spcBef>
                <a:spcPct val="0"/>
              </a:spcBef>
            </a:pPr>
            <a:r>
              <a:rPr lang="en-US" sz="5571" spc="-456">
                <a:solidFill>
                  <a:srgbClr val="000000"/>
                </a:solidFill>
                <a:latin typeface="Calistoga"/>
                <a:ea typeface="Calistoga"/>
                <a:cs typeface="Calistoga"/>
                <a:sym typeface="Calistoga"/>
              </a:rPr>
              <a:t>Features   and   Functionality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1004</Words>
  <Application>Microsoft Office PowerPoint</Application>
  <PresentationFormat>Custom</PresentationFormat>
  <Paragraphs>73</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Public Sans</vt:lpstr>
      <vt:lpstr>Calistoga</vt:lpstr>
      <vt:lpstr>DM Sans Bold</vt:lpstr>
      <vt:lpstr>Arial</vt:lpstr>
      <vt:lpstr>Calibri</vt:lpstr>
      <vt:lpstr>DM Sans</vt:lpstr>
      <vt:lpstr>Canva Sans</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ADMIN</cp:lastModifiedBy>
  <cp:revision>2</cp:revision>
  <dcterms:created xsi:type="dcterms:W3CDTF">2006-08-16T00:00:00Z</dcterms:created>
  <dcterms:modified xsi:type="dcterms:W3CDTF">2025-09-12T12:07:12Z</dcterms:modified>
  <dc:identifier>DAGxkOGrx7I</dc:identifier>
</cp:coreProperties>
</file>