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874" y="12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S.HEMALATHA</a:t>
            </a:r>
          </a:p>
          <a:p>
            <a:r>
              <a:rPr lang="en-US" sz="2400" dirty="0"/>
              <a:t>REGISTER NO AND NMID: 212402481</a:t>
            </a:r>
            <a:endParaRPr lang="en-US" sz="2400" dirty="0">
              <a:cs typeface="Calibri"/>
            </a:endParaRPr>
          </a:p>
          <a:p>
            <a:r>
              <a:rPr lang="en-US" sz="2400" dirty="0"/>
              <a:t>DEPARTMENT: BCA</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2FC0759-C99A-4DE1-50A8-F2B900BA99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0149" y="1325634"/>
            <a:ext cx="4200526" cy="2651321"/>
          </a:xfrm>
          <a:prstGeom prst="rect">
            <a:avLst/>
          </a:prstGeom>
        </p:spPr>
      </p:pic>
      <p:pic>
        <p:nvPicPr>
          <p:cNvPr id="15" name="Picture 14">
            <a:extLst>
              <a:ext uri="{FF2B5EF4-FFF2-40B4-BE49-F238E27FC236}">
                <a16:creationId xmlns:a16="http://schemas.microsoft.com/office/drawing/2014/main" id="{ED321D6E-C76E-DBB9-F1E3-41ECB3AB96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0800" y="4118683"/>
            <a:ext cx="4267200" cy="22256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5184111"/>
          </a:xfrm>
          <a:prstGeom prst="rect">
            <a:avLst/>
          </a:prstGeom>
        </p:spPr>
        <p:txBody>
          <a:bodyPr vert="horz" wrap="square" lIns="0" tIns="13335" rIns="0" bIns="0" rtlCol="0">
            <a:spAutoFit/>
          </a:bodyPr>
          <a:lstStyle/>
          <a:p>
            <a:pPr marL="12700">
              <a:lnSpc>
                <a:spcPct val="100000"/>
              </a:lnSpc>
              <a:spcBef>
                <a:spcPts val="105"/>
              </a:spcBef>
            </a:pPr>
            <a:r>
              <a:rPr lang="en-IN" dirty="0"/>
              <a:t>CONCLUSION</a:t>
            </a:r>
            <a:br>
              <a:rPr lang="en-IN" dirty="0"/>
            </a:br>
            <a:r>
              <a:rPr lang="en-US" sz="1800" dirty="0"/>
              <a:t>The interactive digital portfolio developed using front-end technologies serves as a dynamic platform to showcase skills, projects, and personal achievements in a visually engaging manner. By integrating responsive design, intuitive navigation, and interactive features, it not only highlights the creator’s technical expertise but also enhances user experience. This project demonstrates the effective use of front-end development tools and techniques in building a professional, creative, and user-friendly portfolio that can leave a lasting impression on potential employers, clients, and collaborators.</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INTERACTIVE DIGITAL</a:t>
            </a:r>
          </a:p>
          <a:p>
            <a:r>
              <a:rPr lang="en-IN" sz="2800" dirty="0">
                <a:latin typeface="Times New Roman" panose="02020603050405020304" pitchFamily="18" charset="0"/>
                <a:cs typeface="Times New Roman" panose="02020603050405020304" pitchFamily="18" charset="0"/>
              </a:rPr>
              <a:t>                     PORTFOLIO USING</a:t>
            </a:r>
          </a:p>
          <a:p>
            <a:r>
              <a:rPr lang="en-IN" sz="2800" dirty="0">
                <a:latin typeface="Times New Roman" panose="02020603050405020304" pitchFamily="18" charset="0"/>
                <a:cs typeface="Times New Roman" panose="02020603050405020304" pitchFamily="18" charset="0"/>
              </a:rPr>
              <a:t>                     FRONT END</a:t>
            </a:r>
          </a:p>
          <a:p>
            <a:r>
              <a:rPr lang="en-IN" sz="2800" dirty="0">
                <a:latin typeface="Times New Roman" panose="02020603050405020304" pitchFamily="18" charset="0"/>
                <a:cs typeface="Times New Roman" panose="02020603050405020304" pitchFamily="18" charset="0"/>
              </a:rPr>
              <a:t>                     DEVELOPMENT</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75670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r>
              <a:rPr lang="en-US" sz="1600" spc="10" dirty="0"/>
              <a:t>In today’s competitive digital landscape, individuals often struggle to effectively showcase their skills, projects, and professional achievements in a way that is both engaging and accessible. Traditional resumes and static portfolios fail to capture attention, provide limited interactivity, and lack personalization. This creates challenges for students, developers, designers, and professionals who want to stand out in academic, freelance, or job opportunities.</a:t>
            </a:r>
            <a:br>
              <a:rPr lang="en-US" sz="1600" spc="10" dirty="0"/>
            </a:br>
            <a:br>
              <a:rPr lang="en-US" sz="1600" spc="10" dirty="0"/>
            </a:br>
            <a:r>
              <a:rPr lang="en-US" sz="1600" spc="10" dirty="0"/>
              <a:t>There is a need for an interactive digital portfolio that leverages modern front-end development technologies to present personal branding, projects, and experiences in an appealing, user-friendly, and responsive manner. Such a solution should enable smooth navigation, dynamic content presentation, cross-device compatibility, and interactive elements that engage viewers while reflecting the creator’s technical and creative capabilities.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10267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IN" sz="4250" spc="-20" dirty="0"/>
            </a:br>
            <a:r>
              <a:rPr lang="en-US" sz="1200" spc="-20" dirty="0"/>
              <a:t>The Interactive Digital Portfolio is a web-based application designed to showcase an individual’s personal brand, skills, projects, and achievements through an engaging and user-friendly interface. Built using modern front-end technologies such as HTML, CSS, JavaScript, and frameworks/libraries like React.js or Vue.js, the portfolio aims to go beyond static resumes by providing a dynamic and interactive experience.</a:t>
            </a:r>
            <a:br>
              <a:rPr lang="en-US" sz="1200" spc="-20" dirty="0"/>
            </a:br>
            <a:br>
              <a:rPr lang="en-US" sz="1200" spc="-20" dirty="0"/>
            </a:br>
            <a:r>
              <a:rPr lang="en-US" sz="1200" spc="-20" dirty="0"/>
              <a:t>The portfolio will include key sections such as:</a:t>
            </a:r>
            <a:br>
              <a:rPr lang="en-US" sz="1200" spc="-20" dirty="0"/>
            </a:br>
            <a:br>
              <a:rPr lang="en-US" sz="1200" spc="-20" dirty="0"/>
            </a:br>
            <a:r>
              <a:rPr lang="en-US" sz="1200" spc="-20" dirty="0"/>
              <a:t>About Me – A brief introduction and professional background.</a:t>
            </a:r>
            <a:br>
              <a:rPr lang="en-US" sz="1200" spc="-20" dirty="0"/>
            </a:br>
            <a:br>
              <a:rPr lang="en-US" sz="1200" spc="-20" dirty="0"/>
            </a:br>
            <a:r>
              <a:rPr lang="en-US" sz="1200" spc="-20" dirty="0"/>
              <a:t>Skills – Visual representation of technical and soft skills.</a:t>
            </a:r>
            <a:br>
              <a:rPr lang="en-US" sz="1200" spc="-20" dirty="0"/>
            </a:br>
            <a:br>
              <a:rPr lang="en-US" sz="1200" spc="-20" dirty="0"/>
            </a:br>
            <a:r>
              <a:rPr lang="en-US" sz="1200" spc="-20" dirty="0"/>
              <a:t>Achievements &amp; Certifications – Highlighting academic, professional, or personal milestones.</a:t>
            </a:r>
            <a:br>
              <a:rPr lang="en-US" sz="1200" spc="-20" dirty="0"/>
            </a:br>
            <a:br>
              <a:rPr lang="en-US" sz="1200" spc="-20" dirty="0"/>
            </a:br>
            <a:r>
              <a:rPr lang="en-US" sz="1200" spc="-20" dirty="0"/>
              <a:t>Contact/Connect – Enabling direct communication through forms or integrated social links.</a:t>
            </a:r>
            <a:br>
              <a:rPr lang="en-US" sz="1200" spc="-20" dirty="0"/>
            </a:br>
            <a:br>
              <a:rPr lang="en-US" sz="1200" spc="-20" dirty="0"/>
            </a:br>
            <a:br>
              <a:rPr lang="en-US" sz="1200" spc="-20" dirty="0"/>
            </a:br>
            <a:r>
              <a:rPr lang="en-US" sz="1200" spc="-20" dirty="0"/>
              <a:t>The project emphasizes responsive design, ensuring seamless performance across desktops, tablets, and mobile devices. Additional features such as smooth animations, interactive UI components, and user-friendly navigation will be implemented to enhance engagement.</a:t>
            </a: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75643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r>
              <a:rPr lang="en-US" sz="1200" spc="5" dirty="0"/>
              <a:t>1. Primary End User – The Portfolio Owner</a:t>
            </a:r>
            <a:br>
              <a:rPr lang="en-US" sz="1200" spc="5" dirty="0"/>
            </a:br>
            <a:br>
              <a:rPr lang="en-US" sz="1200" spc="5" dirty="0"/>
            </a:br>
            <a:r>
              <a:rPr lang="en-US" sz="1200" spc="5" dirty="0"/>
              <a:t>Who they are: Students, job seekers, freelancers, developers, designers, or professionals who want to showcase their skills, projects, and achievements.</a:t>
            </a:r>
            <a:br>
              <a:rPr lang="en-US" sz="1200" spc="5" dirty="0"/>
            </a:br>
            <a:br>
              <a:rPr lang="en-US" sz="1200" spc="5" dirty="0"/>
            </a:br>
            <a:r>
              <a:rPr lang="en-US" sz="1200" spc="5" dirty="0"/>
              <a:t>What they need: A digital platform that highlights their strengths, creates a personal brand, and increases their chances of career opportunities.</a:t>
            </a:r>
            <a:br>
              <a:rPr lang="en-US" sz="1200" spc="5" dirty="0"/>
            </a:br>
            <a:br>
              <a:rPr lang="en-US" sz="1200" spc="5" dirty="0"/>
            </a:br>
            <a:r>
              <a:rPr lang="en-US" sz="1200" spc="5" dirty="0"/>
              <a:t>Benefit: They can present themselves in a professional, creative, and interactive way rather than relying on static resumes.</a:t>
            </a:r>
            <a:br>
              <a:rPr lang="en-US" sz="1200" spc="5" dirty="0"/>
            </a:br>
            <a:br>
              <a:rPr lang="en-US" sz="1200" spc="5" dirty="0"/>
            </a:br>
            <a:br>
              <a:rPr lang="en-US" sz="1200" spc="5" dirty="0"/>
            </a:br>
            <a:br>
              <a:rPr lang="en-US" sz="1200" spc="5" dirty="0"/>
            </a:br>
            <a:r>
              <a:rPr lang="en-US" sz="1200" spc="5" dirty="0"/>
              <a:t>2. Secondary End Users – Viewers of the Portfolio</a:t>
            </a:r>
            <a:br>
              <a:rPr lang="en-US" sz="1200" spc="5" dirty="0"/>
            </a:br>
            <a:br>
              <a:rPr lang="en-US" sz="1200" spc="5" dirty="0"/>
            </a:br>
            <a:r>
              <a:rPr lang="en-US" sz="1200" spc="5" dirty="0"/>
              <a:t>Who they are: Recruiters, hiring managers, potential clients, academic evaluators, or collaborators.</a:t>
            </a:r>
            <a:br>
              <a:rPr lang="en-US" sz="1200" spc="5" dirty="0"/>
            </a:br>
            <a:br>
              <a:rPr lang="en-US" sz="1200" spc="5" dirty="0"/>
            </a:br>
            <a:r>
              <a:rPr lang="en-US" sz="1200" spc="5" dirty="0"/>
              <a:t>What they need: A quick, clear, and engaging way to evaluate the portfolio owner’s skills, creativity, and suitability for roles or projects.</a:t>
            </a:r>
            <a:endParaRPr sz="1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971801" y="598407"/>
            <a:ext cx="5410199" cy="647677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r>
              <a:rPr lang="en-IN" sz="800" spc="10" dirty="0"/>
              <a:t>1. Development Tools</a:t>
            </a:r>
            <a:br>
              <a:rPr lang="en-IN" sz="800" spc="10" dirty="0"/>
            </a:br>
            <a:br>
              <a:rPr lang="en-IN" sz="800" spc="10" dirty="0"/>
            </a:br>
            <a:r>
              <a:rPr lang="en-IN" sz="800" spc="10" dirty="0"/>
              <a:t>HTML5 – For structuring the portfolio content.</a:t>
            </a:r>
            <a:br>
              <a:rPr lang="en-IN" sz="800" spc="10" dirty="0"/>
            </a:br>
            <a:br>
              <a:rPr lang="en-IN" sz="800" spc="10" dirty="0"/>
            </a:br>
            <a:r>
              <a:rPr lang="en-IN" sz="800" spc="10" dirty="0"/>
              <a:t>CSS3 (with Flexbox/Grid) – For styling, layout design, and responsive UI.</a:t>
            </a:r>
            <a:br>
              <a:rPr lang="en-IN" sz="800" spc="10" dirty="0"/>
            </a:br>
            <a:br>
              <a:rPr lang="en-IN" sz="800" spc="10" dirty="0"/>
            </a:br>
            <a:r>
              <a:rPr lang="en-IN" sz="800" spc="10" dirty="0"/>
              <a:t>JavaScript (ES6+) – For interactivity, dynamic content, and smooth user experience.</a:t>
            </a:r>
            <a:br>
              <a:rPr lang="en-IN" sz="800" spc="10" dirty="0"/>
            </a:br>
            <a:br>
              <a:rPr lang="en-IN" sz="800" spc="10" dirty="0"/>
            </a:br>
            <a:r>
              <a:rPr lang="en-IN" sz="800" spc="10" dirty="0"/>
              <a:t>Frameworks/Libraries:</a:t>
            </a:r>
            <a:br>
              <a:rPr lang="en-IN" sz="800" spc="10" dirty="0"/>
            </a:br>
            <a:br>
              <a:rPr lang="en-IN" sz="800" spc="10" dirty="0"/>
            </a:br>
            <a:r>
              <a:rPr lang="en-IN" sz="800" spc="10" dirty="0"/>
              <a:t>React.js (or Angular/Vue.js) – To build reusable components and enhance interactivity.</a:t>
            </a:r>
            <a:br>
              <a:rPr lang="en-IN" sz="800" spc="10" dirty="0"/>
            </a:br>
            <a:br>
              <a:rPr lang="en-IN" sz="800" spc="10" dirty="0"/>
            </a:br>
            <a:r>
              <a:rPr lang="en-IN" sz="800" spc="10" dirty="0"/>
              <a:t>Bootstrap / Tailwind CSS – For responsive design and pre-styled UI components.</a:t>
            </a:r>
            <a:br>
              <a:rPr lang="en-IN" sz="800" spc="10" dirty="0"/>
            </a:br>
            <a:br>
              <a:rPr lang="en-IN" sz="800" spc="10" dirty="0"/>
            </a:br>
            <a:br>
              <a:rPr lang="en-IN" sz="800" spc="10" dirty="0"/>
            </a:br>
            <a:r>
              <a:rPr lang="en-IN" sz="800" spc="10" dirty="0"/>
              <a:t>Version Control:</a:t>
            </a:r>
            <a:br>
              <a:rPr lang="en-IN" sz="800" spc="10" dirty="0"/>
            </a:br>
            <a:br>
              <a:rPr lang="en-IN" sz="800" spc="10" dirty="0"/>
            </a:br>
            <a:r>
              <a:rPr lang="en-IN" sz="800" spc="10" dirty="0"/>
              <a:t>Git &amp; GitHub – For source code management and deployment.</a:t>
            </a:r>
            <a:br>
              <a:rPr lang="en-IN" sz="800" spc="10" dirty="0"/>
            </a:br>
            <a:br>
              <a:rPr lang="en-IN" sz="800" spc="10" dirty="0"/>
            </a:br>
            <a:br>
              <a:rPr lang="en-IN" sz="800" spc="10" dirty="0"/>
            </a:br>
            <a:r>
              <a:rPr lang="en-IN" sz="800" spc="10" dirty="0"/>
              <a:t>Code Editor:</a:t>
            </a:r>
            <a:br>
              <a:rPr lang="en-IN" sz="800" spc="10" dirty="0"/>
            </a:br>
            <a:br>
              <a:rPr lang="en-IN" sz="800" spc="10" dirty="0"/>
            </a:br>
            <a:r>
              <a:rPr lang="en-IN" sz="800" spc="10" dirty="0"/>
              <a:t>Visual Studio Code (VS Code) – As the primary IDE with extensions for debugging and linting.</a:t>
            </a:r>
            <a:br>
              <a:rPr lang="en-IN" sz="800" spc="10" dirty="0"/>
            </a:br>
            <a:br>
              <a:rPr lang="en-IN" sz="800" spc="10" dirty="0"/>
            </a:br>
            <a:br>
              <a:rPr lang="en-IN" sz="800" spc="10" dirty="0"/>
            </a:br>
            <a:br>
              <a:rPr lang="en-IN" sz="800" spc="10" dirty="0"/>
            </a:br>
            <a:r>
              <a:rPr lang="en-IN" sz="800" spc="10" dirty="0"/>
              <a:t>2. Design &amp; Prototyping Tools</a:t>
            </a:r>
            <a:br>
              <a:rPr lang="en-IN" sz="800" spc="10" dirty="0"/>
            </a:br>
            <a:br>
              <a:rPr lang="en-IN" sz="800" spc="10" dirty="0"/>
            </a:br>
            <a:r>
              <a:rPr lang="en-IN" sz="800" spc="10" dirty="0"/>
              <a:t>Figma / Adobe XD / Canva – For UI/UX design and wireframing before coding.</a:t>
            </a:r>
            <a:br>
              <a:rPr lang="en-IN" sz="800" spc="10" dirty="0"/>
            </a:br>
            <a:br>
              <a:rPr lang="en-IN" sz="800" spc="10" dirty="0"/>
            </a:br>
            <a:r>
              <a:rPr lang="en-IN" sz="800" spc="10" dirty="0" err="1"/>
              <a:t>Color</a:t>
            </a:r>
            <a:r>
              <a:rPr lang="en-IN" sz="800" spc="10" dirty="0"/>
              <a:t> Palettes &amp; Icon Libraries (</a:t>
            </a:r>
            <a:r>
              <a:rPr lang="en-IN" sz="800" spc="10" dirty="0" err="1"/>
              <a:t>Coolors</a:t>
            </a:r>
            <a:r>
              <a:rPr lang="en-IN" sz="800" spc="10" dirty="0"/>
              <a:t>, </a:t>
            </a:r>
            <a:r>
              <a:rPr lang="en-IN" sz="800" spc="10" dirty="0" err="1"/>
              <a:t>FontAwesome</a:t>
            </a:r>
            <a:r>
              <a:rPr lang="en-IN" sz="800" spc="10" dirty="0"/>
              <a:t>, Material Icons) – To create a visually appealing interface.</a:t>
            </a:r>
            <a:br>
              <a:rPr lang="en-IN" sz="800" spc="10" dirty="0"/>
            </a:br>
            <a:br>
              <a:rPr lang="en-IN" sz="800" spc="10" dirty="0"/>
            </a:br>
            <a:br>
              <a:rPr lang="en-IN" sz="800" spc="10" dirty="0"/>
            </a:br>
            <a:r>
              <a:rPr lang="en-IN" sz="800" spc="10" dirty="0"/>
              <a:t>3. Techniques</a:t>
            </a:r>
            <a:br>
              <a:rPr lang="en-IN" sz="800" spc="10" dirty="0"/>
            </a:br>
            <a:br>
              <a:rPr lang="en-IN" sz="800" spc="10" dirty="0"/>
            </a:br>
            <a:r>
              <a:rPr lang="en-IN" sz="800" spc="10" dirty="0"/>
              <a:t>Responsive Web Design (RWD) – Ensuring the portfolio works seamlessly on desktops, tablets, and mobiles.</a:t>
            </a:r>
            <a:br>
              <a:rPr lang="en-IN" sz="800" spc="10" dirty="0"/>
            </a:br>
            <a:br>
              <a:rPr lang="en-IN" sz="800" spc="10" dirty="0"/>
            </a:br>
            <a:r>
              <a:rPr lang="en-IN" sz="800" spc="10" dirty="0"/>
              <a:t>Single Page Application (SPA) approach – Smooth navigation without reloading pages (if using React).</a:t>
            </a:r>
            <a:br>
              <a:rPr lang="en-IN" sz="800" spc="10" dirty="0"/>
            </a:br>
            <a:br>
              <a:rPr lang="en-IN" sz="800" spc="10" dirty="0"/>
            </a:br>
            <a:r>
              <a:rPr lang="en-IN" sz="800" spc="10" dirty="0"/>
              <a:t>Animations &amp; Transitions – CSS animations, GSAP, or Framer Motion for engaging effects.</a:t>
            </a:r>
            <a:br>
              <a:rPr lang="en-IN" sz="800" spc="10" dirty="0"/>
            </a:br>
            <a:br>
              <a:rPr lang="en-IN" sz="800" spc="10" dirty="0"/>
            </a:br>
            <a:r>
              <a:rPr lang="en-IN" sz="800" spc="10" dirty="0"/>
              <a:t>Cross-Browser Compatibility – Testing on Chrome, Firefox, Edge, and Safari.</a:t>
            </a:r>
            <a:br>
              <a:rPr lang="en-IN" sz="800" spc="10" dirty="0"/>
            </a:br>
            <a:br>
              <a:rPr lang="en-IN" sz="800" spc="10" dirty="0"/>
            </a:br>
            <a:r>
              <a:rPr lang="en-IN" sz="800" spc="10" dirty="0"/>
              <a:t>Performance Optimization – Using image compression, code minification, and lazy loading.</a:t>
            </a:r>
            <a:br>
              <a:rPr lang="en-IN" sz="800" spc="10" dirty="0"/>
            </a:br>
            <a:br>
              <a:rPr lang="en-IN" sz="800" spc="10" dirty="0"/>
            </a:br>
            <a:r>
              <a:rPr lang="en-IN" sz="800" spc="10" dirty="0"/>
              <a:t>Deployment Techniques – Hosting via GitHub Pages, Netlify, or </a:t>
            </a:r>
            <a:r>
              <a:rPr lang="en-IN" sz="800" spc="10" dirty="0" err="1"/>
              <a:t>Vercel</a:t>
            </a:r>
            <a:r>
              <a:rPr lang="en-IN" sz="800" spc="10" dirty="0"/>
              <a:t> for free and reliable access.</a:t>
            </a:r>
            <a:br>
              <a:rPr lang="en-IN" sz="800" spc="10" dirty="0"/>
            </a:br>
            <a:endParaRPr sz="8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384440"/>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marL="12700">
              <a:lnSpc>
                <a:spcPct val="100000"/>
              </a:lnSpc>
              <a:spcBef>
                <a:spcPts val="105"/>
              </a:spcBef>
            </a:pPr>
            <a:r>
              <a:rPr lang="en-IN" sz="1050" dirty="0">
                <a:latin typeface="Trebuchet MS"/>
                <a:cs typeface="Trebuchet MS"/>
              </a:rPr>
              <a:t>1. Development Tools</a:t>
            </a:r>
          </a:p>
          <a:p>
            <a:pPr marL="12700">
              <a:lnSpc>
                <a:spcPct val="100000"/>
              </a:lnSpc>
              <a:spcBef>
                <a:spcPts val="105"/>
              </a:spcBef>
            </a:pPr>
            <a:endParaRPr lang="en-IN" sz="1050" dirty="0">
              <a:latin typeface="Trebuchet MS"/>
              <a:cs typeface="Trebuchet MS"/>
            </a:endParaRPr>
          </a:p>
          <a:p>
            <a:pPr marL="12700">
              <a:lnSpc>
                <a:spcPct val="100000"/>
              </a:lnSpc>
              <a:spcBef>
                <a:spcPts val="105"/>
              </a:spcBef>
            </a:pPr>
            <a:r>
              <a:rPr lang="en-IN" sz="1050" dirty="0">
                <a:latin typeface="Trebuchet MS"/>
                <a:cs typeface="Trebuchet MS"/>
              </a:rPr>
              <a:t>HTML5 – For structuring the portfolio content.</a:t>
            </a:r>
          </a:p>
          <a:p>
            <a:pPr marL="12700">
              <a:lnSpc>
                <a:spcPct val="100000"/>
              </a:lnSpc>
              <a:spcBef>
                <a:spcPts val="105"/>
              </a:spcBef>
            </a:pPr>
            <a:endParaRPr lang="en-IN" sz="1050" dirty="0">
              <a:latin typeface="Trebuchet MS"/>
              <a:cs typeface="Trebuchet MS"/>
            </a:endParaRPr>
          </a:p>
          <a:p>
            <a:pPr marL="12700">
              <a:lnSpc>
                <a:spcPct val="100000"/>
              </a:lnSpc>
              <a:spcBef>
                <a:spcPts val="105"/>
              </a:spcBef>
            </a:pPr>
            <a:r>
              <a:rPr lang="en-IN" sz="1050" dirty="0">
                <a:latin typeface="Trebuchet MS"/>
                <a:cs typeface="Trebuchet MS"/>
              </a:rPr>
              <a:t>CSS3 (with Flexbox/Grid) – For styling, layout design, and responsive UI.</a:t>
            </a:r>
          </a:p>
          <a:p>
            <a:pPr marL="12700">
              <a:lnSpc>
                <a:spcPct val="100000"/>
              </a:lnSpc>
              <a:spcBef>
                <a:spcPts val="105"/>
              </a:spcBef>
            </a:pPr>
            <a:endParaRPr lang="en-IN" sz="1050" dirty="0">
              <a:latin typeface="Trebuchet MS"/>
              <a:cs typeface="Trebuchet MS"/>
            </a:endParaRPr>
          </a:p>
          <a:p>
            <a:pPr marL="12700">
              <a:lnSpc>
                <a:spcPct val="100000"/>
              </a:lnSpc>
              <a:spcBef>
                <a:spcPts val="105"/>
              </a:spcBef>
            </a:pPr>
            <a:r>
              <a:rPr lang="en-IN" sz="1050" dirty="0">
                <a:latin typeface="Trebuchet MS"/>
                <a:cs typeface="Trebuchet MS"/>
              </a:rPr>
              <a:t>JavaScript (ES6+) – For interactivity, dynamic content, and smooth user experience.</a:t>
            </a:r>
          </a:p>
          <a:p>
            <a:pPr marL="12700">
              <a:lnSpc>
                <a:spcPct val="100000"/>
              </a:lnSpc>
              <a:spcBef>
                <a:spcPts val="105"/>
              </a:spcBef>
            </a:pPr>
            <a:endParaRPr lang="en-IN" sz="1050" dirty="0">
              <a:latin typeface="Trebuchet MS"/>
              <a:cs typeface="Trebuchet MS"/>
            </a:endParaRPr>
          </a:p>
          <a:p>
            <a:pPr marL="12700">
              <a:lnSpc>
                <a:spcPct val="100000"/>
              </a:lnSpc>
              <a:spcBef>
                <a:spcPts val="105"/>
              </a:spcBef>
            </a:pPr>
            <a:r>
              <a:rPr lang="en-IN" sz="1050" dirty="0">
                <a:latin typeface="Trebuchet MS"/>
                <a:cs typeface="Trebuchet MS"/>
              </a:rPr>
              <a:t>Frameworks/Libraries:</a:t>
            </a:r>
          </a:p>
          <a:p>
            <a:pPr marL="12700">
              <a:lnSpc>
                <a:spcPct val="100000"/>
              </a:lnSpc>
              <a:spcBef>
                <a:spcPts val="105"/>
              </a:spcBef>
            </a:pPr>
            <a:endParaRPr lang="en-IN" sz="1050" dirty="0">
              <a:latin typeface="Trebuchet MS"/>
              <a:cs typeface="Trebuchet MS"/>
            </a:endParaRPr>
          </a:p>
          <a:p>
            <a:pPr marL="12700">
              <a:lnSpc>
                <a:spcPct val="100000"/>
              </a:lnSpc>
              <a:spcBef>
                <a:spcPts val="105"/>
              </a:spcBef>
            </a:pPr>
            <a:r>
              <a:rPr lang="en-IN" sz="1050" dirty="0">
                <a:latin typeface="Trebuchet MS"/>
                <a:cs typeface="Trebuchet MS"/>
              </a:rPr>
              <a:t>React.js (or Angular/Vue.js) – To build reusable components and enhance interactivity.</a:t>
            </a:r>
          </a:p>
          <a:p>
            <a:pPr marL="12700">
              <a:lnSpc>
                <a:spcPct val="100000"/>
              </a:lnSpc>
              <a:spcBef>
                <a:spcPts val="105"/>
              </a:spcBef>
            </a:pPr>
            <a:endParaRPr lang="en-IN" sz="1050" dirty="0">
              <a:latin typeface="Trebuchet MS"/>
              <a:cs typeface="Trebuchet MS"/>
            </a:endParaRPr>
          </a:p>
          <a:p>
            <a:pPr marL="12700">
              <a:lnSpc>
                <a:spcPct val="100000"/>
              </a:lnSpc>
              <a:spcBef>
                <a:spcPts val="105"/>
              </a:spcBef>
            </a:pPr>
            <a:r>
              <a:rPr lang="en-IN" sz="1050" dirty="0">
                <a:latin typeface="Trebuchet MS"/>
                <a:cs typeface="Trebuchet MS"/>
              </a:rPr>
              <a:t>Bootstrap / Tailwind CSS – For responsive design and pre-styled UI components.</a:t>
            </a:r>
          </a:p>
          <a:p>
            <a:pPr marL="12700">
              <a:lnSpc>
                <a:spcPct val="100000"/>
              </a:lnSpc>
              <a:spcBef>
                <a:spcPts val="105"/>
              </a:spcBef>
            </a:pPr>
            <a:r>
              <a:rPr lang="en-IN" sz="1050" dirty="0">
                <a:latin typeface="Trebuchet MS"/>
                <a:cs typeface="Trebuchet MS"/>
              </a:rPr>
              <a:t>Version Control:</a:t>
            </a:r>
          </a:p>
          <a:p>
            <a:pPr marL="12700">
              <a:lnSpc>
                <a:spcPct val="100000"/>
              </a:lnSpc>
              <a:spcBef>
                <a:spcPts val="105"/>
              </a:spcBef>
            </a:pPr>
            <a:endParaRPr lang="en-IN" sz="1050" dirty="0">
              <a:latin typeface="Trebuchet MS"/>
              <a:cs typeface="Trebuchet MS"/>
            </a:endParaRPr>
          </a:p>
          <a:p>
            <a:pPr marL="12700">
              <a:lnSpc>
                <a:spcPct val="100000"/>
              </a:lnSpc>
              <a:spcBef>
                <a:spcPts val="105"/>
              </a:spcBef>
            </a:pPr>
            <a:r>
              <a:rPr lang="en-IN" sz="1050" dirty="0">
                <a:latin typeface="Trebuchet MS"/>
                <a:cs typeface="Trebuchet MS"/>
              </a:rPr>
              <a:t>Git &amp; GitHub – For source code management and deployment.</a:t>
            </a:r>
          </a:p>
          <a:p>
            <a:pPr marL="12700">
              <a:lnSpc>
                <a:spcPct val="100000"/>
              </a:lnSpc>
              <a:spcBef>
                <a:spcPts val="105"/>
              </a:spcBef>
            </a:pPr>
            <a:r>
              <a:rPr lang="en-IN" sz="1050" dirty="0">
                <a:latin typeface="Trebuchet MS"/>
                <a:cs typeface="Trebuchet MS"/>
              </a:rPr>
              <a:t>Code Editor:</a:t>
            </a:r>
          </a:p>
          <a:p>
            <a:pPr marL="12700">
              <a:lnSpc>
                <a:spcPct val="100000"/>
              </a:lnSpc>
              <a:spcBef>
                <a:spcPts val="105"/>
              </a:spcBef>
            </a:pPr>
            <a:endParaRPr lang="en-IN" sz="1050" dirty="0">
              <a:latin typeface="Trebuchet MS"/>
              <a:cs typeface="Trebuchet MS"/>
            </a:endParaRPr>
          </a:p>
          <a:p>
            <a:pPr marL="12700">
              <a:lnSpc>
                <a:spcPct val="100000"/>
              </a:lnSpc>
              <a:spcBef>
                <a:spcPts val="105"/>
              </a:spcBef>
            </a:pPr>
            <a:r>
              <a:rPr lang="en-IN" sz="1050" dirty="0">
                <a:latin typeface="Trebuchet MS"/>
                <a:cs typeface="Trebuchet MS"/>
              </a:rPr>
              <a:t>Visual Studio Code (VS Code) – As the primary IDE with extensions for debugging and linting.</a:t>
            </a:r>
          </a:p>
          <a:p>
            <a:pPr marL="12700">
              <a:lnSpc>
                <a:spcPct val="100000"/>
              </a:lnSpc>
              <a:spcBef>
                <a:spcPts val="105"/>
              </a:spcBef>
            </a:pPr>
            <a:r>
              <a:rPr lang="en-IN" sz="1050" dirty="0">
                <a:latin typeface="Trebuchet MS"/>
                <a:cs typeface="Trebuchet MS"/>
              </a:rPr>
              <a:t>2. Design &amp; Prototyping Tools</a:t>
            </a:r>
          </a:p>
          <a:p>
            <a:pPr marL="12700">
              <a:lnSpc>
                <a:spcPct val="100000"/>
              </a:lnSpc>
              <a:spcBef>
                <a:spcPts val="105"/>
              </a:spcBef>
            </a:pPr>
            <a:endParaRPr lang="en-IN" sz="1050" dirty="0">
              <a:latin typeface="Trebuchet MS"/>
              <a:cs typeface="Trebuchet MS"/>
            </a:endParaRPr>
          </a:p>
          <a:p>
            <a:pPr marL="12700">
              <a:lnSpc>
                <a:spcPct val="100000"/>
              </a:lnSpc>
              <a:spcBef>
                <a:spcPts val="105"/>
              </a:spcBef>
            </a:pPr>
            <a:r>
              <a:rPr lang="en-IN" sz="1050" dirty="0">
                <a:latin typeface="Trebuchet MS"/>
                <a:cs typeface="Trebuchet MS"/>
              </a:rPr>
              <a:t>Figma / Adobe XD / Canva – For UI/UX design and wireframing before coding.</a:t>
            </a:r>
          </a:p>
          <a:p>
            <a:pPr marL="12700">
              <a:lnSpc>
                <a:spcPct val="100000"/>
              </a:lnSpc>
              <a:spcBef>
                <a:spcPts val="105"/>
              </a:spcBef>
            </a:pPr>
            <a:endParaRPr lang="en-IN" sz="1050" dirty="0">
              <a:latin typeface="Trebuchet MS"/>
              <a:cs typeface="Trebuchet MS"/>
            </a:endParaRPr>
          </a:p>
          <a:p>
            <a:pPr marL="12700">
              <a:lnSpc>
                <a:spcPct val="100000"/>
              </a:lnSpc>
              <a:spcBef>
                <a:spcPts val="105"/>
              </a:spcBef>
            </a:pPr>
            <a:r>
              <a:rPr lang="en-IN" sz="1050" dirty="0" err="1">
                <a:latin typeface="Trebuchet MS"/>
                <a:cs typeface="Trebuchet MS"/>
              </a:rPr>
              <a:t>Color</a:t>
            </a:r>
            <a:r>
              <a:rPr lang="en-IN" sz="1050" dirty="0">
                <a:latin typeface="Trebuchet MS"/>
                <a:cs typeface="Trebuchet MS"/>
              </a:rPr>
              <a:t> Palettes &amp; Icon Libraries (</a:t>
            </a:r>
            <a:r>
              <a:rPr lang="en-IN" sz="1050" dirty="0" err="1">
                <a:latin typeface="Trebuchet MS"/>
                <a:cs typeface="Trebuchet MS"/>
              </a:rPr>
              <a:t>Coolors</a:t>
            </a:r>
            <a:r>
              <a:rPr lang="en-IN" sz="1050" dirty="0">
                <a:latin typeface="Trebuchet MS"/>
                <a:cs typeface="Trebuchet MS"/>
              </a:rPr>
              <a:t>, </a:t>
            </a:r>
            <a:r>
              <a:rPr lang="en-IN" sz="1050" dirty="0" err="1">
                <a:latin typeface="Trebuchet MS"/>
                <a:cs typeface="Trebuchet MS"/>
              </a:rPr>
              <a:t>FontAwesome</a:t>
            </a:r>
            <a:r>
              <a:rPr lang="en-IN" sz="1050" dirty="0">
                <a:latin typeface="Trebuchet MS"/>
                <a:cs typeface="Trebuchet MS"/>
              </a:rPr>
              <a:t>, Material Icons) – To create a visually appealing interface.</a:t>
            </a:r>
          </a:p>
          <a:p>
            <a:pPr marL="12700">
              <a:lnSpc>
                <a:spcPct val="100000"/>
              </a:lnSpc>
              <a:spcBef>
                <a:spcPts val="105"/>
              </a:spcBef>
            </a:pPr>
            <a:r>
              <a:rPr lang="en-IN" sz="1050" dirty="0">
                <a:latin typeface="Trebuchet MS"/>
                <a:cs typeface="Trebuchet MS"/>
              </a:rPr>
              <a:t>3. Techniques</a:t>
            </a:r>
          </a:p>
          <a:p>
            <a:pPr marL="12700">
              <a:lnSpc>
                <a:spcPct val="100000"/>
              </a:lnSpc>
              <a:spcBef>
                <a:spcPts val="105"/>
              </a:spcBef>
            </a:pPr>
            <a:endParaRPr lang="en-IN" sz="1050" dirty="0">
              <a:latin typeface="Trebuchet MS"/>
              <a:cs typeface="Trebuchet MS"/>
            </a:endParaRPr>
          </a:p>
          <a:p>
            <a:pPr marL="12700">
              <a:lnSpc>
                <a:spcPct val="100000"/>
              </a:lnSpc>
              <a:spcBef>
                <a:spcPts val="105"/>
              </a:spcBef>
            </a:pPr>
            <a:r>
              <a:rPr lang="en-IN" sz="1050" dirty="0">
                <a:latin typeface="Trebuchet MS"/>
                <a:cs typeface="Trebuchet MS"/>
              </a:rPr>
              <a:t>Responsive Web Design (RWD) – Ensuring the portfolio works seamlessly on desktops, tablets, and mobiles.</a:t>
            </a:r>
          </a:p>
          <a:p>
            <a:pPr marL="12700">
              <a:lnSpc>
                <a:spcPct val="100000"/>
              </a:lnSpc>
              <a:spcBef>
                <a:spcPts val="105"/>
              </a:spcBef>
            </a:pPr>
            <a:endParaRPr lang="en-IN" sz="1050" dirty="0">
              <a:latin typeface="Trebuchet MS"/>
              <a:cs typeface="Trebuchet MS"/>
            </a:endParaRPr>
          </a:p>
          <a:p>
            <a:pPr marL="12700">
              <a:lnSpc>
                <a:spcPct val="100000"/>
              </a:lnSpc>
              <a:spcBef>
                <a:spcPts val="105"/>
              </a:spcBef>
            </a:pPr>
            <a:r>
              <a:rPr lang="en-IN" sz="1050" dirty="0">
                <a:latin typeface="Trebuchet MS"/>
                <a:cs typeface="Trebuchet MS"/>
              </a:rPr>
              <a:t>Single Page Application (SPA) approach – Smooth navigation without reloading pages (if using React).</a:t>
            </a:r>
          </a:p>
          <a:p>
            <a:pPr marL="12700">
              <a:lnSpc>
                <a:spcPct val="100000"/>
              </a:lnSpc>
              <a:spcBef>
                <a:spcPts val="105"/>
              </a:spcBef>
            </a:pPr>
            <a:endParaRPr lang="en-IN" sz="1050" dirty="0">
              <a:latin typeface="Trebuchet MS"/>
              <a:cs typeface="Trebuchet MS"/>
            </a:endParaRPr>
          </a:p>
          <a:p>
            <a:pPr marL="12700">
              <a:lnSpc>
                <a:spcPct val="100000"/>
              </a:lnSpc>
              <a:spcBef>
                <a:spcPts val="105"/>
              </a:spcBef>
            </a:pPr>
            <a:r>
              <a:rPr lang="en-IN" sz="1050" dirty="0">
                <a:latin typeface="Trebuchet MS"/>
                <a:cs typeface="Trebuchet MS"/>
              </a:rPr>
              <a:t>Performance Optimization – Using image compression, code minification, and lazy loading.</a:t>
            </a:r>
          </a:p>
          <a:p>
            <a:pPr marL="12700">
              <a:lnSpc>
                <a:spcPct val="100000"/>
              </a:lnSpc>
              <a:spcBef>
                <a:spcPts val="105"/>
              </a:spcBef>
            </a:pPr>
            <a:endParaRPr lang="en-IN" sz="1050" dirty="0">
              <a:latin typeface="Trebuchet MS"/>
              <a:cs typeface="Trebuchet MS"/>
            </a:endParaRPr>
          </a:p>
          <a:p>
            <a:pPr marL="12700">
              <a:lnSpc>
                <a:spcPct val="100000"/>
              </a:lnSpc>
              <a:spcBef>
                <a:spcPts val="105"/>
              </a:spcBef>
            </a:pPr>
            <a:r>
              <a:rPr lang="en-IN" sz="1050" dirty="0">
                <a:latin typeface="Trebuchet MS"/>
                <a:cs typeface="Trebuchet MS"/>
              </a:rPr>
              <a:t>Deployment Techniques – Hosting via GitHub Pages, Netlify, or </a:t>
            </a:r>
            <a:r>
              <a:rPr lang="en-IN" sz="1050" dirty="0" err="1">
                <a:latin typeface="Trebuchet MS"/>
                <a:cs typeface="Trebuchet MS"/>
              </a:rPr>
              <a:t>Vercel</a:t>
            </a:r>
            <a:r>
              <a:rPr lang="en-IN" sz="1050" dirty="0">
                <a:latin typeface="Trebuchet MS"/>
                <a:cs typeface="Trebuchet MS"/>
              </a:rPr>
              <a:t> for free and reliable access.</a:t>
            </a:r>
            <a:endParaRPr sz="105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970865"/>
          </a:xfrm>
        </p:spPr>
        <p:txBody>
          <a:bodyPr/>
          <a:lstStyle/>
          <a:p>
            <a:r>
              <a:rPr lang="en-IN" dirty="0"/>
              <a:t>FEATURES AND FUNCTIONALITY</a:t>
            </a:r>
            <a:br>
              <a:rPr lang="en-IN" dirty="0"/>
            </a:br>
            <a:r>
              <a:rPr lang="en-US" sz="1000" dirty="0"/>
              <a:t>1. General Features</a:t>
            </a:r>
            <a:br>
              <a:rPr lang="en-US" sz="1000" dirty="0"/>
            </a:br>
            <a:br>
              <a:rPr lang="en-US" sz="1000" dirty="0"/>
            </a:br>
            <a:r>
              <a:rPr lang="en-US" sz="1000" dirty="0"/>
              <a:t>Responsive Design – Works smoothly on desktop, tablet, and mobile.</a:t>
            </a:r>
            <a:br>
              <a:rPr lang="en-US" sz="1000" dirty="0"/>
            </a:br>
            <a:br>
              <a:rPr lang="en-US" sz="1000" dirty="0"/>
            </a:br>
            <a:r>
              <a:rPr lang="en-US" sz="1000" dirty="0"/>
              <a:t>Single Page Navigation – Smooth scrolling or SPA-style navigation without full page reloads.</a:t>
            </a:r>
            <a:br>
              <a:rPr lang="en-US" sz="1000" dirty="0"/>
            </a:br>
            <a:br>
              <a:rPr lang="en-US" sz="1000" dirty="0"/>
            </a:br>
            <a:r>
              <a:rPr lang="en-US" sz="1000" dirty="0"/>
              <a:t>Dark/Light Mode Toggle (optional) – Enhances personalization.</a:t>
            </a:r>
            <a:br>
              <a:rPr lang="en-US" sz="1000" dirty="0"/>
            </a:br>
            <a:br>
              <a:rPr lang="en-US" sz="1000" dirty="0"/>
            </a:br>
            <a:r>
              <a:rPr lang="en-US" sz="1000" dirty="0"/>
              <a:t>Fast Loading &amp; Optimized Media – Lazy loading for images, minified CSS/JS.</a:t>
            </a:r>
            <a:br>
              <a:rPr lang="en-US" sz="1000" dirty="0"/>
            </a:br>
            <a:br>
              <a:rPr lang="en-US" sz="1000" dirty="0"/>
            </a:br>
            <a:r>
              <a:rPr lang="en-US" sz="1000" dirty="0"/>
              <a:t>2. Home / Landing Page</a:t>
            </a:r>
            <a:br>
              <a:rPr lang="en-US" sz="1000" dirty="0"/>
            </a:br>
            <a:br>
              <a:rPr lang="en-US" sz="1000" dirty="0"/>
            </a:br>
            <a:r>
              <a:rPr lang="en-US" sz="1000" dirty="0"/>
              <a:t>Animated intro text (fade-in, typewriter, or sliding effect).</a:t>
            </a:r>
            <a:br>
              <a:rPr lang="en-US" sz="1000" dirty="0"/>
            </a:br>
            <a:br>
              <a:rPr lang="en-US" sz="1000" dirty="0"/>
            </a:br>
            <a:r>
              <a:rPr lang="en-US" sz="1000" dirty="0"/>
              <a:t>Call-to-Action Buttons – “Hire Me”, “Download Resume”, or “Explore Projects”.</a:t>
            </a:r>
            <a:br>
              <a:rPr lang="en-US" sz="1000" dirty="0"/>
            </a:br>
            <a:br>
              <a:rPr lang="en-US" sz="1000" dirty="0"/>
            </a:br>
            <a:r>
              <a:rPr lang="en-US" sz="1000" dirty="0"/>
              <a:t>Smooth background animation (gradient, particles, or subtle shapes).</a:t>
            </a:r>
            <a:br>
              <a:rPr lang="en-US" sz="1000" dirty="0"/>
            </a:br>
            <a:r>
              <a:rPr lang="en-US" sz="1000" dirty="0"/>
              <a:t>3. About Me Section</a:t>
            </a:r>
            <a:br>
              <a:rPr lang="en-US" sz="1000" dirty="0"/>
            </a:br>
            <a:br>
              <a:rPr lang="en-US" sz="1000" dirty="0"/>
            </a:br>
            <a:r>
              <a:rPr lang="en-US" sz="1000" dirty="0"/>
              <a:t>Interactive profile card (flip or hover effects).</a:t>
            </a:r>
            <a:br>
              <a:rPr lang="en-US" sz="1000" dirty="0"/>
            </a:br>
            <a:br>
              <a:rPr lang="en-US" sz="1000" dirty="0"/>
            </a:br>
            <a:r>
              <a:rPr lang="en-US" sz="1000" dirty="0"/>
              <a:t>Short bio with download resume option.</a:t>
            </a:r>
            <a:br>
              <a:rPr lang="en-US" sz="1000" dirty="0"/>
            </a:br>
            <a:br>
              <a:rPr lang="en-US" sz="1000" dirty="0"/>
            </a:br>
            <a:r>
              <a:rPr lang="en-US" sz="1000" dirty="0"/>
              <a:t>Timeline view of education &amp; career journey.</a:t>
            </a:r>
            <a:br>
              <a:rPr lang="en-US" sz="1000" dirty="0"/>
            </a:br>
            <a:br>
              <a:rPr lang="en-US" sz="1000" dirty="0"/>
            </a:br>
            <a:r>
              <a:rPr lang="en-US" sz="1000" dirty="0"/>
              <a:t>4. Skills Section</a:t>
            </a:r>
            <a:br>
              <a:rPr lang="en-US" sz="1000" dirty="0"/>
            </a:br>
            <a:br>
              <a:rPr lang="en-US" sz="1000" dirty="0"/>
            </a:br>
            <a:r>
              <a:rPr lang="en-US" sz="1000" dirty="0"/>
              <a:t>Interactive Skill Representation:</a:t>
            </a:r>
            <a:br>
              <a:rPr lang="en-US" sz="1000" dirty="0"/>
            </a:br>
            <a:br>
              <a:rPr lang="en-US" sz="1000" dirty="0"/>
            </a:br>
            <a:r>
              <a:rPr lang="en-US" sz="1000" dirty="0"/>
              <a:t>Progress bars, pie charts, or animated counters.</a:t>
            </a:r>
            <a:br>
              <a:rPr lang="en-US" sz="1000" dirty="0"/>
            </a:br>
            <a:br>
              <a:rPr lang="en-US" sz="1000" dirty="0"/>
            </a:br>
            <a:r>
              <a:rPr lang="en-US" sz="1000" dirty="0"/>
              <a:t>Hover-over tooltips for skill levels.</a:t>
            </a:r>
            <a:br>
              <a:rPr lang="en-US" sz="1000" dirty="0"/>
            </a:br>
            <a:br>
              <a:rPr lang="en-US" sz="1000" dirty="0"/>
            </a:br>
            <a:r>
              <a:rPr lang="en-US" sz="1000" dirty="0"/>
              <a:t>Categorized skills: Frontend, Tools, Soft Skills.</a:t>
            </a:r>
            <a:endParaRPr lang="en-IN" sz="10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1425</Words>
  <Application>Microsoft Office PowerPoint</Application>
  <PresentationFormat>Widescreen</PresentationFormat>
  <Paragraphs>83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 In today’s competitive digital landscape, individuals often struggle to effectively showcase their skills, projects, and professional achievements in a way that is both engaging and accessible. Traditional resumes and static portfolios fail to capture attention, provide limited interactivity, and lack personalization. This creates challenges for students, developers, designers, and professionals who want to stand out in academic, freelance, or job opportunities.  There is a need for an interactive digital portfolio that leverages modern front-end development technologies to present personal branding, projects, and experiences in an appealing, user-friendly, and responsive manner. Such a solution should enable smooth navigation, dynamic content presentation, cross-device compatibility, and interactive elements that engage viewers while reflecting the creator’s technical and creative capabilities. </vt:lpstr>
      <vt:lpstr>PROJECT OVERVIEW The Interactive Digital Portfolio is a web-based application designed to showcase an individual’s personal brand, skills, projects, and achievements through an engaging and user-friendly interface. Built using modern front-end technologies such as HTML, CSS, JavaScript, and frameworks/libraries like React.js or Vue.js, the portfolio aims to go beyond static resumes by providing a dynamic and interactive experience.  The portfolio will include key sections such as:  About Me – A brief introduction and professional background.  Skills – Visual representation of technical and soft skills.  Achievements &amp; Certifications – Highlighting academic, professional, or personal milestones.  Contact/Connect – Enabling direct communication through forms or integrated social links.   The project emphasizes responsive design, ensuring seamless performance across desktops, tablets, and mobile devices. Additional features such as smooth animations, interactive UI components, and user-friendly navigation will be implemented to enhance engagement.</vt:lpstr>
      <vt:lpstr>WHO ARE THE END USERS? 1. Primary End User – The Portfolio Owner  Who they are: Students, job seekers, freelancers, developers, designers, or professionals who want to showcase their skills, projects, and achievements.  What they need: A digital platform that highlights their strengths, creates a personal brand, and increases their chances of career opportunities.  Benefit: They can present themselves in a professional, creative, and interactive way rather than relying on static resumes.    2. Secondary End Users – Viewers of the Portfolio  Who they are: Recruiters, hiring managers, potential clients, academic evaluators, or collaborators.  What they need: A quick, clear, and engaging way to evaluate the portfolio owner’s skills, creativity, and suitability for roles or projects.</vt:lpstr>
      <vt:lpstr>TOOLS AND TECHNIQUES 1. Development Tools  HTML5 – For structuring the portfolio content.  CSS3 (with Flexbox/Grid) – For styling, layout design, and responsive UI.  JavaScript (ES6+) – For interactivity, dynamic content, and smooth user experience.  Frameworks/Libraries:  React.js (or Angular/Vue.js) – To build reusable components and enhance interactivity.  Bootstrap / Tailwind CSS – For responsive design and pre-styled UI components.   Version Control:  Git &amp; GitHub – For source code management and deployment.   Code Editor:  Visual Studio Code (VS Code) – As the primary IDE with extensions for debugging and linting.    2. Design &amp; Prototyping Tools  Figma / Adobe XD / Canva – For UI/UX design and wireframing before coding.  Color Palettes &amp; Icon Libraries (Coolors, FontAwesome, Material Icons) – To create a visually appealing interface.   3. Techniques  Responsive Web Design (RWD) – Ensuring the portfolio works seamlessly on desktops, tablets, and mobiles.  Single Page Application (SPA) approach – Smooth navigation without reloading pages (if using React).  Animations &amp; Transitions – CSS animations, GSAP, or Framer Motion for engaging effects.  Cross-Browser Compatibility – Testing on Chrome, Firefox, Edge, and Safari.  Performance Optimization – Using image compression, code minification, and lazy loading.  Deployment Techniques – Hosting via GitHub Pages, Netlify, or Vercel for free and reliable access. </vt:lpstr>
      <vt:lpstr>PowerPoint Presentation</vt:lpstr>
      <vt:lpstr>FEATURES AND FUNCTIONALITY 1. General Features  Responsive Design – Works smoothly on desktop, tablet, and mobile.  Single Page Navigation – Smooth scrolling or SPA-style navigation without full page reloads.  Dark/Light Mode Toggle (optional) – Enhances personalization.  Fast Loading &amp; Optimized Media – Lazy loading for images, minified CSS/JS.  2. Home / Landing Page  Animated intro text (fade-in, typewriter, or sliding effect).  Call-to-Action Buttons – “Hire Me”, “Download Resume”, or “Explore Projects”.  Smooth background animation (gradient, particles, or subtle shapes). 3. About Me Section  Interactive profile card (flip or hover effects).  Short bio with download resume option.  Timeline view of education &amp; career journey.  4. Skills Section  Interactive Skill Representation:  Progress bars, pie charts, or animated counters.  Hover-over tooltips for skill levels.  Categorized skills: Frontend, Tools, Soft Skills.</vt:lpstr>
      <vt:lpstr>RESULTS AND SCREENSHOTS</vt:lpstr>
      <vt:lpstr>CONCLUSION The interactive digital portfolio developed using front-end technologies serves as a dynamic platform to showcase skills, projects, and personal achievements in a visually engaging manner. By integrating responsive design, intuitive navigation, and interactive features, it not only highlights the creator’s technical expertise but also enhances user experience. This project demonstrates the effective use of front-end development tools and techniques in building a professional, creative, and user-friendly portfolio that can leave a lasting impression on potential employers, clients, and collaborators.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Manisha mohan 2050</cp:lastModifiedBy>
  <cp:revision>25</cp:revision>
  <dcterms:created xsi:type="dcterms:W3CDTF">2024-03-29T15:07:22Z</dcterms:created>
  <dcterms:modified xsi:type="dcterms:W3CDTF">2025-09-14T10:12:47Z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