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imes New Roman Bold" charset="1" panose="02030802070405020303"/>
      <p:regular r:id="rId18"/>
    </p:embeddedFont>
    <p:embeddedFont>
      <p:font typeface="Trebuchet MS" charset="1" panose="020B0603020202020204"/>
      <p:regular r:id="rId19"/>
    </p:embeddedFont>
    <p:embeddedFont>
      <p:font typeface="Calibri (MS)" charset="1" panose="020F0502020204030204"/>
      <p:regular r:id="rId20"/>
    </p:embeddedFont>
    <p:embeddedFont>
      <p:font typeface="Times New Roman" charset="1" panose="02030502070405020303"/>
      <p:regular r:id="rId21"/>
    </p:embeddedFont>
    <p:embeddedFont>
      <p:font typeface="Trebuchet MS Bold" charset="1" panose="020B07030202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 Id="rId4" Target="../media/image18.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https://24h242-droid.github.io/S.HEMALATHA/" TargetMode="External" Type="http://schemas.openxmlformats.org/officeDocument/2006/relationships/hyperlink"/></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49242"/>
            <a:ext cx="11444288"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2621756" y="4319587"/>
            <a:ext cx="12733020" cy="3324225"/>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 S.HEMALATHA</a:t>
            </a:r>
          </a:p>
          <a:p>
            <a:pPr algn="l">
              <a:lnSpc>
                <a:spcPts val="4320"/>
              </a:lnSpc>
            </a:pPr>
            <a:r>
              <a:rPr lang="en-US" sz="3600">
                <a:solidFill>
                  <a:srgbClr val="000000"/>
                </a:solidFill>
                <a:latin typeface="Calibri (MS)"/>
                <a:ea typeface="Calibri (MS)"/>
                <a:cs typeface="Calibri (MS)"/>
                <a:sym typeface="Calibri (MS)"/>
              </a:rPr>
              <a:t>REGISTER NO AND NMID: 212402481 &amp; E3F0E67CBBB1B7499684B2FCD14AF8A2</a:t>
            </a:r>
          </a:p>
          <a:p>
            <a:pPr algn="l">
              <a:lnSpc>
                <a:spcPts val="4320"/>
              </a:lnSpc>
            </a:pPr>
            <a:r>
              <a:rPr lang="en-US" sz="3600">
                <a:solidFill>
                  <a:srgbClr val="000000"/>
                </a:solidFill>
                <a:latin typeface="Calibri (MS)"/>
                <a:ea typeface="Calibri (MS)"/>
                <a:cs typeface="Calibri (MS)"/>
                <a:sym typeface="Calibri (MS)"/>
              </a:rPr>
              <a:t>DEPARTMENT: BCA</a:t>
            </a:r>
          </a:p>
          <a:p>
            <a:pPr algn="l">
              <a:lnSpc>
                <a:spcPts val="4320"/>
              </a:lnSpc>
            </a:pPr>
            <a:r>
              <a:rPr lang="en-US" sz="3600">
                <a:solidFill>
                  <a:srgbClr val="000000"/>
                </a:solidFill>
                <a:latin typeface="Calibri (MS)"/>
                <a:ea typeface="Calibri (MS)"/>
                <a:cs typeface="Calibri (MS)"/>
                <a:sym typeface="Calibri (MS)"/>
              </a:rPr>
              <a:t>COLLEGE: AGURCHAND MANMULL JAIN COLLEGE</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9" id="29"/>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TextBox 31" id="31"/>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2" id="32"/>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grpSp>
        <p:nvGrpSpPr>
          <p:cNvPr name="Group 33" id="33"/>
          <p:cNvGrpSpPr/>
          <p:nvPr/>
        </p:nvGrpSpPr>
        <p:grpSpPr>
          <a:xfrm rot="0">
            <a:off x="3705224" y="1988451"/>
            <a:ext cx="6300789" cy="3976981"/>
            <a:chOff x="0" y="0"/>
            <a:chExt cx="8401052" cy="5302642"/>
          </a:xfrm>
        </p:grpSpPr>
        <p:sp>
          <p:nvSpPr>
            <p:cNvPr name="Freeform 34" id="34"/>
            <p:cNvSpPr/>
            <p:nvPr/>
          </p:nvSpPr>
          <p:spPr>
            <a:xfrm flipH="false" flipV="false" rot="0">
              <a:off x="0" y="0"/>
              <a:ext cx="8401050" cy="5302631"/>
            </a:xfrm>
            <a:custGeom>
              <a:avLst/>
              <a:gdLst/>
              <a:ahLst/>
              <a:cxnLst/>
              <a:rect r="r" b="b" t="t" l="l"/>
              <a:pathLst>
                <a:path h="5302631" w="8401050">
                  <a:moveTo>
                    <a:pt x="0" y="0"/>
                  </a:moveTo>
                  <a:lnTo>
                    <a:pt x="8401050" y="0"/>
                  </a:lnTo>
                  <a:lnTo>
                    <a:pt x="8401050" y="5302631"/>
                  </a:lnTo>
                  <a:lnTo>
                    <a:pt x="0" y="5302631"/>
                  </a:lnTo>
                  <a:lnTo>
                    <a:pt x="0" y="0"/>
                  </a:lnTo>
                  <a:close/>
                </a:path>
              </a:pathLst>
            </a:custGeom>
            <a:blipFill>
              <a:blip r:embed="rId3"/>
              <a:stretch>
                <a:fillRect l="-39" t="0" r="-39" b="0"/>
              </a:stretch>
            </a:blipFill>
          </p:spPr>
        </p:sp>
      </p:grpSp>
      <p:grpSp>
        <p:nvGrpSpPr>
          <p:cNvPr name="Group 35" id="35"/>
          <p:cNvGrpSpPr/>
          <p:nvPr/>
        </p:nvGrpSpPr>
        <p:grpSpPr>
          <a:xfrm rot="0">
            <a:off x="9601200" y="6178025"/>
            <a:ext cx="6400800" cy="3338439"/>
            <a:chOff x="0" y="0"/>
            <a:chExt cx="8534400" cy="4451252"/>
          </a:xfrm>
        </p:grpSpPr>
        <p:sp>
          <p:nvSpPr>
            <p:cNvPr name="Freeform 36" id="36"/>
            <p:cNvSpPr/>
            <p:nvPr/>
          </p:nvSpPr>
          <p:spPr>
            <a:xfrm flipH="false" flipV="false" rot="0">
              <a:off x="0" y="0"/>
              <a:ext cx="8534400" cy="4451223"/>
            </a:xfrm>
            <a:custGeom>
              <a:avLst/>
              <a:gdLst/>
              <a:ahLst/>
              <a:cxnLst/>
              <a:rect r="r" b="b" t="t" l="l"/>
              <a:pathLst>
                <a:path h="4451223" w="8534400">
                  <a:moveTo>
                    <a:pt x="0" y="0"/>
                  </a:moveTo>
                  <a:lnTo>
                    <a:pt x="8534400" y="0"/>
                  </a:lnTo>
                  <a:lnTo>
                    <a:pt x="8534400" y="4451223"/>
                  </a:lnTo>
                  <a:lnTo>
                    <a:pt x="0" y="4451223"/>
                  </a:lnTo>
                  <a:lnTo>
                    <a:pt x="0" y="0"/>
                  </a:lnTo>
                  <a:close/>
                </a:path>
              </a:pathLst>
            </a:custGeom>
            <a:blipFill>
              <a:blip r:embed="rId4"/>
              <a:stretch>
                <a:fillRect l="-11" t="0" r="-11" b="0"/>
              </a:stretch>
            </a:blipFill>
          </p:spPr>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72451"/>
            <a:ext cx="6868002" cy="7781882"/>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a:p>
            <a:pPr algn="l">
              <a:lnSpc>
                <a:spcPts val="3240"/>
              </a:lnSpc>
            </a:pPr>
            <a:r>
              <a:rPr lang="en-US" sz="2700" b="true">
                <a:solidFill>
                  <a:srgbClr val="000000"/>
                </a:solidFill>
                <a:latin typeface="Trebuchet MS Bold"/>
                <a:ea typeface="Trebuchet MS Bold"/>
                <a:cs typeface="Trebuchet MS Bold"/>
                <a:sym typeface="Trebuchet MS Bold"/>
              </a:rPr>
              <a:t>The interactive digital portfolio developed using front-end technologies serves as a dynamic platform to showcase skills, projects, and personal achievements in a visually engaging manner. By integrating responsive design, intuitive navigation, and interactive features, it not only highlights the creator’s technical expertise but also enhances user experience. This project demonstrates the effective use of front-end development tools and techniques in building a professional, creative, and user-friendly portfolio that can leave a lasting impression on potential employers, clients, and collaborators.</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354505" y="4132258"/>
            <a:ext cx="15208945" cy="604608"/>
          </a:xfrm>
          <a:prstGeom prst="rect">
            <a:avLst/>
          </a:prstGeom>
        </p:spPr>
        <p:txBody>
          <a:bodyPr anchor="t" rtlCol="false" tIns="0" lIns="0" bIns="0" rIns="0">
            <a:spAutoFit/>
          </a:bodyPr>
          <a:lstStyle/>
          <a:p>
            <a:pPr algn="ctr">
              <a:lnSpc>
                <a:spcPts val="4757"/>
              </a:lnSpc>
              <a:spcBef>
                <a:spcPct val="0"/>
              </a:spcBef>
            </a:pPr>
            <a:r>
              <a:rPr lang="en-US" sz="3964" spc="36">
                <a:solidFill>
                  <a:srgbClr val="000000"/>
                </a:solidFill>
                <a:latin typeface="Trebuchet MS"/>
                <a:ea typeface="Trebuchet MS"/>
                <a:cs typeface="Trebuchet MS"/>
                <a:sym typeface="Trebuchet MS"/>
              </a:rPr>
              <a:t>Deployment Link:  </a:t>
            </a:r>
            <a:r>
              <a:rPr lang="en-US" sz="3964" spc="36" u="sng">
                <a:solidFill>
                  <a:srgbClr val="000000"/>
                </a:solidFill>
                <a:latin typeface="Trebuchet MS"/>
                <a:ea typeface="Trebuchet MS"/>
                <a:cs typeface="Trebuchet MS"/>
                <a:sym typeface="Trebuchet MS"/>
                <a:hlinkClick r:id="rId2" tooltip="https://24h242-droid.github.io/S.HEMALATHA/"/>
              </a:rPr>
              <a:t>https://24h242-droid.github.io/S.HEMALATHA/</a:t>
            </a:r>
          </a:p>
        </p:txBody>
      </p:sp>
      <p:sp>
        <p:nvSpPr>
          <p:cNvPr name="TextBox 3" id="3"/>
          <p:cNvSpPr txBox="true"/>
          <p:nvPr/>
        </p:nvSpPr>
        <p:spPr>
          <a:xfrm rot="0">
            <a:off x="1354505" y="5276172"/>
            <a:ext cx="15208945" cy="626342"/>
          </a:xfrm>
          <a:prstGeom prst="rect">
            <a:avLst/>
          </a:prstGeom>
        </p:spPr>
        <p:txBody>
          <a:bodyPr anchor="t" rtlCol="false" tIns="0" lIns="0" bIns="0" rIns="0">
            <a:spAutoFit/>
          </a:bodyPr>
          <a:lstStyle/>
          <a:p>
            <a:pPr algn="ctr">
              <a:lnSpc>
                <a:spcPts val="4855"/>
              </a:lnSpc>
              <a:spcBef>
                <a:spcPct val="0"/>
              </a:spcBef>
            </a:pPr>
            <a:r>
              <a:rPr lang="en-US" sz="4046" spc="36">
                <a:solidFill>
                  <a:srgbClr val="000000"/>
                </a:solidFill>
                <a:latin typeface="Trebuchet MS"/>
                <a:ea typeface="Trebuchet MS"/>
                <a:cs typeface="Trebuchet MS"/>
                <a:sym typeface="Trebuchet MS"/>
              </a:rPr>
              <a:t>Server Link: https://github.com/24h242-droid/S.HEMALATHA.git</a:t>
            </a:r>
          </a:p>
        </p:txBody>
      </p:sp>
      <p:sp>
        <p:nvSpPr>
          <p:cNvPr name="TextBox 4" id="4"/>
          <p:cNvSpPr txBox="true"/>
          <p:nvPr/>
        </p:nvSpPr>
        <p:spPr>
          <a:xfrm rot="0">
            <a:off x="5927889" y="1718894"/>
            <a:ext cx="6062178" cy="813417"/>
          </a:xfrm>
          <a:prstGeom prst="rect">
            <a:avLst/>
          </a:prstGeom>
        </p:spPr>
        <p:txBody>
          <a:bodyPr anchor="t" rtlCol="false" tIns="0" lIns="0" bIns="0" rIns="0">
            <a:spAutoFit/>
          </a:bodyPr>
          <a:lstStyle/>
          <a:p>
            <a:pPr algn="ctr">
              <a:lnSpc>
                <a:spcPts val="6427"/>
              </a:lnSpc>
              <a:spcBef>
                <a:spcPct val="0"/>
              </a:spcBef>
            </a:pPr>
            <a:r>
              <a:rPr lang="en-US" sz="5356" spc="48">
                <a:solidFill>
                  <a:srgbClr val="000000"/>
                </a:solidFill>
                <a:latin typeface="Trebuchet MS"/>
                <a:ea typeface="Trebuchet MS"/>
                <a:cs typeface="Trebuchet MS"/>
                <a:sym typeface="Trebuchet MS"/>
              </a:rPr>
              <a:t>GitHub Link</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sp>
          <p:nvSpPr>
            <p:cNvPr name="TextBox 4" id="4"/>
            <p:cNvSpPr txBox="true"/>
            <p:nvPr/>
          </p:nvSpPr>
          <p:spPr>
            <a:xfrm>
              <a:off x="0" y="-85725"/>
              <a:ext cx="24384000" cy="13801725"/>
            </a:xfrm>
            <a:prstGeom prst="rect">
              <a:avLst/>
            </a:prstGeom>
          </p:spPr>
          <p:txBody>
            <a:bodyPr anchor="t" rtlCol="false" tIns="50800" lIns="50800" bIns="50800" rIns="50800"/>
            <a:lstStyle/>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5040"/>
                </a:lnSpc>
              </a:pPr>
            </a:p>
            <a:p>
              <a:pPr algn="l">
                <a:lnSpc>
                  <a:spcPts val="3240"/>
                </a:lnSpc>
              </a:pPr>
              <a:r>
                <a:rPr lang="en-US" sz="2700">
                  <a:solidFill>
                    <a:srgbClr val="000000"/>
                  </a:solidFill>
                  <a:latin typeface="Times New Roman"/>
                  <a:ea typeface="Times New Roman"/>
                  <a:cs typeface="Times New Roman"/>
                  <a:sym typeface="Times New Roman"/>
                </a:rPr>
                <a:t>                                 INTERACTIVE DIGITAL</a:t>
              </a:r>
            </a:p>
            <a:p>
              <a:pPr algn="l">
                <a:lnSpc>
                  <a:spcPts val="5040"/>
                </a:lnSpc>
              </a:pPr>
              <a:r>
                <a:rPr lang="en-US" sz="4200">
                  <a:solidFill>
                    <a:srgbClr val="000000"/>
                  </a:solidFill>
                  <a:latin typeface="Times New Roman"/>
                  <a:ea typeface="Times New Roman"/>
                  <a:cs typeface="Times New Roman"/>
                  <a:sym typeface="Times New Roman"/>
                </a:rPr>
                <a:t>                     PORTFOLIO USING</a:t>
              </a:r>
            </a:p>
            <a:p>
              <a:pPr algn="l">
                <a:lnSpc>
                  <a:spcPts val="5040"/>
                </a:lnSpc>
              </a:pPr>
              <a:r>
                <a:rPr lang="en-US" sz="4200">
                  <a:solidFill>
                    <a:srgbClr val="000000"/>
                  </a:solidFill>
                  <a:latin typeface="Times New Roman"/>
                  <a:ea typeface="Times New Roman"/>
                  <a:cs typeface="Times New Roman"/>
                  <a:sym typeface="Times New Roman"/>
                </a:rPr>
                <a:t>                     FRONT END</a:t>
              </a:r>
            </a:p>
            <a:p>
              <a:pPr algn="l">
                <a:lnSpc>
                  <a:spcPts val="5040"/>
                </a:lnSpc>
              </a:pPr>
              <a:r>
                <a:rPr lang="en-US" sz="4200">
                  <a:solidFill>
                    <a:srgbClr val="000000"/>
                  </a:solidFill>
                  <a:latin typeface="Times New Roman"/>
                  <a:ea typeface="Times New Roman"/>
                  <a:cs typeface="Times New Roman"/>
                  <a:sym typeface="Times New Roman"/>
                </a:rPr>
                <a:t>                     DEVELOPMENT</a:t>
              </a:r>
            </a:p>
          </p:txBody>
        </p:sp>
      </p:grpSp>
      <p:sp>
        <p:nvSpPr>
          <p:cNvPr name="Freeform 5" id="5"/>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6015038"/>
            <a:ext cx="671512" cy="4271962"/>
            <a:chOff x="0" y="0"/>
            <a:chExt cx="895350" cy="5695950"/>
          </a:xfrm>
        </p:grpSpPr>
        <p:sp>
          <p:nvSpPr>
            <p:cNvPr name="Freeform 7" id="7"/>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8" id="8"/>
          <p:cNvGrpSpPr/>
          <p:nvPr/>
        </p:nvGrpSpPr>
        <p:grpSpPr>
          <a:xfrm rot="0">
            <a:off x="14030325" y="8043862"/>
            <a:ext cx="685800" cy="685800"/>
            <a:chOff x="0" y="0"/>
            <a:chExt cx="914400" cy="914400"/>
          </a:xfrm>
        </p:grpSpPr>
        <p:sp>
          <p:nvSpPr>
            <p:cNvPr name="Freeform 9" id="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10" id="10"/>
          <p:cNvGrpSpPr/>
          <p:nvPr/>
        </p:nvGrpSpPr>
        <p:grpSpPr>
          <a:xfrm rot="0">
            <a:off x="10044112" y="2543175"/>
            <a:ext cx="471488" cy="485775"/>
            <a:chOff x="0" y="0"/>
            <a:chExt cx="628650" cy="647700"/>
          </a:xfrm>
        </p:grpSpPr>
        <p:sp>
          <p:nvSpPr>
            <p:cNvPr name="Freeform 11" id="11"/>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2" id="12"/>
          <p:cNvGrpSpPr/>
          <p:nvPr/>
        </p:nvGrpSpPr>
        <p:grpSpPr>
          <a:xfrm rot="0">
            <a:off x="14030325" y="8843962"/>
            <a:ext cx="271462" cy="271462"/>
            <a:chOff x="0" y="0"/>
            <a:chExt cx="361950" cy="361950"/>
          </a:xfrm>
        </p:grpSpPr>
        <p:sp>
          <p:nvSpPr>
            <p:cNvPr name="Freeform 13" id="1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4" id="14"/>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5" id="15"/>
          <p:cNvGrpSpPr/>
          <p:nvPr/>
        </p:nvGrpSpPr>
        <p:grpSpPr>
          <a:xfrm rot="0">
            <a:off x="1014412" y="9701212"/>
            <a:ext cx="3214688" cy="300038"/>
            <a:chOff x="0" y="0"/>
            <a:chExt cx="4286250" cy="400050"/>
          </a:xfrm>
        </p:grpSpPr>
        <p:sp>
          <p:nvSpPr>
            <p:cNvPr name="Freeform 16" id="16"/>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7" id="17"/>
          <p:cNvGrpSpPr/>
          <p:nvPr/>
        </p:nvGrpSpPr>
        <p:grpSpPr>
          <a:xfrm rot="0">
            <a:off x="700088" y="9615488"/>
            <a:ext cx="5557838" cy="442912"/>
            <a:chOff x="0" y="0"/>
            <a:chExt cx="7410450" cy="590550"/>
          </a:xfrm>
        </p:grpSpPr>
        <p:sp>
          <p:nvSpPr>
            <p:cNvPr name="Freeform 18" id="18"/>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9" id="19"/>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9567"/>
            <a:ext cx="8455343" cy="8628071"/>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a:p>
            <a:pPr algn="l">
              <a:lnSpc>
                <a:spcPts val="2879"/>
              </a:lnSpc>
            </a:pPr>
            <a:r>
              <a:rPr lang="en-US" b="true" sz="2400" spc="15">
                <a:solidFill>
                  <a:srgbClr val="000000"/>
                </a:solidFill>
                <a:latin typeface="Trebuchet MS Bold"/>
                <a:ea typeface="Trebuchet MS Bold"/>
                <a:cs typeface="Trebuchet MS Bold"/>
                <a:sym typeface="Trebuchet MS Bold"/>
              </a:rPr>
              <a:t>In today’s competitive digital landscape, individuals often struggle to effectively showcase their skills, projects, and professional achievements in a way that is both engaging and accessible. Traditional resumes and static portfolios fail to capture attention, provide limited interactivity, and lack personalization. This creates challenges for students, developers, designers, and professionals who want to stand out in academic, freelance, or job opportunities.</a:t>
            </a:r>
          </a:p>
          <a:p>
            <a:pPr algn="l">
              <a:lnSpc>
                <a:spcPts val="2879"/>
              </a:lnSpc>
            </a:pPr>
          </a:p>
          <a:p>
            <a:pPr algn="l">
              <a:lnSpc>
                <a:spcPts val="2879"/>
              </a:lnSpc>
            </a:pPr>
            <a:r>
              <a:rPr lang="en-US" b="true" sz="2400" spc="15">
                <a:solidFill>
                  <a:srgbClr val="000000"/>
                </a:solidFill>
                <a:latin typeface="Trebuchet MS Bold"/>
                <a:ea typeface="Trebuchet MS Bold"/>
                <a:cs typeface="Trebuchet MS Bold"/>
                <a:sym typeface="Trebuchet MS Bold"/>
              </a:rPr>
              <a:t>There is a need for an interactive digital portfolio that leverages modern front-end development technologies to present personal branding, projects, and experiences in an appealing, user-friendly, and responsive manner. Such a solution should enable smooth navigation, dynamic content presentation, cross-device compatibility, and interactive elements that engage viewers while reflecting the creator’s technical and creative capabilities.</a:t>
            </a:r>
          </a:p>
          <a:p>
            <a:pPr algn="l">
              <a:lnSpc>
                <a:spcPts val="2879"/>
              </a:lnSpc>
            </a:pPr>
          </a:p>
        </p:txBody>
      </p:sp>
      <p:grpSp>
        <p:nvGrpSpPr>
          <p:cNvPr name="Group 31" id="31"/>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51425"/>
            <a:ext cx="7895272" cy="7647033"/>
          </a:xfrm>
          <a:prstGeom prst="rect">
            <a:avLst/>
          </a:prstGeom>
        </p:spPr>
        <p:txBody>
          <a:bodyPr anchor="t" rtlCol="false" tIns="0" lIns="0" bIns="0" rIns="0">
            <a:spAutoFit/>
          </a:bodyPr>
          <a:lstStyle/>
          <a:p>
            <a:pPr algn="l">
              <a:lnSpc>
                <a:spcPts val="7650"/>
              </a:lnSpc>
            </a:pPr>
            <a:r>
              <a:rPr lang="en-US" b="true" sz="6375" spc="-30">
                <a:solidFill>
                  <a:srgbClr val="000000"/>
                </a:solidFill>
                <a:latin typeface="Trebuchet MS Bold"/>
                <a:ea typeface="Trebuchet MS Bold"/>
                <a:cs typeface="Trebuchet MS Bold"/>
                <a:sym typeface="Trebuchet MS Bold"/>
              </a:rPr>
              <a:t>PROJECT	OVERVIEW</a:t>
            </a:r>
          </a:p>
          <a:p>
            <a:pPr algn="l">
              <a:lnSpc>
                <a:spcPts val="2160"/>
              </a:lnSpc>
            </a:pPr>
            <a:r>
              <a:rPr lang="en-US" b="true" sz="1800" spc="-30">
                <a:solidFill>
                  <a:srgbClr val="000000"/>
                </a:solidFill>
                <a:latin typeface="Trebuchet MS Bold"/>
                <a:ea typeface="Trebuchet MS Bold"/>
                <a:cs typeface="Trebuchet MS Bold"/>
                <a:sym typeface="Trebuchet MS Bold"/>
              </a:rPr>
              <a:t>The Interactive Digital Portfolio is a web-based application designed to showcase an individual’s personal brand, skills, projects, and achievements through an engaging and user-friendly interface. Built using modern front-end technologies such as HTML, CSS, JavaScript, and frameworks/libraries like React.js or Vue.js, the portfolio aims to go beyond static resumes by providing a dynamic and interactive experience.</a:t>
            </a:r>
          </a:p>
          <a:p>
            <a:pPr algn="l">
              <a:lnSpc>
                <a:spcPts val="2160"/>
              </a:lnSpc>
            </a:pPr>
          </a:p>
          <a:p>
            <a:pPr algn="l">
              <a:lnSpc>
                <a:spcPts val="2160"/>
              </a:lnSpc>
            </a:pPr>
            <a:r>
              <a:rPr lang="en-US" b="true" sz="1800" spc="-30">
                <a:solidFill>
                  <a:srgbClr val="000000"/>
                </a:solidFill>
                <a:latin typeface="Trebuchet MS Bold"/>
                <a:ea typeface="Trebuchet MS Bold"/>
                <a:cs typeface="Trebuchet MS Bold"/>
                <a:sym typeface="Trebuchet MS Bold"/>
              </a:rPr>
              <a:t>The portfolio will include key sections such as:</a:t>
            </a:r>
          </a:p>
          <a:p>
            <a:pPr algn="l">
              <a:lnSpc>
                <a:spcPts val="2160"/>
              </a:lnSpc>
            </a:pPr>
          </a:p>
          <a:p>
            <a:pPr algn="l">
              <a:lnSpc>
                <a:spcPts val="2160"/>
              </a:lnSpc>
            </a:pPr>
            <a:r>
              <a:rPr lang="en-US" b="true" sz="1800" spc="-30">
                <a:solidFill>
                  <a:srgbClr val="000000"/>
                </a:solidFill>
                <a:latin typeface="Trebuchet MS Bold"/>
                <a:ea typeface="Trebuchet MS Bold"/>
                <a:cs typeface="Trebuchet MS Bold"/>
                <a:sym typeface="Trebuchet MS Bold"/>
              </a:rPr>
              <a:t>About Me – A brief introduction and professional background.</a:t>
            </a:r>
          </a:p>
          <a:p>
            <a:pPr algn="l">
              <a:lnSpc>
                <a:spcPts val="2160"/>
              </a:lnSpc>
            </a:pPr>
          </a:p>
          <a:p>
            <a:pPr algn="l">
              <a:lnSpc>
                <a:spcPts val="2160"/>
              </a:lnSpc>
            </a:pPr>
            <a:r>
              <a:rPr lang="en-US" b="true" sz="1800" spc="-30">
                <a:solidFill>
                  <a:srgbClr val="000000"/>
                </a:solidFill>
                <a:latin typeface="Trebuchet MS Bold"/>
                <a:ea typeface="Trebuchet MS Bold"/>
                <a:cs typeface="Trebuchet MS Bold"/>
                <a:sym typeface="Trebuchet MS Bold"/>
              </a:rPr>
              <a:t>Skills – Visual representation of technical and soft skills.</a:t>
            </a:r>
          </a:p>
          <a:p>
            <a:pPr algn="l">
              <a:lnSpc>
                <a:spcPts val="2160"/>
              </a:lnSpc>
            </a:pPr>
          </a:p>
          <a:p>
            <a:pPr algn="l">
              <a:lnSpc>
                <a:spcPts val="2160"/>
              </a:lnSpc>
            </a:pPr>
            <a:r>
              <a:rPr lang="en-US" b="true" sz="1800" spc="-30">
                <a:solidFill>
                  <a:srgbClr val="000000"/>
                </a:solidFill>
                <a:latin typeface="Trebuchet MS Bold"/>
                <a:ea typeface="Trebuchet MS Bold"/>
                <a:cs typeface="Trebuchet MS Bold"/>
                <a:sym typeface="Trebuchet MS Bold"/>
              </a:rPr>
              <a:t>Achievements &amp; Certifications – Highlighting academic, professional, or personal milestones.</a:t>
            </a:r>
          </a:p>
          <a:p>
            <a:pPr algn="l">
              <a:lnSpc>
                <a:spcPts val="2160"/>
              </a:lnSpc>
            </a:pPr>
          </a:p>
          <a:p>
            <a:pPr algn="l">
              <a:lnSpc>
                <a:spcPts val="2160"/>
              </a:lnSpc>
            </a:pPr>
            <a:r>
              <a:rPr lang="en-US" b="true" sz="1800" spc="-30">
                <a:solidFill>
                  <a:srgbClr val="000000"/>
                </a:solidFill>
                <a:latin typeface="Trebuchet MS Bold"/>
                <a:ea typeface="Trebuchet MS Bold"/>
                <a:cs typeface="Trebuchet MS Bold"/>
                <a:sym typeface="Trebuchet MS Bold"/>
              </a:rPr>
              <a:t>Contact/Connect – Enabling direct communication through forms or integrated social links.</a:t>
            </a:r>
          </a:p>
          <a:p>
            <a:pPr algn="l">
              <a:lnSpc>
                <a:spcPts val="2160"/>
              </a:lnSpc>
            </a:pPr>
          </a:p>
          <a:p>
            <a:pPr algn="l">
              <a:lnSpc>
                <a:spcPts val="2160"/>
              </a:lnSpc>
            </a:pPr>
          </a:p>
          <a:p>
            <a:pPr algn="l">
              <a:lnSpc>
                <a:spcPts val="2160"/>
              </a:lnSpc>
            </a:pPr>
            <a:r>
              <a:rPr lang="en-US" b="true" sz="1800" spc="-30">
                <a:solidFill>
                  <a:srgbClr val="000000"/>
                </a:solidFill>
                <a:latin typeface="Trebuchet MS Bold"/>
                <a:ea typeface="Trebuchet MS Bold"/>
                <a:cs typeface="Trebuchet MS Bold"/>
                <a:sym typeface="Trebuchet MS Bold"/>
              </a:rPr>
              <a:t>The project emphasizes responsive design, ensuring seamless performance across desktops, tablets, and mobile devices. Additional features such as smooth animations, interactive UI components, and user-friendly navigation will be implemented to enhance engagement.</a:t>
            </a:r>
          </a:p>
        </p:txBody>
      </p:sp>
      <p:grpSp>
        <p:nvGrpSpPr>
          <p:cNvPr name="Group 31" id="31"/>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127660"/>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a:p>
            <a:pPr algn="l">
              <a:lnSpc>
                <a:spcPts val="2160"/>
              </a:lnSpc>
            </a:pPr>
            <a:r>
              <a:rPr lang="en-US" b="true" sz="1800" spc="7">
                <a:solidFill>
                  <a:srgbClr val="000000"/>
                </a:solidFill>
                <a:latin typeface="Trebuchet MS Bold"/>
                <a:ea typeface="Trebuchet MS Bold"/>
                <a:cs typeface="Trebuchet MS Bold"/>
                <a:sym typeface="Trebuchet MS Bold"/>
              </a:rPr>
              <a:t>1. Primary End User – The Portfolio Owner</a:t>
            </a:r>
          </a:p>
          <a:p>
            <a:pPr algn="l">
              <a:lnSpc>
                <a:spcPts val="2160"/>
              </a:lnSpc>
            </a:pPr>
          </a:p>
          <a:p>
            <a:pPr algn="l">
              <a:lnSpc>
                <a:spcPts val="2160"/>
              </a:lnSpc>
            </a:pPr>
            <a:r>
              <a:rPr lang="en-US" b="true" sz="1800" spc="7">
                <a:solidFill>
                  <a:srgbClr val="000000"/>
                </a:solidFill>
                <a:latin typeface="Trebuchet MS Bold"/>
                <a:ea typeface="Trebuchet MS Bold"/>
                <a:cs typeface="Trebuchet MS Bold"/>
                <a:sym typeface="Trebuchet MS Bold"/>
              </a:rPr>
              <a:t>Who they are: Students, job seekers, freelancers, developers, designers, or professionals who want to showcase their skills, projects, and achievements.</a:t>
            </a:r>
          </a:p>
          <a:p>
            <a:pPr algn="l">
              <a:lnSpc>
                <a:spcPts val="2160"/>
              </a:lnSpc>
            </a:pPr>
          </a:p>
          <a:p>
            <a:pPr algn="l">
              <a:lnSpc>
                <a:spcPts val="2160"/>
              </a:lnSpc>
            </a:pPr>
            <a:r>
              <a:rPr lang="en-US" b="true" sz="1800" spc="7">
                <a:solidFill>
                  <a:srgbClr val="000000"/>
                </a:solidFill>
                <a:latin typeface="Trebuchet MS Bold"/>
                <a:ea typeface="Trebuchet MS Bold"/>
                <a:cs typeface="Trebuchet MS Bold"/>
                <a:sym typeface="Trebuchet MS Bold"/>
              </a:rPr>
              <a:t>What they need: A digital platform that highlights their strengths, creates a personal brand, and increases their chances of career opportunities.</a:t>
            </a:r>
          </a:p>
          <a:p>
            <a:pPr algn="l">
              <a:lnSpc>
                <a:spcPts val="2160"/>
              </a:lnSpc>
            </a:pPr>
          </a:p>
          <a:p>
            <a:pPr algn="l">
              <a:lnSpc>
                <a:spcPts val="2160"/>
              </a:lnSpc>
            </a:pPr>
            <a:r>
              <a:rPr lang="en-US" b="true" sz="1800" spc="7">
                <a:solidFill>
                  <a:srgbClr val="000000"/>
                </a:solidFill>
                <a:latin typeface="Trebuchet MS Bold"/>
                <a:ea typeface="Trebuchet MS Bold"/>
                <a:cs typeface="Trebuchet MS Bold"/>
                <a:sym typeface="Trebuchet MS Bold"/>
              </a:rPr>
              <a:t>Benefit: They can present themselves in a professional, creative, and interactive way rather than relying on static resumes.</a:t>
            </a:r>
          </a:p>
          <a:p>
            <a:pPr algn="l">
              <a:lnSpc>
                <a:spcPts val="2160"/>
              </a:lnSpc>
            </a:pPr>
          </a:p>
          <a:p>
            <a:pPr algn="l">
              <a:lnSpc>
                <a:spcPts val="2160"/>
              </a:lnSpc>
            </a:pPr>
          </a:p>
          <a:p>
            <a:pPr algn="l">
              <a:lnSpc>
                <a:spcPts val="2160"/>
              </a:lnSpc>
            </a:pPr>
          </a:p>
          <a:p>
            <a:pPr algn="l">
              <a:lnSpc>
                <a:spcPts val="2160"/>
              </a:lnSpc>
            </a:pPr>
            <a:r>
              <a:rPr lang="en-US" b="true" sz="1800" spc="7">
                <a:solidFill>
                  <a:srgbClr val="000000"/>
                </a:solidFill>
                <a:latin typeface="Trebuchet MS Bold"/>
                <a:ea typeface="Trebuchet MS Bold"/>
                <a:cs typeface="Trebuchet MS Bold"/>
                <a:sym typeface="Trebuchet MS Bold"/>
              </a:rPr>
              <a:t>2. Secondary End Users – Viewers of the Portfolio</a:t>
            </a:r>
          </a:p>
          <a:p>
            <a:pPr algn="l">
              <a:lnSpc>
                <a:spcPts val="2160"/>
              </a:lnSpc>
            </a:pPr>
          </a:p>
          <a:p>
            <a:pPr algn="l">
              <a:lnSpc>
                <a:spcPts val="2160"/>
              </a:lnSpc>
            </a:pPr>
            <a:r>
              <a:rPr lang="en-US" b="true" sz="1800" spc="7">
                <a:solidFill>
                  <a:srgbClr val="000000"/>
                </a:solidFill>
                <a:latin typeface="Trebuchet MS Bold"/>
                <a:ea typeface="Trebuchet MS Bold"/>
                <a:cs typeface="Trebuchet MS Bold"/>
                <a:sym typeface="Trebuchet MS Bold"/>
              </a:rPr>
              <a:t>Who they are: Recruiters, hiring managers, potential clients, academic evaluators, or collaborators.</a:t>
            </a:r>
          </a:p>
          <a:p>
            <a:pPr algn="l">
              <a:lnSpc>
                <a:spcPts val="2160"/>
              </a:lnSpc>
            </a:pPr>
          </a:p>
          <a:p>
            <a:pPr algn="l">
              <a:lnSpc>
                <a:spcPts val="2160"/>
              </a:lnSpc>
            </a:pPr>
            <a:r>
              <a:rPr lang="en-US" b="true" sz="1800" spc="7">
                <a:solidFill>
                  <a:srgbClr val="000000"/>
                </a:solidFill>
                <a:latin typeface="Trebuchet MS Bold"/>
                <a:ea typeface="Trebuchet MS Bold"/>
                <a:cs typeface="Trebuchet MS Bold"/>
                <a:sym typeface="Trebuchet MS Bold"/>
              </a:rPr>
              <a:t>What they need: A quick, clear, and engaging way to evaluate the portfolio owner’s skills, creativity, and suitability for roles or projects.</a:t>
            </a:r>
          </a:p>
        </p:txBody>
      </p:sp>
      <p:grpSp>
        <p:nvGrpSpPr>
          <p:cNvPr name="Group 29" id="29"/>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4457702" y="901421"/>
            <a:ext cx="8115298" cy="9711349"/>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a:p>
            <a:pPr algn="l">
              <a:lnSpc>
                <a:spcPts val="1439"/>
              </a:lnSpc>
            </a:pPr>
            <a:r>
              <a:rPr lang="en-US" b="true" sz="1200" spc="15">
                <a:solidFill>
                  <a:srgbClr val="000000"/>
                </a:solidFill>
                <a:latin typeface="Trebuchet MS Bold"/>
                <a:ea typeface="Trebuchet MS Bold"/>
                <a:cs typeface="Trebuchet MS Bold"/>
                <a:sym typeface="Trebuchet MS Bold"/>
              </a:rPr>
              <a:t>1. Development Tools</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HTML5 – For structuring the portfolio content.</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CSS3 (with Flexbox/Grid) – For styling, layout design, and responsive UI.</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JavaScript (ES6+) – For interactivity, dynamic content, and smooth user experience.</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Frameworks/Libraries:</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React.js (or Angular/Vue.js) – To build reusable components and enhance interactivity.</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Bootstrap / Tailwind CSS – For responsive design and pre-styled UI components.</a:t>
            </a:r>
          </a:p>
          <a:p>
            <a:pPr algn="l">
              <a:lnSpc>
                <a:spcPts val="1439"/>
              </a:lnSpc>
            </a:pP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Version Control:</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Git &amp; GitHub – For source code management and deployment.</a:t>
            </a:r>
          </a:p>
          <a:p>
            <a:pPr algn="l">
              <a:lnSpc>
                <a:spcPts val="1439"/>
              </a:lnSpc>
            </a:pP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Code Editor:</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Visual Studio Code (VS Code) – As the primary IDE with extensions for debugging and linting.</a:t>
            </a:r>
          </a:p>
          <a:p>
            <a:pPr algn="l">
              <a:lnSpc>
                <a:spcPts val="1439"/>
              </a:lnSpc>
            </a:pPr>
          </a:p>
          <a:p>
            <a:pPr algn="l">
              <a:lnSpc>
                <a:spcPts val="1439"/>
              </a:lnSpc>
            </a:pP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2. Design &amp; Prototyping Tools</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Figma / Adobe XD / Canva – For UI/UX design and wireframing before coding.</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Color Palettes &amp; Icon Libraries (Coolors, FontAwesome, Material Icons) – To create a visually appealing interface.</a:t>
            </a:r>
          </a:p>
          <a:p>
            <a:pPr algn="l">
              <a:lnSpc>
                <a:spcPts val="1439"/>
              </a:lnSpc>
            </a:pP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3. Techniques</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Responsive Web Design (RWD) – Ensuring the portfolio works seamlessly on desktops, tablets, and mobiles.</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Single Page Application (SPA) approach – Smooth navigation without reloading pages (if using React).</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Animations &amp; Transitions – CSS animations, GSAP, or Framer Motion for engaging effects.</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Cross-Browser Compatibility – Testing on Chrome, Firefox, Edge, and Safari.</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Performance Optimization – Using image compression, code minification, and lazy loading.</a:t>
            </a:r>
          </a:p>
          <a:p>
            <a:pPr algn="l">
              <a:lnSpc>
                <a:spcPts val="1439"/>
              </a:lnSpc>
            </a:pPr>
          </a:p>
          <a:p>
            <a:pPr algn="l">
              <a:lnSpc>
                <a:spcPts val="1439"/>
              </a:lnSpc>
            </a:pPr>
            <a:r>
              <a:rPr lang="en-US" b="true" sz="1200" spc="15">
                <a:solidFill>
                  <a:srgbClr val="000000"/>
                </a:solidFill>
                <a:latin typeface="Trebuchet MS Bold"/>
                <a:ea typeface="Trebuchet MS Bold"/>
                <a:cs typeface="Trebuchet MS Bold"/>
                <a:sym typeface="Trebuchet MS Bold"/>
              </a:rPr>
              <a:t>Deployment Techniques – Hosting via GitHub Pages, Netlify, or Vercel for free and reliable access.</a:t>
            </a:r>
          </a:p>
          <a:p>
            <a:pPr algn="l">
              <a:lnSpc>
                <a:spcPts val="1439"/>
              </a:lnSpc>
            </a:pPr>
          </a:p>
        </p:txBody>
      </p:sp>
      <p:grpSp>
        <p:nvGrpSpPr>
          <p:cNvPr name="Group 31" id="31"/>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40530"/>
            <a:ext cx="13192125" cy="9572850"/>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a:p>
            <a:pPr algn="l">
              <a:lnSpc>
                <a:spcPts val="1889"/>
              </a:lnSpc>
            </a:pPr>
            <a:r>
              <a:rPr lang="en-US" sz="1575" spc="5">
                <a:solidFill>
                  <a:srgbClr val="000000"/>
                </a:solidFill>
                <a:latin typeface="Trebuchet MS"/>
                <a:ea typeface="Trebuchet MS"/>
                <a:cs typeface="Trebuchet MS"/>
                <a:sym typeface="Trebuchet MS"/>
              </a:rPr>
              <a:t>1. Development Tools</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HTML5 – For structuring the portfolio content.</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CSS3 (with Flexbox/Grid) – For styling, layout design, and responsive UI.</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JavaScript (ES6+) – For interactivity, dynamic content, and smooth user experience.</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Frameworks/Libraries:</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React.js (or Angular/Vue.js) – To build reusable components and enhance interactivity.</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Bootstrap / Tailwind CSS – For responsive design and pre-styled UI components.</a:t>
            </a:r>
          </a:p>
          <a:p>
            <a:pPr algn="l">
              <a:lnSpc>
                <a:spcPts val="1889"/>
              </a:lnSpc>
            </a:pPr>
            <a:r>
              <a:rPr lang="en-US" sz="1575" spc="5">
                <a:solidFill>
                  <a:srgbClr val="000000"/>
                </a:solidFill>
                <a:latin typeface="Trebuchet MS"/>
                <a:ea typeface="Trebuchet MS"/>
                <a:cs typeface="Trebuchet MS"/>
                <a:sym typeface="Trebuchet MS"/>
              </a:rPr>
              <a:t>Version Control:</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Git &amp; GitHub – For source code management and deployment.</a:t>
            </a:r>
          </a:p>
          <a:p>
            <a:pPr algn="l">
              <a:lnSpc>
                <a:spcPts val="1889"/>
              </a:lnSpc>
            </a:pPr>
            <a:r>
              <a:rPr lang="en-US" sz="1575" spc="5">
                <a:solidFill>
                  <a:srgbClr val="000000"/>
                </a:solidFill>
                <a:latin typeface="Trebuchet MS"/>
                <a:ea typeface="Trebuchet MS"/>
                <a:cs typeface="Trebuchet MS"/>
                <a:sym typeface="Trebuchet MS"/>
              </a:rPr>
              <a:t>Code Editor:</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Visual Studio Code (VS Code) – As the primary IDE with extensions for debugging and linting.</a:t>
            </a:r>
          </a:p>
          <a:p>
            <a:pPr algn="l">
              <a:lnSpc>
                <a:spcPts val="1889"/>
              </a:lnSpc>
            </a:pPr>
            <a:r>
              <a:rPr lang="en-US" sz="1575" spc="5">
                <a:solidFill>
                  <a:srgbClr val="000000"/>
                </a:solidFill>
                <a:latin typeface="Trebuchet MS"/>
                <a:ea typeface="Trebuchet MS"/>
                <a:cs typeface="Trebuchet MS"/>
                <a:sym typeface="Trebuchet MS"/>
              </a:rPr>
              <a:t>2. Design &amp; Prototyping Tools</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Figma / Adobe XD / Canva – For UI/UX design and wireframing before coding.</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Color Palettes &amp; Icon Libraries (Coolors, FontAwesome, Material Icons) – To create a visually appealing interface.</a:t>
            </a:r>
          </a:p>
          <a:p>
            <a:pPr algn="l">
              <a:lnSpc>
                <a:spcPts val="1889"/>
              </a:lnSpc>
            </a:pPr>
            <a:r>
              <a:rPr lang="en-US" sz="1575" spc="5">
                <a:solidFill>
                  <a:srgbClr val="000000"/>
                </a:solidFill>
                <a:latin typeface="Trebuchet MS"/>
                <a:ea typeface="Trebuchet MS"/>
                <a:cs typeface="Trebuchet MS"/>
                <a:sym typeface="Trebuchet MS"/>
              </a:rPr>
              <a:t>3. Techniques</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Responsive Web Design (RWD) – Ensuring the portfolio works seamlessly on desktops, tablets, and mobiles.</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Single Page Application (SPA) approach – Smooth navigation without reloading pages (if using React).</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Performance Optimization – Using image compression, code minification, and lazy loading.</a:t>
            </a:r>
          </a:p>
          <a:p>
            <a:pPr algn="l">
              <a:lnSpc>
                <a:spcPts val="1889"/>
              </a:lnSpc>
            </a:pPr>
          </a:p>
          <a:p>
            <a:pPr algn="l">
              <a:lnSpc>
                <a:spcPts val="1889"/>
              </a:lnSpc>
            </a:pPr>
            <a:r>
              <a:rPr lang="en-US" sz="1575" spc="5">
                <a:solidFill>
                  <a:srgbClr val="000000"/>
                </a:solidFill>
                <a:latin typeface="Trebuchet MS"/>
                <a:ea typeface="Trebuchet MS"/>
                <a:cs typeface="Trebuchet MS"/>
                <a:sym typeface="Trebuchet MS"/>
              </a:rPr>
              <a:t>Deployment Techniques – Hosting via GitHub Pages, Netlify, or Vercel for free and reliable access.</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59116"/>
            <a:ext cx="16022002" cy="897534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a:p>
            <a:pPr algn="l">
              <a:lnSpc>
                <a:spcPts val="1800"/>
              </a:lnSpc>
            </a:pPr>
            <a:r>
              <a:rPr lang="en-US" sz="1500" b="true">
                <a:solidFill>
                  <a:srgbClr val="000000"/>
                </a:solidFill>
                <a:latin typeface="Trebuchet MS Bold"/>
                <a:ea typeface="Trebuchet MS Bold"/>
                <a:cs typeface="Trebuchet MS Bold"/>
                <a:sym typeface="Trebuchet MS Bold"/>
              </a:rPr>
              <a:t>1. General Features</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Responsive Design – Works smoothly on desktop, tablet, and mobile.</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Single Page Navigation – Smooth scrolling or SPA-style navigation without full page reloads.</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Dark/Light Mode Toggle (optional) – Enhances personalization.</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Fast Loading &amp; Optimized Media – Lazy loading for images, minified CSS/JS.</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2. Home / Landing Page</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Animated intro text (fade-in, typewriter, or sliding effect).</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Call-to-Action Buttons – “Hire Me”, “Download Resume”, or “Explore Projects”.</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Smooth background animation (gradient, particles, or subtle shapes).</a:t>
            </a:r>
          </a:p>
          <a:p>
            <a:pPr algn="l">
              <a:lnSpc>
                <a:spcPts val="1800"/>
              </a:lnSpc>
            </a:pPr>
            <a:r>
              <a:rPr lang="en-US" sz="1500" b="true">
                <a:solidFill>
                  <a:srgbClr val="000000"/>
                </a:solidFill>
                <a:latin typeface="Trebuchet MS Bold"/>
                <a:ea typeface="Trebuchet MS Bold"/>
                <a:cs typeface="Trebuchet MS Bold"/>
                <a:sym typeface="Trebuchet MS Bold"/>
              </a:rPr>
              <a:t>3. About Me Section</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Interactive profile card (flip or hover effects).</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Short bio with download resume option.</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Timeline view of education &amp; career journey.</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4. Skills Section</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Interactive Skill Representation:</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Progress bars, pie charts, or animated counters.</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Hover-over tooltips for skill levels.</a:t>
            </a:r>
          </a:p>
          <a:p>
            <a:pPr algn="l">
              <a:lnSpc>
                <a:spcPts val="1800"/>
              </a:lnSpc>
            </a:pPr>
          </a:p>
          <a:p>
            <a:pPr algn="l">
              <a:lnSpc>
                <a:spcPts val="1800"/>
              </a:lnSpc>
            </a:pPr>
            <a:r>
              <a:rPr lang="en-US" sz="1500" b="true">
                <a:solidFill>
                  <a:srgbClr val="000000"/>
                </a:solidFill>
                <a:latin typeface="Trebuchet MS Bold"/>
                <a:ea typeface="Trebuchet MS Bold"/>
                <a:cs typeface="Trebuchet MS Bold"/>
                <a:sym typeface="Trebuchet MS Bold"/>
              </a:rPr>
              <a:t>Categorized skills: Frontend, Tools, Soft Skills.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DAGzOBzx5ww</dc:identifier>
  <dcterms:modified xsi:type="dcterms:W3CDTF">2011-08-01T06:04:30Z</dcterms:modified>
  <cp:revision>1</cp:revision>
  <dc:title>S.HEMALATHA </dc:title>
</cp:coreProperties>
</file>