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8288000" cy="10287000"/>
  <p:notesSz cx="6858000" cy="9144000"/>
  <p:embeddedFontLst>
    <p:embeddedFont>
      <p:font typeface="Norwester" charset="1" panose="0000050600000000000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jpeg" Type="http://schemas.openxmlformats.org/officeDocument/2006/relationships/image"/><Relationship Id="rId3" Target="../media/image9.png" Type="http://schemas.openxmlformats.org/officeDocument/2006/relationships/image"/><Relationship Id="rId4" Target="../media/image10.png" Type="http://schemas.openxmlformats.org/officeDocument/2006/relationships/image"/><Relationship Id="rId5" Target="../media/image11.png" Type="http://schemas.openxmlformats.org/officeDocument/2006/relationships/image"/><Relationship Id="rId6" Target="../media/image12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jpeg" Type="http://schemas.openxmlformats.org/officeDocument/2006/relationships/image"/><Relationship Id="rId3" Target="../media/image13.png" Type="http://schemas.openxmlformats.org/officeDocument/2006/relationships/image"/><Relationship Id="rId4" Target="../media/image14.png" Type="http://schemas.openxmlformats.org/officeDocument/2006/relationships/image"/><Relationship Id="rId5" Target="https://github.com/24h245-tusyaa" TargetMode="External" Type="http://schemas.openxmlformats.org/officeDocument/2006/relationships/hyperlink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jpe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6.png" Type="http://schemas.openxmlformats.org/officeDocument/2006/relationships/image"/><Relationship Id="rId6" Target="../media/image7.svg" Type="http://schemas.openxmlformats.org/officeDocument/2006/relationships/image"/><Relationship Id="rId7" Target="../media/image4.png" Type="http://schemas.openxmlformats.org/officeDocument/2006/relationships/image"/><Relationship Id="rId8" Target="../media/image5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2500" t="0" r="-1250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5400000">
            <a:off x="-358858" y="4907320"/>
            <a:ext cx="3247475" cy="472360"/>
          </a:xfrm>
          <a:custGeom>
            <a:avLst/>
            <a:gdLst/>
            <a:ahLst/>
            <a:cxnLst/>
            <a:rect r="r" b="b" t="t" l="l"/>
            <a:pathLst>
              <a:path h="472360" w="3247475">
                <a:moveTo>
                  <a:pt x="0" y="0"/>
                </a:moveTo>
                <a:lnTo>
                  <a:pt x="3247476" y="0"/>
                </a:lnTo>
                <a:lnTo>
                  <a:pt x="3247476" y="472360"/>
                </a:lnTo>
                <a:lnTo>
                  <a:pt x="0" y="47236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true" rot="-5400000">
            <a:off x="15399382" y="4907320"/>
            <a:ext cx="3247475" cy="472360"/>
          </a:xfrm>
          <a:custGeom>
            <a:avLst/>
            <a:gdLst/>
            <a:ahLst/>
            <a:cxnLst/>
            <a:rect r="r" b="b" t="t" l="l"/>
            <a:pathLst>
              <a:path h="472360" w="3247475">
                <a:moveTo>
                  <a:pt x="0" y="472360"/>
                </a:moveTo>
                <a:lnTo>
                  <a:pt x="3247476" y="472360"/>
                </a:lnTo>
                <a:lnTo>
                  <a:pt x="3247476" y="0"/>
                </a:lnTo>
                <a:lnTo>
                  <a:pt x="0" y="0"/>
                </a:lnTo>
                <a:lnTo>
                  <a:pt x="0" y="47236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028700" y="9053909"/>
            <a:ext cx="263267" cy="204391"/>
          </a:xfrm>
          <a:custGeom>
            <a:avLst/>
            <a:gdLst/>
            <a:ahLst/>
            <a:cxnLst/>
            <a:rect r="r" b="b" t="t" l="l"/>
            <a:pathLst>
              <a:path h="204391" w="263267">
                <a:moveTo>
                  <a:pt x="0" y="0"/>
                </a:moveTo>
                <a:lnTo>
                  <a:pt x="263267" y="0"/>
                </a:lnTo>
                <a:lnTo>
                  <a:pt x="263267" y="204391"/>
                </a:lnTo>
                <a:lnTo>
                  <a:pt x="0" y="20439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false" rot="0">
            <a:off x="16996033" y="9053909"/>
            <a:ext cx="263267" cy="204391"/>
          </a:xfrm>
          <a:custGeom>
            <a:avLst/>
            <a:gdLst/>
            <a:ahLst/>
            <a:cxnLst/>
            <a:rect r="r" b="b" t="t" l="l"/>
            <a:pathLst>
              <a:path h="204391" w="263267">
                <a:moveTo>
                  <a:pt x="263267" y="0"/>
                </a:moveTo>
                <a:lnTo>
                  <a:pt x="0" y="0"/>
                </a:lnTo>
                <a:lnTo>
                  <a:pt x="0" y="204391"/>
                </a:lnTo>
                <a:lnTo>
                  <a:pt x="263267" y="204391"/>
                </a:lnTo>
                <a:lnTo>
                  <a:pt x="263267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028700" y="1028700"/>
            <a:ext cx="1337383" cy="1157444"/>
          </a:xfrm>
          <a:custGeom>
            <a:avLst/>
            <a:gdLst/>
            <a:ahLst/>
            <a:cxnLst/>
            <a:rect r="r" b="b" t="t" l="l"/>
            <a:pathLst>
              <a:path h="1157444" w="1337383">
                <a:moveTo>
                  <a:pt x="0" y="0"/>
                </a:moveTo>
                <a:lnTo>
                  <a:pt x="1337383" y="0"/>
                </a:lnTo>
                <a:lnTo>
                  <a:pt x="1337383" y="1157444"/>
                </a:lnTo>
                <a:lnTo>
                  <a:pt x="0" y="115744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3573634" y="308758"/>
            <a:ext cx="11140731" cy="41265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536"/>
              </a:lnSpc>
            </a:pPr>
            <a:r>
              <a:rPr lang="en-US" sz="12527" spc="-613">
                <a:solidFill>
                  <a:srgbClr val="38B6FF"/>
                </a:solidFill>
                <a:latin typeface="Norwester"/>
                <a:ea typeface="Norwester"/>
                <a:cs typeface="Norwester"/>
                <a:sym typeface="Norwester"/>
              </a:rPr>
              <a:t>DIGITAL PORTFOLIO ​</a:t>
            </a:r>
          </a:p>
          <a:p>
            <a:pPr algn="ctr">
              <a:lnSpc>
                <a:spcPts val="16536"/>
              </a:lnSpc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366813" y="3122013"/>
            <a:ext cx="17554373" cy="49391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800"/>
              </a:lnSpc>
            </a:pPr>
            <a:r>
              <a:rPr lang="en-US" sz="5909" spc="-289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 NAME:  </a:t>
            </a:r>
            <a:r>
              <a:rPr lang="en-US" sz="5909" spc="-289">
                <a:solidFill>
                  <a:srgbClr val="38B6FF"/>
                </a:solidFill>
                <a:latin typeface="Norwester"/>
                <a:ea typeface="Norwester"/>
                <a:cs typeface="Norwester"/>
                <a:sym typeface="Norwester"/>
              </a:rPr>
              <a:t>​R.TUSYAA</a:t>
            </a:r>
          </a:p>
          <a:p>
            <a:pPr algn="ctr">
              <a:lnSpc>
                <a:spcPts val="7800"/>
              </a:lnSpc>
            </a:pPr>
            <a:r>
              <a:rPr lang="en-US" sz="5909" spc="-289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REGISTER NO AND NMID: ​</a:t>
            </a:r>
            <a:r>
              <a:rPr lang="en-US" sz="5909" spc="-289">
                <a:solidFill>
                  <a:srgbClr val="38B6FF"/>
                </a:solidFill>
                <a:latin typeface="Norwester"/>
                <a:ea typeface="Norwester"/>
                <a:cs typeface="Norwester"/>
                <a:sym typeface="Norwester"/>
              </a:rPr>
              <a:t>24H245,ASUNM1301212402317</a:t>
            </a:r>
          </a:p>
          <a:p>
            <a:pPr algn="ctr">
              <a:lnSpc>
                <a:spcPts val="7800"/>
              </a:lnSpc>
            </a:pPr>
            <a:r>
              <a:rPr lang="en-US" sz="5909" spc="-289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DEPARTMENT:</a:t>
            </a:r>
            <a:r>
              <a:rPr lang="en-US" sz="5909" spc="-289">
                <a:solidFill>
                  <a:srgbClr val="38B6FF"/>
                </a:solidFill>
                <a:latin typeface="Norwester"/>
                <a:ea typeface="Norwester"/>
                <a:cs typeface="Norwester"/>
                <a:sym typeface="Norwester"/>
              </a:rPr>
              <a:t> ​BCA</a:t>
            </a:r>
          </a:p>
          <a:p>
            <a:pPr algn="ctr">
              <a:lnSpc>
                <a:spcPts val="7800"/>
              </a:lnSpc>
            </a:pPr>
            <a:r>
              <a:rPr lang="en-US" sz="5909" spc="-289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COLLEGE: COLLEGE/ UNIVERSITY: </a:t>
            </a:r>
            <a:r>
              <a:rPr lang="en-US" sz="5909" spc="-289">
                <a:solidFill>
                  <a:srgbClr val="38B6FF"/>
                </a:solidFill>
                <a:latin typeface="Norwester"/>
                <a:ea typeface="Norwester"/>
                <a:cs typeface="Norwester"/>
                <a:sym typeface="Norwester"/>
              </a:rPr>
              <a:t>​A.M.JAIN COLLEGE</a:t>
            </a:r>
          </a:p>
          <a:p>
            <a:pPr algn="ctr">
              <a:lnSpc>
                <a:spcPts val="7800"/>
              </a:lnSpc>
            </a:pPr>
          </a:p>
        </p:txBody>
      </p:sp>
      <p:sp>
        <p:nvSpPr>
          <p:cNvPr name="Freeform 10" id="10"/>
          <p:cNvSpPr/>
          <p:nvPr/>
        </p:nvSpPr>
        <p:spPr>
          <a:xfrm flipH="true" flipV="false" rot="0">
            <a:off x="15921917" y="1048018"/>
            <a:ext cx="1337383" cy="1157444"/>
          </a:xfrm>
          <a:custGeom>
            <a:avLst/>
            <a:gdLst/>
            <a:ahLst/>
            <a:cxnLst/>
            <a:rect r="r" b="b" t="t" l="l"/>
            <a:pathLst>
              <a:path h="1157444" w="1337383">
                <a:moveTo>
                  <a:pt x="1337383" y="0"/>
                </a:moveTo>
                <a:lnTo>
                  <a:pt x="0" y="0"/>
                </a:lnTo>
                <a:lnTo>
                  <a:pt x="0" y="1157444"/>
                </a:lnTo>
                <a:lnTo>
                  <a:pt x="1337383" y="1157444"/>
                </a:lnTo>
                <a:lnTo>
                  <a:pt x="1337383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2500" t="0" r="-1250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4924" y="623385"/>
            <a:ext cx="10157109" cy="4852602"/>
          </a:xfrm>
          <a:custGeom>
            <a:avLst/>
            <a:gdLst/>
            <a:ahLst/>
            <a:cxnLst/>
            <a:rect r="r" b="b" t="t" l="l"/>
            <a:pathLst>
              <a:path h="4852602" w="10157109">
                <a:moveTo>
                  <a:pt x="0" y="0"/>
                </a:moveTo>
                <a:lnTo>
                  <a:pt x="10157109" y="0"/>
                </a:lnTo>
                <a:lnTo>
                  <a:pt x="10157109" y="4852602"/>
                </a:lnTo>
                <a:lnTo>
                  <a:pt x="0" y="485260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24000">
            <a:off x="1487986" y="6011445"/>
            <a:ext cx="7666586" cy="3108581"/>
          </a:xfrm>
          <a:custGeom>
            <a:avLst/>
            <a:gdLst/>
            <a:ahLst/>
            <a:cxnLst/>
            <a:rect r="r" b="b" t="t" l="l"/>
            <a:pathLst>
              <a:path h="3108581" w="7666586">
                <a:moveTo>
                  <a:pt x="21329" y="0"/>
                </a:moveTo>
                <a:lnTo>
                  <a:pt x="7666586" y="53375"/>
                </a:lnTo>
                <a:lnTo>
                  <a:pt x="7645256" y="3108581"/>
                </a:lnTo>
                <a:lnTo>
                  <a:pt x="0" y="3055206"/>
                </a:lnTo>
                <a:lnTo>
                  <a:pt x="21329" y="0"/>
                </a:lnTo>
                <a:close/>
              </a:path>
            </a:pathLst>
          </a:custGeom>
          <a:blipFill>
            <a:blip r:embed="rId4"/>
            <a:stretch>
              <a:fillRect l="-13852" t="-26459" r="-12701" b="-3297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24000">
            <a:off x="9383419" y="2294166"/>
            <a:ext cx="8911175" cy="1982255"/>
          </a:xfrm>
          <a:custGeom>
            <a:avLst/>
            <a:gdLst/>
            <a:ahLst/>
            <a:cxnLst/>
            <a:rect r="r" b="b" t="t" l="l"/>
            <a:pathLst>
              <a:path h="1982255" w="8911175">
                <a:moveTo>
                  <a:pt x="13405" y="0"/>
                </a:moveTo>
                <a:lnTo>
                  <a:pt x="8911175" y="62119"/>
                </a:lnTo>
                <a:lnTo>
                  <a:pt x="8897770" y="1982254"/>
                </a:lnTo>
                <a:lnTo>
                  <a:pt x="0" y="1920135"/>
                </a:lnTo>
                <a:lnTo>
                  <a:pt x="13405" y="0"/>
                </a:lnTo>
                <a:close/>
              </a:path>
            </a:pathLst>
          </a:custGeom>
          <a:blipFill>
            <a:blip r:embed="rId5"/>
            <a:stretch>
              <a:fillRect l="-13304" t="-92024" r="-11326" b="-8878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24000">
            <a:off x="9620657" y="4416473"/>
            <a:ext cx="8276662" cy="5597598"/>
          </a:xfrm>
          <a:custGeom>
            <a:avLst/>
            <a:gdLst/>
            <a:ahLst/>
            <a:cxnLst/>
            <a:rect r="r" b="b" t="t" l="l"/>
            <a:pathLst>
              <a:path h="5597598" w="8276662">
                <a:moveTo>
                  <a:pt x="38678" y="0"/>
                </a:moveTo>
                <a:lnTo>
                  <a:pt x="8276663" y="57513"/>
                </a:lnTo>
                <a:lnTo>
                  <a:pt x="8237985" y="5597598"/>
                </a:lnTo>
                <a:lnTo>
                  <a:pt x="0" y="5540086"/>
                </a:lnTo>
                <a:lnTo>
                  <a:pt x="38678" y="0"/>
                </a:lnTo>
                <a:close/>
              </a:path>
            </a:pathLst>
          </a:custGeom>
          <a:blipFill>
            <a:blip r:embed="rId6"/>
            <a:stretch>
              <a:fillRect l="-32851" t="-17128" r="-33103" b="-341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234855" y="379995"/>
            <a:ext cx="12524134" cy="648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46"/>
              </a:lnSpc>
            </a:pPr>
            <a:r>
              <a:rPr lang="en-US" sz="5341" spc="-261">
                <a:solidFill>
                  <a:srgbClr val="38B6FF"/>
                </a:solidFill>
                <a:latin typeface="Norwester"/>
                <a:ea typeface="Norwester"/>
                <a:cs typeface="Norwester"/>
                <a:sym typeface="Norwester"/>
              </a:rPr>
              <a:t> RESULTS AND SCREENSHOTS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2500" t="0" r="-1250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269091">
            <a:off x="5581618" y="-160462"/>
            <a:ext cx="7124764" cy="6531034"/>
          </a:xfrm>
          <a:custGeom>
            <a:avLst/>
            <a:gdLst/>
            <a:ahLst/>
            <a:cxnLst/>
            <a:rect r="r" b="b" t="t" l="l"/>
            <a:pathLst>
              <a:path h="6531034" w="7124764">
                <a:moveTo>
                  <a:pt x="0" y="0"/>
                </a:moveTo>
                <a:lnTo>
                  <a:pt x="7124764" y="0"/>
                </a:lnTo>
                <a:lnTo>
                  <a:pt x="7124764" y="6531034"/>
                </a:lnTo>
                <a:lnTo>
                  <a:pt x="0" y="653103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555457" y="7145415"/>
            <a:ext cx="19398914" cy="3141585"/>
          </a:xfrm>
          <a:custGeom>
            <a:avLst/>
            <a:gdLst/>
            <a:ahLst/>
            <a:cxnLst/>
            <a:rect r="r" b="b" t="t" l="l"/>
            <a:pathLst>
              <a:path h="3141585" w="19398914">
                <a:moveTo>
                  <a:pt x="0" y="0"/>
                </a:moveTo>
                <a:lnTo>
                  <a:pt x="19398914" y="0"/>
                </a:lnTo>
                <a:lnTo>
                  <a:pt x="19398914" y="3141585"/>
                </a:lnTo>
                <a:lnTo>
                  <a:pt x="0" y="314158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-39215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5433690" y="1125760"/>
            <a:ext cx="6426756" cy="19792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5840"/>
              </a:lnSpc>
              <a:spcBef>
                <a:spcPct val="0"/>
              </a:spcBef>
            </a:pPr>
            <a:r>
              <a:rPr lang="en-US" sz="12000" spc="-588" strike="noStrike" u="none">
                <a:solidFill>
                  <a:srgbClr val="38B6FF"/>
                </a:solidFill>
                <a:latin typeface="Norwester"/>
                <a:ea typeface="Norwester"/>
                <a:cs typeface="Norwester"/>
                <a:sym typeface="Norwester"/>
              </a:rPr>
              <a:t>GITHUB LINK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361852" y="6913324"/>
            <a:ext cx="17564295" cy="11196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160"/>
              </a:lnSpc>
              <a:spcBef>
                <a:spcPct val="0"/>
              </a:spcBef>
            </a:pPr>
            <a:r>
              <a:rPr lang="en-US" sz="6543" spc="-320" u="sng">
                <a:solidFill>
                  <a:srgbClr val="5CE1E6"/>
                </a:solidFill>
                <a:latin typeface="Norwester"/>
                <a:ea typeface="Norwester"/>
                <a:cs typeface="Norwester"/>
                <a:sym typeface="Norwester"/>
                <a:hlinkClick r:id="rId5" tooltip="https://github.com/24h245-tusyaa"/>
              </a:rPr>
              <a:t>HTTPS://GITHUB.COM/24H245-TUSYAA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2500" t="0" r="-1250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1419225"/>
            <a:ext cx="29525888" cy="42872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954"/>
              </a:lnSpc>
            </a:pPr>
            <a:r>
              <a:rPr lang="en-US" sz="12591" spc="-616">
                <a:solidFill>
                  <a:srgbClr val="38B6FF"/>
                </a:solidFill>
                <a:latin typeface="Norwester"/>
                <a:ea typeface="Norwester"/>
                <a:cs typeface="Norwester"/>
                <a:sym typeface="Norwester"/>
              </a:rPr>
              <a:t>CONCLUSION</a:t>
            </a:r>
          </a:p>
          <a:p>
            <a:pPr algn="l">
              <a:lnSpc>
                <a:spcPts val="10954"/>
              </a:lnSpc>
            </a:pPr>
          </a:p>
          <a:p>
            <a:pPr algn="l">
              <a:lnSpc>
                <a:spcPts val="10954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3784788"/>
            <a:ext cx="15791644" cy="30938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22"/>
              </a:lnSpc>
              <a:spcBef>
                <a:spcPct val="0"/>
              </a:spcBef>
            </a:pPr>
            <a:r>
              <a:rPr lang="en-US" sz="4373" spc="-214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THE PORTFOLIO WEBSITE SUCCESSFULLY DEMONSTRATES PERSONAL BRANDING, TECHNICAL SKILLS, AND PROJECT SHOWCASES IN A VISUALLY STRIKING MANNER.</a:t>
            </a:r>
          </a:p>
          <a:p>
            <a:pPr algn="ctr">
              <a:lnSpc>
                <a:spcPts val="6122"/>
              </a:lnSpc>
              <a:spcBef>
                <a:spcPct val="0"/>
              </a:spcBef>
            </a:pPr>
            <a:r>
              <a:rPr lang="en-US" sz="4373" spc="-214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 IT SERVES AS A PROFESSIONAL DIGITAL IDENTITY AND AN ENGAGING WAY TO ATTRACT RECRUITERS, CLIENTS, AND PEERS.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2500" t="0" r="-1250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5400000">
            <a:off x="-358858" y="4907320"/>
            <a:ext cx="3247475" cy="472360"/>
          </a:xfrm>
          <a:custGeom>
            <a:avLst/>
            <a:gdLst/>
            <a:ahLst/>
            <a:cxnLst/>
            <a:rect r="r" b="b" t="t" l="l"/>
            <a:pathLst>
              <a:path h="472360" w="3247475">
                <a:moveTo>
                  <a:pt x="0" y="0"/>
                </a:moveTo>
                <a:lnTo>
                  <a:pt x="3247476" y="0"/>
                </a:lnTo>
                <a:lnTo>
                  <a:pt x="3247476" y="472360"/>
                </a:lnTo>
                <a:lnTo>
                  <a:pt x="0" y="47236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true" rot="-5400000">
            <a:off x="15399382" y="4907320"/>
            <a:ext cx="3247475" cy="472360"/>
          </a:xfrm>
          <a:custGeom>
            <a:avLst/>
            <a:gdLst/>
            <a:ahLst/>
            <a:cxnLst/>
            <a:rect r="r" b="b" t="t" l="l"/>
            <a:pathLst>
              <a:path h="472360" w="3247475">
                <a:moveTo>
                  <a:pt x="0" y="472360"/>
                </a:moveTo>
                <a:lnTo>
                  <a:pt x="3247476" y="472360"/>
                </a:lnTo>
                <a:lnTo>
                  <a:pt x="3247476" y="0"/>
                </a:lnTo>
                <a:lnTo>
                  <a:pt x="0" y="0"/>
                </a:lnTo>
                <a:lnTo>
                  <a:pt x="0" y="47236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10800000">
            <a:off x="15921917" y="8100856"/>
            <a:ext cx="1337383" cy="1157444"/>
          </a:xfrm>
          <a:custGeom>
            <a:avLst/>
            <a:gdLst/>
            <a:ahLst/>
            <a:cxnLst/>
            <a:rect r="r" b="b" t="t" l="l"/>
            <a:pathLst>
              <a:path h="1157444" w="1337383">
                <a:moveTo>
                  <a:pt x="0" y="0"/>
                </a:moveTo>
                <a:lnTo>
                  <a:pt x="1337383" y="0"/>
                </a:lnTo>
                <a:lnTo>
                  <a:pt x="1337383" y="1157444"/>
                </a:lnTo>
                <a:lnTo>
                  <a:pt x="0" y="115744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false" rot="-10800000">
            <a:off x="1028700" y="8081538"/>
            <a:ext cx="1337383" cy="1157444"/>
          </a:xfrm>
          <a:custGeom>
            <a:avLst/>
            <a:gdLst/>
            <a:ahLst/>
            <a:cxnLst/>
            <a:rect r="r" b="b" t="t" l="l"/>
            <a:pathLst>
              <a:path h="1157444" w="1337383">
                <a:moveTo>
                  <a:pt x="1337383" y="0"/>
                </a:moveTo>
                <a:lnTo>
                  <a:pt x="0" y="0"/>
                </a:lnTo>
                <a:lnTo>
                  <a:pt x="0" y="1157444"/>
                </a:lnTo>
                <a:lnTo>
                  <a:pt x="1337383" y="1157444"/>
                </a:lnTo>
                <a:lnTo>
                  <a:pt x="1337383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10800000">
            <a:off x="16996033" y="1028700"/>
            <a:ext cx="263267" cy="204391"/>
          </a:xfrm>
          <a:custGeom>
            <a:avLst/>
            <a:gdLst/>
            <a:ahLst/>
            <a:cxnLst/>
            <a:rect r="r" b="b" t="t" l="l"/>
            <a:pathLst>
              <a:path h="204391" w="263267">
                <a:moveTo>
                  <a:pt x="0" y="0"/>
                </a:moveTo>
                <a:lnTo>
                  <a:pt x="263267" y="0"/>
                </a:lnTo>
                <a:lnTo>
                  <a:pt x="263267" y="204391"/>
                </a:lnTo>
                <a:lnTo>
                  <a:pt x="0" y="20439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true" flipV="false" rot="-10800000">
            <a:off x="1028700" y="1028700"/>
            <a:ext cx="263267" cy="204391"/>
          </a:xfrm>
          <a:custGeom>
            <a:avLst/>
            <a:gdLst/>
            <a:ahLst/>
            <a:cxnLst/>
            <a:rect r="r" b="b" t="t" l="l"/>
            <a:pathLst>
              <a:path h="204391" w="263267">
                <a:moveTo>
                  <a:pt x="263267" y="0"/>
                </a:moveTo>
                <a:lnTo>
                  <a:pt x="0" y="0"/>
                </a:lnTo>
                <a:lnTo>
                  <a:pt x="0" y="204391"/>
                </a:lnTo>
                <a:lnTo>
                  <a:pt x="263267" y="204391"/>
                </a:lnTo>
                <a:lnTo>
                  <a:pt x="263267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2835963" y="3447612"/>
            <a:ext cx="12616074" cy="31631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590"/>
              </a:lnSpc>
            </a:pPr>
            <a:r>
              <a:rPr lang="en-US" sz="19386" spc="-949">
                <a:solidFill>
                  <a:srgbClr val="38B6FF"/>
                </a:solidFill>
                <a:latin typeface="Norwester"/>
                <a:ea typeface="Norwester"/>
                <a:cs typeface="Norwester"/>
                <a:sym typeface="Norwester"/>
              </a:rPr>
              <a:t>THANK YOU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7597232" y="1185466"/>
            <a:ext cx="3093536" cy="6433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95"/>
              </a:lnSpc>
            </a:pPr>
            <a:r>
              <a:rPr lang="en-US" sz="3935" spc="-192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R.TUSYAA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2500" t="0" r="-1250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true" rot="0">
            <a:off x="14011825" y="2543040"/>
            <a:ext cx="3247475" cy="472360"/>
          </a:xfrm>
          <a:custGeom>
            <a:avLst/>
            <a:gdLst/>
            <a:ahLst/>
            <a:cxnLst/>
            <a:rect r="r" b="b" t="t" l="l"/>
            <a:pathLst>
              <a:path h="472360" w="3247475">
                <a:moveTo>
                  <a:pt x="0" y="472360"/>
                </a:moveTo>
                <a:lnTo>
                  <a:pt x="3247475" y="472360"/>
                </a:lnTo>
                <a:lnTo>
                  <a:pt x="3247475" y="0"/>
                </a:lnTo>
                <a:lnTo>
                  <a:pt x="0" y="0"/>
                </a:lnTo>
                <a:lnTo>
                  <a:pt x="0" y="47236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true" rot="0">
            <a:off x="6835368" y="2543040"/>
            <a:ext cx="3247475" cy="472360"/>
          </a:xfrm>
          <a:custGeom>
            <a:avLst/>
            <a:gdLst/>
            <a:ahLst/>
            <a:cxnLst/>
            <a:rect r="r" b="b" t="t" l="l"/>
            <a:pathLst>
              <a:path h="472360" w="3247475">
                <a:moveTo>
                  <a:pt x="0" y="472360"/>
                </a:moveTo>
                <a:lnTo>
                  <a:pt x="3247475" y="472360"/>
                </a:lnTo>
                <a:lnTo>
                  <a:pt x="3247475" y="0"/>
                </a:lnTo>
                <a:lnTo>
                  <a:pt x="0" y="0"/>
                </a:lnTo>
                <a:lnTo>
                  <a:pt x="0" y="47236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6835368" y="3068097"/>
            <a:ext cx="12696461" cy="27359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070"/>
              </a:lnSpc>
            </a:pPr>
            <a:r>
              <a:rPr lang="en-US" sz="16719" spc="-819">
                <a:solidFill>
                  <a:srgbClr val="38B6FF"/>
                </a:solidFill>
                <a:latin typeface="Norwester"/>
                <a:ea typeface="Norwester"/>
                <a:cs typeface="Norwester"/>
                <a:sym typeface="Norwester"/>
              </a:rPr>
              <a:t>MY PORTFOLIO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2500" t="0" r="-1250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true" rot="-5400000">
            <a:off x="11649839" y="5500006"/>
            <a:ext cx="3247475" cy="472360"/>
          </a:xfrm>
          <a:custGeom>
            <a:avLst/>
            <a:gdLst/>
            <a:ahLst/>
            <a:cxnLst/>
            <a:rect r="r" b="b" t="t" l="l"/>
            <a:pathLst>
              <a:path h="472360" w="3247475">
                <a:moveTo>
                  <a:pt x="0" y="472360"/>
                </a:moveTo>
                <a:lnTo>
                  <a:pt x="3247476" y="472360"/>
                </a:lnTo>
                <a:lnTo>
                  <a:pt x="3247476" y="0"/>
                </a:lnTo>
                <a:lnTo>
                  <a:pt x="0" y="0"/>
                </a:lnTo>
                <a:lnTo>
                  <a:pt x="0" y="47236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739785" y="876300"/>
            <a:ext cx="6638493" cy="19792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840"/>
              </a:lnSpc>
            </a:pPr>
            <a:r>
              <a:rPr lang="en-US" sz="12000" spc="-588">
                <a:solidFill>
                  <a:srgbClr val="38B6FF"/>
                </a:solidFill>
                <a:latin typeface="Norwester"/>
                <a:ea typeface="Norwester"/>
                <a:cs typeface="Norwester"/>
                <a:sym typeface="Norwester"/>
              </a:rPr>
              <a:t>AGENDA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5014423" y="2394019"/>
            <a:ext cx="8259154" cy="72944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49"/>
              </a:lnSpc>
            </a:pPr>
            <a:r>
              <a:rPr lang="en-US" sz="3976" spc="-194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​</a:t>
            </a:r>
          </a:p>
          <a:p>
            <a:pPr algn="l" marL="858534" indent="-429267" lvl="1">
              <a:lnSpc>
                <a:spcPts val="5249"/>
              </a:lnSpc>
              <a:buAutoNum type="arabicPeriod" startAt="1"/>
            </a:pPr>
            <a:r>
              <a:rPr lang="en-US" sz="3976" spc="-194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Problem Statement​</a:t>
            </a:r>
          </a:p>
          <a:p>
            <a:pPr algn="l" marL="858534" indent="-429267" lvl="1">
              <a:lnSpc>
                <a:spcPts val="5249"/>
              </a:lnSpc>
              <a:buAutoNum type="arabicPeriod" startAt="1"/>
            </a:pPr>
            <a:r>
              <a:rPr lang="en-US" sz="3976" spc="-194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Project Overview​</a:t>
            </a:r>
          </a:p>
          <a:p>
            <a:pPr algn="l" marL="858534" indent="-429267" lvl="1">
              <a:lnSpc>
                <a:spcPts val="5249"/>
              </a:lnSpc>
              <a:buAutoNum type="arabicPeriod" startAt="1"/>
            </a:pPr>
            <a:r>
              <a:rPr lang="en-US" sz="3976" spc="-194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End Users​</a:t>
            </a:r>
          </a:p>
          <a:p>
            <a:pPr algn="l" marL="858534" indent="-429267" lvl="1">
              <a:lnSpc>
                <a:spcPts val="5249"/>
              </a:lnSpc>
              <a:buAutoNum type="arabicPeriod" startAt="1"/>
            </a:pPr>
            <a:r>
              <a:rPr lang="en-US" sz="3976" spc="-194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Tools and Technologies​</a:t>
            </a:r>
          </a:p>
          <a:p>
            <a:pPr algn="l" marL="858534" indent="-429267" lvl="1">
              <a:lnSpc>
                <a:spcPts val="5249"/>
              </a:lnSpc>
              <a:buAutoNum type="arabicPeriod" startAt="1"/>
            </a:pPr>
            <a:r>
              <a:rPr lang="en-US" sz="3976" spc="-194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Portfolio design and </a:t>
            </a:r>
            <a:r>
              <a:rPr lang="en-US" sz="3976" spc="-194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LAYOUT​</a:t>
            </a:r>
          </a:p>
          <a:p>
            <a:pPr algn="l" marL="858534" indent="-429267" lvl="1">
              <a:lnSpc>
                <a:spcPts val="5249"/>
              </a:lnSpc>
              <a:buAutoNum type="arabicPeriod" startAt="1"/>
            </a:pPr>
            <a:r>
              <a:rPr lang="en-US" sz="3976" spc="-194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FEATURES AND FUNCTIONALITY​</a:t>
            </a:r>
          </a:p>
          <a:p>
            <a:pPr algn="l" marL="858534" indent="-429267" lvl="1">
              <a:lnSpc>
                <a:spcPts val="5249"/>
              </a:lnSpc>
              <a:buAutoNum type="arabicPeriod" startAt="1"/>
            </a:pPr>
            <a:r>
              <a:rPr lang="en-US" sz="3976" spc="-194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RESULTS AND SCREENSHOTS​</a:t>
            </a:r>
          </a:p>
          <a:p>
            <a:pPr algn="l" marL="858534" indent="-429267" lvl="1">
              <a:lnSpc>
                <a:spcPts val="5249"/>
              </a:lnSpc>
              <a:buAutoNum type="arabicPeriod" startAt="1"/>
            </a:pPr>
            <a:r>
              <a:rPr lang="en-US" sz="3976" spc="-194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CONCLUSION​</a:t>
            </a:r>
          </a:p>
          <a:p>
            <a:pPr algn="l" marL="858534" indent="-429267" lvl="1">
              <a:lnSpc>
                <a:spcPts val="5249"/>
              </a:lnSpc>
              <a:buAutoNum type="arabicPeriod" startAt="1"/>
            </a:pPr>
            <a:r>
              <a:rPr lang="en-US" sz="3976" spc="-194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GITHUB LINK​</a:t>
            </a:r>
          </a:p>
          <a:p>
            <a:pPr algn="l">
              <a:lnSpc>
                <a:spcPts val="5249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2500" t="0" r="-1250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348778" y="923925"/>
            <a:ext cx="9590443" cy="14961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064"/>
              </a:lnSpc>
            </a:pPr>
            <a:r>
              <a:rPr lang="en-US" sz="9139" spc="-447">
                <a:solidFill>
                  <a:srgbClr val="38B6FF"/>
                </a:solidFill>
                <a:latin typeface="Norwester"/>
                <a:ea typeface="Norwester"/>
                <a:cs typeface="Norwester"/>
                <a:sym typeface="Norwester"/>
              </a:rPr>
              <a:t>PROBLEM STATEMENT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4686924" y="2822690"/>
            <a:ext cx="8914153" cy="58269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13"/>
              </a:lnSpc>
            </a:pPr>
            <a:r>
              <a:rPr lang="en-US" sz="3933" spc="-117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Building a personal portfolio website that showcases skills, projects, and contact details in a modern, visually appealing, and interactive way. Many developers struggle to present their work effectively; this project solves that by creating a cyberpunk-inspired interactive portfolio.</a:t>
            </a:r>
          </a:p>
          <a:p>
            <a:pPr algn="l">
              <a:lnSpc>
                <a:spcPts val="5113"/>
              </a:lnSpc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2500" t="0" r="-1250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true" rot="0">
            <a:off x="12309970" y="7167015"/>
            <a:ext cx="4698835" cy="683467"/>
          </a:xfrm>
          <a:custGeom>
            <a:avLst/>
            <a:gdLst/>
            <a:ahLst/>
            <a:cxnLst/>
            <a:rect r="r" b="b" t="t" l="l"/>
            <a:pathLst>
              <a:path h="683467" w="4698835">
                <a:moveTo>
                  <a:pt x="0" y="683466"/>
                </a:moveTo>
                <a:lnTo>
                  <a:pt x="4698834" y="683466"/>
                </a:lnTo>
                <a:lnTo>
                  <a:pt x="4698834" y="0"/>
                </a:lnTo>
                <a:lnTo>
                  <a:pt x="0" y="0"/>
                </a:lnTo>
                <a:lnTo>
                  <a:pt x="0" y="683466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415444" y="3063244"/>
            <a:ext cx="12756447" cy="47872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20"/>
              </a:lnSpc>
            </a:pPr>
            <a:r>
              <a:rPr lang="en-US" sz="4788" spc="-234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THE PROJECT IS A RESPONSIVE PORTFOLIO WEBSITE FOR R.TUSYAA, DESIGNED WITH A FUTURISTIC NEON THEME.</a:t>
            </a:r>
          </a:p>
          <a:p>
            <a:pPr algn="l">
              <a:lnSpc>
                <a:spcPts val="6320"/>
              </a:lnSpc>
            </a:pPr>
            <a:r>
              <a:rPr lang="en-US" sz="4788" spc="-234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 IT HIGHLIGHTS SKILLS, PROFILE, AND PROJECTS WHILE OFFERING SMOOTH NAVIGATION AND INTERACTIVE UI ANIMATIONS.</a:t>
            </a:r>
          </a:p>
          <a:p>
            <a:pPr algn="l">
              <a:lnSpc>
                <a:spcPts val="6320"/>
              </a:lnSpc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6495022" y="876300"/>
            <a:ext cx="14576864" cy="19792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840"/>
              </a:lnSpc>
            </a:pPr>
            <a:r>
              <a:rPr lang="en-US" sz="12000" spc="-588">
                <a:solidFill>
                  <a:srgbClr val="38B6FF"/>
                </a:solidFill>
                <a:latin typeface="Norwester"/>
                <a:ea typeface="Norwester"/>
                <a:cs typeface="Norwester"/>
                <a:sym typeface="Norwester"/>
              </a:rPr>
              <a:t>PROJECT OVERVIEW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2500" t="0" r="-1250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true" rot="-5400000">
            <a:off x="15399382" y="7175965"/>
            <a:ext cx="3247475" cy="472360"/>
          </a:xfrm>
          <a:custGeom>
            <a:avLst/>
            <a:gdLst/>
            <a:ahLst/>
            <a:cxnLst/>
            <a:rect r="r" b="b" t="t" l="l"/>
            <a:pathLst>
              <a:path h="472360" w="3247475">
                <a:moveTo>
                  <a:pt x="0" y="472360"/>
                </a:moveTo>
                <a:lnTo>
                  <a:pt x="3247476" y="472360"/>
                </a:lnTo>
                <a:lnTo>
                  <a:pt x="3247476" y="0"/>
                </a:lnTo>
                <a:lnTo>
                  <a:pt x="0" y="0"/>
                </a:lnTo>
                <a:lnTo>
                  <a:pt x="0" y="47236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921724" y="1754628"/>
            <a:ext cx="12709739" cy="67110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65148" indent="-482574" lvl="1">
              <a:lnSpc>
                <a:spcPts val="5900"/>
              </a:lnSpc>
              <a:buFont typeface="Arial"/>
              <a:buChar char="•"/>
            </a:pPr>
            <a:r>
              <a:rPr lang="en-US" sz="4470" spc="-219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RECRUITERS / HIRING MANAGERS – TO EVALUATE SKILLS AND PROJECTS.</a:t>
            </a:r>
          </a:p>
          <a:p>
            <a:pPr algn="l" marL="965148" indent="-482574" lvl="1">
              <a:lnSpc>
                <a:spcPts val="5900"/>
              </a:lnSpc>
              <a:buFont typeface="Arial"/>
              <a:buChar char="•"/>
            </a:pPr>
            <a:r>
              <a:rPr lang="en-US" sz="4470" spc="-219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Clients – to understand expertise before collabor</a:t>
            </a:r>
            <a:r>
              <a:rPr lang="en-US" sz="4470" spc="-219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ATION.</a:t>
            </a:r>
          </a:p>
          <a:p>
            <a:pPr algn="l" marL="965148" indent="-482574" lvl="1">
              <a:lnSpc>
                <a:spcPts val="5900"/>
              </a:lnSpc>
              <a:buFont typeface="Arial"/>
              <a:buChar char="•"/>
            </a:pPr>
            <a:r>
              <a:rPr lang="en-US" sz="4470" spc="-219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PEERS &amp; COMMUNITY – TO NETWORK AND EXCHANGE IDEAS.</a:t>
            </a:r>
          </a:p>
          <a:p>
            <a:pPr algn="l" marL="965148" indent="-482574" lvl="1">
              <a:lnSpc>
                <a:spcPts val="5900"/>
              </a:lnSpc>
              <a:buFont typeface="Arial"/>
              <a:buChar char="•"/>
            </a:pPr>
            <a:r>
              <a:rPr lang="en-US" sz="4470" spc="-219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SELF-BRANDING – TO MAINTAIN A PROFESSIONAL ONLINE PRESENCE.</a:t>
            </a:r>
          </a:p>
          <a:p>
            <a:pPr algn="l">
              <a:lnSpc>
                <a:spcPts val="5900"/>
              </a:lnSpc>
            </a:pPr>
          </a:p>
        </p:txBody>
      </p:sp>
      <p:sp>
        <p:nvSpPr>
          <p:cNvPr name="TextBox 5" id="5"/>
          <p:cNvSpPr txBox="true"/>
          <p:nvPr/>
        </p:nvSpPr>
        <p:spPr>
          <a:xfrm rot="-5400000">
            <a:off x="-6682699" y="-995129"/>
            <a:ext cx="17408420" cy="26536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356"/>
              </a:lnSpc>
            </a:pPr>
            <a:r>
              <a:rPr lang="en-US" sz="16178" spc="-792">
                <a:solidFill>
                  <a:srgbClr val="38B6FF"/>
                </a:solidFill>
                <a:latin typeface="Norwester"/>
                <a:ea typeface="Norwester"/>
                <a:cs typeface="Norwester"/>
                <a:sym typeface="Norwester"/>
              </a:rPr>
              <a:t>END USERS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2500" t="0" r="-1250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true" rot="-5400000">
            <a:off x="15399382" y="7212843"/>
            <a:ext cx="3247475" cy="472360"/>
          </a:xfrm>
          <a:custGeom>
            <a:avLst/>
            <a:gdLst/>
            <a:ahLst/>
            <a:cxnLst/>
            <a:rect r="r" b="b" t="t" l="l"/>
            <a:pathLst>
              <a:path h="472360" w="3247475">
                <a:moveTo>
                  <a:pt x="0" y="472360"/>
                </a:moveTo>
                <a:lnTo>
                  <a:pt x="3247476" y="472360"/>
                </a:lnTo>
                <a:lnTo>
                  <a:pt x="3247476" y="0"/>
                </a:lnTo>
                <a:lnTo>
                  <a:pt x="0" y="0"/>
                </a:lnTo>
                <a:lnTo>
                  <a:pt x="0" y="47236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904875"/>
            <a:ext cx="10474358" cy="35451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125"/>
              </a:lnSpc>
            </a:pPr>
            <a:r>
              <a:rPr lang="en-US" sz="10700" spc="-524">
                <a:solidFill>
                  <a:srgbClr val="38B6FF"/>
                </a:solidFill>
                <a:latin typeface="Norwester"/>
                <a:ea typeface="Norwester"/>
                <a:cs typeface="Norwester"/>
                <a:sym typeface="Norwester"/>
              </a:rPr>
              <a:t> TOOLS AND TECHNOLOGIES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5777661"/>
            <a:ext cx="15758240" cy="31688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22843" indent="-411422" lvl="1">
              <a:lnSpc>
                <a:spcPts val="5030"/>
              </a:lnSpc>
              <a:buFont typeface="Arial"/>
              <a:buChar char="•"/>
            </a:pPr>
            <a:r>
              <a:rPr lang="en-US" sz="3811" spc="-186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FRONTEND: HTML5, CSS3, JAVASCRIPT</a:t>
            </a:r>
          </a:p>
          <a:p>
            <a:pPr algn="l" marL="822843" indent="-411422" lvl="1">
              <a:lnSpc>
                <a:spcPts val="5030"/>
              </a:lnSpc>
              <a:buFont typeface="Arial"/>
              <a:buChar char="•"/>
            </a:pPr>
            <a:r>
              <a:rPr lang="en-US" sz="3811" spc="-186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STYLING: GOOGLE FONTS (ORBITRON, SHARE TECH MONO), FONT AWESOME</a:t>
            </a:r>
          </a:p>
          <a:p>
            <a:pPr algn="l" marL="822843" indent="-411422" lvl="1">
              <a:lnSpc>
                <a:spcPts val="5030"/>
              </a:lnSpc>
              <a:buFont typeface="Arial"/>
              <a:buChar char="•"/>
            </a:pPr>
            <a:r>
              <a:rPr lang="en-US" sz="3811" spc="-186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UI ENHANCEMENTS: RESPONSIVE NAVIGATION, HAMBURGER MENU, SCROLL ANIMATIONS</a:t>
            </a:r>
          </a:p>
          <a:p>
            <a:pPr algn="l" marL="822843" indent="-411422" lvl="1">
              <a:lnSpc>
                <a:spcPts val="5030"/>
              </a:lnSpc>
              <a:buFont typeface="Arial"/>
              <a:buChar char="•"/>
            </a:pPr>
            <a:r>
              <a:rPr lang="en-US" sz="3811" spc="-186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DESIGN THEME: CYBERPUNK NEON AESTHETIC WITH GLOWING EFFECTS</a:t>
            </a:r>
          </a:p>
          <a:p>
            <a:pPr algn="l">
              <a:lnSpc>
                <a:spcPts val="5030"/>
              </a:lnSpc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2500" t="0" r="-1250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true" rot="-5400000">
            <a:off x="-388450" y="4128392"/>
            <a:ext cx="6685370" cy="972417"/>
          </a:xfrm>
          <a:custGeom>
            <a:avLst/>
            <a:gdLst/>
            <a:ahLst/>
            <a:cxnLst/>
            <a:rect r="r" b="b" t="t" l="l"/>
            <a:pathLst>
              <a:path h="972417" w="6685370">
                <a:moveTo>
                  <a:pt x="0" y="972418"/>
                </a:moveTo>
                <a:lnTo>
                  <a:pt x="6685369" y="972418"/>
                </a:lnTo>
                <a:lnTo>
                  <a:pt x="6685369" y="0"/>
                </a:lnTo>
                <a:lnTo>
                  <a:pt x="0" y="0"/>
                </a:lnTo>
                <a:lnTo>
                  <a:pt x="0" y="972418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8032165"/>
            <a:ext cx="11311473" cy="12261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805"/>
              </a:lnSpc>
            </a:pPr>
            <a:r>
              <a:rPr lang="en-US" sz="7428" spc="-363">
                <a:solidFill>
                  <a:srgbClr val="38B6FF"/>
                </a:solidFill>
                <a:latin typeface="Norwester"/>
                <a:ea typeface="Norwester"/>
                <a:cs typeface="Norwester"/>
                <a:sym typeface="Norwester"/>
              </a:rPr>
              <a:t>PORTFOLIO DESIGN AND LAYOUT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3998095" y="1429610"/>
            <a:ext cx="13468103" cy="70083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44070" indent="-422035" lvl="1">
              <a:lnSpc>
                <a:spcPts val="5082"/>
              </a:lnSpc>
              <a:buFont typeface="Arial"/>
              <a:buChar char="•"/>
            </a:pPr>
            <a:r>
              <a:rPr lang="en-US" sz="3909" spc="-117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Header: Name &amp; tagline with neon glow.</a:t>
            </a:r>
          </a:p>
          <a:p>
            <a:pPr algn="l" marL="844070" indent="-422035" lvl="1">
              <a:lnSpc>
                <a:spcPts val="5082"/>
              </a:lnSpc>
              <a:buFont typeface="Arial"/>
              <a:buChar char="•"/>
            </a:pPr>
            <a:r>
              <a:rPr lang="en-US" sz="3909" spc="-117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Navigation: Sticky top menu with smooth scrolling &amp; mobile-friendly hamburger menu.</a:t>
            </a:r>
          </a:p>
          <a:p>
            <a:pPr algn="l" marL="844070" indent="-422035" lvl="1">
              <a:lnSpc>
                <a:spcPts val="5082"/>
              </a:lnSpc>
              <a:buFont typeface="Arial"/>
              <a:buChar char="•"/>
            </a:pPr>
            <a:r>
              <a:rPr lang="en-US" sz="3909" spc="-117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Profile Section: Personal intro + profile image.</a:t>
            </a:r>
          </a:p>
          <a:p>
            <a:pPr algn="l" marL="844070" indent="-422035" lvl="1">
              <a:lnSpc>
                <a:spcPts val="5082"/>
              </a:lnSpc>
              <a:buFont typeface="Arial"/>
              <a:buChar char="•"/>
            </a:pPr>
            <a:r>
              <a:rPr lang="en-US" sz="3909" spc="-117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Skills Section: Grid layout of tech stack with icons.</a:t>
            </a:r>
          </a:p>
          <a:p>
            <a:pPr algn="l" marL="844070" indent="-422035" lvl="1">
              <a:lnSpc>
                <a:spcPts val="5082"/>
              </a:lnSpc>
              <a:buFont typeface="Arial"/>
              <a:buChar char="•"/>
            </a:pPr>
            <a:r>
              <a:rPr lang="en-US" sz="3909" spc="-117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Portfolio Section: Showcase of projects (Resume Builder, AI Chatbot, Portfolio Website).</a:t>
            </a:r>
          </a:p>
          <a:p>
            <a:pPr algn="l" marL="844070" indent="-422035" lvl="1">
              <a:lnSpc>
                <a:spcPts val="5082"/>
              </a:lnSpc>
              <a:buFont typeface="Arial"/>
              <a:buChar char="•"/>
            </a:pPr>
            <a:r>
              <a:rPr lang="en-US" sz="3909" spc="-117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Contact Section: Contact form + email &amp; phone details.</a:t>
            </a:r>
          </a:p>
          <a:p>
            <a:pPr algn="l" marL="844070" indent="-422035" lvl="1">
              <a:lnSpc>
                <a:spcPts val="5082"/>
              </a:lnSpc>
              <a:buFont typeface="Arial"/>
              <a:buChar char="•"/>
            </a:pPr>
            <a:r>
              <a:rPr lang="en-US" sz="3909" spc="-117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Footer: Copyright &amp; college email.</a:t>
            </a:r>
          </a:p>
          <a:p>
            <a:pPr algn="l" marL="844070" indent="-422035" lvl="1">
              <a:lnSpc>
                <a:spcPts val="5082"/>
              </a:lnSpc>
              <a:buFont typeface="Arial"/>
              <a:buChar char="•"/>
            </a:pPr>
            <a:r>
              <a:rPr lang="en-US" sz="3909" spc="-117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Extras: Scroll-to-top button, animated section reveals.</a:t>
            </a:r>
          </a:p>
          <a:p>
            <a:pPr algn="l">
              <a:lnSpc>
                <a:spcPts val="5082"/>
              </a:lnSpc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2500" t="0" r="-1250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true" rot="5400000">
            <a:off x="-347761" y="6989703"/>
            <a:ext cx="3961042" cy="576152"/>
          </a:xfrm>
          <a:custGeom>
            <a:avLst/>
            <a:gdLst/>
            <a:ahLst/>
            <a:cxnLst/>
            <a:rect r="r" b="b" t="t" l="l"/>
            <a:pathLst>
              <a:path h="576152" w="3961042">
                <a:moveTo>
                  <a:pt x="0" y="576152"/>
                </a:moveTo>
                <a:lnTo>
                  <a:pt x="3961042" y="576152"/>
                </a:lnTo>
                <a:lnTo>
                  <a:pt x="3961042" y="0"/>
                </a:lnTo>
                <a:lnTo>
                  <a:pt x="0" y="0"/>
                </a:lnTo>
                <a:lnTo>
                  <a:pt x="0" y="576152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1476375"/>
            <a:ext cx="10093585" cy="32497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294"/>
              </a:lnSpc>
            </a:pPr>
            <a:r>
              <a:rPr lang="en-US" sz="14131" spc="-692">
                <a:solidFill>
                  <a:srgbClr val="38B6FF"/>
                </a:solidFill>
                <a:latin typeface="Norwester"/>
                <a:ea typeface="Norwester"/>
                <a:cs typeface="Norwester"/>
                <a:sym typeface="Norwester"/>
              </a:rPr>
              <a:t> FEATURES AND FUNCTIONALITY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920836" y="5569313"/>
            <a:ext cx="21499910" cy="36889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99577" indent="-399789" lvl="1">
              <a:lnSpc>
                <a:spcPts val="4888"/>
              </a:lnSpc>
              <a:buFont typeface="Arial"/>
              <a:buChar char="•"/>
            </a:pPr>
            <a:r>
              <a:rPr lang="en-US" sz="3703" spc="-181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FULLY RESPONSIVE DESIGN (DESKTOP &amp; MOBILE).</a:t>
            </a:r>
          </a:p>
          <a:p>
            <a:pPr algn="l" marL="799577" indent="-399789" lvl="1">
              <a:lnSpc>
                <a:spcPts val="4888"/>
              </a:lnSpc>
              <a:buFont typeface="Arial"/>
              <a:buChar char="•"/>
            </a:pPr>
            <a:r>
              <a:rPr lang="en-US" sz="3703" spc="-181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Smooth scroll animations on sections.</a:t>
            </a:r>
          </a:p>
          <a:p>
            <a:pPr algn="l" marL="799577" indent="-399789" lvl="1">
              <a:lnSpc>
                <a:spcPts val="4888"/>
              </a:lnSpc>
              <a:buFont typeface="Arial"/>
              <a:buChar char="•"/>
            </a:pPr>
            <a:r>
              <a:rPr lang="en-US" sz="3703" spc="-181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Interactive hover effects on portfolio and skills.</a:t>
            </a:r>
          </a:p>
          <a:p>
            <a:pPr algn="l" marL="799577" indent="-399789" lvl="1">
              <a:lnSpc>
                <a:spcPts val="4888"/>
              </a:lnSpc>
              <a:buFont typeface="Arial"/>
              <a:buChar char="•"/>
            </a:pPr>
            <a:r>
              <a:rPr lang="en-US" sz="3703" spc="-181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Working contact form (frontend) with pl</a:t>
            </a:r>
            <a:r>
              <a:rPr lang="en-US" sz="3703" spc="-181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ACEHOLDERS FOR BACKEND INTEGRATION.</a:t>
            </a:r>
          </a:p>
          <a:p>
            <a:pPr algn="l" marL="799577" indent="-399789" lvl="1">
              <a:lnSpc>
                <a:spcPts val="4888"/>
              </a:lnSpc>
              <a:buFont typeface="Arial"/>
              <a:buChar char="•"/>
            </a:pPr>
            <a:r>
              <a:rPr lang="en-US" sz="3703" spc="-181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SCROLL-TO-TOP BUTTON FOR BETTER USER EXPERIENCE.</a:t>
            </a:r>
          </a:p>
          <a:p>
            <a:pPr algn="l">
              <a:lnSpc>
                <a:spcPts val="4888"/>
              </a:lnSpc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DAGyjBnbfzU</dc:identifier>
  <dcterms:modified xsi:type="dcterms:W3CDTF">2011-08-01T06:04:30Z</dcterms:modified>
  <cp:revision>1</cp:revision>
  <dc:title>Blue and Black Modern Technology Presentation</dc:title>
</cp:coreProperties>
</file>